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10/17/1439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10/17/1439</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85728"/>
            <a:ext cx="7772400" cy="1470025"/>
          </a:xfrm>
        </p:spPr>
        <p:txBody>
          <a:bodyPr/>
          <a:lstStyle/>
          <a:p>
            <a:r>
              <a:rPr lang="ar-SA" b="1" dirty="0" smtClean="0">
                <a:solidFill>
                  <a:srgbClr val="FF0000"/>
                </a:solidFill>
              </a:rPr>
              <a:t>الموضوع(1): معنى الريادة ونطاقها</a:t>
            </a:r>
            <a:r>
              <a:rPr lang="en-US" b="1" dirty="0" smtClean="0">
                <a:solidFill>
                  <a:srgbClr val="FF0000"/>
                </a:solidFill>
              </a:rPr>
              <a:t/>
            </a:r>
            <a:br>
              <a:rPr lang="en-US" b="1" dirty="0" smtClean="0">
                <a:solidFill>
                  <a:srgbClr val="FF0000"/>
                </a:solidFill>
              </a:rPr>
            </a:br>
            <a:endParaRPr lang="ar-SA" dirty="0"/>
          </a:p>
        </p:txBody>
      </p:sp>
      <p:sp>
        <p:nvSpPr>
          <p:cNvPr id="3" name="عنوان فرعي 2"/>
          <p:cNvSpPr>
            <a:spLocks noGrp="1"/>
          </p:cNvSpPr>
          <p:nvPr>
            <p:ph type="subTitle" idx="1"/>
          </p:nvPr>
        </p:nvSpPr>
        <p:spPr>
          <a:xfrm>
            <a:off x="214282" y="1714488"/>
            <a:ext cx="8643998" cy="4572032"/>
          </a:xfrm>
        </p:spPr>
        <p:txBody>
          <a:bodyPr>
            <a:normAutofit lnSpcReduction="10000"/>
          </a:bodyPr>
          <a:lstStyle/>
          <a:p>
            <a:pPr algn="r"/>
            <a:r>
              <a:rPr lang="ar-SA" b="1" dirty="0" smtClean="0">
                <a:solidFill>
                  <a:schemeClr val="tx1"/>
                </a:solidFill>
                <a:cs typeface="+mj-cs"/>
              </a:rPr>
              <a:t>الأهداف التدريبية:</a:t>
            </a:r>
            <a:endParaRPr lang="en-US" sz="2800" b="1" dirty="0" smtClean="0">
              <a:solidFill>
                <a:schemeClr val="tx1"/>
              </a:solidFill>
              <a:cs typeface="+mj-cs"/>
            </a:endParaRPr>
          </a:p>
          <a:p>
            <a:pPr lvl="1" algn="r"/>
            <a:r>
              <a:rPr lang="ar-SA" b="1" dirty="0" smtClean="0">
                <a:solidFill>
                  <a:schemeClr val="tx1"/>
                </a:solidFill>
                <a:cs typeface="+mj-cs"/>
              </a:rPr>
              <a:t>1- </a:t>
            </a:r>
            <a:r>
              <a:rPr lang="ar-LB" b="1" dirty="0" smtClean="0">
                <a:solidFill>
                  <a:schemeClr val="tx1"/>
                </a:solidFill>
                <a:cs typeface="+mj-cs"/>
              </a:rPr>
              <a:t>تحديد مفهوم الريادة</a:t>
            </a:r>
            <a:r>
              <a:rPr lang="ar-SA" b="1" dirty="0" smtClean="0">
                <a:solidFill>
                  <a:schemeClr val="tx1"/>
                </a:solidFill>
                <a:cs typeface="+mj-cs"/>
              </a:rPr>
              <a:t> </a:t>
            </a:r>
            <a:r>
              <a:rPr lang="ar-LB" b="1" dirty="0" smtClean="0">
                <a:solidFill>
                  <a:schemeClr val="tx1"/>
                </a:solidFill>
                <a:cs typeface="+mj-cs"/>
              </a:rPr>
              <a:t>وعناصرها وتفسيرها على النطاق الشخصي، </a:t>
            </a:r>
            <a:r>
              <a:rPr lang="ar-JO" b="1" dirty="0" smtClean="0">
                <a:solidFill>
                  <a:schemeClr val="tx1"/>
                </a:solidFill>
                <a:cs typeface="+mj-cs"/>
              </a:rPr>
              <a:t>ونطاق</a:t>
            </a:r>
            <a:r>
              <a:rPr lang="ar-LB" b="1" dirty="0" smtClean="0">
                <a:solidFill>
                  <a:schemeClr val="tx1"/>
                </a:solidFill>
                <a:cs typeface="+mj-cs"/>
              </a:rPr>
              <a:t> الأعمال</a:t>
            </a:r>
            <a:endParaRPr lang="ar-SA" b="1" dirty="0" smtClean="0">
              <a:solidFill>
                <a:schemeClr val="tx1"/>
              </a:solidFill>
              <a:cs typeface="+mj-cs"/>
            </a:endParaRPr>
          </a:p>
          <a:p>
            <a:pPr lvl="1" algn="r"/>
            <a:endParaRPr lang="en-US" b="1" dirty="0" smtClean="0">
              <a:solidFill>
                <a:schemeClr val="tx1"/>
              </a:solidFill>
              <a:cs typeface="+mj-cs"/>
            </a:endParaRPr>
          </a:p>
          <a:p>
            <a:pPr lvl="1" algn="r"/>
            <a:r>
              <a:rPr lang="ar-SA" b="1" dirty="0" smtClean="0">
                <a:solidFill>
                  <a:schemeClr val="tx1"/>
                </a:solidFill>
                <a:cs typeface="+mj-cs"/>
              </a:rPr>
              <a:t>2- </a:t>
            </a:r>
            <a:r>
              <a:rPr lang="ar-LB" b="1" dirty="0" smtClean="0">
                <a:solidFill>
                  <a:schemeClr val="tx1"/>
                </a:solidFill>
                <a:cs typeface="+mj-cs"/>
              </a:rPr>
              <a:t>تحديد مفهوم الريادة الاجتماعية</a:t>
            </a:r>
            <a:endParaRPr lang="ar-SA" b="1" dirty="0" smtClean="0">
              <a:solidFill>
                <a:schemeClr val="tx1"/>
              </a:solidFill>
              <a:cs typeface="+mj-cs"/>
            </a:endParaRPr>
          </a:p>
          <a:p>
            <a:pPr lvl="1" algn="r"/>
            <a:endParaRPr lang="en-US" b="1" dirty="0" smtClean="0">
              <a:solidFill>
                <a:schemeClr val="tx1"/>
              </a:solidFill>
              <a:cs typeface="+mj-cs"/>
            </a:endParaRPr>
          </a:p>
          <a:p>
            <a:pPr lvl="1" algn="r"/>
            <a:r>
              <a:rPr lang="ar-SA" b="1" dirty="0" smtClean="0">
                <a:solidFill>
                  <a:schemeClr val="tx1"/>
                </a:solidFill>
                <a:cs typeface="+mj-cs"/>
              </a:rPr>
              <a:t>3- </a:t>
            </a:r>
            <a:r>
              <a:rPr lang="ar-LB" b="1" dirty="0" smtClean="0">
                <a:solidFill>
                  <a:schemeClr val="tx1"/>
                </a:solidFill>
                <a:cs typeface="+mj-cs"/>
              </a:rPr>
              <a:t>تحديد</a:t>
            </a:r>
            <a:r>
              <a:rPr lang="ar-SA" b="1" dirty="0" smtClean="0">
                <a:solidFill>
                  <a:schemeClr val="tx1"/>
                </a:solidFill>
                <a:cs typeface="+mj-cs"/>
              </a:rPr>
              <a:t> </a:t>
            </a:r>
            <a:r>
              <a:rPr lang="ar-LB" b="1" dirty="0" smtClean="0">
                <a:solidFill>
                  <a:schemeClr val="tx1"/>
                </a:solidFill>
                <a:cs typeface="+mj-cs"/>
              </a:rPr>
              <a:t>الموارد التي يحتاجها الرياديون لتنفيذ أفكارهم </a:t>
            </a:r>
            <a:r>
              <a:rPr lang="ar-LB" b="1" dirty="0" smtClean="0">
                <a:solidFill>
                  <a:schemeClr val="tx1"/>
                </a:solidFill>
                <a:cs typeface="+mj-cs"/>
              </a:rPr>
              <a:t>الريادية</a:t>
            </a:r>
            <a:endParaRPr lang="en-US" b="1" dirty="0" smtClean="0">
              <a:solidFill>
                <a:schemeClr val="tx1"/>
              </a:solidFill>
              <a:cs typeface="+mj-cs"/>
            </a:endParaRPr>
          </a:p>
          <a:p>
            <a:pPr lvl="1" algn="r"/>
            <a:endParaRPr lang="en-US" b="1" dirty="0" smtClean="0">
              <a:solidFill>
                <a:schemeClr val="tx1"/>
              </a:solidFill>
              <a:cs typeface="+mj-cs"/>
            </a:endParaRPr>
          </a:p>
          <a:p>
            <a:pPr lvl="1" algn="r"/>
            <a:r>
              <a:rPr lang="ar-SA" b="1" dirty="0" smtClean="0">
                <a:solidFill>
                  <a:schemeClr val="tx1"/>
                </a:solidFill>
                <a:cs typeface="+mj-cs"/>
              </a:rPr>
              <a:t>4- </a:t>
            </a:r>
            <a:r>
              <a:rPr lang="ar-LB" b="1" dirty="0" smtClean="0">
                <a:solidFill>
                  <a:schemeClr val="tx1"/>
                </a:solidFill>
                <a:cs typeface="+mj-cs"/>
              </a:rPr>
              <a:t>تحديد </a:t>
            </a:r>
            <a:r>
              <a:rPr lang="ar-LB" b="1" dirty="0" smtClean="0">
                <a:solidFill>
                  <a:schemeClr val="tx1"/>
                </a:solidFill>
                <a:cs typeface="+mj-cs"/>
              </a:rPr>
              <a:t>أهمية الريادة في الأعمال</a:t>
            </a:r>
            <a:endParaRPr lang="en-US" b="1" dirty="0" smtClean="0">
              <a:solidFill>
                <a:schemeClr val="tx1"/>
              </a:solidFill>
              <a:cs typeface="+mj-cs"/>
            </a:endParaRPr>
          </a:p>
          <a:p>
            <a:pPr algn="r"/>
            <a:endParaRPr lang="ar-SA"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85728"/>
            <a:ext cx="7772400" cy="1470025"/>
          </a:xfrm>
        </p:spPr>
        <p:txBody>
          <a:bodyPr/>
          <a:lstStyle/>
          <a:p>
            <a:r>
              <a:rPr lang="ar-SA" b="1" dirty="0" smtClean="0">
                <a:solidFill>
                  <a:srgbClr val="FF0000"/>
                </a:solidFill>
              </a:rPr>
              <a:t>مفهوم الريادة</a:t>
            </a:r>
            <a:r>
              <a:rPr lang="en-US" b="1" dirty="0" smtClean="0">
                <a:solidFill>
                  <a:srgbClr val="FF0000"/>
                </a:solidFill>
              </a:rPr>
              <a:t/>
            </a:r>
            <a:br>
              <a:rPr lang="en-US" b="1" dirty="0" smtClean="0">
                <a:solidFill>
                  <a:srgbClr val="FF0000"/>
                </a:solidFill>
              </a:rPr>
            </a:br>
            <a:endParaRPr lang="ar-SA" b="1" dirty="0">
              <a:solidFill>
                <a:srgbClr val="FF0000"/>
              </a:solidFill>
            </a:endParaRPr>
          </a:p>
        </p:txBody>
      </p:sp>
      <p:sp>
        <p:nvSpPr>
          <p:cNvPr id="3" name="عنوان فرعي 2"/>
          <p:cNvSpPr>
            <a:spLocks noGrp="1"/>
          </p:cNvSpPr>
          <p:nvPr>
            <p:ph type="subTitle" idx="1"/>
          </p:nvPr>
        </p:nvSpPr>
        <p:spPr>
          <a:xfrm>
            <a:off x="357158" y="1428736"/>
            <a:ext cx="8286808" cy="4857784"/>
          </a:xfrm>
        </p:spPr>
        <p:txBody>
          <a:bodyPr>
            <a:normAutofit/>
          </a:bodyPr>
          <a:lstStyle/>
          <a:p>
            <a:pPr algn="r"/>
            <a:r>
              <a:rPr lang="ar-SA" dirty="0" smtClean="0">
                <a:solidFill>
                  <a:schemeClr val="tx1"/>
                </a:solidFill>
              </a:rPr>
              <a:t>هي نهج منظم يتمثل في العناصر الآتية:</a:t>
            </a:r>
            <a:endParaRPr lang="en-US" dirty="0" smtClean="0">
              <a:solidFill>
                <a:schemeClr val="tx1"/>
              </a:solidFill>
            </a:endParaRPr>
          </a:p>
          <a:p>
            <a:pPr marL="514350" lvl="0" indent="-514350" algn="r">
              <a:buFont typeface="+mj-lt"/>
              <a:buAutoNum type="arabicPeriod"/>
            </a:pPr>
            <a:r>
              <a:rPr lang="ar-SA" dirty="0" smtClean="0">
                <a:solidFill>
                  <a:schemeClr val="tx1"/>
                </a:solidFill>
              </a:rPr>
              <a:t>مراقبة البيئة</a:t>
            </a:r>
            <a:endParaRPr lang="en-US" dirty="0" smtClean="0">
              <a:solidFill>
                <a:schemeClr val="tx1"/>
              </a:solidFill>
            </a:endParaRPr>
          </a:p>
          <a:p>
            <a:pPr marL="514350" lvl="0" indent="-514350" algn="r">
              <a:buFont typeface="+mj-lt"/>
              <a:buAutoNum type="arabicPeriod"/>
            </a:pPr>
            <a:r>
              <a:rPr lang="ar-SA" dirty="0" smtClean="0">
                <a:solidFill>
                  <a:schemeClr val="tx1"/>
                </a:solidFill>
              </a:rPr>
              <a:t>تحديد الفكرة أو الفرصة</a:t>
            </a:r>
            <a:endParaRPr lang="en-US" dirty="0" smtClean="0">
              <a:solidFill>
                <a:schemeClr val="tx1"/>
              </a:solidFill>
            </a:endParaRPr>
          </a:p>
          <a:p>
            <a:pPr marL="514350" lvl="0" indent="-514350" algn="r">
              <a:buFont typeface="+mj-lt"/>
              <a:buAutoNum type="arabicPeriod"/>
            </a:pPr>
            <a:r>
              <a:rPr lang="ar-SA" dirty="0" smtClean="0">
                <a:solidFill>
                  <a:schemeClr val="tx1"/>
                </a:solidFill>
              </a:rPr>
              <a:t>التخطيط للتنفيذ</a:t>
            </a:r>
            <a:endParaRPr lang="en-US" dirty="0" smtClean="0">
              <a:solidFill>
                <a:schemeClr val="tx1"/>
              </a:solidFill>
            </a:endParaRPr>
          </a:p>
          <a:p>
            <a:pPr marL="514350" lvl="0" indent="-514350" algn="r">
              <a:buFont typeface="+mj-lt"/>
              <a:buAutoNum type="arabicPeriod"/>
            </a:pPr>
            <a:r>
              <a:rPr lang="ar-SA" dirty="0" smtClean="0">
                <a:solidFill>
                  <a:schemeClr val="tx1"/>
                </a:solidFill>
              </a:rPr>
              <a:t>تجميع الموارد اللازمة</a:t>
            </a:r>
            <a:endParaRPr lang="en-US" dirty="0" smtClean="0">
              <a:solidFill>
                <a:schemeClr val="tx1"/>
              </a:solidFill>
            </a:endParaRPr>
          </a:p>
          <a:p>
            <a:pPr marL="514350" lvl="0" indent="-514350" algn="r">
              <a:buFont typeface="+mj-lt"/>
              <a:buAutoNum type="arabicPeriod"/>
            </a:pPr>
            <a:r>
              <a:rPr lang="ar-SA" dirty="0" smtClean="0">
                <a:solidFill>
                  <a:schemeClr val="tx1"/>
                </a:solidFill>
              </a:rPr>
              <a:t>تنفيذ النشاط بفاعلية ومسؤولية تجاه البيئة</a:t>
            </a:r>
            <a:endParaRPr lang="en-US" dirty="0" smtClean="0">
              <a:solidFill>
                <a:schemeClr val="tx1"/>
              </a:solidFill>
            </a:endParaRPr>
          </a:p>
          <a:p>
            <a:pPr marL="514350" lvl="0" indent="-514350" algn="r">
              <a:buFont typeface="+mj-lt"/>
              <a:buAutoNum type="arabicPeriod"/>
            </a:pPr>
            <a:r>
              <a:rPr lang="ar-SA" dirty="0" smtClean="0">
                <a:solidFill>
                  <a:schemeClr val="tx1"/>
                </a:solidFill>
              </a:rPr>
              <a:t>الحصول على المكافآت</a:t>
            </a:r>
            <a:endParaRPr lang="en-US" dirty="0" smtClean="0">
              <a:solidFill>
                <a:schemeClr val="tx1"/>
              </a:solidFill>
            </a:endParaRPr>
          </a:p>
          <a:p>
            <a:pPr marL="514350" indent="-514350">
              <a:buFont typeface="+mj-lt"/>
              <a:buAutoNum type="arabicPeriod"/>
            </a:pPr>
            <a:endParaRPr lang="ar-SA" dirty="0"/>
          </a:p>
        </p:txBody>
      </p:sp>
      <p:sp>
        <p:nvSpPr>
          <p:cNvPr id="5" name="مستطيل 4"/>
          <p:cNvSpPr/>
          <p:nvPr/>
        </p:nvSpPr>
        <p:spPr>
          <a:xfrm rot="16200000">
            <a:off x="-1492482" y="2992624"/>
            <a:ext cx="5194115" cy="923330"/>
          </a:xfrm>
          <a:prstGeom prst="rect">
            <a:avLst/>
          </a:prstGeom>
          <a:noFill/>
        </p:spPr>
        <p:txBody>
          <a:bodyPr wrap="none" lIns="91440" tIns="45720" rIns="91440" bIns="45720">
            <a:spAutoFit/>
          </a:bodyPr>
          <a:lstStyle/>
          <a:p>
            <a:pPr algn="ctr"/>
            <a:r>
              <a:rPr lang="en-US" sz="5400" b="1" dirty="0" smtClean="0">
                <a:solidFill>
                  <a:srgbClr val="FF0000"/>
                </a:solidFill>
              </a:rPr>
              <a:t>Entrepreneurship</a:t>
            </a:r>
            <a:endParaRPr lang="ar-SA" sz="5400" b="1" cap="none" spc="0" dirty="0">
              <a:ln w="10541" cmpd="sng">
                <a:solidFill>
                  <a:schemeClr val="accent1">
                    <a:shade val="88000"/>
                    <a:satMod val="110000"/>
                  </a:schemeClr>
                </a:solidFill>
                <a:prstDash val="solid"/>
              </a:ln>
              <a:solidFill>
                <a:srgbClr val="FF0000"/>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نطاق الريادة</a:t>
            </a:r>
            <a:r>
              <a:rPr lang="en-US" dirty="0" smtClean="0"/>
              <a:t/>
            </a:r>
            <a:br>
              <a:rPr lang="en-US" dirty="0" smtClean="0"/>
            </a:br>
            <a:endParaRPr lang="ar-SA" dirty="0"/>
          </a:p>
        </p:txBody>
      </p:sp>
      <p:sp>
        <p:nvSpPr>
          <p:cNvPr id="3" name="عنصر نائب للمحتوى 2"/>
          <p:cNvSpPr>
            <a:spLocks noGrp="1"/>
          </p:cNvSpPr>
          <p:nvPr>
            <p:ph idx="1"/>
          </p:nvPr>
        </p:nvSpPr>
        <p:spPr>
          <a:xfrm>
            <a:off x="0" y="1071546"/>
            <a:ext cx="8858280" cy="5286412"/>
          </a:xfrm>
        </p:spPr>
        <p:txBody>
          <a:bodyPr>
            <a:normAutofit/>
          </a:bodyPr>
          <a:lstStyle/>
          <a:p>
            <a:pPr lvl="0"/>
            <a:r>
              <a:rPr lang="ar-LB" b="1" u="sng" dirty="0" smtClean="0">
                <a:solidFill>
                  <a:srgbClr val="FF0000"/>
                </a:solidFill>
              </a:rPr>
              <a:t>على</a:t>
            </a:r>
            <a:r>
              <a:rPr lang="ar-SA" b="1" u="sng" dirty="0" smtClean="0">
                <a:solidFill>
                  <a:srgbClr val="FF0000"/>
                </a:solidFill>
              </a:rPr>
              <a:t> </a:t>
            </a:r>
            <a:r>
              <a:rPr lang="ar-LB" b="1" u="sng" dirty="0" smtClean="0">
                <a:solidFill>
                  <a:srgbClr val="FF0000"/>
                </a:solidFill>
              </a:rPr>
              <a:t>نطاق الأشخاص</a:t>
            </a:r>
            <a:endParaRPr lang="en-US" b="1" u="sng" dirty="0" smtClean="0">
              <a:solidFill>
                <a:srgbClr val="FF0000"/>
              </a:solidFill>
            </a:endParaRPr>
          </a:p>
          <a:p>
            <a:pPr lvl="0">
              <a:buNone/>
            </a:pPr>
            <a:r>
              <a:rPr lang="ar-LB" sz="2800" dirty="0" smtClean="0"/>
              <a:t>تصرف ريادي في موقف ما والشعور بالرضا الذاتي عند تحقيق الإنجاز</a:t>
            </a:r>
            <a:endParaRPr lang="ar-SA" sz="2800" dirty="0" smtClean="0"/>
          </a:p>
          <a:p>
            <a:pPr lvl="0">
              <a:buNone/>
            </a:pPr>
            <a:endParaRPr lang="en-US" sz="2800" dirty="0" smtClean="0"/>
          </a:p>
          <a:p>
            <a:pPr lvl="0"/>
            <a:r>
              <a:rPr lang="ar-LB" b="1" u="sng" dirty="0" smtClean="0">
                <a:solidFill>
                  <a:srgbClr val="FF0000"/>
                </a:solidFill>
              </a:rPr>
              <a:t>على نطاق</a:t>
            </a:r>
            <a:r>
              <a:rPr lang="ar-SA" b="1" u="sng" dirty="0" smtClean="0">
                <a:solidFill>
                  <a:srgbClr val="FF0000"/>
                </a:solidFill>
              </a:rPr>
              <a:t> </a:t>
            </a:r>
            <a:r>
              <a:rPr lang="ar-LB" b="1" u="sng" dirty="0" smtClean="0">
                <a:solidFill>
                  <a:srgbClr val="FF0000"/>
                </a:solidFill>
              </a:rPr>
              <a:t>الأعمال</a:t>
            </a:r>
            <a:endParaRPr lang="en-US" b="1" u="sng" dirty="0" smtClean="0">
              <a:solidFill>
                <a:srgbClr val="FF0000"/>
              </a:solidFill>
            </a:endParaRPr>
          </a:p>
          <a:p>
            <a:pPr lvl="0">
              <a:buNone/>
            </a:pPr>
            <a:r>
              <a:rPr lang="ar-LB" sz="3000" dirty="0" smtClean="0"/>
              <a:t>إنشاء مؤسسة</a:t>
            </a:r>
            <a:r>
              <a:rPr lang="ar-SA" sz="3000" dirty="0" smtClean="0"/>
              <a:t> </a:t>
            </a:r>
            <a:r>
              <a:rPr lang="ar-LB" sz="3000" dirty="0" smtClean="0"/>
              <a:t>أعمال</a:t>
            </a:r>
            <a:r>
              <a:rPr lang="ar-SA" sz="3000" dirty="0" smtClean="0"/>
              <a:t> </a:t>
            </a:r>
            <a:r>
              <a:rPr lang="ar-LB" sz="3000" dirty="0" smtClean="0"/>
              <a:t>أو تعهّد بهدف</a:t>
            </a:r>
            <a:r>
              <a:rPr lang="ar-SA" sz="3000" dirty="0" smtClean="0"/>
              <a:t> </a:t>
            </a:r>
            <a:r>
              <a:rPr lang="ar-LB" sz="3000" dirty="0" smtClean="0"/>
              <a:t>الربح أو تحقيق منفعة اجتماعية</a:t>
            </a:r>
            <a:endParaRPr lang="ar-SA" sz="3000" dirty="0" smtClean="0"/>
          </a:p>
          <a:p>
            <a:pPr lvl="0">
              <a:buNone/>
            </a:pPr>
            <a:endParaRPr lang="ar-SA" b="1" dirty="0" smtClean="0"/>
          </a:p>
          <a:p>
            <a:pPr lvl="0">
              <a:buNone/>
            </a:pPr>
            <a:r>
              <a:rPr lang="ar-LB" b="1" u="sng" dirty="0" smtClean="0">
                <a:solidFill>
                  <a:srgbClr val="FF0000"/>
                </a:solidFill>
              </a:rPr>
              <a:t>ملاحظة: </a:t>
            </a:r>
            <a:r>
              <a:rPr lang="ar-SA" b="1" u="sng" dirty="0" smtClean="0">
                <a:solidFill>
                  <a:srgbClr val="FF0000"/>
                </a:solidFill>
              </a:rPr>
              <a:t> </a:t>
            </a:r>
            <a:r>
              <a:rPr lang="ar-LB" sz="3000" dirty="0" smtClean="0"/>
              <a:t>يتم التركيز في هذ</a:t>
            </a:r>
            <a:r>
              <a:rPr lang="ar-JO" sz="3000" dirty="0" smtClean="0"/>
              <a:t>ا البرنامج</a:t>
            </a:r>
            <a:r>
              <a:rPr lang="ar-LB" sz="3000" dirty="0" smtClean="0"/>
              <a:t> على الريادة</a:t>
            </a:r>
            <a:r>
              <a:rPr lang="ar-SA" sz="3000" dirty="0" smtClean="0"/>
              <a:t> </a:t>
            </a:r>
            <a:r>
              <a:rPr lang="ar-LB" sz="3000" dirty="0" smtClean="0"/>
              <a:t>في نطاق</a:t>
            </a:r>
            <a:r>
              <a:rPr lang="ar-SA" sz="3000" dirty="0" smtClean="0"/>
              <a:t> </a:t>
            </a:r>
            <a:r>
              <a:rPr lang="ar-LB" sz="3000" dirty="0" smtClean="0"/>
              <a:t>الأعمال</a:t>
            </a:r>
            <a:endParaRPr lang="en-US" sz="3000" dirty="0" smtClean="0"/>
          </a:p>
          <a:p>
            <a:pPr>
              <a:buNone/>
            </a:pPr>
            <a:r>
              <a:rPr lang="ar-LB" dirty="0" smtClean="0"/>
              <a:t/>
            </a:r>
            <a:br>
              <a:rPr lang="ar-LB" dirty="0" smtClean="0"/>
            </a:br>
            <a:r>
              <a:rPr lang="ar-LB" sz="800" dirty="0" smtClean="0"/>
              <a:t> </a:t>
            </a:r>
            <a:endParaRPr lang="en-US" sz="2800" dirty="0" smtClean="0"/>
          </a:p>
          <a:p>
            <a:pPr>
              <a:buNone/>
            </a:pP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smtClean="0">
                <a:solidFill>
                  <a:srgbClr val="FF0000"/>
                </a:solidFill>
              </a:rPr>
              <a:t>قصة عزيز</a:t>
            </a:r>
            <a:r>
              <a:rPr lang="en-US" b="1" dirty="0" smtClean="0">
                <a:solidFill>
                  <a:srgbClr val="FF0000"/>
                </a:solidFill>
              </a:rPr>
              <a:t/>
            </a:r>
            <a:br>
              <a:rPr lang="en-US" b="1" dirty="0" smtClean="0">
                <a:solidFill>
                  <a:srgbClr val="FF0000"/>
                </a:solidFill>
              </a:rPr>
            </a:br>
            <a:endParaRPr lang="ar-SA" b="1" dirty="0">
              <a:solidFill>
                <a:srgbClr val="FF0000"/>
              </a:solidFill>
            </a:endParaRPr>
          </a:p>
        </p:txBody>
      </p:sp>
      <p:sp>
        <p:nvSpPr>
          <p:cNvPr id="3" name="عنصر نائب للمحتوى 2"/>
          <p:cNvSpPr>
            <a:spLocks noGrp="1"/>
          </p:cNvSpPr>
          <p:nvPr>
            <p:ph idx="1"/>
          </p:nvPr>
        </p:nvSpPr>
        <p:spPr>
          <a:xfrm>
            <a:off x="142844" y="1000108"/>
            <a:ext cx="8786874" cy="5857892"/>
          </a:xfrm>
        </p:spPr>
        <p:txBody>
          <a:bodyPr>
            <a:normAutofit lnSpcReduction="10000"/>
          </a:bodyPr>
          <a:lstStyle/>
          <a:p>
            <a:pPr>
              <a:lnSpc>
                <a:spcPct val="110000"/>
              </a:lnSpc>
              <a:buNone/>
            </a:pPr>
            <a:r>
              <a:rPr lang="ar-SA" dirty="0" smtClean="0"/>
              <a:t>    </a:t>
            </a:r>
            <a:r>
              <a:rPr lang="ar-SA" sz="3000" b="1" dirty="0" smtClean="0"/>
              <a:t>يعمل عزيز موظفا في إحدى الدوائر الحكومية وقد فاز بعضوية المجلس المحلي لبلدته.تقع البلدية على قطعة أرض واسعة عند أحد أطراف البلدة. وخلال الاستراحة في أحد اجتماعات المجلس، وبينما كان السيد عزيز ينظر من نافذة غرفة الاجتماعات المطلة على الأرض الفارغة التي تقع خلف المبنى، خطرت بباله فكرة استغلال الأرض وتحويلها إلى متنزه لأهل البلدة، وبناء بعض المحال التجارية المحاذية للشارع الرئيسي بهدف توفير دخل للبلدية وتوفير مكان يستمتع به أهل القرية. بعد أخذ موافقة المجلس على الفكرة أشرف السيد عزيز على إعداد خطة للمشروع وإجراء الاتصالات لتوفير الموارد اللازمة من الجهات المانحة الدولية والمحلية والتنفيذ. وتم افتتاح المشروع ومنح السيد عزيز شهادة تقدير على فكرته الجيدة وتنفيذها متطوعا.</a:t>
            </a:r>
            <a:endParaRPr lang="en-US" sz="3000" b="1" dirty="0" smtClean="0"/>
          </a:p>
          <a:p>
            <a:pPr>
              <a:buNone/>
            </a:pP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u="sng" dirty="0" smtClean="0">
                <a:solidFill>
                  <a:srgbClr val="FF0000"/>
                </a:solidFill>
              </a:rPr>
              <a:t>قصة زين </a:t>
            </a:r>
            <a:endParaRPr lang="ar-SA" b="1" u="sng" dirty="0">
              <a:solidFill>
                <a:srgbClr val="FF0000"/>
              </a:solidFill>
            </a:endParaRPr>
          </a:p>
        </p:txBody>
      </p:sp>
      <p:sp>
        <p:nvSpPr>
          <p:cNvPr id="3" name="عنصر نائب للمحتوى 2"/>
          <p:cNvSpPr>
            <a:spLocks noGrp="1"/>
          </p:cNvSpPr>
          <p:nvPr>
            <p:ph idx="1"/>
          </p:nvPr>
        </p:nvSpPr>
        <p:spPr>
          <a:xfrm>
            <a:off x="0" y="1600200"/>
            <a:ext cx="9144000" cy="5257800"/>
          </a:xfrm>
        </p:spPr>
        <p:txBody>
          <a:bodyPr>
            <a:normAutofit fontScale="85000" lnSpcReduction="20000"/>
          </a:bodyPr>
          <a:lstStyle/>
          <a:p>
            <a:pPr>
              <a:lnSpc>
                <a:spcPct val="120000"/>
              </a:lnSpc>
              <a:buNone/>
            </a:pPr>
            <a:r>
              <a:rPr lang="ar-SA" dirty="0" smtClean="0"/>
              <a:t>    </a:t>
            </a:r>
            <a:r>
              <a:rPr lang="ar-SA" b="1" dirty="0" smtClean="0"/>
              <a:t>تعمل زين معلمة في إحدى المدارس الحكومية الأساسية، وتتمتع بحب طالبات المدرسة لها لإخلاصها وحبها لعملها. وفي إحدى الرحلات المدرسية التي تنظمها المدرسة للمنطقة الأثرية التي تقع على بعد 50 كيلومترا من المدينة، وبينما كانت المعلمة زين في مقدمة طالباتها تستمع لشرح المرشدة السياحية، لاحظت كثرة الأكياس البلاستيكية وعلب العصير وغيرها من الفضلات التي يلقي بها الزوار في المنطقة. فقررت على الفور عمل شيء بهذا الخصوص. فجمعت الطالبات وبينت لهن أهمية تنظيف المكان لجعله لائقا بالزوار فتجاوبت الطالبات معها وقررت شراء بعض الأكياس من أحد المحال التجارية القريبة، وبدأت مع الطالبات حملة التنظيف التي استمرت حوالي ساعة. حملت زين أكياس القمامة التي تم جمعها  في الحافلة وألقت بها في حاوية النفايات التي تقع عند المدخل. شعرت زين بالرضى والسعادة لأنها عملت شيئا مفيدا، وأحست بالفخر والاعتزاز لتلبية الطالبات لمبادرتها.</a:t>
            </a:r>
            <a:endParaRPr lang="ar-SA"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smtClean="0">
                <a:solidFill>
                  <a:srgbClr val="FF0000"/>
                </a:solidFill>
              </a:rPr>
              <a:t>قصة صالح</a:t>
            </a:r>
            <a:r>
              <a:rPr lang="en-US" dirty="0" smtClean="0"/>
              <a:t/>
            </a:r>
            <a:br>
              <a:rPr lang="en-US" dirty="0" smtClean="0"/>
            </a:br>
            <a:endParaRPr lang="ar-SA" dirty="0"/>
          </a:p>
        </p:txBody>
      </p:sp>
      <p:sp>
        <p:nvSpPr>
          <p:cNvPr id="3" name="عنصر نائب للمحتوى 2"/>
          <p:cNvSpPr>
            <a:spLocks noGrp="1"/>
          </p:cNvSpPr>
          <p:nvPr>
            <p:ph idx="1"/>
          </p:nvPr>
        </p:nvSpPr>
        <p:spPr>
          <a:xfrm>
            <a:off x="457200" y="1000108"/>
            <a:ext cx="8472518" cy="5500726"/>
          </a:xfrm>
        </p:spPr>
        <p:txBody>
          <a:bodyPr>
            <a:normAutofit fontScale="85000" lnSpcReduction="20000"/>
          </a:bodyPr>
          <a:lstStyle/>
          <a:p>
            <a:pPr>
              <a:lnSpc>
                <a:spcPct val="110000"/>
              </a:lnSpc>
              <a:buNone/>
            </a:pPr>
            <a:r>
              <a:rPr lang="ar-SA" dirty="0" smtClean="0"/>
              <a:t>    </a:t>
            </a:r>
            <a:r>
              <a:rPr lang="ar-SA" b="1" dirty="0" smtClean="0"/>
              <a:t>غادر صالح بلدته في اليمن إلى الأردن لإكمال دراسته العليا في إحدى الجامعات الخاصة، مثل الكثير من اليمنيين الملتحقين في الجامعات هناك. </a:t>
            </a:r>
          </a:p>
          <a:p>
            <a:pPr>
              <a:lnSpc>
                <a:spcPct val="110000"/>
              </a:lnSpc>
              <a:buNone/>
            </a:pPr>
            <a:r>
              <a:rPr lang="ar-SA" b="1" dirty="0" smtClean="0"/>
              <a:t>    وقد وجد من خلال تعامله مع الكثير منهم حاجتهم إلى الوجبات اليمنية المختلفة التي لا تتوفر في الأردن.خطرت على باله فكرة فتح مطعم صغير يقدم هذه الوجبات مقابل مدخل الجامعة. عرض الفكرة على أحد زملائه الأردنيين الذي أعجب بالفكرة وأبدى استعداده للمشاركة في تنفيذها. قام صالح وزميله بإعداد الدراسات اللازمة وخطة إنشاء المطعم وتحديد رأس المال المطلوب واتفقا على طريقة إدارة المطعم وتنظيمه بحيث يستقدم المطعم أحد الطباخين من اليمن ليكون مسؤولا عن إعداد الطعام. وتم اختيار الموقع وتجهيزه وتوظيف الكادر اللازم وافتتاح المطعم.</a:t>
            </a:r>
            <a:endParaRPr lang="en-US" b="1" dirty="0" smtClean="0"/>
          </a:p>
          <a:p>
            <a:pPr>
              <a:lnSpc>
                <a:spcPct val="110000"/>
              </a:lnSpc>
              <a:buNone/>
            </a:pPr>
            <a:r>
              <a:rPr lang="ar-SA" b="1" dirty="0" smtClean="0"/>
              <a:t>    يعمل المطعم الآن بشكل جيد، حيث تلاقي الوجبات اليمنية إقبالا متزايدا حتى من قبل الأردنيين، ويحقق المطعم أرباحا سنوية يتقاسمها صالح وشريكه بالتساوي.</a:t>
            </a:r>
            <a:endParaRPr lang="en-US" b="1" dirty="0" smtClean="0"/>
          </a:p>
          <a:p>
            <a:pPr>
              <a:buNone/>
            </a:pP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8229600" cy="785818"/>
          </a:xfrm>
        </p:spPr>
        <p:txBody>
          <a:bodyPr>
            <a:normAutofit fontScale="90000"/>
          </a:bodyPr>
          <a:lstStyle/>
          <a:p>
            <a:r>
              <a:rPr lang="ar-SA" sz="3600" u="sng" dirty="0" smtClean="0">
                <a:solidFill>
                  <a:srgbClr val="FF0000"/>
                </a:solidFill>
              </a:rPr>
              <a:t/>
            </a:r>
            <a:br>
              <a:rPr lang="ar-SA" sz="3600" u="sng" dirty="0" smtClean="0">
                <a:solidFill>
                  <a:srgbClr val="FF0000"/>
                </a:solidFill>
              </a:rPr>
            </a:br>
            <a:r>
              <a:rPr lang="ar-LB" sz="3600" u="sng" dirty="0" smtClean="0">
                <a:solidFill>
                  <a:srgbClr val="FF0000"/>
                </a:solidFill>
              </a:rPr>
              <a:t>قصة ميسون عودة: راديو "نساء إف إم" في رام الله – فلسطين</a:t>
            </a:r>
            <a:r>
              <a:rPr lang="en-US" dirty="0" smtClean="0"/>
              <a:t/>
            </a:r>
            <a:br>
              <a:rPr lang="en-US" dirty="0" smtClean="0"/>
            </a:br>
            <a:endParaRPr lang="ar-SA" dirty="0"/>
          </a:p>
        </p:txBody>
      </p:sp>
      <p:sp>
        <p:nvSpPr>
          <p:cNvPr id="3" name="عنصر نائب للمحتوى 2"/>
          <p:cNvSpPr>
            <a:spLocks noGrp="1"/>
          </p:cNvSpPr>
          <p:nvPr>
            <p:ph idx="1"/>
          </p:nvPr>
        </p:nvSpPr>
        <p:spPr>
          <a:xfrm>
            <a:off x="457200" y="1071546"/>
            <a:ext cx="8229600" cy="5500726"/>
          </a:xfrm>
        </p:spPr>
        <p:txBody>
          <a:bodyPr>
            <a:normAutofit fontScale="25000" lnSpcReduction="20000"/>
          </a:bodyPr>
          <a:lstStyle/>
          <a:p>
            <a:pPr>
              <a:lnSpc>
                <a:spcPct val="120000"/>
              </a:lnSpc>
              <a:buNone/>
            </a:pPr>
            <a:r>
              <a:rPr lang="ar-SA" dirty="0" smtClean="0"/>
              <a:t>            </a:t>
            </a:r>
            <a:r>
              <a:rPr lang="ar-SA" sz="9600" b="1" dirty="0" smtClean="0"/>
              <a:t>كانت ميسون ترى أن النساء في العالم العربي عامة وفي البيئة التي تسكنها خاصة لا يتمتعن بحقوقهن كاملة بل وأنهن يجهلن تلك الحقوق. كما ان العديد منهن كن بحاجة إلى زيادة الثقة بالنفس وبقدراتهن. أنشأت ميسون راديو "نساء إف </a:t>
            </a:r>
            <a:r>
              <a:rPr lang="ar-SA" sz="9600" b="1" dirty="0" err="1" smtClean="0"/>
              <a:t>إم</a:t>
            </a:r>
            <a:r>
              <a:rPr lang="ar-SA" sz="9600" b="1" dirty="0" smtClean="0"/>
              <a:t>" والذي تعمل </a:t>
            </a:r>
            <a:r>
              <a:rPr lang="ar-SA" sz="9600" b="1" dirty="0" err="1" smtClean="0"/>
              <a:t>به</a:t>
            </a:r>
            <a:r>
              <a:rPr lang="ar-SA" sz="9600" b="1" dirty="0" smtClean="0"/>
              <a:t> النساء فقط ويقدم برامجا تتوجه للنساء. وتتضمن برامج الراديو العديد من البرامج الحوارية والمعلومات الحقوقية المتعلقة بمشاكل المرأة والتي تناقش وتقدم الحلول. ولكنه يقدم أيضا العديد من البرامج الترفيهية والموسيقية التي تجذب الشباب رجالا </a:t>
            </a:r>
            <a:r>
              <a:rPr lang="ar-SA" sz="9600" b="1" dirty="0" err="1" smtClean="0"/>
              <a:t>و</a:t>
            </a:r>
            <a:r>
              <a:rPr lang="ar-SA" sz="9600" b="1" dirty="0" smtClean="0"/>
              <a:t> </a:t>
            </a:r>
            <a:r>
              <a:rPr lang="ar-SA" sz="9600" b="1" dirty="0" err="1" smtClean="0"/>
              <a:t>نساءاً</a:t>
            </a:r>
            <a:r>
              <a:rPr lang="ar-SA" sz="9600" b="1" dirty="0" smtClean="0"/>
              <a:t> وهو بذلك يوصل المعلومات ويزيد الوعي بقضايا المرأة عند شرائح مجتمعية أوسع. وبالطبع يعمل راديو "نساء </a:t>
            </a:r>
            <a:r>
              <a:rPr lang="ar-SA" sz="9600" b="1" dirty="0" err="1" smtClean="0"/>
              <a:t>إف</a:t>
            </a:r>
            <a:r>
              <a:rPr lang="ar-SA" sz="9600" b="1" dirty="0" smtClean="0"/>
              <a:t> </a:t>
            </a:r>
            <a:r>
              <a:rPr lang="ar-SA" sz="9600" b="1" dirty="0" err="1" smtClean="0"/>
              <a:t>إم</a:t>
            </a:r>
            <a:r>
              <a:rPr lang="ar-SA" sz="9600" b="1" dirty="0" smtClean="0"/>
              <a:t>" على تدريب السيدات لكي يصبحن متمرسات بالعمل الإعلامي لقاء بدل مادي ، كما يجذب النجاح الذي يلقاه الراديو المعلنين، مما يؤمن المصاريف التشغيلية واستمرارية العمل</a:t>
            </a:r>
            <a:r>
              <a:rPr lang="en-US" sz="9600" b="1" dirty="0" smtClean="0"/>
              <a:t>.</a:t>
            </a:r>
          </a:p>
          <a:p>
            <a:pPr>
              <a:lnSpc>
                <a:spcPct val="120000"/>
              </a:lnSpc>
              <a:buNone/>
            </a:pPr>
            <a:r>
              <a:rPr lang="ar-SA" dirty="0" smtClean="0"/>
              <a:t/>
            </a:r>
            <a:br>
              <a:rPr lang="ar-SA" dirty="0" smtClean="0"/>
            </a:b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أهمية الريادة في الأعمال</a:t>
            </a:r>
            <a:endParaRPr lang="ar-SA" b="1" dirty="0">
              <a:solidFill>
                <a:srgbClr val="FF0000"/>
              </a:solidFill>
            </a:endParaRPr>
          </a:p>
        </p:txBody>
      </p:sp>
      <p:sp>
        <p:nvSpPr>
          <p:cNvPr id="3" name="عنصر نائب للمحتوى 2"/>
          <p:cNvSpPr>
            <a:spLocks noGrp="1"/>
          </p:cNvSpPr>
          <p:nvPr>
            <p:ph idx="1"/>
          </p:nvPr>
        </p:nvSpPr>
        <p:spPr>
          <a:xfrm>
            <a:off x="457200" y="1357298"/>
            <a:ext cx="8229600" cy="4768865"/>
          </a:xfrm>
        </p:spPr>
        <p:txBody>
          <a:bodyPr>
            <a:normAutofit fontScale="92500" lnSpcReduction="10000"/>
          </a:bodyPr>
          <a:lstStyle/>
          <a:p>
            <a:pPr lvl="0"/>
            <a:r>
              <a:rPr lang="ar-LB" dirty="0" smtClean="0"/>
              <a:t>استحداث الوظائف وفرص العمل اللائق</a:t>
            </a:r>
            <a:endParaRPr lang="en-US" dirty="0" smtClean="0"/>
          </a:p>
          <a:p>
            <a:pPr lvl="0"/>
            <a:r>
              <a:rPr lang="ar-LB" dirty="0" smtClean="0"/>
              <a:t>استثمار واستغلال الموارد المحلية</a:t>
            </a:r>
            <a:endParaRPr lang="en-US" dirty="0" smtClean="0"/>
          </a:p>
          <a:p>
            <a:pPr lvl="0"/>
            <a:r>
              <a:rPr lang="ar-LB" dirty="0" smtClean="0"/>
              <a:t>تحقيق التغطية الجغرافية وتلبية الحاجات المتنوعة</a:t>
            </a:r>
            <a:endParaRPr lang="en-US" dirty="0" smtClean="0"/>
          </a:p>
          <a:p>
            <a:pPr lvl="0"/>
            <a:r>
              <a:rPr lang="ar-LB" dirty="0" smtClean="0"/>
              <a:t>تعزيز التكنولوجيا</a:t>
            </a:r>
            <a:endParaRPr lang="en-US" dirty="0" smtClean="0"/>
          </a:p>
          <a:p>
            <a:pPr lvl="0"/>
            <a:r>
              <a:rPr lang="ar-LB" dirty="0" smtClean="0"/>
              <a:t>تكوين رأس المال وتحقيق الغنى والثروة</a:t>
            </a:r>
            <a:endParaRPr lang="en-US" dirty="0" smtClean="0"/>
          </a:p>
          <a:p>
            <a:pPr lvl="0"/>
            <a:r>
              <a:rPr lang="ar-LB" dirty="0" smtClean="0"/>
              <a:t>ترويج الثقافة الريادية والعمل الحر</a:t>
            </a:r>
            <a:endParaRPr lang="en-US" dirty="0" smtClean="0"/>
          </a:p>
          <a:p>
            <a:pPr lvl="0"/>
            <a:r>
              <a:rPr lang="ar-LB" dirty="0" smtClean="0"/>
              <a:t>استغلال الموارد الطبيعية بطريقة مستدامة</a:t>
            </a:r>
            <a:endParaRPr lang="en-US" dirty="0" smtClean="0"/>
          </a:p>
          <a:p>
            <a:pPr lvl="0"/>
            <a:r>
              <a:rPr lang="ar-LB" dirty="0" smtClean="0"/>
              <a:t>تحسين الظروف الاجتماعية</a:t>
            </a:r>
            <a:br>
              <a:rPr lang="ar-LB" dirty="0" smtClean="0"/>
            </a:br>
            <a:r>
              <a:rPr lang="ar-SA" dirty="0" smtClean="0"/>
              <a:t> </a:t>
            </a:r>
            <a:endParaRPr lang="en-US" dirty="0" smtClean="0"/>
          </a:p>
          <a:p>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الموارد التي يحتاجها الرياديون لتنفيذ أفكارهم</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pPr lvl="0"/>
            <a:r>
              <a:rPr lang="ar-LB" b="1" dirty="0" smtClean="0"/>
              <a:t>الما</a:t>
            </a:r>
            <a:r>
              <a:rPr lang="ar-SA" b="1" dirty="0" smtClean="0"/>
              <a:t>ل</a:t>
            </a:r>
          </a:p>
          <a:p>
            <a:pPr lvl="0"/>
            <a:endParaRPr lang="en-US" b="1" dirty="0" smtClean="0"/>
          </a:p>
          <a:p>
            <a:pPr lvl="0"/>
            <a:r>
              <a:rPr lang="ar-LB" b="1" dirty="0" smtClean="0"/>
              <a:t>الطاقة الجسدية والمعنوية</a:t>
            </a:r>
            <a:endParaRPr lang="ar-SA" b="1" dirty="0" smtClean="0"/>
          </a:p>
          <a:p>
            <a:pPr lvl="0">
              <a:buNone/>
            </a:pPr>
            <a:endParaRPr lang="en-US" b="1" dirty="0" smtClean="0"/>
          </a:p>
          <a:p>
            <a:pPr lvl="0"/>
            <a:r>
              <a:rPr lang="ar-LB" b="1" dirty="0" smtClean="0"/>
              <a:t>المهارات</a:t>
            </a:r>
            <a:endParaRPr lang="ar-SA" b="1" dirty="0" smtClean="0"/>
          </a:p>
          <a:p>
            <a:pPr lvl="0">
              <a:buNone/>
            </a:pPr>
            <a:endParaRPr lang="en-US" b="1" dirty="0" smtClean="0"/>
          </a:p>
          <a:p>
            <a:pPr lvl="0"/>
            <a:r>
              <a:rPr lang="ar-LB" b="1" dirty="0" smtClean="0"/>
              <a:t>المعرفة</a:t>
            </a:r>
            <a:endParaRPr lang="ar-SA" b="1" dirty="0" smtClean="0"/>
          </a:p>
          <a:p>
            <a:pPr lvl="0">
              <a:buNone/>
            </a:pPr>
            <a:endParaRPr lang="en-US" b="1" dirty="0" smtClean="0"/>
          </a:p>
          <a:p>
            <a:pPr lvl="0"/>
            <a:r>
              <a:rPr lang="ar-LB" b="1" dirty="0" smtClean="0"/>
              <a:t>الوقت</a:t>
            </a:r>
            <a:endParaRPr lang="en-US" b="1" dirty="0" smtClean="0"/>
          </a:p>
          <a:p>
            <a:pPr>
              <a:buNone/>
            </a:pPr>
            <a:endParaRPr lang="en-US" dirty="0" smtClean="0"/>
          </a:p>
        </p:txBody>
      </p:sp>
      <p:pic>
        <p:nvPicPr>
          <p:cNvPr id="4" name="صورة 3" descr="image.jpg"/>
          <p:cNvPicPr>
            <a:picLocks noChangeAspect="1"/>
          </p:cNvPicPr>
          <p:nvPr/>
        </p:nvPicPr>
        <p:blipFill>
          <a:blip r:embed="rId2"/>
          <a:stretch>
            <a:fillRect/>
          </a:stretch>
        </p:blipFill>
        <p:spPr>
          <a:xfrm>
            <a:off x="0" y="3425820"/>
            <a:ext cx="3206744" cy="343218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707</Words>
  <PresentationFormat>عرض على الشاشة (3:4)‏</PresentationFormat>
  <Paragraphs>57</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الموضوع(1): معنى الريادة ونطاقها </vt:lpstr>
      <vt:lpstr>مفهوم الريادة </vt:lpstr>
      <vt:lpstr>نطاق الريادة </vt:lpstr>
      <vt:lpstr>قصة عزيز </vt:lpstr>
      <vt:lpstr>قصة زين </vt:lpstr>
      <vt:lpstr>قصة صالح </vt:lpstr>
      <vt:lpstr> قصة ميسون عودة: راديو "نساء إف إم" في رام الله – فلسطين </vt:lpstr>
      <vt:lpstr>أهمية الريادة في الأعمال</vt:lpstr>
      <vt:lpstr>الموارد التي يحتاجها الرياديون لتنفيذ أفكارهم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الموضوع(1): معنى الريادة ونطاقها </dc:title>
  <dc:creator>laptop center</dc:creator>
  <cp:lastModifiedBy>laptop center</cp:lastModifiedBy>
  <cp:revision>3</cp:revision>
  <dcterms:created xsi:type="dcterms:W3CDTF">2018-06-17T15:54:03Z</dcterms:created>
  <dcterms:modified xsi:type="dcterms:W3CDTF">2018-06-30T09:36:49Z</dcterms:modified>
</cp:coreProperties>
</file>