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3" r:id="rId10"/>
    <p:sldId id="274" r:id="rId11"/>
    <p:sldId id="263" r:id="rId12"/>
    <p:sldId id="275" r:id="rId13"/>
    <p:sldId id="279" r:id="rId14"/>
    <p:sldId id="265" r:id="rId15"/>
    <p:sldId id="276" r:id="rId16"/>
    <p:sldId id="280" r:id="rId17"/>
    <p:sldId id="266" r:id="rId18"/>
    <p:sldId id="277" r:id="rId19"/>
    <p:sldId id="281" r:id="rId20"/>
    <p:sldId id="278" r:id="rId21"/>
    <p:sldId id="267" r:id="rId22"/>
    <p:sldId id="282" r:id="rId23"/>
    <p:sldId id="283" r:id="rId24"/>
    <p:sldId id="268" r:id="rId25"/>
    <p:sldId id="269" r:id="rId26"/>
    <p:sldId id="270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89" d="100"/>
          <a:sy n="89" d="100"/>
        </p:scale>
        <p:origin x="-111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Chapter 02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Introduction to the Relational</a:t>
            </a:r>
          </a:p>
          <a:p>
            <a:r>
              <a:rPr lang="en-US" b="1" dirty="0"/>
              <a:t>Model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20" y="476672"/>
            <a:ext cx="856895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069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843EAA-69B3-4FCF-8BE7-06FF8F1BD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979E1E-0BEC-444D-88DC-67E98175E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5435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must have a way to specify how tuples within a given relation are distinguished.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is expressed in terms of their attributes.</a:t>
            </a:r>
          </a:p>
          <a:p>
            <a:pPr lvl="2"/>
            <a:r>
              <a:rPr lang="en-US" dirty="0"/>
              <a:t>The values of a tuple must be uniquely identify the tuple.</a:t>
            </a:r>
          </a:p>
          <a:p>
            <a:pPr lvl="3"/>
            <a:r>
              <a:rPr lang="en-US" dirty="0"/>
              <a:t>No two tuples in a relation are allowed to have exactly the same value for all attributes.</a:t>
            </a:r>
          </a:p>
          <a:p>
            <a:pPr lvl="2"/>
            <a:endParaRPr lang="en-US" dirty="0"/>
          </a:p>
          <a:p>
            <a:r>
              <a:rPr lang="en-US" dirty="0"/>
              <a:t>A </a:t>
            </a:r>
            <a:r>
              <a:rPr lang="en-US" b="1" dirty="0" err="1"/>
              <a:t>superkey</a:t>
            </a:r>
            <a:r>
              <a:rPr lang="en-US" b="1" dirty="0"/>
              <a:t> </a:t>
            </a:r>
            <a:r>
              <a:rPr lang="en-US" dirty="0"/>
              <a:t>is a set of one or more attributes that allow us to identify uniquely a tuple in the relation.</a:t>
            </a:r>
          </a:p>
          <a:p>
            <a:pPr lvl="1"/>
            <a:r>
              <a:rPr lang="en-US" dirty="0"/>
              <a:t>For example, the </a:t>
            </a:r>
            <a:r>
              <a:rPr lang="en-US" sz="2400" i="1" dirty="0"/>
              <a:t>ID </a:t>
            </a:r>
            <a:r>
              <a:rPr lang="en-US" dirty="0"/>
              <a:t>attribute of the relation </a:t>
            </a:r>
            <a:r>
              <a:rPr lang="en-US" i="1" dirty="0"/>
              <a:t>instructor </a:t>
            </a:r>
            <a:r>
              <a:rPr lang="en-US" dirty="0"/>
              <a:t>is sufficient to distinguish one instructor tuple from another.</a:t>
            </a:r>
          </a:p>
          <a:p>
            <a:pPr lvl="2"/>
            <a:r>
              <a:rPr lang="en-US" dirty="0"/>
              <a:t>Thus, </a:t>
            </a:r>
            <a:r>
              <a:rPr lang="en-US" i="1" dirty="0"/>
              <a:t>ID </a:t>
            </a:r>
            <a:r>
              <a:rPr lang="en-US" dirty="0"/>
              <a:t>is a </a:t>
            </a:r>
            <a:r>
              <a:rPr lang="en-US" dirty="0" err="1"/>
              <a:t>superkey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8791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48680"/>
            <a:ext cx="871296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58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314450"/>
            <a:ext cx="71247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466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CE8965-55AD-487C-BCCA-1330A4FCF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Candidate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8A45A0-4F54-42CA-8A24-0FEF720FE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superkey</a:t>
            </a:r>
            <a:r>
              <a:rPr lang="en-US" dirty="0"/>
              <a:t> may contain </a:t>
            </a:r>
            <a:r>
              <a:rPr lang="en-US" dirty="0" smtClean="0"/>
              <a:t>extraneous</a:t>
            </a:r>
            <a:r>
              <a:rPr lang="ar-SA" dirty="0" smtClean="0"/>
              <a:t>  </a:t>
            </a:r>
            <a:r>
              <a:rPr lang="ar-SA" dirty="0" smtClean="0"/>
              <a:t>اضافي </a:t>
            </a:r>
            <a:r>
              <a:rPr lang="en-US" dirty="0" smtClean="0"/>
              <a:t> </a:t>
            </a:r>
            <a:r>
              <a:rPr lang="en-US" dirty="0"/>
              <a:t>attributes.</a:t>
            </a:r>
          </a:p>
          <a:p>
            <a:pPr lvl="1"/>
            <a:r>
              <a:rPr lang="en-US" dirty="0"/>
              <a:t>For example, the combination of ID and name is a </a:t>
            </a:r>
            <a:r>
              <a:rPr lang="en-US" dirty="0" err="1"/>
              <a:t>superkey</a:t>
            </a:r>
            <a:r>
              <a:rPr lang="en-US" dirty="0"/>
              <a:t> for the relation instructor.</a:t>
            </a:r>
          </a:p>
          <a:p>
            <a:pPr lvl="1"/>
            <a:endParaRPr lang="en-US" dirty="0"/>
          </a:p>
          <a:p>
            <a:r>
              <a:rPr lang="en-US" dirty="0"/>
              <a:t>We are often interested in </a:t>
            </a:r>
            <a:r>
              <a:rPr lang="en-US" dirty="0" err="1"/>
              <a:t>superkeys</a:t>
            </a:r>
            <a:r>
              <a:rPr lang="en-US" dirty="0"/>
              <a:t> for which no proper subset is a </a:t>
            </a:r>
            <a:r>
              <a:rPr lang="en-US" dirty="0" err="1"/>
              <a:t>superkey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Such minimal </a:t>
            </a:r>
            <a:r>
              <a:rPr lang="en-US" dirty="0" err="1"/>
              <a:t>superkeys</a:t>
            </a:r>
            <a:r>
              <a:rPr lang="en-US" dirty="0"/>
              <a:t> are called </a:t>
            </a:r>
            <a:r>
              <a:rPr lang="en-US" b="1" dirty="0"/>
              <a:t>candidate keys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1399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76672"/>
            <a:ext cx="856895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673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4" y="332656"/>
            <a:ext cx="8946733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441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6E4003-C6C1-4DE7-8A46-9EE57615C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C30612-2C20-48CA-8DD2-3B0E58D99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primary key is a candidate key that is chosen by the database designer to distinguish the tuples.</a:t>
            </a:r>
          </a:p>
          <a:p>
            <a:endParaRPr lang="en-US" dirty="0"/>
          </a:p>
          <a:p>
            <a:r>
              <a:rPr lang="en-US" dirty="0"/>
              <a:t>A key (whether primary, candidate, or super) is a property of the entire relation, rather than of the individual tuples.</a:t>
            </a:r>
          </a:p>
          <a:p>
            <a:pPr lvl="1"/>
            <a:r>
              <a:rPr lang="en-US" dirty="0"/>
              <a:t>Any two individual tuples in the relation are </a:t>
            </a:r>
            <a:r>
              <a:rPr lang="en-US" dirty="0" smtClean="0"/>
              <a:t>prohibited</a:t>
            </a:r>
            <a:r>
              <a:rPr lang="ar-SA" dirty="0" smtClean="0"/>
              <a:t>ممنوع </a:t>
            </a:r>
            <a:r>
              <a:rPr lang="en-US" dirty="0" smtClean="0"/>
              <a:t> </a:t>
            </a:r>
            <a:r>
              <a:rPr lang="en-US" dirty="0"/>
              <a:t>from having the same value on the key attributes 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1146172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332656"/>
            <a:ext cx="879157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546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48680"/>
            <a:ext cx="825500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765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E16D273-4BC2-45C7-88B5-E1884C64B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Relational Databases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FF14837-3031-4A10-8739-87797CA3A4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2.1</a:t>
            </a:r>
          </a:p>
        </p:txBody>
      </p:sp>
    </p:spTree>
    <p:extLst>
      <p:ext uri="{BB962C8B-B14F-4D97-AF65-F5344CB8AC3E}">
        <p14:creationId xmlns:p14="http://schemas.microsoft.com/office/powerpoint/2010/main" val="3970844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42493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169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68C3EC-2AF9-41B4-BF87-32ED8BF0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Foreign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759E8F-5095-4832-A0FC-C7E17BCFE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relation, say r1, may include among its attributes the primary key of another relation, say r2. </a:t>
            </a:r>
          </a:p>
          <a:p>
            <a:pPr lvl="1"/>
            <a:r>
              <a:rPr lang="en-US" dirty="0"/>
              <a:t>This attribute is called a foreign key from r1, referencing r2.</a:t>
            </a:r>
          </a:p>
          <a:p>
            <a:pPr lvl="1"/>
            <a:r>
              <a:rPr lang="en-US" dirty="0"/>
              <a:t>The relation r1 is called the referencing relation of the foreign key dependency.</a:t>
            </a:r>
          </a:p>
          <a:p>
            <a:pPr lvl="1"/>
            <a:r>
              <a:rPr lang="en-US" dirty="0"/>
              <a:t>The relation r2 is called the referenced relation of the foreign key.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Referential Integrity </a:t>
            </a:r>
            <a:r>
              <a:rPr lang="ar-SA" b="1" dirty="0" smtClean="0"/>
              <a:t>السلامة المرجعية</a:t>
            </a:r>
            <a:r>
              <a:rPr lang="en-US" b="1" dirty="0" smtClean="0"/>
              <a:t>Constraint </a:t>
            </a:r>
            <a:endParaRPr lang="en-US" b="1" dirty="0"/>
          </a:p>
          <a:p>
            <a:pPr lvl="1"/>
            <a:r>
              <a:rPr lang="en-US" dirty="0"/>
              <a:t>A referential integrity constraint requires that the </a:t>
            </a:r>
            <a:r>
              <a:rPr lang="en-US" b="1" u="sng" dirty="0"/>
              <a:t>values</a:t>
            </a:r>
            <a:r>
              <a:rPr lang="en-US" dirty="0"/>
              <a:t> appearing in specified attributes of any tuple in the referencing relation also appear in specified attributes of at least one tuple in the referenced relation.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913DEBD-A6E8-412D-9002-096844342D5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1000" contrast="35000"/>
          </a:blip>
          <a:stretch>
            <a:fillRect/>
          </a:stretch>
        </p:blipFill>
        <p:spPr>
          <a:xfrm>
            <a:off x="1295400" y="3569523"/>
            <a:ext cx="4248150" cy="400050"/>
          </a:xfrm>
          <a:prstGeom prst="round1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9A29B22-C68F-4024-8047-4B960C3A280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1000" contrast="35000"/>
          </a:blip>
          <a:stretch>
            <a:fillRect/>
          </a:stretch>
        </p:blipFill>
        <p:spPr>
          <a:xfrm>
            <a:off x="1295400" y="4168011"/>
            <a:ext cx="4067175" cy="476250"/>
          </a:xfrm>
          <a:prstGeom prst="round1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796136" y="3429000"/>
            <a:ext cx="864096" cy="5405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96136" y="4168011"/>
            <a:ext cx="864096" cy="5405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159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92899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21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6" cy="620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637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 Diagrams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2.4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Schema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Schema diagrams is a database schema along with primary key and foreign key dependencies.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21000" contrast="35000"/>
          </a:blip>
          <a:srcRect/>
          <a:stretch>
            <a:fillRect/>
          </a:stretch>
        </p:blipFill>
        <p:spPr bwMode="auto">
          <a:xfrm>
            <a:off x="0" y="285728"/>
            <a:ext cx="9144000" cy="62835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995363"/>
            <a:ext cx="90106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892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263F4BE1-3906-4C47-BEE1-5C3B4B561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Structure of Relational Databases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1A109E78-E19C-4B37-9B63-CBFF8364B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89" y="990600"/>
            <a:ext cx="4343400" cy="51355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relational database consists of a collection of tables, each of which is assigned a unique name. </a:t>
            </a:r>
          </a:p>
          <a:p>
            <a:endParaRPr lang="en-US" dirty="0"/>
          </a:p>
          <a:p>
            <a:r>
              <a:rPr lang="en-US" dirty="0"/>
              <a:t>For example:</a:t>
            </a:r>
          </a:p>
          <a:p>
            <a:pPr lvl="1"/>
            <a:r>
              <a:rPr lang="en-US" dirty="0"/>
              <a:t>Consider the instructor table of Figure 2.1, which stores information about instructors. </a:t>
            </a:r>
          </a:p>
          <a:p>
            <a:pPr lvl="2"/>
            <a:r>
              <a:rPr lang="en-US" dirty="0"/>
              <a:t>The table has four column headers: ID, name, dept name, and salary. </a:t>
            </a:r>
          </a:p>
          <a:p>
            <a:pPr lvl="2"/>
            <a:r>
              <a:rPr lang="en-US" dirty="0"/>
              <a:t>Each row of this table records information about an instructor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9B61A4B-AEE7-484E-93D4-465E46F7629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1000" contras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1000" contras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0060" y="1143000"/>
            <a:ext cx="4191000" cy="379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72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321560-EE32-46D6-B3FE-5CA61A6CD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Relational Model Terminologies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389CB18-99C7-42FB-A76A-0A5FFBFD1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term </a:t>
            </a:r>
            <a:r>
              <a:rPr lang="en-US" b="1" dirty="0"/>
              <a:t>relation</a:t>
            </a:r>
            <a:r>
              <a:rPr lang="en-US" dirty="0"/>
              <a:t> is used to refer to a table.</a:t>
            </a:r>
          </a:p>
          <a:p>
            <a:r>
              <a:rPr lang="en-US" dirty="0"/>
              <a:t>The term </a:t>
            </a:r>
            <a:r>
              <a:rPr lang="en-US" b="1" dirty="0"/>
              <a:t>tuple</a:t>
            </a:r>
            <a:r>
              <a:rPr lang="en-US" dirty="0"/>
              <a:t> is used to refer to a row.</a:t>
            </a:r>
          </a:p>
          <a:p>
            <a:r>
              <a:rPr lang="en-US" dirty="0"/>
              <a:t>The term </a:t>
            </a:r>
            <a:r>
              <a:rPr lang="en-US" b="1" dirty="0"/>
              <a:t>attribute</a:t>
            </a:r>
            <a:r>
              <a:rPr lang="en-US" dirty="0"/>
              <a:t> refers to a column of a table.</a:t>
            </a:r>
          </a:p>
          <a:p>
            <a:r>
              <a:rPr lang="en-US" b="1" dirty="0"/>
              <a:t>Relation instance </a:t>
            </a:r>
            <a:r>
              <a:rPr lang="en-US" dirty="0"/>
              <a:t>is used to refer to a specific instance of a relation,</a:t>
            </a:r>
          </a:p>
          <a:p>
            <a:pPr lvl="1"/>
            <a:r>
              <a:rPr lang="en-US" dirty="0"/>
              <a:t>i.e., containing a specific set of rows.</a:t>
            </a:r>
          </a:p>
        </p:txBody>
      </p:sp>
    </p:spTree>
    <p:extLst>
      <p:ext uri="{BB962C8B-B14F-4D97-AF65-F5344CB8AC3E}">
        <p14:creationId xmlns:p14="http://schemas.microsoft.com/office/powerpoint/2010/main" val="3162170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D389E8-17F3-41AD-B016-E512FF26B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Structure of Relational 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802F0D-7752-4D50-9961-ACB61D712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each attribute of a relation, there is a set of permitted values, called the </a:t>
            </a:r>
            <a:r>
              <a:rPr lang="en-US" b="1" dirty="0"/>
              <a:t>domain</a:t>
            </a:r>
            <a:r>
              <a:rPr lang="en-US" dirty="0"/>
              <a:t> of that attribute.</a:t>
            </a:r>
          </a:p>
          <a:p>
            <a:endParaRPr lang="en-US" dirty="0"/>
          </a:p>
          <a:p>
            <a:r>
              <a:rPr lang="en-US" dirty="0"/>
              <a:t>A domain is </a:t>
            </a:r>
            <a:r>
              <a:rPr lang="en-US" b="1" dirty="0"/>
              <a:t>atomic </a:t>
            </a:r>
            <a:r>
              <a:rPr lang="en-US" dirty="0"/>
              <a:t>if elements of the domain are considered to be indivisible units.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null </a:t>
            </a:r>
            <a:r>
              <a:rPr lang="en-US" dirty="0"/>
              <a:t>value is a special value that signifies that the value is unknown or does not exist.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72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2ADD47-6C9B-4689-B438-98D4189CC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Schema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0B0D134-9A1E-4AD6-AB92-07ED92080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2.2</a:t>
            </a:r>
          </a:p>
        </p:txBody>
      </p:sp>
    </p:spTree>
    <p:extLst>
      <p:ext uri="{BB962C8B-B14F-4D97-AF65-F5344CB8AC3E}">
        <p14:creationId xmlns:p14="http://schemas.microsoft.com/office/powerpoint/2010/main" val="483098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5D8BAA-95E4-4E00-A948-161761D8C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Database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B82D654-0557-4CE2-9A83-7B97F2C47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438399"/>
          </a:xfrm>
        </p:spPr>
        <p:txBody>
          <a:bodyPr>
            <a:normAutofit/>
          </a:bodyPr>
          <a:lstStyle/>
          <a:p>
            <a:r>
              <a:rPr lang="en-US" sz="2800" dirty="0"/>
              <a:t>The database schema is the logical design of the database.</a:t>
            </a:r>
          </a:p>
          <a:p>
            <a:endParaRPr lang="en-US" sz="2800" dirty="0"/>
          </a:p>
          <a:p>
            <a:r>
              <a:rPr lang="en-US" sz="2800" dirty="0"/>
              <a:t>The database instance is a snapshot of the data in the database at a given instant in time.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7266848-D59C-45B2-8E3E-9E0EF99B46B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1000" contrast="35000"/>
          </a:blip>
          <a:stretch>
            <a:fillRect/>
          </a:stretch>
        </p:blipFill>
        <p:spPr>
          <a:xfrm>
            <a:off x="2252674" y="3500438"/>
            <a:ext cx="3962400" cy="327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E3853D-DFC4-4120-871C-EC22A2FE1D9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1000" contrast="35000"/>
          </a:blip>
          <a:stretch>
            <a:fillRect/>
          </a:stretch>
        </p:blipFill>
        <p:spPr>
          <a:xfrm>
            <a:off x="2209800" y="1830366"/>
            <a:ext cx="5430220" cy="599281"/>
          </a:xfrm>
          <a:prstGeom prst="round1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4243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-21000" contrast="35000"/>
          </a:blip>
          <a:srcRect/>
          <a:stretch>
            <a:fillRect/>
          </a:stretch>
        </p:blipFill>
        <p:spPr bwMode="auto">
          <a:xfrm>
            <a:off x="214282" y="714356"/>
            <a:ext cx="8800022" cy="4881764"/>
          </a:xfrm>
          <a:prstGeom prst="round1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56084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628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584</Words>
  <Application>Microsoft Office PowerPoint</Application>
  <PresentationFormat>On-screen Show (4:3)</PresentationFormat>
  <Paragraphs>67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Chapter 02</vt:lpstr>
      <vt:lpstr>Structure of Relational Databases</vt:lpstr>
      <vt:lpstr>Structure of Relational Databases</vt:lpstr>
      <vt:lpstr>Relational Model Terminologies</vt:lpstr>
      <vt:lpstr>Structure of Relational Databases</vt:lpstr>
      <vt:lpstr>Database Schema</vt:lpstr>
      <vt:lpstr>Database Schema</vt:lpstr>
      <vt:lpstr>PowerPoint Presentation</vt:lpstr>
      <vt:lpstr>PowerPoint Presentation</vt:lpstr>
      <vt:lpstr>PowerPoint Presentation</vt:lpstr>
      <vt:lpstr>Keys</vt:lpstr>
      <vt:lpstr>PowerPoint Presentation</vt:lpstr>
      <vt:lpstr>PowerPoint Presentation</vt:lpstr>
      <vt:lpstr>Candidate keys</vt:lpstr>
      <vt:lpstr>PowerPoint Presentation</vt:lpstr>
      <vt:lpstr>PowerPoint Presentation</vt:lpstr>
      <vt:lpstr>Primary key</vt:lpstr>
      <vt:lpstr>PowerPoint Presentation</vt:lpstr>
      <vt:lpstr>PowerPoint Presentation</vt:lpstr>
      <vt:lpstr>PowerPoint Presentation</vt:lpstr>
      <vt:lpstr>Foreign key</vt:lpstr>
      <vt:lpstr>PowerPoint Presentation</vt:lpstr>
      <vt:lpstr>PowerPoint Presentation</vt:lpstr>
      <vt:lpstr>Schema Diagrams</vt:lpstr>
      <vt:lpstr>Schema Diagrams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01</dc:title>
  <dc:creator>admin</dc:creator>
  <cp:lastModifiedBy>eng.samer2011@hotmail.com</cp:lastModifiedBy>
  <cp:revision>214</cp:revision>
  <dcterms:created xsi:type="dcterms:W3CDTF">2006-08-16T00:00:00Z</dcterms:created>
  <dcterms:modified xsi:type="dcterms:W3CDTF">2024-08-03T09:27:09Z</dcterms:modified>
</cp:coreProperties>
</file>