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40990-B4C9-478E-A75A-C82C3764D11C}" type="datetimeFigureOut">
              <a:rPr lang="en-US" smtClean="0">
                <a:solidFill>
                  <a:srgbClr val="000000"/>
                </a:solidFill>
              </a:rPr>
              <a:pPr>
                <a:defRPr/>
              </a:pPr>
              <a:t>12/3/2020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A38B5A-6D8B-4096-8E29-BA78E5AB56BF}" type="slidenum">
              <a:rPr lang="ar-SA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760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4D829-580F-4017-A613-629F3CC2A53A}" type="datetimeFigureOut">
              <a:rPr lang="en-US" smtClean="0">
                <a:solidFill>
                  <a:srgbClr val="000000"/>
                </a:solidFill>
              </a:rPr>
              <a:pPr>
                <a:defRPr/>
              </a:pPr>
              <a:t>12/3/2020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93A0B2B-EAA2-45F8-A1F3-530168AD771C}" type="slidenum">
              <a:rPr lang="ar-SA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448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33A8A-02D1-48A5-9245-419A2796F2CD}" type="datetimeFigureOut">
              <a:rPr lang="en-US" smtClean="0">
                <a:solidFill>
                  <a:srgbClr val="000000"/>
                </a:solidFill>
              </a:rPr>
              <a:pPr>
                <a:defRPr/>
              </a:pPr>
              <a:t>12/3/2020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FCB2266-CB48-4D6D-9FD5-58A4B44A7866}" type="slidenum">
              <a:rPr lang="ar-SA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184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عنوان وجدو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جدول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ar-SA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748C34-7743-4070-9591-7C85DAC46D63}" type="datetimeFigureOut">
              <a:rPr lang="en-US" smtClean="0">
                <a:solidFill>
                  <a:srgbClr val="000000"/>
                </a:solidFill>
              </a:rPr>
              <a:pPr>
                <a:defRPr/>
              </a:pPr>
              <a:t>12/3/2020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9793257-9CB2-475B-AD96-CEA1A4BB3A19}" type="slidenum">
              <a:rPr lang="ar-SA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9357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عنوان، ونص،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A8B37D-192E-488E-B32B-EDC673C7090F}" type="datetimeFigureOut">
              <a:rPr lang="en-US" smtClean="0">
                <a:solidFill>
                  <a:srgbClr val="000000"/>
                </a:solidFill>
              </a:rPr>
              <a:pPr>
                <a:defRPr/>
              </a:pPr>
              <a:t>12/3/2020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F4DFC7-C61C-41AA-99E5-D9FA7DD9846C}" type="slidenum">
              <a:rPr lang="ar-SA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819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12323-F4A6-422E-BAD3-A66BFABA0CFB}" type="datetimeFigureOut">
              <a:rPr lang="en-US" smtClean="0">
                <a:solidFill>
                  <a:srgbClr val="000000"/>
                </a:solidFill>
              </a:rPr>
              <a:pPr>
                <a:defRPr/>
              </a:pPr>
              <a:t>12/3/2020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184FB52-528C-4CA3-BD14-215BFFCCA7B4}" type="slidenum">
              <a:rPr lang="ar-SA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052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71679D-AAD1-4695-815F-AE1F92CB04CA}" type="datetimeFigureOut">
              <a:rPr lang="en-US" smtClean="0">
                <a:solidFill>
                  <a:srgbClr val="000000"/>
                </a:solidFill>
              </a:rPr>
              <a:pPr>
                <a:defRPr/>
              </a:pPr>
              <a:t>12/3/2020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6B06D8-CD97-4EAF-A420-9BFFD8F0A0AE}" type="slidenum">
              <a:rPr lang="ar-SA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956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A146B-0418-4DC6-A889-D87133DC2021}" type="datetimeFigureOut">
              <a:rPr lang="en-US" smtClean="0">
                <a:solidFill>
                  <a:srgbClr val="000000"/>
                </a:solidFill>
              </a:rPr>
              <a:pPr>
                <a:defRPr/>
              </a:pPr>
              <a:t>12/3/2020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D26762-4418-4FE2-AD7D-285EF914B124}" type="slidenum">
              <a:rPr lang="ar-SA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579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47D71F-90D3-4287-971B-02205162613D}" type="datetimeFigureOut">
              <a:rPr lang="en-US" smtClean="0">
                <a:solidFill>
                  <a:srgbClr val="000000"/>
                </a:solidFill>
              </a:rPr>
              <a:pPr>
                <a:defRPr/>
              </a:pPr>
              <a:t>12/3/2020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528C03-6DAD-4828-84E2-A38A2B3799A1}" type="slidenum">
              <a:rPr lang="ar-SA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274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D3B315-DB0D-4F62-924B-B685951581EE}" type="datetimeFigureOut">
              <a:rPr lang="en-US" smtClean="0">
                <a:solidFill>
                  <a:srgbClr val="000000"/>
                </a:solidFill>
              </a:rPr>
              <a:pPr>
                <a:defRPr/>
              </a:pPr>
              <a:t>12/3/2020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FB412DC-CFA4-4967-83EB-41FAEC45E95B}" type="slidenum">
              <a:rPr lang="ar-SA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388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E5C8D-D58C-40D8-A4F5-CF825E68F671}" type="datetimeFigureOut">
              <a:rPr lang="en-US" smtClean="0">
                <a:solidFill>
                  <a:srgbClr val="000000"/>
                </a:solidFill>
              </a:rPr>
              <a:pPr>
                <a:defRPr/>
              </a:pPr>
              <a:t>12/3/2020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F0C7DFF-5005-45F4-8CE7-917F10C4797E}" type="slidenum">
              <a:rPr lang="ar-SA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749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34E5F8-FF76-4304-8D00-474DCFB3B0D1}" type="datetimeFigureOut">
              <a:rPr lang="en-US" smtClean="0">
                <a:solidFill>
                  <a:srgbClr val="000000"/>
                </a:solidFill>
              </a:rPr>
              <a:pPr>
                <a:defRPr/>
              </a:pPr>
              <a:t>12/3/2020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300AE3-E143-4A4A-BEEF-A10B85B6D3F8}" type="slidenum">
              <a:rPr lang="ar-SA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06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38210C-795B-4296-8A68-1CDF94A24996}" type="datetimeFigureOut">
              <a:rPr lang="en-US" smtClean="0">
                <a:solidFill>
                  <a:srgbClr val="000000"/>
                </a:solidFill>
              </a:rPr>
              <a:pPr>
                <a:defRPr/>
              </a:pPr>
              <a:t>12/3/2020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36131E-A45E-488A-B165-282CB8E68228}" type="slidenum">
              <a:rPr lang="ar-SA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020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modificar el estilo de texto del patrón</a:t>
            </a:r>
          </a:p>
          <a:p>
            <a:pPr lvl="1"/>
            <a:r>
              <a:rPr lang="es-ES" altLang="en-US" smtClean="0"/>
              <a:t>Segundo nivel</a:t>
            </a:r>
          </a:p>
          <a:p>
            <a:pPr lvl="2"/>
            <a:r>
              <a:rPr lang="es-ES" altLang="en-US" smtClean="0"/>
              <a:t>Tercer nivel</a:t>
            </a:r>
          </a:p>
          <a:p>
            <a:pPr lvl="3"/>
            <a:r>
              <a:rPr lang="es-ES" altLang="en-US" smtClean="0"/>
              <a:t>Cuarto nivel</a:t>
            </a:r>
          </a:p>
          <a:p>
            <a:pPr lvl="4"/>
            <a:r>
              <a:rPr lang="es-ES" altLang="en-U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27342DAA-D38E-4DA8-9830-23AC9E8DD75B}" type="datetimeFigureOut">
              <a:rPr lang="en-US" smtClean="0">
                <a:solidFill>
                  <a:srgbClr val="000000"/>
                </a:solidFill>
              </a:rPr>
              <a:pPr>
                <a:defRPr/>
              </a:pPr>
              <a:t>12/3/2020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D7FA4F-A344-423B-932F-1EDE6EBD4A7B}" type="slidenum">
              <a:rPr lang="ar-SA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994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4"/>
          <p:cNvSpPr txBox="1">
            <a:spLocks/>
          </p:cNvSpPr>
          <p:nvPr/>
        </p:nvSpPr>
        <p:spPr bwMode="auto">
          <a:xfrm>
            <a:off x="2514600" y="3352800"/>
            <a:ext cx="73152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3600" b="1" dirty="0">
                <a:solidFill>
                  <a:srgbClr val="003300"/>
                </a:solidFill>
              </a:rPr>
              <a:t>Palestine Technical University (PTU) </a:t>
            </a:r>
            <a:br>
              <a:rPr lang="en-GB" altLang="en-US" sz="3600" b="1" dirty="0">
                <a:solidFill>
                  <a:srgbClr val="003300"/>
                </a:solidFill>
              </a:rPr>
            </a:br>
            <a:r>
              <a:rPr lang="en-GB" altLang="en-US" sz="3600" b="1" dirty="0">
                <a:solidFill>
                  <a:srgbClr val="CC5300"/>
                </a:solidFill>
              </a:rPr>
              <a:t>Fruit Science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3600" b="1" dirty="0">
                <a:solidFill>
                  <a:srgbClr val="CC5300"/>
                </a:solidFill>
              </a:rPr>
              <a:t>Propagation of fruit plants</a:t>
            </a:r>
          </a:p>
        </p:txBody>
      </p:sp>
      <p:sp>
        <p:nvSpPr>
          <p:cNvPr id="6" name="Rectangle 5"/>
          <p:cNvSpPr txBox="1">
            <a:spLocks/>
          </p:cNvSpPr>
          <p:nvPr/>
        </p:nvSpPr>
        <p:spPr bwMode="auto">
          <a:xfrm>
            <a:off x="3352800" y="5943600"/>
            <a:ext cx="571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82550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GB" sz="4000" b="1" kern="0" dirty="0">
                <a:solidFill>
                  <a:srgbClr val="6428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Dr. </a:t>
            </a:r>
            <a:r>
              <a:rPr lang="en-GB" sz="4000" b="1" kern="0" dirty="0" err="1">
                <a:solidFill>
                  <a:srgbClr val="6428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Daoud</a:t>
            </a:r>
            <a:r>
              <a:rPr lang="en-GB" sz="4000" b="1" kern="0" dirty="0">
                <a:solidFill>
                  <a:srgbClr val="6428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GB" sz="4000" b="1" kern="0" dirty="0" err="1">
                <a:solidFill>
                  <a:srgbClr val="6428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Abusafieh</a:t>
            </a:r>
            <a:endParaRPr lang="en-GB" sz="4000" b="1" kern="0" dirty="0">
              <a:solidFill>
                <a:srgbClr val="6428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7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28600"/>
            <a:ext cx="3024336" cy="284054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28675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281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/>
              <a:t>Hard wood cuttings may be of three types: Straight or simple cutting, heel cutting and mallet cutting.</a:t>
            </a:r>
          </a:p>
          <a:p>
            <a:endParaRPr lang="en-US" altLang="en-US" sz="2400"/>
          </a:p>
        </p:txBody>
      </p:sp>
      <p:pic>
        <p:nvPicPr>
          <p:cNvPr id="28160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438401"/>
            <a:ext cx="5862638" cy="378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363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282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b="1"/>
              <a:t>Types of hard wood cutting</a:t>
            </a:r>
          </a:p>
          <a:p>
            <a:r>
              <a:rPr lang="en-US" altLang="en-US" sz="2400" u="sng"/>
              <a:t>Straight or simple cutting</a:t>
            </a:r>
            <a:r>
              <a:rPr lang="en-US" altLang="en-US" sz="2400"/>
              <a:t>: It consists of only the current year‘s wood and doesn‘t bear any older wood. Eg. Hibiscus, nerium.</a:t>
            </a:r>
          </a:p>
          <a:p>
            <a:r>
              <a:rPr lang="en-US" altLang="en-US" sz="2400" u="sng"/>
              <a:t>Heel cutting</a:t>
            </a:r>
            <a:r>
              <a:rPr lang="en-US" altLang="en-US" sz="2400"/>
              <a:t>: A small piece of older wood is retained at the base of each cutting Eg. Rose</a:t>
            </a:r>
          </a:p>
          <a:p>
            <a:r>
              <a:rPr lang="en-US" altLang="en-US" sz="2400" u="sng"/>
              <a:t>Mallet cutting</a:t>
            </a:r>
            <a:r>
              <a:rPr lang="en-US" altLang="en-US" sz="2400"/>
              <a:t>: An entire section of the older wood is retained.Eg.Thuja</a:t>
            </a:r>
          </a:p>
        </p:txBody>
      </p:sp>
    </p:spTree>
    <p:extLst>
      <p:ext uri="{BB962C8B-B14F-4D97-AF65-F5344CB8AC3E}">
        <p14:creationId xmlns:p14="http://schemas.microsoft.com/office/powerpoint/2010/main" val="556236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b="1" dirty="0"/>
              <a:t>Semi-hardwood (woody</a:t>
            </a:r>
            <a:r>
              <a:rPr lang="en-US" sz="2400" dirty="0"/>
              <a:t>, broadleaved evergreen  species but leafy summer cuttings taken from  partially mature wood of deciduous plants can also  be considered) - citrus and olive.</a:t>
            </a:r>
          </a:p>
          <a:p>
            <a:pPr>
              <a:defRPr/>
            </a:pPr>
            <a:r>
              <a:rPr lang="en-US" sz="2400" b="1" dirty="0"/>
              <a:t>Softwood </a:t>
            </a:r>
            <a:r>
              <a:rPr lang="en-US" sz="2400" spc="5" dirty="0"/>
              <a:t>(Soft, </a:t>
            </a:r>
            <a:r>
              <a:rPr lang="en-US" sz="2400" dirty="0"/>
              <a:t>succulent, new </a:t>
            </a:r>
            <a:r>
              <a:rPr lang="en-US" sz="2400" spc="-5" dirty="0"/>
              <a:t>spring </a:t>
            </a:r>
            <a:r>
              <a:rPr lang="en-US" sz="2400" spc="-10" dirty="0"/>
              <a:t>growth </a:t>
            </a:r>
            <a:r>
              <a:rPr lang="en-US" sz="2400" dirty="0"/>
              <a:t>of  deciduous or </a:t>
            </a:r>
            <a:r>
              <a:rPr lang="en-US" sz="2400" spc="-10" dirty="0"/>
              <a:t>evergreen </a:t>
            </a:r>
            <a:r>
              <a:rPr lang="en-US" sz="2400" dirty="0"/>
              <a:t>species) – </a:t>
            </a:r>
            <a:r>
              <a:rPr lang="en-US" sz="2400" spc="-5" dirty="0"/>
              <a:t>Fruit </a:t>
            </a:r>
            <a:r>
              <a:rPr lang="en-US" sz="2400" dirty="0"/>
              <a:t>plants not  commercially propagated but – apple, peach,  </a:t>
            </a:r>
            <a:r>
              <a:rPr lang="en-US" sz="2400" spc="-5" dirty="0"/>
              <a:t>pear, </a:t>
            </a:r>
            <a:r>
              <a:rPr lang="en-US" sz="2400" dirty="0"/>
              <a:t>plum, </a:t>
            </a:r>
            <a:r>
              <a:rPr lang="en-US" sz="2400" spc="-5" dirty="0"/>
              <a:t>apricot </a:t>
            </a:r>
            <a:r>
              <a:rPr lang="en-US" sz="2400" dirty="0"/>
              <a:t>and </a:t>
            </a:r>
            <a:r>
              <a:rPr lang="en-US" sz="2400" spc="-5" dirty="0"/>
              <a:t>cherry </a:t>
            </a:r>
            <a:r>
              <a:rPr lang="en-US" sz="2400" dirty="0"/>
              <a:t>under</a:t>
            </a:r>
            <a:r>
              <a:rPr lang="en-US" sz="2400" spc="-125" dirty="0"/>
              <a:t> </a:t>
            </a:r>
            <a:r>
              <a:rPr lang="en-US" sz="2400" dirty="0"/>
              <a:t>mist.</a:t>
            </a:r>
          </a:p>
          <a:p>
            <a:pPr>
              <a:defRPr/>
            </a:pPr>
            <a:r>
              <a:rPr lang="en-US" sz="2400" b="1" dirty="0"/>
              <a:t>Herbaceous </a:t>
            </a:r>
            <a:r>
              <a:rPr lang="en-US" sz="2400" dirty="0"/>
              <a:t>(succulent, herbaceous</a:t>
            </a:r>
            <a:r>
              <a:rPr lang="en-US" sz="2400" spc="-55" dirty="0"/>
              <a:t> </a:t>
            </a:r>
            <a:r>
              <a:rPr lang="en-US" sz="2400" dirty="0"/>
              <a:t>plants)</a:t>
            </a:r>
            <a:r>
              <a:rPr lang="en-US" sz="2400" b="1" dirty="0"/>
              <a:t>– geranium, </a:t>
            </a:r>
            <a:r>
              <a:rPr lang="en-US" sz="2400" b="1" spc="-5" dirty="0"/>
              <a:t>chrysanthemum, </a:t>
            </a:r>
            <a:r>
              <a:rPr lang="en-US" sz="2400" b="1" dirty="0"/>
              <a:t>coleus</a:t>
            </a:r>
            <a:r>
              <a:rPr lang="en-US" sz="2400" b="1" spc="-90" dirty="0"/>
              <a:t> </a:t>
            </a:r>
            <a:r>
              <a:rPr lang="en-US" sz="2400" b="1" dirty="0"/>
              <a:t>or</a:t>
            </a:r>
            <a:r>
              <a:rPr lang="en-US" sz="2400" dirty="0"/>
              <a:t> </a:t>
            </a:r>
            <a:r>
              <a:rPr lang="en-US" sz="2400" b="1" dirty="0"/>
              <a:t>carnations)</a:t>
            </a:r>
            <a:endParaRPr lang="en-US" sz="2400" dirty="0"/>
          </a:p>
          <a:p>
            <a:pPr>
              <a:defRPr/>
            </a:pPr>
            <a:endParaRPr lang="en-US" sz="2400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6235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>
              <a:spcBef>
                <a:spcPts val="675"/>
              </a:spcBef>
              <a:tabLst>
                <a:tab pos="438150" algn="l"/>
              </a:tabLst>
            </a:pPr>
            <a:r>
              <a:rPr lang="en-US" altLang="en-US" sz="2400" b="1" dirty="0"/>
              <a:t>Leaf cuttings </a:t>
            </a:r>
            <a:r>
              <a:rPr lang="en-US" altLang="en-US" sz="2400" dirty="0"/>
              <a:t>(leaf blade or leaf blade and petiole) </a:t>
            </a:r>
            <a:r>
              <a:rPr lang="en-US" altLang="en-US" sz="2400" b="1" dirty="0"/>
              <a:t>– Begonia rex (leaf pieces), </a:t>
            </a:r>
            <a:r>
              <a:rPr lang="en-US" altLang="en-US" sz="2400" b="1" dirty="0" err="1"/>
              <a:t>Africon</a:t>
            </a:r>
            <a:r>
              <a:rPr lang="en-US" altLang="en-US" sz="2400" b="1" dirty="0"/>
              <a:t> violet (leaf  blade + petiole)</a:t>
            </a:r>
            <a:endParaRPr lang="en-US" altLang="en-US" sz="2400" dirty="0"/>
          </a:p>
          <a:p>
            <a:pPr marL="12700">
              <a:spcBef>
                <a:spcPts val="575"/>
              </a:spcBef>
              <a:tabLst>
                <a:tab pos="438150" algn="l"/>
              </a:tabLst>
            </a:pPr>
            <a:r>
              <a:rPr lang="en-US" altLang="en-US" sz="2400" b="1" dirty="0"/>
              <a:t>Leaf bud cuttings </a:t>
            </a:r>
            <a:r>
              <a:rPr lang="en-US" altLang="en-US" sz="2400" dirty="0"/>
              <a:t>(Leaf blade, petiole and a short piece  of stem with the attached axillary bud)- </a:t>
            </a:r>
            <a:r>
              <a:rPr lang="en-US" altLang="en-US" sz="2400" b="1" dirty="0"/>
              <a:t>Black  raspberry, boysenberry, lemon, Tea and  Rhododendron.</a:t>
            </a:r>
          </a:p>
          <a:p>
            <a:pPr marL="12700">
              <a:spcBef>
                <a:spcPts val="575"/>
              </a:spcBef>
              <a:tabLst>
                <a:tab pos="438150" algn="l"/>
              </a:tabLst>
            </a:pPr>
            <a:r>
              <a:rPr lang="en-US" altLang="en-US" sz="2400" b="1" dirty="0">
                <a:latin typeface="Tahoma" panose="020B0604030504040204" pitchFamily="34" charset="0"/>
                <a:cs typeface="Tahoma" panose="020B0604030504040204" pitchFamily="34" charset="0"/>
              </a:rPr>
              <a:t>Root cuttings </a:t>
            </a:r>
            <a:r>
              <a:rPr lang="en-US" altLang="en-US" sz="2400" dirty="0">
                <a:latin typeface="Tahoma" panose="020B0604030504040204" pitchFamily="34" charset="0"/>
                <a:cs typeface="Tahoma" panose="020B0604030504040204" pitchFamily="34" charset="0"/>
              </a:rPr>
              <a:t>( root pieces from young stock plants in  winter or early </a:t>
            </a:r>
            <a:r>
              <a:rPr lang="en-US" altLang="en-US" sz="2400" dirty="0"/>
              <a:t>spring</a:t>
            </a:r>
            <a:r>
              <a:rPr lang="en-US" altLang="en-US" sz="2400" dirty="0">
                <a:latin typeface="Tahoma" panose="020B0604030504040204" pitchFamily="34" charset="0"/>
                <a:cs typeface="Tahoma" panose="020B0604030504040204" pitchFamily="34" charset="0"/>
              </a:rPr>
              <a:t>) – </a:t>
            </a:r>
            <a:r>
              <a:rPr lang="en-US" altLang="en-US" sz="2400" b="1" dirty="0">
                <a:latin typeface="Tahoma" panose="020B0604030504040204" pitchFamily="34" charset="0"/>
                <a:cs typeface="Tahoma" panose="020B0604030504040204" pitchFamily="34" charset="0"/>
              </a:rPr>
              <a:t>Pecan nut, blackberries</a:t>
            </a:r>
            <a:endParaRPr lang="en-US" altLang="en-US" sz="24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12700">
              <a:spcBef>
                <a:spcPts val="575"/>
              </a:spcBef>
              <a:tabLst>
                <a:tab pos="438150" algn="l"/>
              </a:tabLst>
            </a:pPr>
            <a:endParaRPr lang="en-US" altLang="en-US" sz="2400" dirty="0"/>
          </a:p>
          <a:p>
            <a:pPr marL="12700">
              <a:tabLst>
                <a:tab pos="438150" algn="l"/>
              </a:tabLst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7870379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Title 1"/>
          <p:cNvSpPr>
            <a:spLocks noGrp="1"/>
          </p:cNvSpPr>
          <p:nvPr>
            <p:ph type="title"/>
          </p:nvPr>
        </p:nvSpPr>
        <p:spPr>
          <a:xfrm>
            <a:off x="2133600" y="228600"/>
            <a:ext cx="8083550" cy="914400"/>
          </a:xfrm>
        </p:spPr>
        <p:txBody>
          <a:bodyPr/>
          <a:lstStyle/>
          <a:p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95400"/>
            <a:ext cx="8229600" cy="4953000"/>
          </a:xfrm>
        </p:spPr>
        <p:txBody>
          <a:bodyPr/>
          <a:lstStyle/>
          <a:p>
            <a:pPr marL="355600" indent="-344488">
              <a:spcBef>
                <a:spcPts val="100"/>
              </a:spcBef>
            </a:pPr>
            <a:r>
              <a:rPr lang="en-US" altLang="en-US" sz="2400" dirty="0"/>
              <a:t>Layering ( adventitious roots are caused to form on a  stem while it is still attached to parent plant. The rooted or  layered plant is detached to become a new plant growing on  its own newly formed roots).</a:t>
            </a:r>
          </a:p>
          <a:p>
            <a:pPr marL="355600" indent="-344488">
              <a:spcBef>
                <a:spcPts val="100"/>
              </a:spcBef>
            </a:pPr>
            <a:r>
              <a:rPr lang="en-US" altLang="en-US" sz="2400" b="1" dirty="0"/>
              <a:t>Uses of layering:</a:t>
            </a:r>
            <a:endParaRPr lang="en-US" altLang="en-US" sz="2400" dirty="0"/>
          </a:p>
          <a:p>
            <a:pPr marL="355600" indent="-344488">
              <a:spcBef>
                <a:spcPts val="575"/>
              </a:spcBef>
              <a:buSzPct val="96000"/>
              <a:buFontTx/>
              <a:buAutoNum type="arabicPeriod"/>
            </a:pPr>
            <a:r>
              <a:rPr lang="en-US" altLang="en-US" sz="2400" dirty="0"/>
              <a:t>Natural reproduction ( black raspberry).</a:t>
            </a:r>
          </a:p>
          <a:p>
            <a:pPr marL="355600" indent="-344488">
              <a:lnSpc>
                <a:spcPts val="3463"/>
              </a:lnSpc>
              <a:spcBef>
                <a:spcPts val="213"/>
              </a:spcBef>
              <a:buSzPct val="96000"/>
              <a:buFontTx/>
              <a:buAutoNum type="arabicPeriod"/>
            </a:pPr>
            <a:r>
              <a:rPr lang="en-US" altLang="en-US" sz="2400" dirty="0"/>
              <a:t>Propagation of clones whose cuttings do not root easily  (</a:t>
            </a:r>
            <a:r>
              <a:rPr lang="en-US" altLang="en-US" sz="2400" dirty="0" err="1"/>
              <a:t>Muscadian</a:t>
            </a:r>
            <a:r>
              <a:rPr lang="en-US" altLang="en-US" sz="2400" dirty="0"/>
              <a:t> grapes, clonal rootstocks of apple &amp; pear).</a:t>
            </a:r>
          </a:p>
          <a:p>
            <a:pPr marL="355600" indent="-344488">
              <a:spcBef>
                <a:spcPts val="363"/>
              </a:spcBef>
              <a:buSzPct val="96000"/>
              <a:buFontTx/>
              <a:buAutoNum type="arabicPeriod"/>
            </a:pPr>
            <a:r>
              <a:rPr lang="en-US" altLang="en-US" sz="2400" dirty="0"/>
              <a:t>Producing large sized plants in short time.</a:t>
            </a:r>
          </a:p>
          <a:p>
            <a:pPr marL="355600" indent="-344488">
              <a:spcBef>
                <a:spcPts val="575"/>
              </a:spcBef>
              <a:buSzPct val="96000"/>
              <a:buFontTx/>
              <a:buAutoNum type="arabicPeriod"/>
            </a:pPr>
            <a:r>
              <a:rPr lang="en-US" altLang="en-US" sz="2400" dirty="0"/>
              <a:t>Producing relatively small number of plants of good size  with minimum facilities.</a:t>
            </a:r>
          </a:p>
          <a:p>
            <a:pPr marL="355600" indent="-344488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56028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Title 1"/>
          <p:cNvSpPr>
            <a:spLocks noGrp="1"/>
          </p:cNvSpPr>
          <p:nvPr>
            <p:ph type="title"/>
          </p:nvPr>
        </p:nvSpPr>
        <p:spPr>
          <a:xfrm>
            <a:off x="1963738" y="138114"/>
            <a:ext cx="8247062" cy="1081087"/>
          </a:xfrm>
        </p:spPr>
        <p:txBody>
          <a:bodyPr/>
          <a:lstStyle/>
          <a:p>
            <a:r>
              <a:rPr lang="en-US" altLang="en-US" b="1" smtClean="0"/>
              <a:t>Types of layering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3738" y="1447801"/>
            <a:ext cx="8247062" cy="5199063"/>
          </a:xfrm>
        </p:spPr>
        <p:txBody>
          <a:bodyPr/>
          <a:lstStyle/>
          <a:p>
            <a:pPr marL="12700">
              <a:spcBef>
                <a:spcPts val="338"/>
              </a:spcBef>
            </a:pPr>
            <a:r>
              <a:rPr lang="en-US" altLang="en-US" sz="2400" b="1" dirty="0"/>
              <a:t>Tip layering </a:t>
            </a:r>
            <a:r>
              <a:rPr lang="en-US" altLang="en-US" sz="2400" dirty="0"/>
              <a:t>( cover tips in late summer)</a:t>
            </a:r>
          </a:p>
          <a:p>
            <a:pPr marL="12700">
              <a:spcBef>
                <a:spcPts val="238"/>
              </a:spcBef>
              <a:buClr>
                <a:srgbClr val="FFCC00"/>
              </a:buClr>
            </a:pPr>
            <a:r>
              <a:rPr lang="en-US" altLang="en-US" sz="2400" dirty="0"/>
              <a:t>Blackberries, trailing</a:t>
            </a:r>
          </a:p>
          <a:p>
            <a:pPr marL="12700">
              <a:spcBef>
                <a:spcPts val="250"/>
              </a:spcBef>
              <a:buNone/>
            </a:pPr>
            <a:r>
              <a:rPr lang="en-US" altLang="en-US" sz="2400" b="1" dirty="0"/>
              <a:t>Simple layering</a:t>
            </a:r>
            <a:r>
              <a:rPr lang="en-US" altLang="en-US" sz="2400" dirty="0"/>
              <a:t> ( tip not covered/girdle)</a:t>
            </a:r>
          </a:p>
          <a:p>
            <a:pPr marL="12700">
              <a:spcBef>
                <a:spcPts val="238"/>
              </a:spcBef>
              <a:buClr>
                <a:srgbClr val="FFCC00"/>
              </a:buClr>
            </a:pPr>
            <a:r>
              <a:rPr lang="en-US" altLang="en-US" sz="2400" dirty="0"/>
              <a:t>Grapes</a:t>
            </a:r>
          </a:p>
          <a:p>
            <a:pPr marL="12700">
              <a:lnSpc>
                <a:spcPts val="2163"/>
              </a:lnSpc>
              <a:spcBef>
                <a:spcPts val="513"/>
              </a:spcBef>
              <a:buNone/>
            </a:pPr>
            <a:r>
              <a:rPr lang="en-US" altLang="en-US" sz="2400" b="1" dirty="0"/>
              <a:t>Compound or Serpentine </a:t>
            </a:r>
            <a:r>
              <a:rPr lang="en-US" altLang="en-US" sz="2400" dirty="0"/>
              <a:t>layering ( same as simple but  branch is alternately covered &amp; exposed along its length)</a:t>
            </a:r>
          </a:p>
          <a:p>
            <a:pPr marL="12700">
              <a:spcBef>
                <a:spcPts val="213"/>
              </a:spcBef>
              <a:buClr>
                <a:srgbClr val="FFCC00"/>
              </a:buClr>
            </a:pPr>
            <a:r>
              <a:rPr lang="en-US" altLang="en-US" sz="2400" dirty="0" err="1"/>
              <a:t>Muscadine</a:t>
            </a:r>
            <a:r>
              <a:rPr lang="en-US" altLang="en-US" sz="2400" dirty="0"/>
              <a:t> grapes</a:t>
            </a:r>
          </a:p>
          <a:p>
            <a:pPr marL="12700">
              <a:spcBef>
                <a:spcPts val="250"/>
              </a:spcBef>
              <a:buNone/>
            </a:pPr>
            <a:r>
              <a:rPr lang="en-US" altLang="en-US" sz="2400" b="1" dirty="0"/>
              <a:t>Air layering </a:t>
            </a:r>
            <a:r>
              <a:rPr lang="en-US" altLang="en-US" sz="2400" dirty="0"/>
              <a:t>( girdle and moist cover)</a:t>
            </a:r>
          </a:p>
          <a:p>
            <a:pPr marL="12700">
              <a:spcBef>
                <a:spcPts val="238"/>
              </a:spcBef>
              <a:buClr>
                <a:srgbClr val="FFCC00"/>
              </a:buClr>
            </a:pPr>
            <a:r>
              <a:rPr lang="en-US" altLang="en-US" sz="2400" dirty="0"/>
              <a:t>Litchi, Guava, Lemon, Loquat, Fig</a:t>
            </a:r>
          </a:p>
          <a:p>
            <a:pPr marL="12700">
              <a:lnSpc>
                <a:spcPts val="2275"/>
              </a:lnSpc>
              <a:spcBef>
                <a:spcPts val="238"/>
              </a:spcBef>
              <a:buNone/>
            </a:pPr>
            <a:r>
              <a:rPr lang="en-US" altLang="en-US" sz="2400" dirty="0">
                <a:solidFill>
                  <a:srgbClr val="FF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/>
              <a:t>Trench layering </a:t>
            </a:r>
            <a:r>
              <a:rPr lang="en-US" altLang="en-US" sz="2400" dirty="0"/>
              <a:t>( branch or plant as a whole laid flat in trench)</a:t>
            </a:r>
          </a:p>
          <a:p>
            <a:pPr marL="12700">
              <a:spcBef>
                <a:spcPts val="250"/>
              </a:spcBef>
              <a:buClr>
                <a:srgbClr val="FFCC00"/>
              </a:buClr>
            </a:pPr>
            <a:r>
              <a:rPr lang="en-US" altLang="en-US" sz="2400" dirty="0"/>
              <a:t>Clonal rootstocks of Apple &amp; pear ;quince etc.</a:t>
            </a:r>
          </a:p>
          <a:p>
            <a:pPr marL="12700">
              <a:spcBef>
                <a:spcPts val="238"/>
              </a:spcBef>
              <a:buNone/>
            </a:pPr>
            <a:r>
              <a:rPr lang="en-US" altLang="en-US" sz="2400" dirty="0">
                <a:solidFill>
                  <a:srgbClr val="FFCC00"/>
                </a:solidFill>
                <a:latin typeface="Wingdings" panose="05000000000000000000" pitchFamily="2" charset="2"/>
              </a:rPr>
              <a:t> </a:t>
            </a:r>
            <a:r>
              <a:rPr lang="en-US" altLang="en-US" sz="2400" b="1" dirty="0"/>
              <a:t>Mound layering or stooling </a:t>
            </a:r>
            <a:r>
              <a:rPr lang="en-US" altLang="en-US" sz="2400" dirty="0"/>
              <a:t>Clonal rootstocks of Apple &amp; pear ;quince etc</a:t>
            </a:r>
            <a:r>
              <a:rPr lang="en-US" altLang="en-US" sz="2400" b="1" dirty="0"/>
              <a:t>.</a:t>
            </a:r>
            <a:endParaRPr lang="en-US" altLang="en-US" sz="2400" dirty="0"/>
          </a:p>
          <a:p>
            <a:pPr marL="12700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4112751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Types of layering </a:t>
            </a:r>
            <a:endParaRPr lang="en-US" altLang="en-US" smtClean="0"/>
          </a:p>
        </p:txBody>
      </p:sp>
      <p:pic>
        <p:nvPicPr>
          <p:cNvPr id="287747" name="Picture 2" descr="Layering Plants Simple Easy Methods - Daylilies in Australi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77988" y="1524000"/>
            <a:ext cx="8705850" cy="4495800"/>
          </a:xfrm>
          <a:noFill/>
        </p:spPr>
      </p:pic>
    </p:spTree>
    <p:extLst>
      <p:ext uri="{BB962C8B-B14F-4D97-AF65-F5344CB8AC3E}">
        <p14:creationId xmlns:p14="http://schemas.microsoft.com/office/powerpoint/2010/main" val="11559977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Simple layering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Compound layering  </a:t>
            </a:r>
            <a:endParaRPr lang="en-US" dirty="0"/>
          </a:p>
        </p:txBody>
      </p:sp>
      <p:pic>
        <p:nvPicPr>
          <p:cNvPr id="288772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600201"/>
            <a:ext cx="3581400" cy="227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8773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191001"/>
            <a:ext cx="3352800" cy="246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6010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724400"/>
          </a:xfrm>
        </p:spPr>
        <p:txBody>
          <a:bodyPr/>
          <a:lstStyle/>
          <a:p>
            <a:pPr>
              <a:defRPr/>
            </a:pPr>
            <a:r>
              <a:rPr lang="en-US" sz="2400" b="1" dirty="0"/>
              <a:t>Plant propagation </a:t>
            </a:r>
            <a:r>
              <a:rPr lang="en-US" sz="2400" dirty="0"/>
              <a:t>refers to the multiplication of an individual plant or group of plants, which have specific value to mankind. Perpetuation of plants is called propagation. </a:t>
            </a:r>
          </a:p>
          <a:p>
            <a:pPr>
              <a:defRPr/>
            </a:pPr>
            <a:r>
              <a:rPr lang="en-US" sz="2400" dirty="0"/>
              <a:t>It involves multiplication of one plant into several plants –development of new individuals. </a:t>
            </a:r>
          </a:p>
          <a:p>
            <a:pPr>
              <a:defRPr/>
            </a:pPr>
            <a:r>
              <a:rPr lang="en-US" sz="2400" dirty="0"/>
              <a:t>New plants or new individuals are required for establishing </a:t>
            </a:r>
            <a:r>
              <a:rPr lang="en-US" sz="2400" b="1" dirty="0"/>
              <a:t>new plantings / new gardens/ new orchards</a:t>
            </a:r>
            <a:endParaRPr lang="en-US" sz="2400" dirty="0"/>
          </a:p>
          <a:p>
            <a:pPr>
              <a:defRPr/>
            </a:pPr>
            <a:r>
              <a:rPr lang="en-US" sz="2400" spc="-5" dirty="0"/>
              <a:t>Plant </a:t>
            </a:r>
            <a:r>
              <a:rPr lang="en-US" sz="2400" spc="-10" dirty="0"/>
              <a:t>propagation </a:t>
            </a:r>
            <a:r>
              <a:rPr lang="en-US" sz="2400" spc="-20" dirty="0"/>
              <a:t>involves </a:t>
            </a:r>
            <a:r>
              <a:rPr lang="en-US" sz="2400" spc="-10" dirty="0"/>
              <a:t>the control  </a:t>
            </a:r>
            <a:r>
              <a:rPr lang="en-US" sz="2400" spc="-5" dirty="0"/>
              <a:t>of </a:t>
            </a:r>
            <a:r>
              <a:rPr lang="en-US" sz="2400" spc="20" dirty="0"/>
              <a:t>two </a:t>
            </a:r>
            <a:r>
              <a:rPr lang="en-US" sz="2400" spc="-5" dirty="0"/>
              <a:t>basically </a:t>
            </a:r>
            <a:r>
              <a:rPr lang="en-US" sz="2400" spc="-10" dirty="0"/>
              <a:t>different </a:t>
            </a:r>
            <a:r>
              <a:rPr lang="en-US" sz="2400" spc="-20" dirty="0"/>
              <a:t>types </a:t>
            </a:r>
            <a:r>
              <a:rPr lang="en-US" sz="2400" spc="-5" dirty="0"/>
              <a:t>of  </a:t>
            </a:r>
            <a:r>
              <a:rPr lang="en-US" sz="2400" spc="-15" dirty="0"/>
              <a:t>developmental </a:t>
            </a:r>
            <a:r>
              <a:rPr lang="en-US" sz="2400" spc="-5" dirty="0"/>
              <a:t>life </a:t>
            </a:r>
            <a:r>
              <a:rPr lang="en-US" sz="2400" spc="-20" dirty="0"/>
              <a:t>cycles SEXUAL </a:t>
            </a:r>
            <a:r>
              <a:rPr lang="en-US" sz="2400" spc="-5" dirty="0"/>
              <a:t>and  </a:t>
            </a:r>
            <a:r>
              <a:rPr lang="en-US" sz="2400" spc="-20" dirty="0"/>
              <a:t>ASEXUAL.</a:t>
            </a:r>
          </a:p>
          <a:p>
            <a:pPr>
              <a:defRPr/>
            </a:pPr>
            <a:endParaRPr lang="en-US" sz="2400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016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spc="-15" dirty="0"/>
              <a:t>SEXUAL</a:t>
            </a:r>
            <a:r>
              <a:rPr lang="en-US" b="1" spc="125" dirty="0"/>
              <a:t> </a:t>
            </a:r>
            <a:r>
              <a:rPr lang="en-US" b="1" spc="-15" dirty="0"/>
              <a:t>PROPAGATION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/>
              <a:t>It refers to multiplication of plants by seed. In sexual process male and female gametes are fused to produce seed.</a:t>
            </a:r>
          </a:p>
          <a:p>
            <a:pPr>
              <a:defRPr/>
            </a:pPr>
            <a:r>
              <a:rPr lang="en-US" sz="2400" spc="-5" dirty="0"/>
              <a:t>Involves </a:t>
            </a:r>
            <a:r>
              <a:rPr lang="en-US" sz="2400" dirty="0"/>
              <a:t>floral parts of the</a:t>
            </a:r>
            <a:r>
              <a:rPr lang="en-US" sz="2400" spc="-120" dirty="0"/>
              <a:t> </a:t>
            </a:r>
            <a:r>
              <a:rPr lang="en-US" sz="2400" spc="-5" dirty="0"/>
              <a:t>plant.</a:t>
            </a:r>
          </a:p>
          <a:p>
            <a:pPr>
              <a:defRPr/>
            </a:pPr>
            <a:r>
              <a:rPr lang="en-US" sz="2400" b="1" dirty="0"/>
              <a:t>Meiosis division </a:t>
            </a:r>
            <a:r>
              <a:rPr lang="en-US" sz="2400" dirty="0"/>
              <a:t>takes place in course of fusion and the chromosome numbers, as in parents is reduced to half, which after </a:t>
            </a:r>
            <a:r>
              <a:rPr lang="en-US" sz="2400" b="1" dirty="0"/>
              <a:t>fertilization</a:t>
            </a:r>
            <a:r>
              <a:rPr lang="en-US" sz="2400" dirty="0"/>
              <a:t> becomes normal.</a:t>
            </a:r>
          </a:p>
          <a:p>
            <a:pPr>
              <a:defRPr/>
            </a:pPr>
            <a:r>
              <a:rPr lang="en-US" sz="2400" dirty="0"/>
              <a:t>In sexual propagation during meiosis segregation, or rearrangement of characters takes place.</a:t>
            </a:r>
          </a:p>
          <a:p>
            <a:pPr>
              <a:defRPr/>
            </a:pPr>
            <a:endParaRPr lang="en-US" sz="2400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582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275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So, the plants thus produced may or may not be similar to their parents and the propagated plants may also be different from each other</a:t>
            </a:r>
            <a:r>
              <a:rPr lang="en-US" altLang="en-US" sz="2400" b="1" dirty="0"/>
              <a:t>.</a:t>
            </a:r>
          </a:p>
          <a:p>
            <a:r>
              <a:rPr lang="en-US" altLang="en-US" sz="2400" b="1" dirty="0"/>
              <a:t>Seed propagation  is recommended in these cases:</a:t>
            </a:r>
          </a:p>
          <a:p>
            <a:pPr>
              <a:spcBef>
                <a:spcPts val="100"/>
              </a:spcBef>
            </a:pPr>
            <a:r>
              <a:rPr lang="en-US" altLang="en-US" sz="2400" dirty="0"/>
              <a:t>Hybridization, plant breeding</a:t>
            </a:r>
          </a:p>
          <a:p>
            <a:r>
              <a:rPr lang="en-US" altLang="en-US" sz="2400" dirty="0"/>
              <a:t>for rootstock propagation in the nursery</a:t>
            </a:r>
          </a:p>
          <a:p>
            <a:r>
              <a:rPr lang="en-US" altLang="en-US" sz="2400" dirty="0"/>
              <a:t>for later top working in the field</a:t>
            </a:r>
          </a:p>
          <a:p>
            <a:r>
              <a:rPr lang="en-US" altLang="en-US" sz="2400" dirty="0"/>
              <a:t>Plants not propagated by vegetative means:  coffee, cacao, papaya,</a:t>
            </a:r>
          </a:p>
          <a:p>
            <a:r>
              <a:rPr lang="en-US" altLang="en-US" sz="2400" dirty="0"/>
              <a:t>Self-pollinated , pure seeds : </a:t>
            </a:r>
            <a:r>
              <a:rPr lang="en-US" altLang="en-US" sz="2400" dirty="0" err="1"/>
              <a:t>Nemaguard</a:t>
            </a:r>
            <a:endParaRPr lang="en-US" altLang="en-US" sz="2400" dirty="0"/>
          </a:p>
          <a:p>
            <a:endParaRPr lang="en-US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292629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spc="5" dirty="0">
                <a:latin typeface="Arial Black"/>
                <a:cs typeface="Arial Black"/>
              </a:rPr>
              <a:t>Advantages of </a:t>
            </a:r>
            <a:r>
              <a:rPr lang="en-US" sz="3200" spc="15" dirty="0">
                <a:latin typeface="Arial Black"/>
                <a:cs typeface="Arial Black"/>
              </a:rPr>
              <a:t>sexual</a:t>
            </a:r>
            <a:r>
              <a:rPr lang="en-US" sz="3200" spc="-229" dirty="0">
                <a:latin typeface="Arial Black"/>
                <a:cs typeface="Arial Black"/>
              </a:rPr>
              <a:t> </a:t>
            </a:r>
            <a:r>
              <a:rPr lang="en-US" sz="3200" spc="5" dirty="0">
                <a:latin typeface="Arial Black"/>
                <a:cs typeface="Arial Black"/>
              </a:rPr>
              <a:t>Propagation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9530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Seedling trees generally live longer, bear more heavily and are hardier than </a:t>
            </a:r>
            <a:r>
              <a:rPr lang="en-US" sz="2400" dirty="0" err="1"/>
              <a:t>vegetatively</a:t>
            </a:r>
            <a:r>
              <a:rPr lang="en-US" sz="2400" dirty="0"/>
              <a:t> propagated trees.</a:t>
            </a:r>
          </a:p>
          <a:p>
            <a:pPr>
              <a:defRPr/>
            </a:pPr>
            <a:r>
              <a:rPr lang="en-US" sz="2400" dirty="0"/>
              <a:t>Seedlings are comparatively cheap, and can be more easily raised than </a:t>
            </a:r>
            <a:r>
              <a:rPr lang="en-US" sz="2400" dirty="0" err="1"/>
              <a:t>vegetatively</a:t>
            </a:r>
            <a:r>
              <a:rPr lang="en-US" sz="2400" dirty="0"/>
              <a:t> propagated materials</a:t>
            </a:r>
            <a:r>
              <a:rPr lang="en-US" dirty="0" smtClean="0"/>
              <a:t>.</a:t>
            </a:r>
          </a:p>
          <a:p>
            <a:pPr>
              <a:defRPr/>
            </a:pPr>
            <a:r>
              <a:rPr lang="en-US" sz="2400" dirty="0"/>
              <a:t>Seed propagation, some times results in the production of </a:t>
            </a:r>
            <a:r>
              <a:rPr lang="en-US" sz="2400" b="1" dirty="0"/>
              <a:t>Chance seedlings </a:t>
            </a:r>
            <a:r>
              <a:rPr lang="en-US" sz="2400" dirty="0"/>
              <a:t>with superior characteristics, which may be of great benefit to the horticulture industry.</a:t>
            </a:r>
          </a:p>
          <a:p>
            <a:pPr>
              <a:defRPr/>
            </a:pPr>
            <a:r>
              <a:rPr lang="en-US" sz="2400" dirty="0"/>
              <a:t>Since most virus diseases are usually not transmitted through seed propagation. Hence, it is useful in producing virus free plants.</a:t>
            </a:r>
          </a:p>
          <a:p>
            <a:pPr>
              <a:defRPr/>
            </a:pPr>
            <a:r>
              <a:rPr lang="en-US" sz="2400" spc="40" dirty="0"/>
              <a:t>Does </a:t>
            </a:r>
            <a:r>
              <a:rPr lang="en-US" sz="2400" dirty="0"/>
              <a:t>not require high </a:t>
            </a:r>
            <a:r>
              <a:rPr lang="en-US" sz="2400" spc="5" dirty="0"/>
              <a:t>technical </a:t>
            </a:r>
            <a:r>
              <a:rPr lang="en-US" sz="2400" dirty="0"/>
              <a:t>knowledge</a:t>
            </a:r>
            <a:r>
              <a:rPr lang="en-US" sz="2400" spc="-60" dirty="0"/>
              <a:t> </a:t>
            </a:r>
            <a:r>
              <a:rPr lang="en-US" sz="2400" dirty="0"/>
              <a:t>and  </a:t>
            </a:r>
            <a:r>
              <a:rPr lang="en-US" sz="2400" spc="5" dirty="0"/>
              <a:t>skilled</a:t>
            </a:r>
            <a:r>
              <a:rPr lang="en-US" sz="2400" spc="-60" dirty="0"/>
              <a:t> </a:t>
            </a:r>
            <a:r>
              <a:rPr lang="en-US" sz="2400" dirty="0" err="1"/>
              <a:t>labour</a:t>
            </a:r>
            <a:endParaRPr lang="en-US" sz="2400" dirty="0"/>
          </a:p>
          <a:p>
            <a:pPr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85664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b="1"/>
              <a:t>Disadvantages of seed propagation</a:t>
            </a:r>
            <a:endParaRPr lang="en-US" altLang="en-US" sz="3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/>
              <a:t>Seedling trees are not usually true to type and show variation.</a:t>
            </a:r>
          </a:p>
          <a:p>
            <a:pPr>
              <a:defRPr/>
            </a:pPr>
            <a:r>
              <a:rPr lang="en-US" sz="2400" dirty="0"/>
              <a:t>Seedling trees take more time to come to bearing than grafted plants .For example mango seedlings take 8 -10 years to come to bearing ,compared with 3-4 years for grafted trees.</a:t>
            </a:r>
          </a:p>
          <a:p>
            <a:pPr>
              <a:defRPr/>
            </a:pPr>
            <a:r>
              <a:rPr lang="en-US" sz="2400" dirty="0"/>
              <a:t>Seedling trees, being very large, pose problems for efficient management of orchard trees.</a:t>
            </a:r>
          </a:p>
          <a:p>
            <a:pPr>
              <a:defRPr/>
            </a:pPr>
            <a:r>
              <a:rPr lang="en-US" sz="2400" dirty="0"/>
              <a:t>Continuous seed propagation leads to inferiority in the progeny.</a:t>
            </a:r>
          </a:p>
          <a:p>
            <a:pPr>
              <a:defRPr/>
            </a:pPr>
            <a:endParaRPr lang="en-US" sz="2400" dirty="0"/>
          </a:p>
          <a:p>
            <a:pPr>
              <a:defRPr/>
            </a:pPr>
            <a:endParaRPr lang="en-US" sz="2400" dirty="0"/>
          </a:p>
          <a:p>
            <a:pPr marL="0" indent="0">
              <a:buNone/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47006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latin typeface="Calibri"/>
                <a:cs typeface="Calibri"/>
              </a:rPr>
              <a:t>Seed</a:t>
            </a:r>
            <a:r>
              <a:rPr lang="en-US" b="1" spc="-75" dirty="0">
                <a:latin typeface="Calibri"/>
                <a:cs typeface="Calibri"/>
              </a:rPr>
              <a:t> </a:t>
            </a:r>
            <a:r>
              <a:rPr lang="en-US" b="1" spc="-5" dirty="0">
                <a:latin typeface="Calibri"/>
                <a:cs typeface="Calibri"/>
              </a:rPr>
              <a:t>dormancy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b="1" dirty="0"/>
              <a:t>Dormancy</a:t>
            </a:r>
            <a:r>
              <a:rPr lang="en-US" sz="2400" dirty="0"/>
              <a:t> is a condition where seeds will not germinate even when the environmental conditions such as water, temperature and air are favorable for germination.</a:t>
            </a:r>
          </a:p>
          <a:p>
            <a:pPr>
              <a:defRPr/>
            </a:pPr>
            <a:r>
              <a:rPr lang="fr-FR" sz="2400" b="1" spc="-10" dirty="0">
                <a:cs typeface="Calibri"/>
              </a:rPr>
              <a:t>Qui</a:t>
            </a:r>
            <a:r>
              <a:rPr lang="fr-FR" sz="2400" b="1" dirty="0">
                <a:cs typeface="Calibri"/>
              </a:rPr>
              <a:t>e</a:t>
            </a:r>
            <a:r>
              <a:rPr lang="fr-FR" sz="2400" b="1" spc="-5" dirty="0">
                <a:cs typeface="Calibri"/>
              </a:rPr>
              <a:t>sc</a:t>
            </a:r>
            <a:r>
              <a:rPr lang="fr-FR" sz="2400" b="1" spc="5" dirty="0">
                <a:cs typeface="Calibri"/>
              </a:rPr>
              <a:t>e</a:t>
            </a:r>
            <a:r>
              <a:rPr lang="fr-FR" sz="2400" b="1" spc="-5" dirty="0">
                <a:cs typeface="Calibri"/>
              </a:rPr>
              <a:t>nc</a:t>
            </a:r>
            <a:r>
              <a:rPr lang="fr-FR" sz="2400" b="1" dirty="0">
                <a:cs typeface="Calibri"/>
              </a:rPr>
              <a:t>e</a:t>
            </a:r>
            <a:r>
              <a:rPr lang="fr-FR" sz="2400" b="1" spc="-5" dirty="0">
                <a:cs typeface="Calibri"/>
              </a:rPr>
              <a:t>: </a:t>
            </a:r>
            <a:r>
              <a:rPr lang="fr-FR" sz="2400" spc="-5" dirty="0">
                <a:cs typeface="Times New Roman" panose="02020603050405020304" pitchFamily="18" charset="0"/>
              </a:rPr>
              <a:t>Is a condition in </a:t>
            </a:r>
            <a:r>
              <a:rPr lang="fr-FR" sz="2400" spc="-5" dirty="0" err="1" smtClean="0">
                <a:cs typeface="Times New Roman" panose="02020603050405020304" pitchFamily="18" charset="0"/>
              </a:rPr>
              <a:t>wich</a:t>
            </a:r>
            <a:r>
              <a:rPr lang="fr-FR" sz="2400" spc="-5" dirty="0" smtClean="0">
                <a:cs typeface="Times New Roman" panose="02020603050405020304" pitchFamily="18" charset="0"/>
              </a:rPr>
              <a:t> </a:t>
            </a:r>
            <a:r>
              <a:rPr lang="fr-FR" sz="2400" spc="-5" dirty="0" err="1">
                <a:cs typeface="Times New Roman" panose="02020603050405020304" pitchFamily="18" charset="0"/>
              </a:rPr>
              <a:t>seeds</a:t>
            </a:r>
            <a:r>
              <a:rPr lang="fr-FR" sz="2400" spc="-5" dirty="0">
                <a:cs typeface="Times New Roman" panose="02020603050405020304" pitchFamily="18" charset="0"/>
              </a:rPr>
              <a:t> </a:t>
            </a:r>
            <a:r>
              <a:rPr lang="fr-FR" sz="2400" spc="-5" dirty="0" err="1">
                <a:cs typeface="Times New Roman" panose="02020603050405020304" pitchFamily="18" charset="0"/>
              </a:rPr>
              <a:t>cannot</a:t>
            </a:r>
            <a:r>
              <a:rPr lang="fr-FR" sz="2400" spc="-5" dirty="0">
                <a:cs typeface="Times New Roman" panose="02020603050405020304" pitchFamily="18" charset="0"/>
              </a:rPr>
              <a:t> germinante </a:t>
            </a:r>
            <a:r>
              <a:rPr lang="fr-FR" sz="2400" spc="-5" dirty="0" err="1">
                <a:cs typeface="Times New Roman" panose="02020603050405020304" pitchFamily="18" charset="0"/>
              </a:rPr>
              <a:t>unless</a:t>
            </a:r>
            <a:r>
              <a:rPr lang="fr-FR" sz="2400" spc="-5" dirty="0">
                <a:cs typeface="Times New Roman" panose="02020603050405020304" pitchFamily="18" charset="0"/>
              </a:rPr>
              <a:t> environnemental conditions </a:t>
            </a:r>
            <a:r>
              <a:rPr lang="fr-FR" sz="2400" spc="-5" dirty="0" err="1">
                <a:cs typeface="Times New Roman" panose="02020603050405020304" pitchFamily="18" charset="0"/>
              </a:rPr>
              <a:t>normaly</a:t>
            </a:r>
            <a:r>
              <a:rPr lang="fr-FR" sz="2400" spc="-5" dirty="0">
                <a:cs typeface="Times New Roman" panose="02020603050405020304" pitchFamily="18" charset="0"/>
              </a:rPr>
              <a:t> </a:t>
            </a:r>
            <a:r>
              <a:rPr lang="fr-FR" sz="2400" spc="-5" dirty="0" err="1">
                <a:cs typeface="Times New Roman" panose="02020603050405020304" pitchFamily="18" charset="0"/>
              </a:rPr>
              <a:t>required</a:t>
            </a:r>
            <a:r>
              <a:rPr lang="fr-FR" sz="2400" spc="-5" dirty="0">
                <a:cs typeface="Times New Roman" panose="02020603050405020304" pitchFamily="18" charset="0"/>
              </a:rPr>
              <a:t> for </a:t>
            </a:r>
            <a:r>
              <a:rPr lang="fr-FR" sz="2400" spc="-5" dirty="0" err="1">
                <a:cs typeface="Times New Roman" panose="02020603050405020304" pitchFamily="18" charset="0"/>
              </a:rPr>
              <a:t>growth</a:t>
            </a:r>
            <a:r>
              <a:rPr lang="fr-FR" sz="2400" spc="-5" dirty="0">
                <a:cs typeface="Times New Roman" panose="02020603050405020304" pitchFamily="18" charset="0"/>
              </a:rPr>
              <a:t> are </a:t>
            </a:r>
            <a:r>
              <a:rPr lang="fr-FR" sz="2400" spc="-5" dirty="0" err="1">
                <a:cs typeface="Times New Roman" panose="02020603050405020304" pitchFamily="18" charset="0"/>
              </a:rPr>
              <a:t>present</a:t>
            </a:r>
            <a:r>
              <a:rPr lang="fr-FR" sz="2400" spc="-5" dirty="0">
                <a:cs typeface="Times New Roman" panose="02020603050405020304" pitchFamily="18" charset="0"/>
              </a:rPr>
              <a:t>. </a:t>
            </a:r>
          </a:p>
          <a:p>
            <a:pPr>
              <a:defRPr/>
            </a:pPr>
            <a:endParaRPr lang="fr-FR" sz="2400" spc="-5" dirty="0">
              <a:cs typeface="Times New Roman" panose="02020603050405020304" pitchFamily="18" charset="0"/>
            </a:endParaRPr>
          </a:p>
          <a:p>
            <a:pPr>
              <a:defRPr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33952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b="1"/>
              <a:t>PLANT PROPAGATION BY CUTTINGS</a:t>
            </a:r>
            <a:endParaRPr lang="en-US" altLang="en-US" sz="4000"/>
          </a:p>
        </p:txBody>
      </p:sp>
      <p:sp>
        <p:nvSpPr>
          <p:cNvPr id="279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A cutting is a part of a plant that will produce roots when put in soil media and eventually produce a new plant quite true to the parent plant. </a:t>
            </a:r>
          </a:p>
          <a:p>
            <a:r>
              <a:rPr lang="en-US" altLang="en-US" sz="2400" dirty="0"/>
              <a:t>A cutting may be a piece of stem, a leaf or part of a leaf, a piece of root, or root stock, or even a scale of bulb.</a:t>
            </a:r>
          </a:p>
          <a:p>
            <a:r>
              <a:rPr lang="en-US" altLang="en-US" sz="2400" b="1" dirty="0"/>
              <a:t>Classification of cuttings:</a:t>
            </a:r>
          </a:p>
          <a:p>
            <a:r>
              <a:rPr lang="en-US" altLang="en-US" sz="2400" dirty="0"/>
              <a:t>Cuttings are usually classified in to 3 groups according to the particular part of the plant used as cutting.</a:t>
            </a:r>
          </a:p>
          <a:p>
            <a:r>
              <a:rPr lang="en-US" altLang="en-US" sz="2400" dirty="0"/>
              <a:t>1) Stem cuttings</a:t>
            </a:r>
          </a:p>
          <a:p>
            <a:r>
              <a:rPr lang="en-US" altLang="en-US" sz="2400" dirty="0"/>
              <a:t>2) Root cuttings</a:t>
            </a:r>
          </a:p>
          <a:p>
            <a:r>
              <a:rPr lang="en-US" altLang="en-US" sz="2400" dirty="0"/>
              <a:t>3) Leaf cuttings</a:t>
            </a:r>
          </a:p>
        </p:txBody>
      </p:sp>
    </p:spTree>
    <p:extLst>
      <p:ext uri="{BB962C8B-B14F-4D97-AF65-F5344CB8AC3E}">
        <p14:creationId xmlns:p14="http://schemas.microsoft.com/office/powerpoint/2010/main" val="1977423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b="1" dirty="0"/>
              <a:t>Stem cutting: </a:t>
            </a:r>
            <a:r>
              <a:rPr lang="en-US" sz="2400" dirty="0"/>
              <a:t>Stem cuttings can be divided in to 4 types based on the degree of maturity and lignification of wood used in making cuttings.</a:t>
            </a:r>
          </a:p>
          <a:p>
            <a:pPr>
              <a:defRPr/>
            </a:pPr>
            <a:r>
              <a:rPr lang="en-US" sz="2400" b="1" dirty="0"/>
              <a:t>Hard wood stem cuttings</a:t>
            </a:r>
          </a:p>
          <a:p>
            <a:pPr>
              <a:defRPr/>
            </a:pPr>
            <a:r>
              <a:rPr lang="en-US" sz="2400" b="1" dirty="0"/>
              <a:t>Semi hard wood stems cuttings</a:t>
            </a:r>
          </a:p>
          <a:p>
            <a:pPr>
              <a:defRPr/>
            </a:pPr>
            <a:r>
              <a:rPr lang="en-US" sz="2400" b="1" dirty="0"/>
              <a:t>Soft wood stem cuttings</a:t>
            </a:r>
          </a:p>
          <a:p>
            <a:pPr>
              <a:defRPr/>
            </a:pPr>
            <a:r>
              <a:rPr lang="en-US" sz="2400" b="1" dirty="0"/>
              <a:t>Herbaceous stem cuttings</a:t>
            </a:r>
          </a:p>
          <a:p>
            <a:pPr>
              <a:defRPr/>
            </a:pPr>
            <a:r>
              <a:rPr lang="en-US" sz="2400" b="1" spc="5" dirty="0"/>
              <a:t>Hardwood </a:t>
            </a:r>
            <a:r>
              <a:rPr lang="en-US" sz="2400" dirty="0"/>
              <a:t>(matured, dormant </a:t>
            </a:r>
            <a:r>
              <a:rPr lang="en-US" sz="2400" spc="-5" dirty="0"/>
              <a:t>hardwood </a:t>
            </a:r>
            <a:r>
              <a:rPr lang="en-US" sz="2400" spc="5" dirty="0"/>
              <a:t>after  </a:t>
            </a:r>
            <a:r>
              <a:rPr lang="en-US" sz="2400" dirty="0"/>
              <a:t>leaf </a:t>
            </a:r>
            <a:r>
              <a:rPr lang="en-US" sz="2400" spc="5" dirty="0"/>
              <a:t>fall </a:t>
            </a:r>
            <a:r>
              <a:rPr lang="en-US" sz="2400" dirty="0"/>
              <a:t>and before new shoots </a:t>
            </a:r>
            <a:r>
              <a:rPr lang="en-US" sz="2400" spc="-5" dirty="0"/>
              <a:t>emerge </a:t>
            </a:r>
            <a:r>
              <a:rPr lang="en-US" sz="2400" dirty="0"/>
              <a:t>in</a:t>
            </a:r>
            <a:r>
              <a:rPr lang="en-US" sz="2400" spc="-204" dirty="0"/>
              <a:t> </a:t>
            </a:r>
            <a:r>
              <a:rPr lang="en-US" sz="2400" spc="-5" dirty="0"/>
              <a:t>spring.)</a:t>
            </a:r>
            <a:r>
              <a:rPr lang="en-US" sz="2400" b="1" dirty="0"/>
              <a:t>- grapes, fig, quince, </a:t>
            </a:r>
            <a:r>
              <a:rPr lang="en-US" sz="2400" b="1" spc="-10" dirty="0"/>
              <a:t>olive, </a:t>
            </a:r>
            <a:r>
              <a:rPr lang="en-US" sz="2400" b="1" dirty="0"/>
              <a:t>currants,</a:t>
            </a:r>
            <a:r>
              <a:rPr lang="en-US" sz="2400" b="1" spc="-165" dirty="0"/>
              <a:t> </a:t>
            </a:r>
            <a:r>
              <a:rPr lang="en-US" sz="2400" b="1" spc="10" dirty="0"/>
              <a:t>kiwi,  </a:t>
            </a:r>
            <a:r>
              <a:rPr lang="en-US" sz="2400" b="1" dirty="0"/>
              <a:t>pomegranate, plum and apple</a:t>
            </a:r>
            <a:r>
              <a:rPr lang="en-US" sz="2400" b="1" spc="-180" dirty="0"/>
              <a:t> </a:t>
            </a:r>
            <a:r>
              <a:rPr lang="en-US" sz="2400" b="1" spc="-5" dirty="0"/>
              <a:t>rootstocks.</a:t>
            </a:r>
            <a:endParaRPr lang="en-US" sz="2400" dirty="0"/>
          </a:p>
          <a:p>
            <a:pPr>
              <a:defRPr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011340585"/>
      </p:ext>
    </p:extLst>
  </p:cSld>
  <p:clrMapOvr>
    <a:masterClrMapping/>
  </p:clrMapOvr>
</p:sld>
</file>

<file path=ppt/theme/theme1.xml><?xml version="1.0" encoding="utf-8"?>
<a:theme xmlns:a="http://schemas.openxmlformats.org/drawingml/2006/main" name="green9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1075</Words>
  <Application>Microsoft Office PowerPoint</Application>
  <PresentationFormat>Widescreen</PresentationFormat>
  <Paragraphs>86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Arial Black</vt:lpstr>
      <vt:lpstr>Calibri</vt:lpstr>
      <vt:lpstr>Tahoma</vt:lpstr>
      <vt:lpstr>Times New Roman</vt:lpstr>
      <vt:lpstr>Wingdings</vt:lpstr>
      <vt:lpstr>green9</vt:lpstr>
      <vt:lpstr>PowerPoint Presentation</vt:lpstr>
      <vt:lpstr>PowerPoint Presentation</vt:lpstr>
      <vt:lpstr>SEXUAL PROPAGATION</vt:lpstr>
      <vt:lpstr>PowerPoint Presentation</vt:lpstr>
      <vt:lpstr>Advantages of sexual Propagation</vt:lpstr>
      <vt:lpstr>Disadvantages of seed propagation</vt:lpstr>
      <vt:lpstr>Seed dormancy</vt:lpstr>
      <vt:lpstr>PLANT PROPAGATION BY CUTTINGS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Types of layering </vt:lpstr>
      <vt:lpstr>Types of layering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Daoud Abusafieh</dc:creator>
  <cp:lastModifiedBy>Daoud Abusafieh</cp:lastModifiedBy>
  <cp:revision>3</cp:revision>
  <dcterms:created xsi:type="dcterms:W3CDTF">2020-12-03T11:50:03Z</dcterms:created>
  <dcterms:modified xsi:type="dcterms:W3CDTF">2020-12-03T12:42:02Z</dcterms:modified>
</cp:coreProperties>
</file>