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13" r:id="rId2"/>
    <p:sldId id="314" r:id="rId3"/>
    <p:sldId id="315" r:id="rId4"/>
    <p:sldId id="316" r:id="rId5"/>
    <p:sldId id="320" r:id="rId6"/>
    <p:sldId id="356" r:id="rId7"/>
    <p:sldId id="317" r:id="rId8"/>
    <p:sldId id="318" r:id="rId9"/>
    <p:sldId id="321" r:id="rId10"/>
    <p:sldId id="319" r:id="rId11"/>
    <p:sldId id="322" r:id="rId12"/>
    <p:sldId id="323" r:id="rId13"/>
    <p:sldId id="324" r:id="rId14"/>
    <p:sldId id="325" r:id="rId15"/>
    <p:sldId id="326" r:id="rId16"/>
    <p:sldId id="327" r:id="rId17"/>
    <p:sldId id="328" r:id="rId18"/>
    <p:sldId id="344" r:id="rId19"/>
    <p:sldId id="329" r:id="rId20"/>
    <p:sldId id="357" r:id="rId21"/>
    <p:sldId id="345" r:id="rId22"/>
    <p:sldId id="330" r:id="rId23"/>
    <p:sldId id="331" r:id="rId24"/>
    <p:sldId id="346" r:id="rId25"/>
    <p:sldId id="332" r:id="rId26"/>
    <p:sldId id="333" r:id="rId27"/>
    <p:sldId id="347" r:id="rId28"/>
    <p:sldId id="334" r:id="rId29"/>
    <p:sldId id="358" r:id="rId30"/>
    <p:sldId id="336" r:id="rId31"/>
    <p:sldId id="335" r:id="rId32"/>
    <p:sldId id="337" r:id="rId33"/>
    <p:sldId id="348" r:id="rId34"/>
    <p:sldId id="338" r:id="rId35"/>
    <p:sldId id="339" r:id="rId36"/>
    <p:sldId id="351" r:id="rId37"/>
    <p:sldId id="350" r:id="rId38"/>
    <p:sldId id="349" r:id="rId39"/>
    <p:sldId id="340" r:id="rId40"/>
    <p:sldId id="355" r:id="rId41"/>
    <p:sldId id="352" r:id="rId42"/>
    <p:sldId id="359" r:id="rId43"/>
    <p:sldId id="353" r:id="rId44"/>
    <p:sldId id="342" r:id="rId45"/>
    <p:sldId id="343" r:id="rId46"/>
    <p:sldId id="360"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01F4D3-C729-44AD-9E54-1E9F72C14966}" type="datetimeFigureOut">
              <a:rPr lang="en-US" smtClean="0"/>
              <a:t>7/25/2024</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C338E-5A3B-4D1B-9181-5C31A1E71438}" type="slidenum">
              <a:rPr lang="en-US" smtClean="0"/>
              <a:t>‹#›</a:t>
            </a:fld>
            <a:endParaRPr lang="en-US"/>
          </a:p>
        </p:txBody>
      </p:sp>
    </p:spTree>
    <p:extLst>
      <p:ext uri="{BB962C8B-B14F-4D97-AF65-F5344CB8AC3E}">
        <p14:creationId xmlns:p14="http://schemas.microsoft.com/office/powerpoint/2010/main" val="148415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2268300"/>
            <a:ext cx="45924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4275200"/>
            <a:ext cx="24021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2576028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gif"/><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png"/><Relationship Id="rId7" Type="http://schemas.openxmlformats.org/officeDocument/2006/relationships/image" Target="../media/image6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png"/><Relationship Id="rId7"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png"/><Relationship Id="rId7" Type="http://schemas.openxmlformats.org/officeDocument/2006/relationships/image" Target="../media/image7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png"/><Relationship Id="rId7" Type="http://schemas.openxmlformats.org/officeDocument/2006/relationships/image" Target="../media/image9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8.png"/><Relationship Id="rId7" Type="http://schemas.openxmlformats.org/officeDocument/2006/relationships/image" Target="../media/image9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1.gif"/><Relationship Id="rId4" Type="http://schemas.openxmlformats.org/officeDocument/2006/relationships/image" Target="../media/image100.jp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5.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4.gif"/><Relationship Id="rId5" Type="http://schemas.openxmlformats.org/officeDocument/2006/relationships/image" Target="../media/image103.pn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7.pn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21.png"/><Relationship Id="rId4" Type="http://schemas.openxmlformats.org/officeDocument/2006/relationships/image" Target="../media/image120.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28.gif"/><Relationship Id="rId4" Type="http://schemas.openxmlformats.org/officeDocument/2006/relationships/image" Target="../media/image127.png"/></Relationships>
</file>

<file path=ppt/slides/_rels/slide4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8.png"/><Relationship Id="rId7" Type="http://schemas.openxmlformats.org/officeDocument/2006/relationships/image" Target="../media/image13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39.jpeg"/><Relationship Id="rId4" Type="http://schemas.openxmlformats.org/officeDocument/2006/relationships/image" Target="../media/image138.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40.gif"/><Relationship Id="rId4" Type="http://schemas.openxmlformats.org/officeDocument/2006/relationships/hyperlink" Target="https://www.youtube.com/watch?v=_aX1KibVN_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2.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8.png"/><Relationship Id="rId7" Type="http://schemas.openxmlformats.org/officeDocument/2006/relationships/image" Target="../media/image33.gif"/><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7" name="Google Shape;127;p24"/>
          <p:cNvSpPr/>
          <p:nvPr/>
        </p:nvSpPr>
        <p:spPr>
          <a:xfrm rot="-5400000" flipH="1">
            <a:off x="-1955978" y="3080722"/>
            <a:ext cx="4133056"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89664"/>
            <a:ext cx="3923332" cy="1323112"/>
          </a:xfrm>
          <a:prstGeom prst="rect">
            <a:avLst/>
          </a:prstGeom>
        </p:spPr>
      </p:pic>
      <p:pic>
        <p:nvPicPr>
          <p:cNvPr id="3" name="صورة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427" y="990600"/>
            <a:ext cx="4761373" cy="5029200"/>
          </a:xfrm>
          <a:prstGeom prst="rect">
            <a:avLst/>
          </a:prstGeom>
        </p:spPr>
      </p:pic>
      <p:pic>
        <p:nvPicPr>
          <p:cNvPr id="4" name="صورة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3233261"/>
            <a:ext cx="2312432" cy="2176940"/>
          </a:xfrm>
          <a:prstGeom prst="rect">
            <a:avLst/>
          </a:prstGeom>
        </p:spPr>
      </p:pic>
      <p:pic>
        <p:nvPicPr>
          <p:cNvPr id="6" name="صورة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199" y="1524000"/>
            <a:ext cx="2312433" cy="1539240"/>
          </a:xfrm>
          <a:prstGeom prst="rect">
            <a:avLst/>
          </a:prstGeom>
        </p:spPr>
      </p:pic>
    </p:spTree>
    <p:extLst>
      <p:ext uri="{BB962C8B-B14F-4D97-AF65-F5344CB8AC3E}">
        <p14:creationId xmlns:p14="http://schemas.microsoft.com/office/powerpoint/2010/main" val="13633755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sz="2400" b="1" dirty="0">
                <a:solidFill>
                  <a:srgbClr val="FF0000"/>
                </a:solidFill>
                <a:latin typeface="Corbel" panose="020B0503020204020204" pitchFamily="34" charset="0"/>
                <a:ea typeface="BatangChe" panose="02030609000101010101" pitchFamily="49" charset="-127"/>
              </a:rPr>
              <a:t>تصنيف مخارج القدرة الكهربائية من حيث طبيعة الجهد</a:t>
            </a:r>
            <a:endParaRPr lang="en-US" sz="2400" b="1" dirty="0">
              <a:solidFill>
                <a:srgbClr val="FF0000"/>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1637" y="736453"/>
            <a:ext cx="46863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1225" y="1523390"/>
            <a:ext cx="69627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4335" y="1981783"/>
            <a:ext cx="65532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4419600"/>
            <a:ext cx="6444924"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1098403"/>
            <a:ext cx="56483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7554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752570"/>
            <a:ext cx="2162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31" y="1192664"/>
            <a:ext cx="90582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8593" y="1948804"/>
            <a:ext cx="54292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348" y="2351715"/>
            <a:ext cx="881062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1" y="3866190"/>
            <a:ext cx="3809999" cy="205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952" y="5925990"/>
            <a:ext cx="5359077" cy="463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250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4" y="736453"/>
            <a:ext cx="8957386" cy="117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754" y="1904301"/>
            <a:ext cx="5436603"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875976"/>
            <a:ext cx="5256068" cy="28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1627" y="4157613"/>
            <a:ext cx="5760720" cy="40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13" y="4564937"/>
            <a:ext cx="6366587" cy="1864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838200"/>
            <a:ext cx="2950723" cy="213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963" y="3169227"/>
            <a:ext cx="66960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5887" y="3531177"/>
            <a:ext cx="366712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06" y="3886200"/>
            <a:ext cx="89344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7917" y="838200"/>
            <a:ext cx="603011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999" y="3907194"/>
            <a:ext cx="56959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560" y="4288194"/>
            <a:ext cx="8943346" cy="148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344" y="851253"/>
            <a:ext cx="4738255" cy="1519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475" y="2371071"/>
            <a:ext cx="5378962" cy="305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523798"/>
            <a:ext cx="2674581" cy="365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3864" y="2888852"/>
            <a:ext cx="6690178" cy="78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3700658"/>
            <a:ext cx="3792094" cy="149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6886" y="5333999"/>
            <a:ext cx="3792094" cy="28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510" y="838200"/>
            <a:ext cx="87439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2435" y="2006458"/>
            <a:ext cx="5372100"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4087" y="4487235"/>
            <a:ext cx="50958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0036" y="4858710"/>
            <a:ext cx="37623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9136" y="5231449"/>
            <a:ext cx="59245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736453"/>
            <a:ext cx="7223410" cy="227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004621"/>
            <a:ext cx="8153400" cy="181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4052" y="4739944"/>
            <a:ext cx="58102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40" y="5765821"/>
            <a:ext cx="6440164"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0859" y="801669"/>
            <a:ext cx="3191742" cy="271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1" y="3377855"/>
            <a:ext cx="5943600" cy="30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14" y="3703794"/>
            <a:ext cx="8940786" cy="2069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41084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792133"/>
            <a:ext cx="3311671" cy="139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425" y="2247569"/>
            <a:ext cx="4905375" cy="31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576647"/>
            <a:ext cx="7555058" cy="1036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0814" y="3276600"/>
            <a:ext cx="3506903" cy="171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5370" y="4997882"/>
            <a:ext cx="4117790" cy="27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405" y="5313364"/>
            <a:ext cx="5799790" cy="92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4"/>
          <p:cNvSpPr/>
          <p:nvPr/>
        </p:nvSpPr>
        <p:spPr>
          <a:xfrm rot="5400000">
            <a:off x="700642" y="1094103"/>
            <a:ext cx="3541450" cy="4328748"/>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ln>
                <a:solidFill>
                  <a:sysClr val="windowText" lastClr="000000"/>
                </a:solidFill>
              </a:ln>
              <a:solidFill>
                <a:sysClr val="windowText" lastClr="000000"/>
              </a:solidFill>
            </a:endParaRPr>
          </a:p>
        </p:txBody>
      </p:sp>
      <p:sp>
        <p:nvSpPr>
          <p:cNvPr id="125" name="Google Shape;125;p24"/>
          <p:cNvSpPr txBox="1">
            <a:spLocks noGrp="1"/>
          </p:cNvSpPr>
          <p:nvPr>
            <p:ph type="subTitle" idx="1"/>
          </p:nvPr>
        </p:nvSpPr>
        <p:spPr>
          <a:xfrm>
            <a:off x="467544" y="4293096"/>
            <a:ext cx="5256584" cy="6720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400" dirty="0" smtClean="0">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Summer </a:t>
            </a:r>
            <a:r>
              <a:rPr lang="es" sz="2400" dirty="0" smtClean="0">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Semester 2024/2025</a:t>
            </a:r>
          </a:p>
        </p:txBody>
      </p:sp>
      <p:sp>
        <p:nvSpPr>
          <p:cNvPr id="126" name="Google Shape;126;p24"/>
          <p:cNvSpPr txBox="1">
            <a:spLocks noGrp="1"/>
          </p:cNvSpPr>
          <p:nvPr>
            <p:ph type="ctrTitle"/>
          </p:nvPr>
        </p:nvSpPr>
        <p:spPr>
          <a:xfrm>
            <a:off x="306993" y="1676400"/>
            <a:ext cx="4184731" cy="1992357"/>
          </a:xfrm>
          <a:prstGeom prst="rect">
            <a:avLst/>
          </a:prstGeom>
        </p:spPr>
        <p:txBody>
          <a:bodyPr spcFirstLastPara="1" wrap="square" lIns="91425" tIns="91425" rIns="91425" bIns="91425" anchor="b" anchorCtr="0">
            <a:noAutofit/>
          </a:bodyPr>
          <a:lstStyle/>
          <a:p>
            <a:pPr algn="ctr"/>
            <a:r>
              <a:rPr lang="en-US" sz="3600" b="1" dirty="0" smtClean="0">
                <a:solidFill>
                  <a:schemeClr val="accent4">
                    <a:lumMod val="75000"/>
                  </a:schemeClr>
                </a:solidFill>
              </a:rPr>
              <a:t>LECTURE2:</a:t>
            </a:r>
            <a:br>
              <a:rPr lang="en-US" sz="3600" b="1" dirty="0" smtClean="0">
                <a:solidFill>
                  <a:schemeClr val="accent4">
                    <a:lumMod val="75000"/>
                  </a:schemeClr>
                </a:solidFill>
              </a:rPr>
            </a:br>
            <a:r>
              <a:rPr lang="en-US" sz="2800" b="1" dirty="0" smtClean="0">
                <a:solidFill>
                  <a:schemeClr val="accent4">
                    <a:lumMod val="75000"/>
                  </a:schemeClr>
                </a:solidFill>
              </a:rPr>
              <a:t>ELECTRICAL SOCKTS</a:t>
            </a:r>
            <a:endParaRPr sz="2800" b="1" dirty="0">
              <a:solidFill>
                <a:schemeClr val="accent4">
                  <a:lumMod val="75000"/>
                </a:schemeClr>
              </a:solidFill>
              <a:sym typeface="Livvic"/>
            </a:endParaRPr>
          </a:p>
        </p:txBody>
      </p:sp>
      <p:sp>
        <p:nvSpPr>
          <p:cNvPr id="127" name="Google Shape;127;p24"/>
          <p:cNvSpPr/>
          <p:nvPr/>
        </p:nvSpPr>
        <p:spPr>
          <a:xfrm rot="-5400000" flipH="1">
            <a:off x="-1660175" y="3147927"/>
            <a:ext cx="3541452" cy="2211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075" y="68627"/>
            <a:ext cx="3923332" cy="1226773"/>
          </a:xfrm>
          <a:prstGeom prst="rect">
            <a:avLst/>
          </a:prstGeom>
        </p:spPr>
      </p:pic>
      <p:sp>
        <p:nvSpPr>
          <p:cNvPr id="7" name="مستطيل 6"/>
          <p:cNvSpPr/>
          <p:nvPr/>
        </p:nvSpPr>
        <p:spPr>
          <a:xfrm>
            <a:off x="0" y="6405331"/>
            <a:ext cx="9144000" cy="452668"/>
          </a:xfrm>
          <a:prstGeom prst="rect">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solidFill>
                  <a:schemeClr val="accent4">
                    <a:lumMod val="75000"/>
                  </a:schemeClr>
                </a:solidFill>
                <a:latin typeface="Corbel" panose="020B0503020204020204" pitchFamily="34" charset="0"/>
                <a:ea typeface="BatangChe" panose="02030609000101010101" pitchFamily="49" charset="-127"/>
              </a:rPr>
              <a:t>Eng. Asma’  shara’b </a:t>
            </a:r>
            <a:r>
              <a:rPr lang="en-US" sz="1800" b="1" dirty="0" smtClean="0">
                <a:solidFill>
                  <a:schemeClr val="accent4">
                    <a:lumMod val="75000"/>
                  </a:schemeClr>
                </a:solidFill>
                <a:latin typeface="Corbel" panose="020B0503020204020204" pitchFamily="34" charset="0"/>
                <a:ea typeface="BatangChe" panose="02030609000101010101" pitchFamily="49" charset="-127"/>
              </a:rPr>
              <a:t>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pic>
        <p:nvPicPr>
          <p:cNvPr id="4" name="صورة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304731"/>
            <a:ext cx="3942356" cy="3067239"/>
          </a:xfrm>
          <a:prstGeom prst="rect">
            <a:avLst/>
          </a:prstGeom>
        </p:spPr>
      </p:pic>
      <p:pic>
        <p:nvPicPr>
          <p:cNvPr id="14" name="صورة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4290" y="4465476"/>
            <a:ext cx="2916853" cy="1901890"/>
          </a:xfrm>
          <a:prstGeom prst="rect">
            <a:avLst/>
          </a:prstGeom>
        </p:spPr>
      </p:pic>
    </p:spTree>
    <p:extLst>
      <p:ext uri="{BB962C8B-B14F-4D97-AF65-F5344CB8AC3E}">
        <p14:creationId xmlns:p14="http://schemas.microsoft.com/office/powerpoint/2010/main" val="2815585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sz="2400" b="1" dirty="0">
                <a:solidFill>
                  <a:srgbClr val="FF0000"/>
                </a:solidFill>
                <a:latin typeface="Corbel" panose="020B0503020204020204" pitchFamily="34" charset="0"/>
                <a:ea typeface="BatangChe" panose="02030609000101010101" pitchFamily="49" charset="-127"/>
              </a:rPr>
              <a:t>2-3 مخارج القدرة ثلاثية الطور</a:t>
            </a:r>
            <a:endParaRPr lang="en-US" sz="2400" b="1" dirty="0">
              <a:solidFill>
                <a:srgbClr val="FF0000"/>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854370"/>
            <a:ext cx="3781995" cy="469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50" y="1323975"/>
            <a:ext cx="8786849" cy="1853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9854" y="3377557"/>
            <a:ext cx="5048250" cy="235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5773407"/>
            <a:ext cx="2834400" cy="37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840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39563"/>
            <a:ext cx="8911306" cy="148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2438400"/>
            <a:ext cx="3657600" cy="343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580" y="5982166"/>
            <a:ext cx="5427423" cy="395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1218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368" y="2362200"/>
            <a:ext cx="7750420" cy="2105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838200"/>
            <a:ext cx="3785091" cy="352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718" y="1295994"/>
            <a:ext cx="7848731" cy="105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585" y="4149819"/>
            <a:ext cx="2468786" cy="192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389" y="6112231"/>
            <a:ext cx="1441939" cy="30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65" y="736453"/>
            <a:ext cx="8762199" cy="1245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593" y="1943100"/>
            <a:ext cx="19145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314" y="2438400"/>
            <a:ext cx="84010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890133"/>
            <a:ext cx="3048000" cy="222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240" y="5112803"/>
            <a:ext cx="1447600" cy="270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469651"/>
            <a:ext cx="6508104" cy="935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914400"/>
            <a:ext cx="6438900" cy="3810000"/>
          </a:xfrm>
          <a:prstGeom prst="rect">
            <a:avLst/>
          </a:prstGeom>
        </p:spPr>
      </p:pic>
      <p:sp>
        <p:nvSpPr>
          <p:cNvPr id="10" name="TextBox 2"/>
          <p:cNvSpPr txBox="1"/>
          <p:nvPr/>
        </p:nvSpPr>
        <p:spPr>
          <a:xfrm>
            <a:off x="4731902" y="130622"/>
            <a:ext cx="4389343" cy="553998"/>
          </a:xfrm>
          <a:prstGeom prst="rect">
            <a:avLst/>
          </a:prstGeom>
          <a:noFill/>
        </p:spPr>
        <p:txBody>
          <a:bodyPr wrap="none" rtlCol="0">
            <a:spAutoFit/>
          </a:bodyPr>
          <a:lstStyle/>
          <a:p>
            <a:r>
              <a:rPr lang="ar-SA" sz="3000" b="1" dirty="0" smtClean="0">
                <a:solidFill>
                  <a:srgbClr val="FF0000"/>
                </a:solidFill>
                <a:cs typeface="+mj-cs"/>
              </a:rPr>
              <a:t>بعض  انواع  المقابس المستخدمة </a:t>
            </a:r>
            <a:endParaRPr lang="en-US" sz="3000" b="1" dirty="0">
              <a:solidFill>
                <a:srgbClr val="FF0000"/>
              </a:solidFill>
              <a:cs typeface="+mj-cs"/>
            </a:endParaRPr>
          </a:p>
        </p:txBody>
      </p:sp>
      <p:pic>
        <p:nvPicPr>
          <p:cNvPr id="3" name="صورة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733" y="4190999"/>
            <a:ext cx="2186339" cy="2186339"/>
          </a:xfrm>
          <a:prstGeom prst="rect">
            <a:avLst/>
          </a:prstGeom>
        </p:spPr>
      </p:pic>
    </p:spTree>
    <p:extLst>
      <p:ext uri="{BB962C8B-B14F-4D97-AF65-F5344CB8AC3E}">
        <p14:creationId xmlns:p14="http://schemas.microsoft.com/office/powerpoint/2010/main" val="4169122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98" y="990600"/>
            <a:ext cx="5181600" cy="253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86" y="3845719"/>
            <a:ext cx="5469467" cy="241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صورة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400" y="838200"/>
            <a:ext cx="2353636" cy="2057400"/>
          </a:xfrm>
          <a:prstGeom prst="rect">
            <a:avLst/>
          </a:prstGeom>
        </p:spPr>
      </p:pic>
      <p:pic>
        <p:nvPicPr>
          <p:cNvPr id="2" name="صورة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5816" y="3013788"/>
            <a:ext cx="2819400" cy="2458517"/>
          </a:xfrm>
          <a:prstGeom prst="rect">
            <a:avLst/>
          </a:prstGeom>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4559390" y="71427"/>
            <a:ext cx="4495800" cy="1015663"/>
          </a:xfrm>
          <a:prstGeom prst="rect">
            <a:avLst/>
          </a:prstGeom>
        </p:spPr>
        <p:txBody>
          <a:bodyPr wrap="square">
            <a:spAutoFit/>
          </a:bodyPr>
          <a:lstStyle/>
          <a:p>
            <a:pPr algn="r" rtl="1" fontAlgn="base"/>
            <a:r>
              <a:rPr lang="ar-SA" sz="2200" b="1" dirty="0">
                <a:solidFill>
                  <a:srgbClr val="FF0000"/>
                </a:solidFill>
                <a:cs typeface="+mj-cs"/>
              </a:rPr>
              <a:t>المقبس الكهربائي من النمط </a:t>
            </a:r>
            <a:r>
              <a:rPr lang="en-US" sz="2200" b="1" dirty="0">
                <a:solidFill>
                  <a:srgbClr val="FF0000"/>
                </a:solidFill>
                <a:cs typeface="+mj-cs"/>
              </a:rPr>
              <a:t>A </a:t>
            </a:r>
            <a:r>
              <a:rPr lang="ar-SA" sz="2200" b="1" dirty="0">
                <a:solidFill>
                  <a:srgbClr val="FF0000"/>
                </a:solidFill>
                <a:cs typeface="+mj-cs"/>
              </a:rPr>
              <a:t>أو النمط </a:t>
            </a:r>
            <a:r>
              <a:rPr lang="en-US" sz="2200" b="1" dirty="0">
                <a:solidFill>
                  <a:srgbClr val="FF0000"/>
                </a:solidFill>
                <a:cs typeface="+mj-cs"/>
              </a:rPr>
              <a:t>B</a:t>
            </a:r>
          </a:p>
          <a:p>
            <a:r>
              <a:rPr lang="en-US" dirty="0"/>
              <a:t/>
            </a:r>
            <a:br>
              <a:rPr lang="en-US" dirty="0"/>
            </a:br>
            <a:endParaRPr lang="en-US"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757213"/>
            <a:ext cx="4257675" cy="23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211144"/>
            <a:ext cx="3124200" cy="111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p:nvPr/>
        </p:nvSpPr>
        <p:spPr>
          <a:xfrm>
            <a:off x="228600" y="844814"/>
            <a:ext cx="3962400" cy="3477875"/>
          </a:xfrm>
          <a:prstGeom prst="rect">
            <a:avLst/>
          </a:prstGeom>
        </p:spPr>
        <p:txBody>
          <a:bodyPr wrap="square">
            <a:spAutoFit/>
          </a:bodyPr>
          <a:lstStyle/>
          <a:p>
            <a:pPr algn="just" rtl="1"/>
            <a:r>
              <a:rPr lang="ar-SA" sz="2200" b="1" dirty="0">
                <a:cs typeface="+mj-cs"/>
              </a:rPr>
              <a:t>هذان النمطان من المقابس متشابهان للغاية من حيث الشكل والاستخدام، فكل منهما يعتمد على دبوسين مسطحين بدلاً من الشكل الأسطواني المعتاد ويعملان مع التيارات الكهربائية بين 100 حتى 120 فولت، كما يدعمان شدة تيار تصل إلى 15 أمبير. عموماً، الميزة الأساسية لهذه المقابس هو حجمها الصغير للغاية مقارنة بالأشكال الأخرى وثباتها الكبير نسبياً، حيث أنها أمتن من بعض الأنواع الأخرى.</a:t>
            </a:r>
            <a:endParaRPr lang="en-US" sz="2200" b="1" dirty="0">
              <a:cs typeface="+mj-cs"/>
            </a:endParaRPr>
          </a:p>
        </p:txBody>
      </p:sp>
      <p:sp>
        <p:nvSpPr>
          <p:cNvPr id="13" name="Rectangle 5"/>
          <p:cNvSpPr/>
          <p:nvPr/>
        </p:nvSpPr>
        <p:spPr>
          <a:xfrm>
            <a:off x="-25220" y="4469270"/>
            <a:ext cx="9169220" cy="1200329"/>
          </a:xfrm>
          <a:prstGeom prst="rect">
            <a:avLst/>
          </a:prstGeom>
        </p:spPr>
        <p:txBody>
          <a:bodyPr wrap="square">
            <a:spAutoFit/>
          </a:bodyPr>
          <a:lstStyle/>
          <a:p>
            <a:pPr algn="just" rtl="1" fontAlgn="base"/>
            <a:r>
              <a:rPr lang="ar-SA" b="1" dirty="0">
                <a:cs typeface="+mj-cs"/>
              </a:rPr>
              <a:t>الفرق الأساسي بين النمطين </a:t>
            </a:r>
            <a:r>
              <a:rPr lang="en-US" b="1" dirty="0">
                <a:cs typeface="+mj-cs"/>
              </a:rPr>
              <a:t>A </a:t>
            </a:r>
            <a:r>
              <a:rPr lang="ar-SA" b="1" dirty="0">
                <a:cs typeface="+mj-cs"/>
              </a:rPr>
              <a:t>و</a:t>
            </a:r>
            <a:r>
              <a:rPr lang="en-US" b="1" dirty="0">
                <a:cs typeface="+mj-cs"/>
              </a:rPr>
              <a:t>B </a:t>
            </a:r>
            <a:r>
              <a:rPr lang="ar-SA" b="1" dirty="0">
                <a:cs typeface="+mj-cs"/>
              </a:rPr>
              <a:t>هو وجود طرف ثالث للتأريض –تفريغ الشحنات الكهربائية إلى الأرض– فقط، وبالنتيجة فالقوابس من النمط </a:t>
            </a:r>
            <a:r>
              <a:rPr lang="en-US" b="1" dirty="0">
                <a:cs typeface="+mj-cs"/>
              </a:rPr>
              <a:t>A </a:t>
            </a:r>
            <a:r>
              <a:rPr lang="ar-SA" b="1" dirty="0">
                <a:cs typeface="+mj-cs"/>
              </a:rPr>
              <a:t>قابلة للاستخدام في مقابس النمط </a:t>
            </a:r>
            <a:r>
              <a:rPr lang="en-US" b="1" dirty="0">
                <a:cs typeface="+mj-cs"/>
              </a:rPr>
              <a:t>B </a:t>
            </a:r>
            <a:r>
              <a:rPr lang="ar-SA" b="1" dirty="0">
                <a:cs typeface="+mj-cs"/>
              </a:rPr>
              <a:t>لكن العكس ليس صحيحاً.</a:t>
            </a:r>
          </a:p>
          <a:p>
            <a:pPr algn="just" rtl="1" fontAlgn="base"/>
            <a:r>
              <a:rPr lang="ar-SA" b="1" dirty="0">
                <a:solidFill>
                  <a:srgbClr val="FF0000"/>
                </a:solidFill>
                <a:cs typeface="+mj-cs"/>
              </a:rPr>
              <a:t>ينتشر استخدام هذه المقابس في أمريكا الشمالية –كندا والولايات المتحدة الأمريكية والمكسيك– واليابان بالدرجة الأولى، كما تستخدم بشكل محدود في البلدان التي كانت تحت السيطرة الأمريكية أو اليابانية مثل الفلبين</a:t>
            </a:r>
            <a:r>
              <a:rPr lang="ar-SA" b="1" dirty="0">
                <a:cs typeface="+mj-cs"/>
              </a:rPr>
              <a:t>.</a:t>
            </a:r>
          </a:p>
        </p:txBody>
      </p:sp>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p:nvPr/>
        </p:nvSpPr>
        <p:spPr>
          <a:xfrm>
            <a:off x="3993504" y="228600"/>
            <a:ext cx="5029200" cy="430887"/>
          </a:xfrm>
          <a:prstGeom prst="rect">
            <a:avLst/>
          </a:prstGeom>
        </p:spPr>
        <p:txBody>
          <a:bodyPr wrap="square">
            <a:spAutoFit/>
          </a:bodyPr>
          <a:lstStyle/>
          <a:p>
            <a:pPr algn="r" rtl="1" fontAlgn="base"/>
            <a:r>
              <a:rPr lang="ar-SA" sz="2200" b="1" dirty="0">
                <a:solidFill>
                  <a:srgbClr val="FF0000"/>
                </a:solidFill>
                <a:cs typeface="+mj-cs"/>
              </a:rPr>
              <a:t>المقبس الكهربائي من النمط </a:t>
            </a:r>
            <a:r>
              <a:rPr lang="en-US" sz="2200" b="1" dirty="0" smtClean="0">
                <a:solidFill>
                  <a:srgbClr val="FF0000"/>
                </a:solidFill>
                <a:cs typeface="+mj-cs"/>
              </a:rPr>
              <a:t>C</a:t>
            </a:r>
            <a:endParaRPr lang="en-US" sz="2200" dirty="0">
              <a:solidFill>
                <a:srgbClr val="FF0000"/>
              </a:solidFill>
              <a:cs typeface="+mj-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801737"/>
            <a:ext cx="2524360" cy="2478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2100" y="3429001"/>
            <a:ext cx="2378868" cy="20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3"/>
          <p:cNvSpPr/>
          <p:nvPr/>
        </p:nvSpPr>
        <p:spPr>
          <a:xfrm>
            <a:off x="100986" y="772190"/>
            <a:ext cx="5562600" cy="5509200"/>
          </a:xfrm>
          <a:prstGeom prst="rect">
            <a:avLst/>
          </a:prstGeom>
        </p:spPr>
        <p:txBody>
          <a:bodyPr wrap="square">
            <a:spAutoFit/>
          </a:bodyPr>
          <a:lstStyle/>
          <a:p>
            <a:pPr algn="just" rtl="1" fontAlgn="base"/>
            <a:r>
              <a:rPr lang="ar-SA" sz="2200" b="1" dirty="0" smtClean="0"/>
              <a:t>يعد هذا النمط هو الأوسع انتشاراً على الإطلاق في العالم العربي ويكاد يكون مستخدماً لكل شيء تقريباً، لكنه في الواقع أسوأ أنماط المقابس حالياً، والاعتماد عليه لكل الاستخدامات فكرة سيئة، حيث أنه لا يدعم التيارات ذات الشدة العالية –محدود بـ 2.5 أمبير فقط– كما أنه يفتقد للمتانة حيث يسهل خلعه أو تشوهه بسرعة، وفي حال استخدم لأدوات ذات استهلاك كبير للكهرباء مثل المدافئ الكهربائية أو مجففات الشعر فمن الممكن أن يتسبب الأمر بذوبانه وحدوث </a:t>
            </a:r>
            <a:r>
              <a:rPr lang="ar-SA" sz="2200" b="1" dirty="0" err="1" smtClean="0"/>
              <a:t>تماسات</a:t>
            </a:r>
            <a:r>
              <a:rPr lang="ar-SA" sz="2200" b="1" dirty="0" smtClean="0"/>
              <a:t> كهربائية قد تؤدي إلى حرائق.</a:t>
            </a:r>
          </a:p>
          <a:p>
            <a:pPr algn="just" rtl="1" fontAlgn="base"/>
            <a:r>
              <a:rPr lang="ar-SA" sz="2200" b="1" dirty="0" smtClean="0"/>
              <a:t>يفتقد هذا النمط للأمان والمتانة كما أنه لا يدعم التأريض أصلاً، لكن هذا لا يمنع كونه واحداً من أكثر أنواع المقابس الكهربائية انتشاراً </a:t>
            </a:r>
            <a:r>
              <a:rPr lang="ar-SA" sz="2200" b="1" dirty="0" smtClean="0">
                <a:solidFill>
                  <a:srgbClr val="FF0000"/>
                </a:solidFill>
              </a:rPr>
              <a:t>حيث يستخدم على نطاق واسع في أوروبا والشرق الأوسط والعديد من البلدان الأخرى</a:t>
            </a:r>
            <a:r>
              <a:rPr lang="ar-SA" sz="2200" b="1" dirty="0" smtClean="0"/>
              <a:t>، لكن الجدير بالذكر أن أياً من البلدان تعتمد هذا المنفذ وحده بسبب محدوديته الكبيرة، فهو عادة ما يستخدم إلى جانب أنماط أخرى من المنافذ وبالأخص النمطين </a:t>
            </a:r>
            <a:r>
              <a:rPr lang="en-US" sz="2200" b="1" dirty="0" smtClean="0"/>
              <a:t>E </a:t>
            </a:r>
            <a:r>
              <a:rPr lang="ar-SA" sz="2200" b="1" dirty="0" smtClean="0"/>
              <a:t>و</a:t>
            </a:r>
            <a:r>
              <a:rPr lang="en-US" sz="2200" b="1" dirty="0" smtClean="0"/>
              <a:t>F</a:t>
            </a:r>
            <a:endParaRPr lang="en-US" sz="2200" b="1" dirty="0"/>
          </a:p>
        </p:txBody>
      </p:sp>
    </p:spTree>
    <p:extLst>
      <p:ext uri="{BB962C8B-B14F-4D97-AF65-F5344CB8AC3E}">
        <p14:creationId xmlns:p14="http://schemas.microsoft.com/office/powerpoint/2010/main" val="289039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86" y="1143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p:cNvSpPr/>
          <p:nvPr/>
        </p:nvSpPr>
        <p:spPr>
          <a:xfrm>
            <a:off x="3733800" y="228600"/>
            <a:ext cx="4572000" cy="984885"/>
          </a:xfrm>
          <a:prstGeom prst="rect">
            <a:avLst/>
          </a:prstGeom>
        </p:spPr>
        <p:txBody>
          <a:bodyPr>
            <a:spAutoFit/>
          </a:bodyPr>
          <a:lstStyle/>
          <a:p>
            <a:pPr algn="r" rtl="1" fontAlgn="base"/>
            <a:r>
              <a:rPr lang="ar-SA" sz="2200" b="1" dirty="0">
                <a:solidFill>
                  <a:srgbClr val="FF0000"/>
                </a:solidFill>
                <a:cs typeface="+mj-cs"/>
              </a:rPr>
              <a:t>المقبس</a:t>
            </a:r>
            <a:r>
              <a:rPr lang="ar-SA" sz="2200" b="1" dirty="0">
                <a:solidFill>
                  <a:srgbClr val="FF0000"/>
                </a:solidFill>
              </a:rPr>
              <a:t> الكهربائي من النمط </a:t>
            </a:r>
            <a:r>
              <a:rPr lang="en-US" sz="2200" b="1" dirty="0">
                <a:solidFill>
                  <a:srgbClr val="FF0000"/>
                </a:solidFill>
              </a:rPr>
              <a:t>D</a:t>
            </a:r>
          </a:p>
          <a:p>
            <a:r>
              <a:rPr lang="en-US" dirty="0"/>
              <a:t/>
            </a:r>
            <a:br>
              <a:rPr lang="en-US" dirty="0"/>
            </a:br>
            <a:endParaRPr lang="en-U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736453"/>
            <a:ext cx="2270790" cy="231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352800"/>
            <a:ext cx="135441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2"/>
          <p:cNvSpPr/>
          <p:nvPr/>
        </p:nvSpPr>
        <p:spPr>
          <a:xfrm>
            <a:off x="-24648" y="702646"/>
            <a:ext cx="6781800" cy="3477875"/>
          </a:xfrm>
          <a:prstGeom prst="rect">
            <a:avLst/>
          </a:prstGeom>
        </p:spPr>
        <p:txBody>
          <a:bodyPr wrap="square">
            <a:spAutoFit/>
          </a:bodyPr>
          <a:lstStyle/>
          <a:p>
            <a:pPr algn="just" rtl="1"/>
            <a:r>
              <a:rPr lang="ar-SA" sz="2200" b="1" dirty="0">
                <a:cs typeface="+mj-cs"/>
              </a:rPr>
              <a:t>يمكن اعتبار أن المقابس من النوع </a:t>
            </a:r>
            <a:r>
              <a:rPr lang="en-US" sz="2200" b="1" dirty="0">
                <a:cs typeface="+mj-cs"/>
              </a:rPr>
              <a:t>D </a:t>
            </a:r>
            <a:r>
              <a:rPr lang="ar-SA" sz="2200" b="1" dirty="0">
                <a:cs typeface="+mj-cs"/>
              </a:rPr>
              <a:t>نسخة محسنة عن تلك من النوع </a:t>
            </a:r>
            <a:r>
              <a:rPr lang="en-US" sz="2200" b="1" dirty="0">
                <a:cs typeface="+mj-cs"/>
              </a:rPr>
              <a:t>C، </a:t>
            </a:r>
            <a:r>
              <a:rPr lang="ar-SA" sz="2200" b="1" dirty="0">
                <a:cs typeface="+mj-cs"/>
              </a:rPr>
              <a:t>فهي تدعم نفس توتر التيار –حتى 240 فولت– لكنها تدعم شدة أعلى حتى 5 أمبير بفضل اعتماد دبابيس عريضة أكثر، كما أنها تدعم التأريض مما يجعلها بديلاً جيداً جداً ولو أنه ليس مثالياً، وعلى الرغم من أن هذا النمط منتشر الاستخدام جزئياً للمقابس، فهو شبه معدوم الانتشار من حيث القوابس، وهذا ما يقيد إلى حد بعيد من فوائده، فهو غالباً ما يستخدم مع مقابس من النوع </a:t>
            </a:r>
            <a:r>
              <a:rPr lang="en-US" sz="2200" b="1" dirty="0">
                <a:cs typeface="+mj-cs"/>
              </a:rPr>
              <a:t>C.</a:t>
            </a:r>
          </a:p>
          <a:p>
            <a:pPr algn="just" rtl="1"/>
            <a:r>
              <a:rPr lang="ar-SA" sz="2200" b="1" dirty="0" smtClean="0">
                <a:cs typeface="+mj-cs"/>
              </a:rPr>
              <a:t>على </a:t>
            </a:r>
            <a:r>
              <a:rPr lang="ar-SA" sz="2200" b="1" dirty="0">
                <a:cs typeface="+mj-cs"/>
              </a:rPr>
              <a:t>الرغم من أنه أكثر أماناً من النمط </a:t>
            </a:r>
            <a:r>
              <a:rPr lang="en-US" sz="2200" b="1" dirty="0">
                <a:cs typeface="+mj-cs"/>
              </a:rPr>
              <a:t>C </a:t>
            </a:r>
            <a:r>
              <a:rPr lang="ar-SA" sz="2200" b="1" dirty="0">
                <a:cs typeface="+mj-cs"/>
              </a:rPr>
              <a:t>فهذا النوع من المقابس يعاني من كونه غير آمن تماماً مع الأنماط الأخرى من القوابس. فهو يدعم القوابس من نوع </a:t>
            </a:r>
            <a:r>
              <a:rPr lang="en-US" sz="2200" b="1" dirty="0">
                <a:cs typeface="+mj-cs"/>
              </a:rPr>
              <a:t>C </a:t>
            </a:r>
            <a:r>
              <a:rPr lang="ar-SA" sz="2200" b="1" dirty="0">
                <a:cs typeface="+mj-cs"/>
              </a:rPr>
              <a:t>و</a:t>
            </a:r>
            <a:r>
              <a:rPr lang="en-US" sz="2200" b="1" dirty="0">
                <a:cs typeface="+mj-cs"/>
              </a:rPr>
              <a:t>E </a:t>
            </a:r>
            <a:r>
              <a:rPr lang="ar-SA" sz="2200" b="1" dirty="0">
                <a:cs typeface="+mj-cs"/>
              </a:rPr>
              <a:t>و</a:t>
            </a:r>
            <a:r>
              <a:rPr lang="en-US" sz="2200" b="1" dirty="0">
                <a:cs typeface="+mj-cs"/>
              </a:rPr>
              <a:t>F </a:t>
            </a:r>
            <a:r>
              <a:rPr lang="ar-SA" sz="2200" b="1" dirty="0">
                <a:cs typeface="+mj-cs"/>
              </a:rPr>
              <a:t>لكن ليس بشكل كامل.</a:t>
            </a:r>
            <a:endParaRPr lang="en-US" sz="2200" b="1" dirty="0">
              <a:cs typeface="+mj-cs"/>
            </a:endParaRPr>
          </a:p>
        </p:txBody>
      </p:sp>
      <p:sp>
        <p:nvSpPr>
          <p:cNvPr id="14" name="Rectangle 3"/>
          <p:cNvSpPr/>
          <p:nvPr/>
        </p:nvSpPr>
        <p:spPr>
          <a:xfrm>
            <a:off x="100986" y="4320851"/>
            <a:ext cx="6680814" cy="1107996"/>
          </a:xfrm>
          <a:prstGeom prst="rect">
            <a:avLst/>
          </a:prstGeom>
        </p:spPr>
        <p:txBody>
          <a:bodyPr wrap="square">
            <a:spAutoFit/>
          </a:bodyPr>
          <a:lstStyle/>
          <a:p>
            <a:pPr algn="just" rtl="1"/>
            <a:r>
              <a:rPr lang="ar-SA" sz="2200" dirty="0">
                <a:solidFill>
                  <a:srgbClr val="FF0000"/>
                </a:solidFill>
                <a:cs typeface="+mj-cs"/>
              </a:rPr>
              <a:t>يشيع استخدام هذا النوع من المقابس في الهند وباكستان وبنغلادش، كما أنه مستخدم بشكل محدود في بعض البلدان الأخرى مثل العراق والأردن وبعض البلدان الأفريقية.</a:t>
            </a:r>
            <a:endParaRPr lang="en-US" sz="2200" dirty="0">
              <a:solidFill>
                <a:srgbClr val="FF0000"/>
              </a:solidFill>
              <a:cs typeface="+mj-cs"/>
            </a:endParaRPr>
          </a:p>
        </p:txBody>
      </p:sp>
    </p:spTree>
    <p:extLst>
      <p:ext uri="{BB962C8B-B14F-4D97-AF65-F5344CB8AC3E}">
        <p14:creationId xmlns:p14="http://schemas.microsoft.com/office/powerpoint/2010/main" val="1421832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213" y="702646"/>
            <a:ext cx="5835519" cy="3032726"/>
          </a:xfrm>
          <a:prstGeom prst="rect">
            <a:avLst/>
          </a:prstGeom>
        </p:spPr>
      </p:pic>
      <p:pic>
        <p:nvPicPr>
          <p:cNvPr id="27"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240" y="990600"/>
            <a:ext cx="2392424" cy="2057400"/>
          </a:xfrm>
          <a:prstGeom prst="rect">
            <a:avLst/>
          </a:prstGeom>
        </p:spPr>
      </p:pic>
      <p:sp>
        <p:nvSpPr>
          <p:cNvPr id="28" name="Rectangle 3"/>
          <p:cNvSpPr/>
          <p:nvPr/>
        </p:nvSpPr>
        <p:spPr>
          <a:xfrm>
            <a:off x="83864" y="3886200"/>
            <a:ext cx="8991600" cy="769441"/>
          </a:xfrm>
          <a:prstGeom prst="rect">
            <a:avLst/>
          </a:prstGeom>
        </p:spPr>
        <p:txBody>
          <a:bodyPr wrap="square">
            <a:spAutoFit/>
          </a:bodyPr>
          <a:lstStyle/>
          <a:p>
            <a:pPr algn="r" rtl="1"/>
            <a:r>
              <a:rPr lang="ar-SA" sz="2200" b="1" dirty="0">
                <a:cs typeface="+mj-cs"/>
              </a:rPr>
              <a:t>بعض الرموز الكهربائية ( بأختصار ) بالأحرف </a:t>
            </a:r>
            <a:r>
              <a:rPr lang="en-US" sz="2200" b="1" dirty="0" smtClean="0">
                <a:cs typeface="+mj-cs"/>
              </a:rPr>
              <a:t> ,</a:t>
            </a:r>
            <a:r>
              <a:rPr lang="ar-SA" sz="2200" b="1" dirty="0" smtClean="0">
                <a:cs typeface="+mj-cs"/>
              </a:rPr>
              <a:t>وهذه الرموز </a:t>
            </a:r>
            <a:r>
              <a:rPr lang="ar-SA" sz="2200" b="1" dirty="0">
                <a:cs typeface="+mj-cs"/>
              </a:rPr>
              <a:t>التي يتعامل معها الكهربائي بالحياة العملية </a:t>
            </a:r>
          </a:p>
        </p:txBody>
      </p:sp>
      <p:sp>
        <p:nvSpPr>
          <p:cNvPr id="29" name="Rectangle 4"/>
          <p:cNvSpPr/>
          <p:nvPr/>
        </p:nvSpPr>
        <p:spPr>
          <a:xfrm>
            <a:off x="1371600" y="4266082"/>
            <a:ext cx="5001491" cy="2123658"/>
          </a:xfrm>
          <a:prstGeom prst="rect">
            <a:avLst/>
          </a:prstGeom>
        </p:spPr>
        <p:txBody>
          <a:bodyPr wrap="square">
            <a:spAutoFit/>
          </a:bodyPr>
          <a:lstStyle/>
          <a:p>
            <a:pPr algn="r" rtl="1"/>
            <a:r>
              <a:rPr lang="en-US" sz="2200" b="1" dirty="0" smtClean="0">
                <a:cs typeface="+mj-cs"/>
              </a:rPr>
              <a:t>-</a:t>
            </a:r>
            <a:r>
              <a:rPr lang="ar-SA" sz="2200" b="1" dirty="0" smtClean="0">
                <a:cs typeface="+mj-cs"/>
              </a:rPr>
              <a:t>ناقل  </a:t>
            </a:r>
            <a:r>
              <a:rPr lang="ar-SA" sz="2200" b="1" dirty="0">
                <a:cs typeface="+mj-cs"/>
              </a:rPr>
              <a:t>الطور الاحادي – الفاز  - الخط  الحار </a:t>
            </a:r>
            <a:r>
              <a:rPr lang="en-US" sz="2200" b="1" dirty="0" err="1">
                <a:cs typeface="+mj-cs"/>
              </a:rPr>
              <a:t>Ph</a:t>
            </a:r>
            <a:r>
              <a:rPr lang="en-US" sz="2200" b="1" dirty="0">
                <a:cs typeface="+mj-cs"/>
              </a:rPr>
              <a:t>/L</a:t>
            </a:r>
            <a:r>
              <a:rPr lang="ar-SA" sz="2200" dirty="0" smtClean="0">
                <a:cs typeface="+mj-cs"/>
              </a:rPr>
              <a:t> </a:t>
            </a:r>
            <a:endParaRPr lang="en-US" sz="2200" dirty="0" smtClean="0">
              <a:cs typeface="+mj-cs"/>
            </a:endParaRPr>
          </a:p>
          <a:p>
            <a:pPr algn="r" rtl="1"/>
            <a:r>
              <a:rPr lang="en-US" sz="2200" b="1" dirty="0" smtClean="0">
                <a:cs typeface="+mj-cs"/>
              </a:rPr>
              <a:t>-</a:t>
            </a:r>
            <a:r>
              <a:rPr lang="ar-SA" sz="2200" b="1" dirty="0" smtClean="0">
                <a:cs typeface="+mj-cs"/>
              </a:rPr>
              <a:t>ناقل </a:t>
            </a:r>
            <a:r>
              <a:rPr lang="ar-SA" sz="2200" b="1" dirty="0">
                <a:cs typeface="+mj-cs"/>
              </a:rPr>
              <a:t>الطور الاول –الفاز </a:t>
            </a:r>
            <a:r>
              <a:rPr lang="ar-SA" sz="2200" b="1" dirty="0" smtClean="0">
                <a:cs typeface="+mj-cs"/>
              </a:rPr>
              <a:t>-  </a:t>
            </a:r>
            <a:r>
              <a:rPr lang="en-US" sz="2200" b="1" dirty="0" smtClean="0">
                <a:cs typeface="+mj-cs"/>
              </a:rPr>
              <a:t> L1 </a:t>
            </a:r>
            <a:r>
              <a:rPr lang="ar-SA" sz="2200" b="1" dirty="0">
                <a:cs typeface="+mj-cs"/>
              </a:rPr>
              <a:t>قديما </a:t>
            </a:r>
            <a:r>
              <a:rPr lang="en-US" sz="2200" b="1" dirty="0" smtClean="0">
                <a:cs typeface="+mj-cs"/>
              </a:rPr>
              <a:t>R)</a:t>
            </a:r>
            <a:r>
              <a:rPr lang="ar-SA" sz="2200" b="1" dirty="0" smtClean="0">
                <a:cs typeface="+mj-cs"/>
              </a:rPr>
              <a:t>)</a:t>
            </a:r>
            <a:endParaRPr lang="en-US" sz="2200" b="1" dirty="0">
              <a:cs typeface="+mj-cs"/>
            </a:endParaRPr>
          </a:p>
          <a:p>
            <a:pPr algn="r" rtl="1"/>
            <a:r>
              <a:rPr lang="en-US" sz="2200" b="1" dirty="0" smtClean="0">
                <a:cs typeface="+mj-cs"/>
              </a:rPr>
              <a:t>-</a:t>
            </a:r>
            <a:r>
              <a:rPr lang="ar-SA" sz="2200" b="1" dirty="0">
                <a:cs typeface="+mj-cs"/>
              </a:rPr>
              <a:t>ناقل الطورالثاني – الفاز - </a:t>
            </a:r>
            <a:r>
              <a:rPr lang="en-US" sz="2200" b="1" dirty="0">
                <a:cs typeface="+mj-cs"/>
              </a:rPr>
              <a:t>L2 </a:t>
            </a:r>
            <a:r>
              <a:rPr lang="en-US" sz="2200" b="1" dirty="0" smtClean="0">
                <a:cs typeface="+mj-cs"/>
              </a:rPr>
              <a:t>  </a:t>
            </a:r>
            <a:r>
              <a:rPr lang="ar-SA" sz="2200" b="1" dirty="0" smtClean="0">
                <a:cs typeface="+mj-cs"/>
              </a:rPr>
              <a:t> قديما </a:t>
            </a:r>
            <a:r>
              <a:rPr lang="en-US" sz="2200" b="1" dirty="0" smtClean="0">
                <a:cs typeface="+mj-cs"/>
              </a:rPr>
              <a:t>S</a:t>
            </a:r>
            <a:r>
              <a:rPr lang="en-US" sz="2200" b="1" dirty="0">
                <a:cs typeface="+mj-cs"/>
              </a:rPr>
              <a:t>) </a:t>
            </a:r>
            <a:r>
              <a:rPr lang="ar-SA" sz="2200" b="1" dirty="0" smtClean="0">
                <a:cs typeface="+mj-cs"/>
              </a:rPr>
              <a:t>)</a:t>
            </a:r>
            <a:endParaRPr lang="en-US" sz="2200" b="1" dirty="0">
              <a:cs typeface="+mj-cs"/>
            </a:endParaRPr>
          </a:p>
          <a:p>
            <a:pPr algn="r" rtl="1"/>
            <a:r>
              <a:rPr lang="en-US" sz="2200" b="1" dirty="0" smtClean="0">
                <a:cs typeface="+mj-cs"/>
              </a:rPr>
              <a:t>-</a:t>
            </a:r>
            <a:r>
              <a:rPr lang="ar-SA" sz="2200" b="1" dirty="0">
                <a:cs typeface="+mj-cs"/>
              </a:rPr>
              <a:t>ناقل الطور الثالث – الفاز </a:t>
            </a:r>
            <a:r>
              <a:rPr lang="en-US" sz="2200" b="1" dirty="0" smtClean="0">
                <a:cs typeface="+mj-cs"/>
              </a:rPr>
              <a:t>   L3 </a:t>
            </a:r>
            <a:r>
              <a:rPr lang="en-US" sz="2200" b="1" dirty="0">
                <a:cs typeface="+mj-cs"/>
              </a:rPr>
              <a:t>- </a:t>
            </a:r>
            <a:r>
              <a:rPr lang="ar-SA" sz="2200" b="1" dirty="0">
                <a:cs typeface="+mj-cs"/>
              </a:rPr>
              <a:t>قديما </a:t>
            </a:r>
            <a:r>
              <a:rPr lang="en-US" sz="2200" b="1" dirty="0" smtClean="0">
                <a:cs typeface="+mj-cs"/>
              </a:rPr>
              <a:t>T )</a:t>
            </a:r>
            <a:r>
              <a:rPr lang="ar-SA" sz="2200" b="1" dirty="0" smtClean="0">
                <a:cs typeface="+mj-cs"/>
              </a:rPr>
              <a:t>)</a:t>
            </a:r>
            <a:endParaRPr lang="en-US" sz="2200" b="1" dirty="0">
              <a:cs typeface="+mj-cs"/>
            </a:endParaRPr>
          </a:p>
          <a:p>
            <a:pPr algn="r" rtl="1"/>
            <a:r>
              <a:rPr lang="en-US" sz="2200" b="1" dirty="0" smtClean="0">
                <a:cs typeface="+mj-cs"/>
              </a:rPr>
              <a:t>-</a:t>
            </a:r>
            <a:r>
              <a:rPr lang="ar-SA" sz="2200" b="1" dirty="0">
                <a:cs typeface="+mj-cs"/>
              </a:rPr>
              <a:t>ناقل </a:t>
            </a:r>
            <a:r>
              <a:rPr lang="ar-SA" sz="2200" b="1" dirty="0" smtClean="0">
                <a:cs typeface="+mj-cs"/>
              </a:rPr>
              <a:t>الحيادي- الخط البارد </a:t>
            </a:r>
            <a:r>
              <a:rPr lang="ar-SA" sz="2200" b="1" dirty="0">
                <a:cs typeface="+mj-cs"/>
              </a:rPr>
              <a:t>- النتر - </a:t>
            </a:r>
            <a:r>
              <a:rPr lang="en-US" sz="2200" b="1" dirty="0">
                <a:cs typeface="+mj-cs"/>
              </a:rPr>
              <a:t>N </a:t>
            </a:r>
          </a:p>
          <a:p>
            <a:pPr algn="r" rtl="1"/>
            <a:r>
              <a:rPr lang="en-US" sz="2200" b="1" dirty="0" smtClean="0">
                <a:cs typeface="+mj-cs"/>
              </a:rPr>
              <a:t>-</a:t>
            </a:r>
            <a:r>
              <a:rPr lang="ar-SA" sz="2200" b="1" dirty="0" smtClean="0">
                <a:cs typeface="+mj-cs"/>
              </a:rPr>
              <a:t>ناقل </a:t>
            </a:r>
            <a:r>
              <a:rPr lang="ar-SA" sz="2200" b="1" dirty="0">
                <a:cs typeface="+mj-cs"/>
              </a:rPr>
              <a:t>الحمايه - الأرضي - </a:t>
            </a:r>
            <a:r>
              <a:rPr lang="en-US" sz="2200" b="1" dirty="0">
                <a:cs typeface="+mj-cs"/>
              </a:rPr>
              <a:t>PE </a:t>
            </a:r>
          </a:p>
        </p:txBody>
      </p:sp>
    </p:spTree>
    <p:extLst>
      <p:ext uri="{BB962C8B-B14F-4D97-AF65-F5344CB8AC3E}">
        <p14:creationId xmlns:p14="http://schemas.microsoft.com/office/powerpoint/2010/main" val="28499228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4648200" y="228600"/>
            <a:ext cx="4191000" cy="707886"/>
          </a:xfrm>
          <a:prstGeom prst="rect">
            <a:avLst/>
          </a:prstGeom>
        </p:spPr>
        <p:txBody>
          <a:bodyPr wrap="square">
            <a:spAutoFit/>
          </a:bodyPr>
          <a:lstStyle/>
          <a:p>
            <a:pPr algn="r" rtl="1" fontAlgn="base"/>
            <a:r>
              <a:rPr lang="ar-SA" sz="2200" b="1" dirty="0">
                <a:solidFill>
                  <a:srgbClr val="FF0000"/>
                </a:solidFill>
                <a:cs typeface="+mj-cs"/>
              </a:rPr>
              <a:t>المقبس الكهربائي من النمط </a:t>
            </a:r>
            <a:r>
              <a:rPr lang="en-US" sz="2200" b="1" dirty="0">
                <a:solidFill>
                  <a:srgbClr val="FF0000"/>
                </a:solidFill>
                <a:cs typeface="+mj-cs"/>
              </a:rPr>
              <a:t>E </a:t>
            </a:r>
            <a:r>
              <a:rPr lang="ar-SA" sz="2200" b="1" dirty="0">
                <a:solidFill>
                  <a:srgbClr val="FF0000"/>
                </a:solidFill>
                <a:cs typeface="+mj-cs"/>
              </a:rPr>
              <a:t>أو النمط </a:t>
            </a:r>
            <a:r>
              <a:rPr lang="en-US" sz="2200" b="1" dirty="0">
                <a:solidFill>
                  <a:srgbClr val="FF0000"/>
                </a:solidFill>
                <a:cs typeface="+mj-cs"/>
              </a:rPr>
              <a:t>F</a:t>
            </a:r>
          </a:p>
          <a:p>
            <a:endParaRPr lang="en-US"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846432"/>
            <a:ext cx="3810000" cy="303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p:nvPr/>
        </p:nvSpPr>
        <p:spPr>
          <a:xfrm>
            <a:off x="-5988" y="865525"/>
            <a:ext cx="5187588" cy="3139321"/>
          </a:xfrm>
          <a:prstGeom prst="rect">
            <a:avLst/>
          </a:prstGeom>
        </p:spPr>
        <p:txBody>
          <a:bodyPr wrap="square">
            <a:spAutoFit/>
          </a:bodyPr>
          <a:lstStyle/>
          <a:p>
            <a:pPr algn="just" rtl="1"/>
            <a:r>
              <a:rPr lang="ar-SA" sz="2200" b="1" dirty="0" smtClean="0">
                <a:cs typeface="+mj-cs"/>
              </a:rPr>
              <a:t>من حيث المبدأ؛ كل من مقبسي </a:t>
            </a:r>
            <a:r>
              <a:rPr lang="en-US" sz="2200" b="1" dirty="0" smtClean="0">
                <a:cs typeface="+mj-cs"/>
              </a:rPr>
              <a:t>E </a:t>
            </a:r>
            <a:r>
              <a:rPr lang="ar-SA" sz="2200" b="1" dirty="0" smtClean="0">
                <a:cs typeface="+mj-cs"/>
              </a:rPr>
              <a:t>و</a:t>
            </a:r>
            <a:r>
              <a:rPr lang="en-US" sz="2200" b="1" dirty="0" smtClean="0">
                <a:cs typeface="+mj-cs"/>
              </a:rPr>
              <a:t>F </a:t>
            </a:r>
            <a:r>
              <a:rPr lang="ar-SA" sz="2200" b="1" dirty="0" smtClean="0">
                <a:cs typeface="+mj-cs"/>
              </a:rPr>
              <a:t>يستخدمان نفس القابس تماماً لكن الاختلاف يأتي في شكل المقبس، الشيء المشترك هنا هو أن نوعي المقبس يدعمان تيارات بتوتر حتى 240 فولت وشدة حتى 16 أمبير مما يجعلهما مفضلين للغاية للكثير من الاستخدامات المتنوعة، كما أنهما منتشران على نطاق واسع في البلدان التي تعتمد النمط </a:t>
            </a:r>
            <a:r>
              <a:rPr lang="en-US" sz="2200" b="1" dirty="0" smtClean="0">
                <a:cs typeface="+mj-cs"/>
              </a:rPr>
              <a:t>C </a:t>
            </a:r>
            <a:r>
              <a:rPr lang="ar-SA" sz="2200" b="1" dirty="0" smtClean="0">
                <a:cs typeface="+mj-cs"/>
              </a:rPr>
              <a:t>كأنماط بديلة نوعاً ما، ومع أن كلاً من النمطين يمتلكان فتحتين فقط، فهما يدعمان التأريض وتثبيت القابس بطريق مختلفة.</a:t>
            </a:r>
            <a:endParaRPr lang="en-US" sz="2200" b="1" dirty="0">
              <a:cs typeface="+mj-cs"/>
            </a:endParaRPr>
          </a:p>
        </p:txBody>
      </p:sp>
      <p:sp>
        <p:nvSpPr>
          <p:cNvPr id="12" name="Rectangle 3"/>
          <p:cNvSpPr/>
          <p:nvPr/>
        </p:nvSpPr>
        <p:spPr>
          <a:xfrm>
            <a:off x="57426" y="3982541"/>
            <a:ext cx="9086574" cy="1785104"/>
          </a:xfrm>
          <a:prstGeom prst="rect">
            <a:avLst/>
          </a:prstGeom>
        </p:spPr>
        <p:txBody>
          <a:bodyPr wrap="square">
            <a:spAutoFit/>
          </a:bodyPr>
          <a:lstStyle/>
          <a:p>
            <a:pPr algn="just" rtl="1" fontAlgn="base"/>
            <a:r>
              <a:rPr lang="ar-SA" sz="2200" b="1" dirty="0">
                <a:cs typeface="+mj-cs"/>
              </a:rPr>
              <a:t>في النمط </a:t>
            </a:r>
            <a:r>
              <a:rPr lang="en-US" sz="2200" b="1" dirty="0">
                <a:cs typeface="+mj-cs"/>
              </a:rPr>
              <a:t>E </a:t>
            </a:r>
            <a:r>
              <a:rPr lang="ar-SA" sz="2200" b="1" dirty="0">
                <a:cs typeface="+mj-cs"/>
              </a:rPr>
              <a:t>يوجد دبوس خارج من المقبس نفسه يفيد في التأريض من جهة، وفي تثبيت القابس بشكل أفضل، علماً أنه أصلاً آمن نسبياً بفضل كون الدبابيس المستخدمة ثخينة نسبياً.</a:t>
            </a:r>
          </a:p>
          <a:p>
            <a:pPr algn="just" rtl="1" fontAlgn="base"/>
            <a:r>
              <a:rPr lang="ar-SA" sz="2200" b="1" dirty="0">
                <a:cs typeface="+mj-cs"/>
              </a:rPr>
              <a:t>بالنسبة للنمط </a:t>
            </a:r>
            <a:r>
              <a:rPr lang="en-US" sz="2200" b="1" dirty="0">
                <a:cs typeface="+mj-cs"/>
              </a:rPr>
              <a:t>F </a:t>
            </a:r>
            <a:r>
              <a:rPr lang="ar-SA" sz="2200" b="1" dirty="0">
                <a:cs typeface="+mj-cs"/>
              </a:rPr>
              <a:t>تتم الأمور بشكل مختلف، فالتثبيت يتم عبر نتوءين إلى جانبي القابس بالإضافة إلى أخدودين على الحافتين العلوية والسفلية. بالنتيجة؛ النمط </a:t>
            </a:r>
            <a:r>
              <a:rPr lang="en-US" sz="2200" b="1" dirty="0">
                <a:cs typeface="+mj-cs"/>
              </a:rPr>
              <a:t>F </a:t>
            </a:r>
            <a:r>
              <a:rPr lang="ar-SA" sz="2200" b="1" dirty="0">
                <a:cs typeface="+mj-cs"/>
              </a:rPr>
              <a:t>هو واحد من الأكثر أماناً على الإطلاق، كما أن الأخدودين في القابس يلعبان دوراً آخر هو التأريض.</a:t>
            </a:r>
          </a:p>
        </p:txBody>
      </p:sp>
    </p:spTree>
    <p:extLst>
      <p:ext uri="{BB962C8B-B14F-4D97-AF65-F5344CB8AC3E}">
        <p14:creationId xmlns:p14="http://schemas.microsoft.com/office/powerpoint/2010/main" val="37985274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88" y="1066800"/>
            <a:ext cx="7772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9138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0" y="848142"/>
            <a:ext cx="9067800" cy="1785104"/>
          </a:xfrm>
          <a:prstGeom prst="rect">
            <a:avLst/>
          </a:prstGeom>
        </p:spPr>
        <p:txBody>
          <a:bodyPr wrap="square">
            <a:spAutoFit/>
          </a:bodyPr>
          <a:lstStyle/>
          <a:p>
            <a:pPr algn="just" rtl="1"/>
            <a:r>
              <a:rPr lang="ar-SA" sz="2200" dirty="0">
                <a:cs typeface="+mj-cs"/>
              </a:rPr>
              <a:t>حالياً تعد القوابس الخاصة بالنمطين من الأكثر شيوعاً حول العالم وبالأخص للأدوات الكهربائية ذات الاستهلاك المرتفع للطاقة، وبالنسبة للمقابس </a:t>
            </a:r>
            <a:r>
              <a:rPr lang="ar-SA" sz="2200" dirty="0">
                <a:solidFill>
                  <a:srgbClr val="FF0000"/>
                </a:solidFill>
                <a:cs typeface="+mj-cs"/>
              </a:rPr>
              <a:t>فالنمط </a:t>
            </a:r>
            <a:r>
              <a:rPr lang="en-US" sz="2200" dirty="0">
                <a:solidFill>
                  <a:srgbClr val="FF0000"/>
                </a:solidFill>
                <a:cs typeface="+mj-cs"/>
              </a:rPr>
              <a:t>E </a:t>
            </a:r>
            <a:r>
              <a:rPr lang="ar-SA" sz="2200" dirty="0">
                <a:solidFill>
                  <a:srgbClr val="FF0000"/>
                </a:solidFill>
                <a:cs typeface="+mj-cs"/>
              </a:rPr>
              <a:t>منتشر في فرنسا وبلجيكا وبعض البلدان الأوروبية الأخرى، فيما أن النمط </a:t>
            </a:r>
            <a:r>
              <a:rPr lang="en-US" sz="2200" dirty="0">
                <a:solidFill>
                  <a:srgbClr val="FF0000"/>
                </a:solidFill>
                <a:cs typeface="+mj-cs"/>
              </a:rPr>
              <a:t>F </a:t>
            </a:r>
            <a:r>
              <a:rPr lang="ar-SA" sz="2200" dirty="0">
                <a:solidFill>
                  <a:srgbClr val="FF0000"/>
                </a:solidFill>
                <a:cs typeface="+mj-cs"/>
              </a:rPr>
              <a:t>موجود في جميع البلاد الأوروبية تقريباً –باستثناء المملكة المتحدة وإيرلندا</a:t>
            </a:r>
            <a:r>
              <a:rPr lang="ar-SA" sz="2200" dirty="0">
                <a:cs typeface="+mj-cs"/>
              </a:rPr>
              <a:t>– كما أنه واسع الانتشار حول العالم، وبالإضافة لكون المقابس من نوع </a:t>
            </a:r>
            <a:r>
              <a:rPr lang="en-US" sz="2200" dirty="0">
                <a:cs typeface="+mj-cs"/>
              </a:rPr>
              <a:t>E </a:t>
            </a:r>
            <a:r>
              <a:rPr lang="ar-SA" sz="2200" dirty="0">
                <a:cs typeface="+mj-cs"/>
              </a:rPr>
              <a:t>و</a:t>
            </a:r>
            <a:r>
              <a:rPr lang="en-US" sz="2200" dirty="0">
                <a:cs typeface="+mj-cs"/>
              </a:rPr>
              <a:t>F </a:t>
            </a:r>
            <a:r>
              <a:rPr lang="ar-SA" sz="2200" dirty="0">
                <a:cs typeface="+mj-cs"/>
              </a:rPr>
              <a:t>تستقبل القوابس الموحدة لها، فهي تدعم القوابس من نوع </a:t>
            </a:r>
            <a:r>
              <a:rPr lang="en-US" sz="2200" dirty="0">
                <a:cs typeface="+mj-cs"/>
              </a:rPr>
              <a:t>C </a:t>
            </a:r>
            <a:r>
              <a:rPr lang="ar-SA" sz="2200" dirty="0">
                <a:cs typeface="+mj-cs"/>
              </a:rPr>
              <a:t>كذلك مما يجعلها خياراً مفضلاً في الكثير من الحالات.</a:t>
            </a:r>
            <a:endParaRPr lang="en-US" sz="2200" dirty="0">
              <a:cs typeface="+mj-cs"/>
            </a:endParaRPr>
          </a:p>
        </p:txBody>
      </p:sp>
      <p:sp>
        <p:nvSpPr>
          <p:cNvPr id="10" name="Rectangle 2"/>
          <p:cNvSpPr/>
          <p:nvPr/>
        </p:nvSpPr>
        <p:spPr>
          <a:xfrm>
            <a:off x="6170131" y="2971800"/>
            <a:ext cx="2940228" cy="430887"/>
          </a:xfrm>
          <a:prstGeom prst="rect">
            <a:avLst/>
          </a:prstGeom>
        </p:spPr>
        <p:txBody>
          <a:bodyPr wrap="none">
            <a:spAutoFit/>
          </a:bodyPr>
          <a:lstStyle/>
          <a:p>
            <a:pPr algn="l" rtl="1"/>
            <a:r>
              <a:rPr lang="ar-SA" sz="2200" b="1" u="sng" dirty="0">
                <a:solidFill>
                  <a:srgbClr val="FF0000"/>
                </a:solidFill>
                <a:cs typeface="+mj-cs"/>
              </a:rPr>
              <a:t>المقبس</a:t>
            </a:r>
            <a:r>
              <a:rPr lang="ar-SA" sz="2200" b="1" u="sng" dirty="0">
                <a:solidFill>
                  <a:srgbClr val="FF0000"/>
                </a:solidFill>
              </a:rPr>
              <a:t> الكهربائي من النمط </a:t>
            </a:r>
            <a:r>
              <a:rPr lang="en-US" sz="2200" b="1" u="sng" dirty="0">
                <a:solidFill>
                  <a:srgbClr val="FF0000"/>
                </a:solidFill>
              </a:rPr>
              <a:t>G</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033279"/>
            <a:ext cx="5172075"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5274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p:nvPr/>
        </p:nvSpPr>
        <p:spPr>
          <a:xfrm>
            <a:off x="57540" y="736453"/>
            <a:ext cx="9091125" cy="1323439"/>
          </a:xfrm>
          <a:prstGeom prst="rect">
            <a:avLst/>
          </a:prstGeom>
        </p:spPr>
        <p:txBody>
          <a:bodyPr wrap="square">
            <a:spAutoFit/>
          </a:bodyPr>
          <a:lstStyle/>
          <a:p>
            <a:pPr algn="just" rtl="1"/>
            <a:r>
              <a:rPr lang="ar-SA" sz="2000" b="1" dirty="0" smtClean="0">
                <a:cs typeface="+mj-cs"/>
              </a:rPr>
              <a:t>يبدو هذا المقبس كواحد من الأغرب حالياً كما أنه كبير الحجم للغاية مقارنة بالأنواع الأخرى، حيث يتضمن دبوسين ذوي شكل متوازي مستطيلات لنقل الطاقة، ودبوس ثالث للتأريض بحجم أكبر وبتوجه رأسي بدلاً من الأفقي. يدعم هذا النوع من المقابس تيارات بتوتر حتى 240 فولت وشدة حتى 13 أمبير، ومع أن حجمه الكبير قد يكون مكروهاً، فهو آمن جداً كون سحبه بالخطأ أمر صعب جداً فهو ثابت للغاية وآمن بالأخص للأطفال.</a:t>
            </a:r>
            <a:endParaRPr lang="en-US" sz="2000" b="1" dirty="0">
              <a:cs typeface="+mj-cs"/>
            </a:endParaRPr>
          </a:p>
        </p:txBody>
      </p:sp>
      <p:sp>
        <p:nvSpPr>
          <p:cNvPr id="10" name="Rectangle 3"/>
          <p:cNvSpPr/>
          <p:nvPr/>
        </p:nvSpPr>
        <p:spPr>
          <a:xfrm>
            <a:off x="57540" y="2133600"/>
            <a:ext cx="8963890" cy="1631216"/>
          </a:xfrm>
          <a:prstGeom prst="rect">
            <a:avLst/>
          </a:prstGeom>
        </p:spPr>
        <p:txBody>
          <a:bodyPr wrap="square">
            <a:spAutoFit/>
          </a:bodyPr>
          <a:lstStyle/>
          <a:p>
            <a:pPr algn="just" rtl="1" fontAlgn="base"/>
            <a:r>
              <a:rPr lang="ar-SA" sz="2000" b="1" dirty="0">
                <a:cs typeface="+mj-cs"/>
              </a:rPr>
              <a:t>عموماً؛ لا يعد هذا النوع من المقابس منتشراً حقاً، فهو معروف بكونه المقبس البريطاني حيث </a:t>
            </a:r>
            <a:r>
              <a:rPr lang="ar-SA" sz="2000" b="1" dirty="0">
                <a:solidFill>
                  <a:srgbClr val="FF0000"/>
                </a:solidFill>
                <a:cs typeface="+mj-cs"/>
              </a:rPr>
              <a:t>هو الوحيد المستخدم في المملكة المتحدة وإيرلندا</a:t>
            </a:r>
            <a:r>
              <a:rPr lang="ar-SA" sz="2000" b="1" dirty="0">
                <a:cs typeface="+mj-cs"/>
              </a:rPr>
              <a:t>، كما أنه منتشر في بعض البلدان الأخرى التي كانت خاضعة للسيطرة أو النفوذ البريطاني مثل بلدان الخليج حيث يعد المقبس الأساسي هناك.</a:t>
            </a:r>
          </a:p>
          <a:p>
            <a:pPr algn="just" rtl="1" fontAlgn="base"/>
            <a:r>
              <a:rPr lang="ar-SA" sz="2000" b="1" dirty="0">
                <a:cs typeface="+mj-cs"/>
              </a:rPr>
              <a:t>عموماً لا يدعم هذا النوع من المقابس أي قوابس أخرى عدا نوعه فقط، ومع أنه من الممكن إدخال قابس من النمط </a:t>
            </a:r>
            <a:r>
              <a:rPr lang="en-US" sz="2000" b="1" dirty="0">
                <a:cs typeface="+mj-cs"/>
              </a:rPr>
              <a:t>C </a:t>
            </a:r>
            <a:r>
              <a:rPr lang="ar-SA" sz="2000" b="1" dirty="0">
                <a:cs typeface="+mj-cs"/>
              </a:rPr>
              <a:t>فيه، فالأمر غير آمن تماماً ولا ينصح </a:t>
            </a:r>
            <a:r>
              <a:rPr lang="ar-SA" sz="2000" b="1" dirty="0" smtClean="0">
                <a:cs typeface="+mj-cs"/>
              </a:rPr>
              <a:t>به.</a:t>
            </a:r>
            <a:endParaRPr lang="ar-SA" sz="2000" b="1" dirty="0">
              <a:cs typeface="+mj-cs"/>
            </a:endParaRPr>
          </a:p>
        </p:txBody>
      </p:sp>
      <p:sp>
        <p:nvSpPr>
          <p:cNvPr id="11" name="Rectangle 4"/>
          <p:cNvSpPr/>
          <p:nvPr/>
        </p:nvSpPr>
        <p:spPr>
          <a:xfrm>
            <a:off x="4449430" y="4294881"/>
            <a:ext cx="4572000" cy="430887"/>
          </a:xfrm>
          <a:prstGeom prst="rect">
            <a:avLst/>
          </a:prstGeom>
        </p:spPr>
        <p:txBody>
          <a:bodyPr>
            <a:spAutoFit/>
          </a:bodyPr>
          <a:lstStyle/>
          <a:p>
            <a:pPr algn="r" rtl="1" fontAlgn="base"/>
            <a:r>
              <a:rPr lang="ar-SA" sz="2200" b="1" u="sng" dirty="0">
                <a:solidFill>
                  <a:srgbClr val="FF0000"/>
                </a:solidFill>
                <a:cs typeface="+mj-cs"/>
              </a:rPr>
              <a:t>المقبس الكهربائي من النمط </a:t>
            </a:r>
            <a:r>
              <a:rPr lang="en-US" sz="2200" b="1" u="sng" dirty="0" smtClean="0">
                <a:solidFill>
                  <a:srgbClr val="FF0000"/>
                </a:solidFill>
                <a:cs typeface="+mj-cs"/>
              </a:rPr>
              <a:t>H</a:t>
            </a:r>
            <a:endParaRPr lang="en-US" dirty="0"/>
          </a:p>
        </p:txBody>
      </p:sp>
      <p:pic>
        <p:nvPicPr>
          <p:cNvPr id="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038600"/>
            <a:ext cx="3276599" cy="2031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7626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58982" y="734761"/>
            <a:ext cx="9144000" cy="1938992"/>
          </a:xfrm>
          <a:prstGeom prst="rect">
            <a:avLst/>
          </a:prstGeom>
        </p:spPr>
        <p:txBody>
          <a:bodyPr wrap="square">
            <a:spAutoFit/>
          </a:bodyPr>
          <a:lstStyle/>
          <a:p>
            <a:pPr algn="just" rtl="1" fontAlgn="base"/>
            <a:r>
              <a:rPr lang="ar-SA" sz="2000" b="1" dirty="0" smtClean="0">
                <a:cs typeface="+mj-cs"/>
              </a:rPr>
              <a:t>على عكس معظم الأنواع الأخرى من المقابس، فهذا المقبس محصور جداً جغرافياً فهو </a:t>
            </a:r>
            <a:r>
              <a:rPr lang="ar-SA" sz="2000" b="1" dirty="0" smtClean="0">
                <a:solidFill>
                  <a:srgbClr val="FF0000"/>
                </a:solidFill>
                <a:cs typeface="+mj-cs"/>
              </a:rPr>
              <a:t>يستخدم في إسرائيل وأراضي السلطة الفلسطينية </a:t>
            </a:r>
            <a:r>
              <a:rPr lang="ar-SA" sz="2000" b="1" dirty="0" smtClean="0">
                <a:cs typeface="+mj-cs"/>
              </a:rPr>
              <a:t>بشكل حصري ولا يستخدم في أي مكان آخر في الواقع.</a:t>
            </a:r>
          </a:p>
          <a:p>
            <a:pPr algn="just" rtl="1" fontAlgn="base"/>
            <a:r>
              <a:rPr lang="ar-SA" sz="2000" b="1" dirty="0" smtClean="0">
                <a:cs typeface="+mj-cs"/>
              </a:rPr>
              <a:t>يبدو هذا النمط أشبه بتعديل على المقابس من النمط </a:t>
            </a:r>
            <a:r>
              <a:rPr lang="en-US" sz="2000" b="1" dirty="0" smtClean="0">
                <a:cs typeface="+mj-cs"/>
              </a:rPr>
              <a:t>E </a:t>
            </a:r>
            <a:r>
              <a:rPr lang="ar-SA" sz="2000" b="1" dirty="0" smtClean="0">
                <a:cs typeface="+mj-cs"/>
              </a:rPr>
              <a:t>لكن بدلاً من نتوء للتأريض، يعتمد المقبس فتحة لدبوس ثالث في القابس، حيث أن القابس يمتلك 3 دبابيس متساوية بالحجم والقطر ومشابهة لتلك الموجودة في النمطين </a:t>
            </a:r>
            <a:r>
              <a:rPr lang="en-US" sz="2000" b="1" dirty="0" smtClean="0">
                <a:cs typeface="+mj-cs"/>
              </a:rPr>
              <a:t>E </a:t>
            </a:r>
            <a:r>
              <a:rPr lang="ar-SA" sz="2000" b="1" dirty="0" smtClean="0">
                <a:cs typeface="+mj-cs"/>
              </a:rPr>
              <a:t>و</a:t>
            </a:r>
            <a:r>
              <a:rPr lang="en-US" sz="2000" b="1" dirty="0" smtClean="0">
                <a:cs typeface="+mj-cs"/>
              </a:rPr>
              <a:t>F </a:t>
            </a:r>
            <a:r>
              <a:rPr lang="ar-SA" sz="2000" b="1" dirty="0" smtClean="0">
                <a:cs typeface="+mj-cs"/>
              </a:rPr>
              <a:t>لذا يمتلك المقبس نفس المواصفات تماماً للتيار، ومع أنه يقبل القوابس من النمط </a:t>
            </a:r>
            <a:r>
              <a:rPr lang="en-US" sz="2000" b="1" dirty="0" smtClean="0">
                <a:cs typeface="+mj-cs"/>
              </a:rPr>
              <a:t>C، </a:t>
            </a:r>
            <a:r>
              <a:rPr lang="ar-SA" sz="2000" b="1" dirty="0" smtClean="0">
                <a:cs typeface="+mj-cs"/>
              </a:rPr>
              <a:t>فاستخدام قوابس من نمط </a:t>
            </a:r>
            <a:r>
              <a:rPr lang="en-US" sz="2000" b="1" dirty="0" smtClean="0">
                <a:cs typeface="+mj-cs"/>
              </a:rPr>
              <a:t>E </a:t>
            </a:r>
            <a:r>
              <a:rPr lang="ar-SA" sz="2000" b="1" dirty="0" smtClean="0">
                <a:cs typeface="+mj-cs"/>
              </a:rPr>
              <a:t>أو </a:t>
            </a:r>
            <a:r>
              <a:rPr lang="en-US" sz="2000" b="1" dirty="0" smtClean="0">
                <a:cs typeface="+mj-cs"/>
              </a:rPr>
              <a:t>F </a:t>
            </a:r>
            <a:r>
              <a:rPr lang="ar-SA" sz="2000" b="1" dirty="0" smtClean="0">
                <a:cs typeface="+mj-cs"/>
              </a:rPr>
              <a:t>معه ممكن لكن ليس آمناً حقاً.</a:t>
            </a:r>
            <a:endParaRPr lang="ar-SA" sz="2000" b="1" dirty="0">
              <a:cs typeface="+mj-cs"/>
            </a:endParaRPr>
          </a:p>
        </p:txBody>
      </p:sp>
      <p:sp>
        <p:nvSpPr>
          <p:cNvPr id="10" name="Rectangle 2"/>
          <p:cNvSpPr/>
          <p:nvPr/>
        </p:nvSpPr>
        <p:spPr>
          <a:xfrm>
            <a:off x="4485509" y="2636586"/>
            <a:ext cx="4572000" cy="984885"/>
          </a:xfrm>
          <a:prstGeom prst="rect">
            <a:avLst/>
          </a:prstGeom>
        </p:spPr>
        <p:txBody>
          <a:bodyPr>
            <a:spAutoFit/>
          </a:bodyPr>
          <a:lstStyle/>
          <a:p>
            <a:pPr algn="r" rtl="1" fontAlgn="base"/>
            <a:r>
              <a:rPr lang="ar-SA" sz="2200" b="1" u="sng" dirty="0">
                <a:solidFill>
                  <a:srgbClr val="FF0000"/>
                </a:solidFill>
                <a:cs typeface="+mj-cs"/>
              </a:rPr>
              <a:t>المقبس الكهربائي من النمط </a:t>
            </a:r>
            <a:r>
              <a:rPr lang="en-US" sz="2200" b="1" u="sng" dirty="0">
                <a:solidFill>
                  <a:srgbClr val="FF0000"/>
                </a:solidFill>
                <a:cs typeface="+mj-cs"/>
              </a:rPr>
              <a:t>I</a:t>
            </a:r>
          </a:p>
          <a:p>
            <a:r>
              <a:rPr lang="en-US" dirty="0"/>
              <a:t/>
            </a:r>
            <a:br>
              <a:rPr lang="en-US" dirty="0"/>
            </a:br>
            <a:endParaRPr lang="en-U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034" y="3269299"/>
            <a:ext cx="379095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82" y="3421699"/>
            <a:ext cx="4197927"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5274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838200"/>
            <a:ext cx="8305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5274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43351" y="702646"/>
            <a:ext cx="9067800" cy="1938992"/>
          </a:xfrm>
          <a:prstGeom prst="rect">
            <a:avLst/>
          </a:prstGeom>
        </p:spPr>
        <p:txBody>
          <a:bodyPr wrap="square">
            <a:spAutoFit/>
          </a:bodyPr>
          <a:lstStyle/>
          <a:p>
            <a:pPr algn="just" rtl="1" fontAlgn="base"/>
            <a:r>
              <a:rPr lang="ar-SA" sz="2000" b="1" dirty="0">
                <a:cs typeface="+mj-cs"/>
              </a:rPr>
              <a:t>يأتي هذا المقبس مع ثلاثة فتحات فيه، اثنتان مائلتان للكهرباء والأخيرة رأسية للتأريض. ومع أنه يدعم التأريض فالكثير من الأدوات الكهربائية تتجاهل هذا الأمر باستخدام قابس ذي دبوسين فقط بدلاً من ثلاثة مما يقلل من ثبات المأخذ عموماً، لكنه يبقى واحداً من الأكثر أماناً كون الدبوسين المائلين يمتلكان زوايا ميل مختلفة تمنع الحركة سواء رأسياً أو أفقياً.</a:t>
            </a:r>
          </a:p>
          <a:p>
            <a:pPr algn="just" rtl="1" fontAlgn="base"/>
            <a:r>
              <a:rPr lang="ar-SA" sz="2000" b="1" dirty="0">
                <a:cs typeface="+mj-cs"/>
              </a:rPr>
              <a:t>يدعم هذا المقبس تيارات حتى توتر 240 فولت وشدة 10 أمبير، ومع أنه مستخدم على </a:t>
            </a:r>
            <a:r>
              <a:rPr lang="ar-SA" sz="2000" b="1" dirty="0">
                <a:solidFill>
                  <a:srgbClr val="FF0000"/>
                </a:solidFill>
                <a:cs typeface="+mj-cs"/>
              </a:rPr>
              <a:t>نطاق واسع في الصين وأستراليا ونيوزيلندا والأرجنتين</a:t>
            </a:r>
            <a:r>
              <a:rPr lang="ar-SA" sz="2000" b="1" dirty="0">
                <a:cs typeface="+mj-cs"/>
              </a:rPr>
              <a:t>، فهو لا يدعم استخدام أي قابس ليس من فئته أبداً.</a:t>
            </a:r>
          </a:p>
        </p:txBody>
      </p:sp>
      <p:sp>
        <p:nvSpPr>
          <p:cNvPr id="10" name="Rectangle 2"/>
          <p:cNvSpPr/>
          <p:nvPr/>
        </p:nvSpPr>
        <p:spPr>
          <a:xfrm>
            <a:off x="4491135" y="2627721"/>
            <a:ext cx="4572000" cy="400110"/>
          </a:xfrm>
          <a:prstGeom prst="rect">
            <a:avLst/>
          </a:prstGeom>
        </p:spPr>
        <p:txBody>
          <a:bodyPr>
            <a:spAutoFit/>
          </a:bodyPr>
          <a:lstStyle/>
          <a:p>
            <a:pPr algn="r" rtl="1" fontAlgn="base"/>
            <a:r>
              <a:rPr lang="ar-SA" sz="2000" b="1" u="sng" dirty="0">
                <a:solidFill>
                  <a:srgbClr val="FF0000"/>
                </a:solidFill>
                <a:cs typeface="+mj-cs"/>
              </a:rPr>
              <a:t>المقابس الكهربائية من الأنماط </a:t>
            </a:r>
            <a:r>
              <a:rPr lang="en-US" sz="2000" b="1" u="sng" dirty="0">
                <a:solidFill>
                  <a:srgbClr val="FF0000"/>
                </a:solidFill>
                <a:cs typeface="+mj-cs"/>
              </a:rPr>
              <a:t>J </a:t>
            </a:r>
            <a:r>
              <a:rPr lang="ar-SA" sz="2000" b="1" u="sng" dirty="0">
                <a:solidFill>
                  <a:srgbClr val="FF0000"/>
                </a:solidFill>
                <a:cs typeface="+mj-cs"/>
              </a:rPr>
              <a:t>و</a:t>
            </a:r>
            <a:r>
              <a:rPr lang="en-US" sz="2000" b="1" u="sng" dirty="0">
                <a:solidFill>
                  <a:srgbClr val="FF0000"/>
                </a:solidFill>
                <a:cs typeface="+mj-cs"/>
              </a:rPr>
              <a:t>L </a:t>
            </a:r>
            <a:r>
              <a:rPr lang="ar-SA" sz="2000" b="1" u="sng" dirty="0">
                <a:solidFill>
                  <a:srgbClr val="FF0000"/>
                </a:solidFill>
                <a:cs typeface="+mj-cs"/>
              </a:rPr>
              <a:t>و</a:t>
            </a:r>
            <a:r>
              <a:rPr lang="en-US" sz="2000" b="1" u="sng" dirty="0" smtClean="0">
                <a:solidFill>
                  <a:srgbClr val="FF0000"/>
                </a:solidFill>
                <a:cs typeface="+mj-cs"/>
              </a:rPr>
              <a:t>N</a:t>
            </a:r>
            <a:endParaRPr lang="en-US" sz="1600"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988" y="2827176"/>
            <a:ext cx="4954530" cy="2235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877" y="5117924"/>
            <a:ext cx="4736523" cy="119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1632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27437" y="751006"/>
            <a:ext cx="9067800" cy="1938992"/>
          </a:xfrm>
          <a:prstGeom prst="rect">
            <a:avLst/>
          </a:prstGeom>
        </p:spPr>
        <p:txBody>
          <a:bodyPr wrap="square">
            <a:spAutoFit/>
          </a:bodyPr>
          <a:lstStyle/>
          <a:p>
            <a:pPr algn="just" rtl="1" fontAlgn="base"/>
            <a:r>
              <a:rPr lang="ar-SA" sz="2000" b="1" dirty="0">
                <a:cs typeface="+mj-cs"/>
              </a:rPr>
              <a:t>كل من هذه الأنماط تأتي أشبه بتعديل للنمط </a:t>
            </a:r>
            <a:r>
              <a:rPr lang="en-US" sz="2000" b="1" dirty="0">
                <a:cs typeface="+mj-cs"/>
              </a:rPr>
              <a:t>C </a:t>
            </a:r>
            <a:r>
              <a:rPr lang="ar-SA" sz="2000" b="1" dirty="0">
                <a:cs typeface="+mj-cs"/>
              </a:rPr>
              <a:t>لكن بدلاً من دبوسين فقط يتم استخدام دبوس أوسط ثالث للتأريض، حيث أن الدبوس الثالث على استقامة الدبوسين الأساسيين في النمط </a:t>
            </a:r>
            <a:r>
              <a:rPr lang="en-US" sz="2000" b="1" dirty="0">
                <a:cs typeface="+mj-cs"/>
              </a:rPr>
              <a:t>L، </a:t>
            </a:r>
            <a:r>
              <a:rPr lang="ar-SA" sz="2000" b="1" dirty="0">
                <a:cs typeface="+mj-cs"/>
              </a:rPr>
              <a:t>لكنه بعيد قليلاً في النمط </a:t>
            </a:r>
            <a:r>
              <a:rPr lang="en-US" sz="2000" b="1" dirty="0">
                <a:cs typeface="+mj-cs"/>
              </a:rPr>
              <a:t>N </a:t>
            </a:r>
            <a:r>
              <a:rPr lang="ar-SA" sz="2000" b="1" dirty="0">
                <a:cs typeface="+mj-cs"/>
              </a:rPr>
              <a:t>وأبعد أكثر في النمط </a:t>
            </a:r>
            <a:r>
              <a:rPr lang="en-US" sz="2000" b="1" dirty="0">
                <a:cs typeface="+mj-cs"/>
              </a:rPr>
              <a:t>J.</a:t>
            </a:r>
          </a:p>
          <a:p>
            <a:pPr algn="just" rtl="1" fontAlgn="base"/>
            <a:r>
              <a:rPr lang="ar-SA" sz="2000" b="1" dirty="0">
                <a:cs typeface="+mj-cs"/>
              </a:rPr>
              <a:t>كل من هذه الأنماط محدودة الانتشار إلى حد بعيد، حيث يستخدم النمط </a:t>
            </a:r>
            <a:r>
              <a:rPr lang="en-US" sz="2000" b="1" dirty="0">
                <a:cs typeface="+mj-cs"/>
              </a:rPr>
              <a:t>J </a:t>
            </a:r>
            <a:r>
              <a:rPr lang="ar-SA" sz="2000" b="1" dirty="0">
                <a:cs typeface="+mj-cs"/>
              </a:rPr>
              <a:t>بشكل شبه حصري في </a:t>
            </a:r>
            <a:r>
              <a:rPr lang="ar-SA" sz="2000" b="1" dirty="0">
                <a:solidFill>
                  <a:srgbClr val="FF0000"/>
                </a:solidFill>
                <a:cs typeface="+mj-cs"/>
              </a:rPr>
              <a:t>سويسرا ولختنشتاين، فيما يستخدم النمط </a:t>
            </a:r>
            <a:r>
              <a:rPr lang="en-US" sz="2000" b="1" dirty="0">
                <a:solidFill>
                  <a:srgbClr val="FF0000"/>
                </a:solidFill>
                <a:cs typeface="+mj-cs"/>
              </a:rPr>
              <a:t>L </a:t>
            </a:r>
            <a:r>
              <a:rPr lang="ar-SA" sz="2000" b="1" dirty="0">
                <a:solidFill>
                  <a:srgbClr val="FF0000"/>
                </a:solidFill>
                <a:cs typeface="+mj-cs"/>
              </a:rPr>
              <a:t>في إيطاليا وتشيلي، والنمط </a:t>
            </a:r>
            <a:r>
              <a:rPr lang="en-US" sz="2000" b="1" dirty="0">
                <a:solidFill>
                  <a:srgbClr val="FF0000"/>
                </a:solidFill>
                <a:cs typeface="+mj-cs"/>
              </a:rPr>
              <a:t>N </a:t>
            </a:r>
            <a:r>
              <a:rPr lang="ar-SA" sz="2000" b="1" dirty="0">
                <a:solidFill>
                  <a:srgbClr val="FF0000"/>
                </a:solidFill>
                <a:cs typeface="+mj-cs"/>
              </a:rPr>
              <a:t>في جنوب أفريقيا والبرازيل</a:t>
            </a:r>
            <a:r>
              <a:rPr lang="ar-SA" sz="2000" b="1" dirty="0">
                <a:cs typeface="+mj-cs"/>
              </a:rPr>
              <a:t>، علماً أن كلاً من هذه الأنماط تقبل القوابس من النمط </a:t>
            </a:r>
            <a:r>
              <a:rPr lang="en-US" sz="2000" b="1" dirty="0">
                <a:cs typeface="+mj-cs"/>
              </a:rPr>
              <a:t>C </a:t>
            </a:r>
            <a:r>
              <a:rPr lang="ar-SA" sz="2000" b="1" dirty="0">
                <a:cs typeface="+mj-cs"/>
              </a:rPr>
              <a:t>لكن لا تقبل قوابس من بعضهما البعض.</a:t>
            </a:r>
          </a:p>
        </p:txBody>
      </p:sp>
      <p:sp>
        <p:nvSpPr>
          <p:cNvPr id="10" name="Rectangle 2"/>
          <p:cNvSpPr/>
          <p:nvPr/>
        </p:nvSpPr>
        <p:spPr>
          <a:xfrm>
            <a:off x="4533900" y="2858216"/>
            <a:ext cx="4572000" cy="430887"/>
          </a:xfrm>
          <a:prstGeom prst="rect">
            <a:avLst/>
          </a:prstGeom>
        </p:spPr>
        <p:txBody>
          <a:bodyPr>
            <a:spAutoFit/>
          </a:bodyPr>
          <a:lstStyle/>
          <a:p>
            <a:pPr algn="r" rtl="1" fontAlgn="base"/>
            <a:r>
              <a:rPr lang="ar-SA" sz="2200" b="1" u="sng" dirty="0">
                <a:solidFill>
                  <a:srgbClr val="FF0000"/>
                </a:solidFill>
              </a:rPr>
              <a:t>المقبس الكهربائي من النمط </a:t>
            </a:r>
            <a:r>
              <a:rPr lang="en-US" sz="2200" b="1" u="sng" dirty="0" smtClean="0">
                <a:solidFill>
                  <a:srgbClr val="FF0000"/>
                </a:solidFill>
              </a:rPr>
              <a:t>K</a:t>
            </a:r>
            <a:endParaRPr lang="en-U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988" y="3488039"/>
            <a:ext cx="4004612" cy="218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3"/>
          <p:cNvSpPr/>
          <p:nvPr/>
        </p:nvSpPr>
        <p:spPr>
          <a:xfrm>
            <a:off x="76200" y="3037675"/>
            <a:ext cx="4457700" cy="2554545"/>
          </a:xfrm>
          <a:prstGeom prst="rect">
            <a:avLst/>
          </a:prstGeom>
        </p:spPr>
        <p:txBody>
          <a:bodyPr wrap="square">
            <a:spAutoFit/>
          </a:bodyPr>
          <a:lstStyle/>
          <a:p>
            <a:pPr algn="just" rtl="1" fontAlgn="base"/>
            <a:r>
              <a:rPr lang="ar-SA" sz="2000" b="1" dirty="0">
                <a:cs typeface="+mj-cs"/>
              </a:rPr>
              <a:t>هذا النمط من المقابس يأتي بدوره كتعديل على النمطين </a:t>
            </a:r>
            <a:r>
              <a:rPr lang="en-US" sz="2000" b="1" dirty="0">
                <a:cs typeface="+mj-cs"/>
              </a:rPr>
              <a:t>E </a:t>
            </a:r>
            <a:r>
              <a:rPr lang="ar-SA" sz="2000" b="1" dirty="0">
                <a:cs typeface="+mj-cs"/>
              </a:rPr>
              <a:t>و</a:t>
            </a:r>
            <a:r>
              <a:rPr lang="en-US" sz="2000" b="1" dirty="0">
                <a:cs typeface="+mj-cs"/>
              </a:rPr>
              <a:t>F </a:t>
            </a:r>
            <a:r>
              <a:rPr lang="ar-SA" sz="2000" b="1" dirty="0">
                <a:cs typeface="+mj-cs"/>
              </a:rPr>
              <a:t>معتمداً دبوساً ثالثاً في القابس للتأريض، لكن الدبوس الثالث أكبر من الأساسيين كما أنه يمتلك شكلاً مختلفاً لمنع خلط الأمر وتركيب القابس بشكل خاطئ.</a:t>
            </a:r>
          </a:p>
          <a:p>
            <a:pPr algn="just" rtl="1" fontAlgn="base"/>
            <a:r>
              <a:rPr lang="ar-SA" sz="2000" b="1" dirty="0">
                <a:cs typeface="+mj-cs"/>
              </a:rPr>
              <a:t>يدعم هذا النمط تياراً حتى توتر 240 فولت وشدة 16 أمبير، لكنه شبه </a:t>
            </a:r>
            <a:r>
              <a:rPr lang="ar-SA" sz="2000" b="1" dirty="0">
                <a:solidFill>
                  <a:srgbClr val="FF0000"/>
                </a:solidFill>
                <a:cs typeface="+mj-cs"/>
              </a:rPr>
              <a:t>حصري للدنمارك وجرينلاند فقط</a:t>
            </a:r>
            <a:r>
              <a:rPr lang="ar-SA" sz="2000" b="1" dirty="0">
                <a:cs typeface="+mj-cs"/>
              </a:rPr>
              <a:t>، ولا يتم اعتماده في أي مكان آخر في الواقع.</a:t>
            </a:r>
          </a:p>
        </p:txBody>
      </p:sp>
    </p:spTree>
    <p:extLst>
      <p:ext uri="{BB962C8B-B14F-4D97-AF65-F5344CB8AC3E}">
        <p14:creationId xmlns:p14="http://schemas.microsoft.com/office/powerpoint/2010/main" val="8121632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38200"/>
            <a:ext cx="8305800"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21632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4343400" y="228599"/>
            <a:ext cx="4572000" cy="430887"/>
          </a:xfrm>
          <a:prstGeom prst="rect">
            <a:avLst/>
          </a:prstGeom>
        </p:spPr>
        <p:txBody>
          <a:bodyPr>
            <a:spAutoFit/>
          </a:bodyPr>
          <a:lstStyle/>
          <a:p>
            <a:pPr algn="r" rtl="1" fontAlgn="base"/>
            <a:r>
              <a:rPr lang="ar-SA" sz="2200" b="1" dirty="0">
                <a:solidFill>
                  <a:srgbClr val="FF0000"/>
                </a:solidFill>
                <a:cs typeface="+mj-cs"/>
              </a:rPr>
              <a:t>المقبس الكهربائي من النمط </a:t>
            </a:r>
            <a:r>
              <a:rPr lang="en-US" sz="2200" b="1" dirty="0" smtClean="0">
                <a:solidFill>
                  <a:srgbClr val="FF0000"/>
                </a:solidFill>
                <a:cs typeface="+mj-cs"/>
              </a:rPr>
              <a:t>M</a:t>
            </a:r>
            <a:endParaRPr lang="en-US"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990600"/>
            <a:ext cx="4495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p:nvPr/>
        </p:nvSpPr>
        <p:spPr>
          <a:xfrm>
            <a:off x="100986" y="4022746"/>
            <a:ext cx="9067800" cy="1631216"/>
          </a:xfrm>
          <a:prstGeom prst="rect">
            <a:avLst/>
          </a:prstGeom>
        </p:spPr>
        <p:txBody>
          <a:bodyPr wrap="square">
            <a:spAutoFit/>
          </a:bodyPr>
          <a:lstStyle/>
          <a:p>
            <a:pPr algn="just" rtl="1" fontAlgn="base"/>
            <a:r>
              <a:rPr lang="ar-SA" sz="2000" b="1" dirty="0">
                <a:cs typeface="+mj-cs"/>
              </a:rPr>
              <a:t>في الواقع هذا النمط من المقابس شبه مطابق للمقابس من النمط </a:t>
            </a:r>
            <a:r>
              <a:rPr lang="en-US" sz="2000" b="1" dirty="0">
                <a:cs typeface="+mj-cs"/>
              </a:rPr>
              <a:t>D </a:t>
            </a:r>
            <a:r>
              <a:rPr lang="ar-SA" sz="2000" b="1" dirty="0">
                <a:cs typeface="+mj-cs"/>
              </a:rPr>
              <a:t>حيث يعتمد دبوسين أساسيين لنقل التيار ودبوساً ثالثاً كبير الحجم للتأريض، لكن الفرق الأساسي هنا هو حجم الدبابيس، فهي أكبر بوضوح وأقرب من بعضها البعض في هذا النمط.</a:t>
            </a:r>
          </a:p>
          <a:p>
            <a:pPr algn="just" rtl="1" fontAlgn="base"/>
            <a:r>
              <a:rPr lang="ar-SA" sz="2000" b="1" dirty="0">
                <a:cs typeface="+mj-cs"/>
              </a:rPr>
              <a:t>بالنتيجة لا يقبل هذا النمط استخدام أي قوابس من أنماط أخرى، كما أن انتشاره محدود جداً حيث </a:t>
            </a:r>
            <a:r>
              <a:rPr lang="ar-SA" sz="2000" b="1" dirty="0">
                <a:solidFill>
                  <a:srgbClr val="FF0000"/>
                </a:solidFill>
                <a:cs typeface="+mj-cs"/>
              </a:rPr>
              <a:t>يستخدم في جنوب أفريقيا بشكل رئيسي، وفي الهند ونيبال وفي موزمبيق وليسوثو وعدة بلدان أفريقية أخرى.</a:t>
            </a:r>
          </a:p>
        </p:txBody>
      </p:sp>
    </p:spTree>
    <p:extLst>
      <p:ext uri="{BB962C8B-B14F-4D97-AF65-F5344CB8AC3E}">
        <p14:creationId xmlns:p14="http://schemas.microsoft.com/office/powerpoint/2010/main" val="3798527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6" y="1009650"/>
            <a:ext cx="491490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4476750"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7886" y="1004306"/>
            <a:ext cx="3590925"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7426" y="1328737"/>
            <a:ext cx="432435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733800"/>
            <a:ext cx="3429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19" y="4186006"/>
            <a:ext cx="603885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7554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4567906" y="152400"/>
            <a:ext cx="4572000" cy="707886"/>
          </a:xfrm>
          <a:prstGeom prst="rect">
            <a:avLst/>
          </a:prstGeom>
        </p:spPr>
        <p:txBody>
          <a:bodyPr>
            <a:spAutoFit/>
          </a:bodyPr>
          <a:lstStyle/>
          <a:p>
            <a:pPr algn="r" rtl="1" fontAlgn="base"/>
            <a:r>
              <a:rPr lang="ar-SA" sz="2200" b="1" dirty="0">
                <a:solidFill>
                  <a:srgbClr val="FF0000"/>
                </a:solidFill>
                <a:cs typeface="+mj-cs"/>
              </a:rPr>
              <a:t>المقبس الكهربائي من النمط </a:t>
            </a:r>
            <a:r>
              <a:rPr lang="en-US" sz="2200" b="1" dirty="0" smtClean="0">
                <a:solidFill>
                  <a:srgbClr val="FF0000"/>
                </a:solidFill>
                <a:cs typeface="+mj-cs"/>
              </a:rPr>
              <a:t>O</a:t>
            </a:r>
            <a:r>
              <a:rPr lang="en-US" b="1" dirty="0">
                <a:solidFill>
                  <a:srgbClr val="FF0000"/>
                </a:solidFill>
                <a:cs typeface="+mj-cs"/>
              </a:rPr>
              <a:t/>
            </a:r>
            <a:br>
              <a:rPr lang="en-US" b="1" dirty="0">
                <a:solidFill>
                  <a:srgbClr val="FF0000"/>
                </a:solidFill>
                <a:cs typeface="+mj-cs"/>
              </a:rPr>
            </a:br>
            <a:endParaRPr lang="en-US" b="1" dirty="0">
              <a:solidFill>
                <a:srgbClr val="FF0000"/>
              </a:solidFill>
              <a:cs typeface="+mj-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900" y="1005759"/>
            <a:ext cx="49149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p:nvPr/>
        </p:nvSpPr>
        <p:spPr>
          <a:xfrm>
            <a:off x="228600" y="3977559"/>
            <a:ext cx="8839200" cy="1323439"/>
          </a:xfrm>
          <a:prstGeom prst="rect">
            <a:avLst/>
          </a:prstGeom>
        </p:spPr>
        <p:txBody>
          <a:bodyPr wrap="square">
            <a:spAutoFit/>
          </a:bodyPr>
          <a:lstStyle/>
          <a:p>
            <a:pPr algn="just" rtl="1" fontAlgn="base"/>
            <a:r>
              <a:rPr lang="ar-SA" sz="2000" b="1" dirty="0">
                <a:cs typeface="+mj-cs"/>
              </a:rPr>
              <a:t>كما عدة أنماط أخرى في القائمة، يبدو هذا النمط معتمداً على شكل النمطين </a:t>
            </a:r>
            <a:r>
              <a:rPr lang="en-US" sz="2000" b="1" dirty="0">
                <a:cs typeface="+mj-cs"/>
              </a:rPr>
              <a:t>E </a:t>
            </a:r>
            <a:r>
              <a:rPr lang="ar-SA" sz="2000" b="1" dirty="0">
                <a:cs typeface="+mj-cs"/>
              </a:rPr>
              <a:t>و</a:t>
            </a:r>
            <a:r>
              <a:rPr lang="en-US" sz="2000" b="1" dirty="0">
                <a:cs typeface="+mj-cs"/>
              </a:rPr>
              <a:t>F </a:t>
            </a:r>
            <a:r>
              <a:rPr lang="ar-SA" sz="2000" b="1" dirty="0">
                <a:cs typeface="+mj-cs"/>
              </a:rPr>
              <a:t>لكن مع تعديل يضيف إليه دبوساً ثالثاً هو من يتولى التأريض.</a:t>
            </a:r>
          </a:p>
          <a:p>
            <a:pPr algn="just" rtl="1" fontAlgn="base"/>
            <a:r>
              <a:rPr lang="ar-SA" sz="2000" b="1" dirty="0">
                <a:cs typeface="+mj-cs"/>
              </a:rPr>
              <a:t>عموماً يبدو المقبس شبه مطابق لنظيره من النوع </a:t>
            </a:r>
            <a:r>
              <a:rPr lang="en-US" sz="2000" b="1" dirty="0">
                <a:cs typeface="+mj-cs"/>
              </a:rPr>
              <a:t>H </a:t>
            </a:r>
            <a:r>
              <a:rPr lang="ar-SA" sz="2000" b="1" dirty="0">
                <a:cs typeface="+mj-cs"/>
              </a:rPr>
              <a:t>لكن الأبعاد مختلفة قليلاً كما أن توجيهه الصحيح يتضمن كون التأريض للأعلى لا للأسفل.</a:t>
            </a:r>
          </a:p>
        </p:txBody>
      </p:sp>
      <p:sp>
        <p:nvSpPr>
          <p:cNvPr id="12" name="Rectangle 3"/>
          <p:cNvSpPr/>
          <p:nvPr/>
        </p:nvSpPr>
        <p:spPr>
          <a:xfrm>
            <a:off x="516865" y="5319659"/>
            <a:ext cx="8610600" cy="984885"/>
          </a:xfrm>
          <a:prstGeom prst="rect">
            <a:avLst/>
          </a:prstGeom>
        </p:spPr>
        <p:txBody>
          <a:bodyPr wrap="square">
            <a:spAutoFit/>
          </a:bodyPr>
          <a:lstStyle/>
          <a:p>
            <a:pPr algn="r" rtl="1" fontAlgn="base"/>
            <a:r>
              <a:rPr lang="ar-SA" sz="2000" b="1" dirty="0">
                <a:solidFill>
                  <a:srgbClr val="FF0000"/>
                </a:solidFill>
                <a:cs typeface="+mj-cs"/>
              </a:rPr>
              <a:t>يستخدم هذا النوع من المقابس بشكل حصري في تايلاند ومن النادر إيجاده في أي مكان آخر.</a:t>
            </a:r>
          </a:p>
          <a:p>
            <a:r>
              <a:rPr lang="ar-SA" dirty="0"/>
              <a:t/>
            </a:r>
            <a:br>
              <a:rPr lang="ar-SA" dirty="0"/>
            </a:br>
            <a:endParaRPr lang="en-US" dirty="0"/>
          </a:p>
        </p:txBody>
      </p:sp>
    </p:spTree>
    <p:extLst>
      <p:ext uri="{BB962C8B-B14F-4D97-AF65-F5344CB8AC3E}">
        <p14:creationId xmlns:p14="http://schemas.microsoft.com/office/powerpoint/2010/main" val="26079596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14400"/>
            <a:ext cx="800099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69245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581400"/>
            <a:ext cx="1002615" cy="846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315" y="1580581"/>
            <a:ext cx="1524000" cy="1432560"/>
          </a:xfrm>
          <a:prstGeom prst="rect">
            <a:avLst/>
          </a:prstGeom>
        </p:spPr>
      </p:pic>
      <p:sp>
        <p:nvSpPr>
          <p:cNvPr id="3" name="مستطيل 2"/>
          <p:cNvSpPr/>
          <p:nvPr/>
        </p:nvSpPr>
        <p:spPr>
          <a:xfrm>
            <a:off x="2137315" y="701702"/>
            <a:ext cx="7006685" cy="3416320"/>
          </a:xfrm>
          <a:prstGeom prst="rect">
            <a:avLst/>
          </a:prstGeom>
        </p:spPr>
        <p:txBody>
          <a:bodyPr wrap="square">
            <a:spAutoFit/>
          </a:bodyPr>
          <a:lstStyle/>
          <a:p>
            <a:pPr algn="r" rtl="1"/>
            <a:r>
              <a:rPr lang="ar-SA" b="1" dirty="0">
                <a:solidFill>
                  <a:srgbClr val="FF0000"/>
                </a:solidFill>
              </a:rPr>
              <a:t>أنواع المقابس </a:t>
            </a:r>
            <a:r>
              <a:rPr lang="ar-SA" b="1" dirty="0" smtClean="0">
                <a:solidFill>
                  <a:srgbClr val="FF0000"/>
                </a:solidFill>
              </a:rPr>
              <a:t>المستخدمة </a:t>
            </a:r>
            <a:r>
              <a:rPr lang="ar-SA" b="1" dirty="0">
                <a:solidFill>
                  <a:srgbClr val="FF0000"/>
                </a:solidFill>
              </a:rPr>
              <a:t>في التطبيقات المختلفة:</a:t>
            </a:r>
          </a:p>
          <a:p>
            <a:pPr algn="r" rtl="1"/>
            <a:r>
              <a:rPr lang="ar-SA" dirty="0"/>
              <a:t>يوجد أنواع كثيره للمقابس ومن أمثلتها:</a:t>
            </a:r>
          </a:p>
          <a:p>
            <a:pPr algn="r" rtl="1"/>
            <a:r>
              <a:rPr lang="ar-SA" dirty="0" smtClean="0"/>
              <a:t>المقابس العادية </a:t>
            </a:r>
            <a:r>
              <a:rPr lang="en-US" dirty="0" smtClean="0"/>
              <a:t>Normal </a:t>
            </a:r>
            <a:r>
              <a:rPr lang="en-US" dirty="0"/>
              <a:t>Sockets</a:t>
            </a:r>
            <a:r>
              <a:rPr lang="en-US" dirty="0" smtClean="0"/>
              <a:t>)</a:t>
            </a:r>
            <a:r>
              <a:rPr lang="ar-SA" dirty="0"/>
              <a:t>)</a:t>
            </a:r>
            <a:endParaRPr lang="en-US" dirty="0"/>
          </a:p>
          <a:p>
            <a:pPr algn="r" rtl="1"/>
            <a:r>
              <a:rPr lang="ar-SA" dirty="0"/>
              <a:t>مقابس </a:t>
            </a:r>
            <a:r>
              <a:rPr lang="ar-SA" dirty="0" smtClean="0"/>
              <a:t>القوى </a:t>
            </a:r>
            <a:r>
              <a:rPr lang="en-US" dirty="0" smtClean="0"/>
              <a:t>(Power </a:t>
            </a:r>
            <a:r>
              <a:rPr lang="en-US" dirty="0"/>
              <a:t>Sockets)</a:t>
            </a:r>
          </a:p>
          <a:p>
            <a:pPr algn="r"/>
            <a:r>
              <a:rPr lang="en-US" dirty="0" smtClean="0"/>
              <a:t>(Emergency Sockets) </a:t>
            </a:r>
            <a:r>
              <a:rPr lang="ar-SA" dirty="0"/>
              <a:t>مقابس </a:t>
            </a:r>
            <a:r>
              <a:rPr lang="ar-SA" dirty="0" smtClean="0"/>
              <a:t>الطوارئ</a:t>
            </a:r>
            <a:endParaRPr lang="ar-SA" dirty="0"/>
          </a:p>
          <a:p>
            <a:pPr algn="r" rtl="1"/>
            <a:r>
              <a:rPr lang="ar-SA" dirty="0" smtClean="0"/>
              <a:t>المقابس ثلاثية </a:t>
            </a:r>
            <a:r>
              <a:rPr lang="ar-SA" dirty="0"/>
              <a:t>الأطوار </a:t>
            </a:r>
            <a:r>
              <a:rPr lang="en-US" dirty="0"/>
              <a:t>(</a:t>
            </a:r>
            <a:r>
              <a:rPr lang="en-US" dirty="0" smtClean="0"/>
              <a:t>Three </a:t>
            </a:r>
            <a:r>
              <a:rPr lang="en-US" dirty="0"/>
              <a:t>phase socket</a:t>
            </a:r>
            <a:r>
              <a:rPr lang="en-US" dirty="0" smtClean="0"/>
              <a:t>)</a:t>
            </a:r>
            <a:endParaRPr lang="en-US" dirty="0"/>
          </a:p>
          <a:p>
            <a:pPr algn="r" rtl="1"/>
            <a:r>
              <a:rPr lang="ar-SA" dirty="0" smtClean="0"/>
              <a:t>المقابس الخاصة </a:t>
            </a:r>
            <a:r>
              <a:rPr lang="ar-SA" dirty="0"/>
              <a:t>بالكاميرات </a:t>
            </a:r>
            <a:r>
              <a:rPr lang="en-US" dirty="0" smtClean="0"/>
              <a:t>CCTV </a:t>
            </a:r>
            <a:r>
              <a:rPr lang="en-US" dirty="0"/>
              <a:t>Sockets</a:t>
            </a:r>
            <a:r>
              <a:rPr lang="en-US" dirty="0" smtClean="0"/>
              <a:t>)</a:t>
            </a:r>
            <a:r>
              <a:rPr lang="ar-SA" dirty="0" smtClean="0"/>
              <a:t>)</a:t>
            </a:r>
            <a:endParaRPr lang="en-US" dirty="0"/>
          </a:p>
          <a:p>
            <a:pPr algn="r" rtl="1"/>
            <a:r>
              <a:rPr lang="ar-SA" dirty="0" smtClean="0"/>
              <a:t>المقابس الخاصة </a:t>
            </a:r>
            <a:r>
              <a:rPr lang="ar-SA" dirty="0"/>
              <a:t>بالسقف </a:t>
            </a:r>
            <a:r>
              <a:rPr lang="en-US" dirty="0" smtClean="0"/>
              <a:t>Celling </a:t>
            </a:r>
            <a:r>
              <a:rPr lang="en-US" dirty="0"/>
              <a:t>Sockets</a:t>
            </a:r>
            <a:r>
              <a:rPr lang="en-US" dirty="0" smtClean="0"/>
              <a:t>)</a:t>
            </a:r>
            <a:r>
              <a:rPr lang="ar-SA" dirty="0" smtClean="0"/>
              <a:t>)</a:t>
            </a:r>
            <a:endParaRPr lang="en-US" dirty="0"/>
          </a:p>
          <a:p>
            <a:pPr algn="r" rtl="1"/>
            <a:r>
              <a:rPr lang="ar-SA" dirty="0"/>
              <a:t>المقابس </a:t>
            </a:r>
            <a:r>
              <a:rPr lang="ar-SA" dirty="0" smtClean="0"/>
              <a:t>الخاصة </a:t>
            </a:r>
            <a:r>
              <a:rPr lang="ar-SA" dirty="0"/>
              <a:t>بالأرضية </a:t>
            </a:r>
            <a:r>
              <a:rPr lang="en-US" dirty="0" smtClean="0"/>
              <a:t>Floor(box</a:t>
            </a:r>
            <a:r>
              <a:rPr lang="en-US" dirty="0"/>
              <a:t>) Sockets</a:t>
            </a:r>
            <a:r>
              <a:rPr lang="en-US" dirty="0" smtClean="0"/>
              <a:t>)</a:t>
            </a:r>
            <a:r>
              <a:rPr lang="ar-SA" dirty="0" smtClean="0"/>
              <a:t>)</a:t>
            </a:r>
            <a:endParaRPr lang="en-US" dirty="0"/>
          </a:p>
          <a:p>
            <a:pPr algn="r" rtl="1"/>
            <a:r>
              <a:rPr lang="ar-SA" dirty="0"/>
              <a:t>المقابس </a:t>
            </a:r>
            <a:r>
              <a:rPr lang="ar-SA" dirty="0" smtClean="0"/>
              <a:t>المصفوفة </a:t>
            </a:r>
            <a:r>
              <a:rPr lang="en-US" dirty="0" smtClean="0"/>
              <a:t>Column </a:t>
            </a:r>
            <a:r>
              <a:rPr lang="en-US" dirty="0"/>
              <a:t>Sockets</a:t>
            </a:r>
            <a:r>
              <a:rPr lang="en-US" dirty="0" smtClean="0"/>
              <a:t>)</a:t>
            </a:r>
            <a:r>
              <a:rPr lang="ar-SA" dirty="0" smtClean="0"/>
              <a:t>)</a:t>
            </a:r>
            <a:endParaRPr lang="en-US" dirty="0"/>
          </a:p>
          <a:p>
            <a:pPr algn="r" rtl="1"/>
            <a:r>
              <a:rPr lang="ar-SA" dirty="0"/>
              <a:t>المقابس </a:t>
            </a:r>
            <a:r>
              <a:rPr lang="ar-SA" dirty="0" smtClean="0"/>
              <a:t>الخاصة </a:t>
            </a:r>
            <a:r>
              <a:rPr lang="ar-SA" dirty="0"/>
              <a:t>بالأثاث </a:t>
            </a:r>
            <a:r>
              <a:rPr lang="en-US" dirty="0" smtClean="0"/>
              <a:t>Furniture </a:t>
            </a:r>
            <a:r>
              <a:rPr lang="en-US" dirty="0"/>
              <a:t>Sockets</a:t>
            </a:r>
            <a:r>
              <a:rPr lang="en-US" dirty="0" smtClean="0"/>
              <a:t>)</a:t>
            </a:r>
            <a:r>
              <a:rPr lang="ar-SA" dirty="0" smtClean="0"/>
              <a:t>)</a:t>
            </a:r>
            <a:endParaRPr lang="en-US" dirty="0"/>
          </a:p>
          <a:p>
            <a:pPr algn="r" rtl="1"/>
            <a:r>
              <a:rPr lang="ar-SA" dirty="0" smtClean="0"/>
              <a:t>المقابس للحالات </a:t>
            </a:r>
            <a:r>
              <a:rPr lang="ar-SA" dirty="0"/>
              <a:t>الخاصة </a:t>
            </a:r>
            <a:r>
              <a:rPr lang="en-US" dirty="0"/>
              <a:t>Special Case of sockets) </a:t>
            </a:r>
            <a:r>
              <a:rPr lang="ar-SA" dirty="0" smtClean="0"/>
              <a:t>)</a:t>
            </a:r>
            <a:endParaRPr lang="en-US" dirty="0"/>
          </a:p>
        </p:txBody>
      </p:sp>
      <p:sp>
        <p:nvSpPr>
          <p:cNvPr id="4" name="مستطيل 3"/>
          <p:cNvSpPr/>
          <p:nvPr/>
        </p:nvSpPr>
        <p:spPr>
          <a:xfrm>
            <a:off x="0" y="4118022"/>
            <a:ext cx="9139906" cy="923330"/>
          </a:xfrm>
          <a:prstGeom prst="rect">
            <a:avLst/>
          </a:prstGeom>
        </p:spPr>
        <p:txBody>
          <a:bodyPr wrap="square">
            <a:spAutoFit/>
          </a:bodyPr>
          <a:lstStyle/>
          <a:p>
            <a:pPr algn="r" rtl="1"/>
            <a:r>
              <a:rPr lang="ar-SA" b="1" dirty="0">
                <a:solidFill>
                  <a:srgbClr val="FF0000"/>
                </a:solidFill>
              </a:rPr>
              <a:t>المقابس </a:t>
            </a:r>
            <a:r>
              <a:rPr lang="ar-SA" b="1" dirty="0" smtClean="0">
                <a:solidFill>
                  <a:srgbClr val="FF0000"/>
                </a:solidFill>
              </a:rPr>
              <a:t>العادية </a:t>
            </a:r>
            <a:r>
              <a:rPr lang="en-US" b="1" dirty="0" smtClean="0">
                <a:solidFill>
                  <a:srgbClr val="FF0000"/>
                </a:solidFill>
              </a:rPr>
              <a:t>Normal </a:t>
            </a:r>
            <a:r>
              <a:rPr lang="en-US" b="1" dirty="0">
                <a:solidFill>
                  <a:srgbClr val="FF0000"/>
                </a:solidFill>
              </a:rPr>
              <a:t>Sockets</a:t>
            </a:r>
            <a:r>
              <a:rPr lang="en-US" b="1" dirty="0" smtClean="0">
                <a:solidFill>
                  <a:srgbClr val="FF0000"/>
                </a:solidFill>
              </a:rPr>
              <a:t>)</a:t>
            </a:r>
            <a:r>
              <a:rPr lang="ar-SA" b="1" dirty="0" smtClean="0">
                <a:solidFill>
                  <a:srgbClr val="FF0000"/>
                </a:solidFill>
              </a:rPr>
              <a:t>)</a:t>
            </a:r>
            <a:endParaRPr lang="en-US" b="1" dirty="0">
              <a:solidFill>
                <a:srgbClr val="FF0000"/>
              </a:solidFill>
            </a:endParaRPr>
          </a:p>
          <a:p>
            <a:pPr algn="r" rtl="1"/>
            <a:r>
              <a:rPr lang="ar-SA" dirty="0"/>
              <a:t>وهذا النوع يتم توصيل عليه الأجهزة العادية ذات القدرة الصغيرة لا تتعدى 3.5 كيلو فولت أمبير على </a:t>
            </a:r>
            <a:r>
              <a:rPr lang="ar-SA" dirty="0" smtClean="0"/>
              <a:t>سبيل المثال </a:t>
            </a:r>
            <a:r>
              <a:rPr lang="ar-SA" dirty="0"/>
              <a:t>الثلاجة والكمبيوتر والتلفزيون والمروحة والديب فريزر وغيرها</a:t>
            </a:r>
            <a:endParaRPr lang="en-US" dirty="0"/>
          </a:p>
        </p:txBody>
      </p:sp>
      <p:sp>
        <p:nvSpPr>
          <p:cNvPr id="5" name="مستطيل 4"/>
          <p:cNvSpPr/>
          <p:nvPr/>
        </p:nvSpPr>
        <p:spPr>
          <a:xfrm>
            <a:off x="79215" y="5041352"/>
            <a:ext cx="6498773" cy="1200329"/>
          </a:xfrm>
          <a:prstGeom prst="rect">
            <a:avLst/>
          </a:prstGeom>
        </p:spPr>
        <p:txBody>
          <a:bodyPr wrap="square">
            <a:spAutoFit/>
          </a:bodyPr>
          <a:lstStyle/>
          <a:p>
            <a:pPr algn="just" rtl="1"/>
            <a:r>
              <a:rPr lang="ar-SA" b="1" dirty="0" smtClean="0">
                <a:solidFill>
                  <a:srgbClr val="FF0000"/>
                </a:solidFill>
              </a:rPr>
              <a:t>(</a:t>
            </a:r>
            <a:r>
              <a:rPr lang="en-US" b="1" dirty="0" smtClean="0">
                <a:solidFill>
                  <a:srgbClr val="FF0000"/>
                </a:solidFill>
              </a:rPr>
              <a:t>(</a:t>
            </a:r>
            <a:r>
              <a:rPr lang="en-US" b="1" dirty="0">
                <a:solidFill>
                  <a:srgbClr val="FF0000"/>
                </a:solidFill>
              </a:rPr>
              <a:t>Double normal Socket (Twin </a:t>
            </a:r>
            <a:r>
              <a:rPr lang="ar-SA" dirty="0"/>
              <a:t>وهذا النوع من المقابس </a:t>
            </a:r>
            <a:r>
              <a:rPr lang="ar-SA" dirty="0" smtClean="0"/>
              <a:t>يكون </a:t>
            </a:r>
            <a:r>
              <a:rPr lang="ar-SA" dirty="0"/>
              <a:t>وجه المقبس </a:t>
            </a:r>
            <a:r>
              <a:rPr lang="ar-SA" dirty="0" smtClean="0"/>
              <a:t>له </a:t>
            </a:r>
            <a:r>
              <a:rPr lang="ar-SA" dirty="0"/>
              <a:t>مخرجين. ويتحمل من ١٠ إلى ١٦ أمبير أيضا. يتم وضع عليه أحمال عاديه ولكن يفضل أماكن بها جهازين متجاورين مثل الكمبيوتر (شاشة + صندوق مكونات "</a:t>
            </a:r>
            <a:r>
              <a:rPr lang="en-US" dirty="0"/>
              <a:t>Case") </a:t>
            </a:r>
            <a:r>
              <a:rPr lang="ar-SA" dirty="0" smtClean="0"/>
              <a:t>تلفزيون ورسيفر</a:t>
            </a:r>
            <a:r>
              <a:rPr lang="ar-SA" dirty="0"/>
              <a:t>.</a:t>
            </a:r>
            <a:endParaRPr lang="en-US" dirty="0"/>
          </a:p>
        </p:txBody>
      </p:sp>
    </p:spTree>
    <p:extLst>
      <p:ext uri="{BB962C8B-B14F-4D97-AF65-F5344CB8AC3E}">
        <p14:creationId xmlns:p14="http://schemas.microsoft.com/office/powerpoint/2010/main" val="18756553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206" y="770227"/>
            <a:ext cx="1009650" cy="97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62" y="2143950"/>
            <a:ext cx="1343025" cy="94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62" y="3276600"/>
            <a:ext cx="11601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8035" y="4817977"/>
            <a:ext cx="15240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697" y="4835589"/>
            <a:ext cx="1916507"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2286000" y="889844"/>
            <a:ext cx="6934200" cy="3693319"/>
          </a:xfrm>
          <a:prstGeom prst="rect">
            <a:avLst/>
          </a:prstGeom>
        </p:spPr>
        <p:txBody>
          <a:bodyPr wrap="square">
            <a:spAutoFit/>
          </a:bodyPr>
          <a:lstStyle/>
          <a:p>
            <a:pPr algn="just" rtl="1"/>
            <a:r>
              <a:rPr lang="ar-SA" b="1" dirty="0">
                <a:solidFill>
                  <a:srgbClr val="FF0000"/>
                </a:solidFill>
              </a:rPr>
              <a:t>مقابس </a:t>
            </a:r>
            <a:r>
              <a:rPr lang="ar-SA" b="1" dirty="0" smtClean="0">
                <a:solidFill>
                  <a:srgbClr val="FF0000"/>
                </a:solidFill>
              </a:rPr>
              <a:t>القوى </a:t>
            </a:r>
            <a:r>
              <a:rPr lang="en-US" b="1" dirty="0" smtClean="0">
                <a:solidFill>
                  <a:srgbClr val="FF0000"/>
                </a:solidFill>
              </a:rPr>
              <a:t>(Power </a:t>
            </a:r>
            <a:r>
              <a:rPr lang="en-US" b="1" dirty="0">
                <a:solidFill>
                  <a:srgbClr val="FF0000"/>
                </a:solidFill>
              </a:rPr>
              <a:t>Sockets)</a:t>
            </a:r>
          </a:p>
          <a:p>
            <a:pPr algn="just" rtl="1"/>
            <a:r>
              <a:rPr lang="ar-SA" dirty="0"/>
              <a:t>يتم وضع عليها الأجهزة ذات القدرة العالية التي تتعدى ٠,٥ كيلو فولت أمبير. ويتحمل من ١٠ إلى ٢٠ أمبير على سبيل المثال السخان - المكنسة - الفرن الكهربي - المكواه - مجفف ملابس غسالة ملابس </a:t>
            </a:r>
            <a:r>
              <a:rPr lang="ar-SA" dirty="0" smtClean="0"/>
              <a:t>وغيرها</a:t>
            </a:r>
            <a:r>
              <a:rPr lang="en-US" dirty="0" smtClean="0"/>
              <a:t> </a:t>
            </a:r>
            <a:r>
              <a:rPr lang="ar-SA" dirty="0" smtClean="0"/>
              <a:t>من </a:t>
            </a:r>
            <a:r>
              <a:rPr lang="ar-SA" dirty="0"/>
              <a:t>الأجهزة.</a:t>
            </a:r>
          </a:p>
          <a:p>
            <a:pPr algn="r"/>
            <a:r>
              <a:rPr lang="ar-SA" b="1" dirty="0">
                <a:solidFill>
                  <a:srgbClr val="FF0000"/>
                </a:solidFill>
              </a:rPr>
              <a:t>)</a:t>
            </a:r>
            <a:r>
              <a:rPr lang="en-US" b="1" dirty="0">
                <a:solidFill>
                  <a:srgbClr val="FF0000"/>
                </a:solidFill>
              </a:rPr>
              <a:t>Emergency </a:t>
            </a:r>
            <a:r>
              <a:rPr lang="en-US" b="1" dirty="0" smtClean="0">
                <a:solidFill>
                  <a:srgbClr val="FF0000"/>
                </a:solidFill>
              </a:rPr>
              <a:t>Sockets) </a:t>
            </a:r>
            <a:r>
              <a:rPr lang="ar-SA" b="1" dirty="0">
                <a:solidFill>
                  <a:srgbClr val="FF0000"/>
                </a:solidFill>
              </a:rPr>
              <a:t>مقابس </a:t>
            </a:r>
            <a:r>
              <a:rPr lang="ar-SA" b="1" dirty="0" smtClean="0">
                <a:solidFill>
                  <a:srgbClr val="FF0000"/>
                </a:solidFill>
              </a:rPr>
              <a:t>الطوارئ</a:t>
            </a:r>
            <a:endParaRPr lang="ar-SA" b="1" dirty="0">
              <a:solidFill>
                <a:srgbClr val="FF0000"/>
              </a:solidFill>
            </a:endParaRPr>
          </a:p>
          <a:p>
            <a:pPr algn="just" rtl="1"/>
            <a:r>
              <a:rPr lang="ar-SA" dirty="0"/>
              <a:t>هي مقابس </a:t>
            </a:r>
            <a:r>
              <a:rPr lang="ar-SA" dirty="0" smtClean="0"/>
              <a:t>يوضع </a:t>
            </a:r>
            <a:r>
              <a:rPr lang="ar-SA" dirty="0"/>
              <a:t>عليها الأحمال المهمة جدا التي لا نريد انقطاع التيار عنها ولو للحظه واحده ويكون تغذيتها من مصدرين أولهما المحول شركة الكهرباء والثاني هو البطاريات على سيبل المثال أجهزة الكمبيوتر - كاميرات المراقبة - الراوترات - بعض الأجهزة في المستشفيات وهناك أنواع </a:t>
            </a:r>
            <a:r>
              <a:rPr lang="ar-SA" dirty="0" smtClean="0"/>
              <a:t>من </a:t>
            </a:r>
            <a:r>
              <a:rPr lang="ar-SA" b="1" dirty="0" smtClean="0"/>
              <a:t>مقابس </a:t>
            </a:r>
            <a:r>
              <a:rPr lang="ar-SA" b="1" dirty="0"/>
              <a:t>من النوع </a:t>
            </a:r>
            <a:r>
              <a:rPr lang="en-US" b="1" dirty="0"/>
              <a:t>UPS </a:t>
            </a:r>
            <a:r>
              <a:rPr lang="en-US" b="1" dirty="0" smtClean="0"/>
              <a:t>Socket</a:t>
            </a:r>
          </a:p>
          <a:p>
            <a:pPr algn="just" rtl="1"/>
            <a:endParaRPr lang="en-US" dirty="0"/>
          </a:p>
          <a:p>
            <a:pPr algn="just" rtl="1"/>
            <a:r>
              <a:rPr lang="en-US" dirty="0" smtClean="0"/>
              <a:t>Single </a:t>
            </a:r>
            <a:r>
              <a:rPr lang="en-US" dirty="0"/>
              <a:t>UPS </a:t>
            </a:r>
            <a:r>
              <a:rPr lang="en-US" dirty="0" smtClean="0"/>
              <a:t>Socket-  </a:t>
            </a:r>
            <a:r>
              <a:rPr lang="ar-SA" dirty="0" smtClean="0"/>
              <a:t>يمكن </a:t>
            </a:r>
            <a:r>
              <a:rPr lang="ar-SA" dirty="0"/>
              <a:t>استخدام هذا النوع الكاميرات المراقبة </a:t>
            </a:r>
            <a:r>
              <a:rPr lang="en-US" dirty="0"/>
              <a:t>CCTV</a:t>
            </a:r>
          </a:p>
          <a:p>
            <a:pPr algn="just" rtl="1"/>
            <a:r>
              <a:rPr lang="en-US" dirty="0"/>
              <a:t>Double UPS </a:t>
            </a:r>
            <a:r>
              <a:rPr lang="en-US" dirty="0" smtClean="0"/>
              <a:t>Socket- </a:t>
            </a:r>
            <a:r>
              <a:rPr lang="ar-SA" dirty="0"/>
              <a:t>يمكن استخدام هذا النوع لأحمال مهمه مثل أجهزة الكمبيوتر في البنوك</a:t>
            </a:r>
            <a:endParaRPr lang="en-US" dirty="0"/>
          </a:p>
        </p:txBody>
      </p:sp>
    </p:spTree>
    <p:extLst>
      <p:ext uri="{BB962C8B-B14F-4D97-AF65-F5344CB8AC3E}">
        <p14:creationId xmlns:p14="http://schemas.microsoft.com/office/powerpoint/2010/main" val="16698069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571" y="860278"/>
            <a:ext cx="72536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942" y="1791671"/>
            <a:ext cx="2768063"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423" y="3338165"/>
            <a:ext cx="1313334"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408" y="4928840"/>
            <a:ext cx="131445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4535249" y="860278"/>
            <a:ext cx="4572000" cy="923330"/>
          </a:xfrm>
          <a:prstGeom prst="rect">
            <a:avLst/>
          </a:prstGeom>
        </p:spPr>
        <p:txBody>
          <a:bodyPr>
            <a:spAutoFit/>
          </a:bodyPr>
          <a:lstStyle/>
          <a:p>
            <a:pPr algn="just" rtl="1"/>
            <a:r>
              <a:rPr lang="ar-SA" b="1" dirty="0">
                <a:solidFill>
                  <a:srgbClr val="FF0000"/>
                </a:solidFill>
              </a:rPr>
              <a:t>المقابس </a:t>
            </a:r>
            <a:r>
              <a:rPr lang="ar-SA" b="1" dirty="0" smtClean="0">
                <a:solidFill>
                  <a:srgbClr val="FF0000"/>
                </a:solidFill>
              </a:rPr>
              <a:t>ثلاثية </a:t>
            </a:r>
            <a:r>
              <a:rPr lang="ar-SA" b="1" dirty="0">
                <a:solidFill>
                  <a:srgbClr val="FF0000"/>
                </a:solidFill>
              </a:rPr>
              <a:t>الأطوار </a:t>
            </a:r>
            <a:r>
              <a:rPr lang="en-US" b="1" dirty="0" smtClean="0">
                <a:solidFill>
                  <a:srgbClr val="FF0000"/>
                </a:solidFill>
              </a:rPr>
              <a:t>(Three </a:t>
            </a:r>
            <a:r>
              <a:rPr lang="en-US" b="1" dirty="0">
                <a:solidFill>
                  <a:srgbClr val="FF0000"/>
                </a:solidFill>
              </a:rPr>
              <a:t>phase socket)</a:t>
            </a:r>
          </a:p>
          <a:p>
            <a:pPr algn="just" rtl="1"/>
            <a:r>
              <a:rPr lang="ar-SA" dirty="0"/>
              <a:t>وتستخدم في التطبيقات المختلفة في المصانع والورش وبعض المعدات الخاصة</a:t>
            </a:r>
            <a:endParaRPr lang="en-US" dirty="0"/>
          </a:p>
        </p:txBody>
      </p:sp>
      <p:sp>
        <p:nvSpPr>
          <p:cNvPr id="3" name="مستطيل 2"/>
          <p:cNvSpPr/>
          <p:nvPr/>
        </p:nvSpPr>
        <p:spPr>
          <a:xfrm>
            <a:off x="2957005" y="3195733"/>
            <a:ext cx="6186995" cy="646331"/>
          </a:xfrm>
          <a:prstGeom prst="rect">
            <a:avLst/>
          </a:prstGeom>
        </p:spPr>
        <p:txBody>
          <a:bodyPr wrap="square">
            <a:spAutoFit/>
          </a:bodyPr>
          <a:lstStyle/>
          <a:p>
            <a:pPr algn="just" rtl="1"/>
            <a:r>
              <a:rPr lang="ar-SA" b="1" dirty="0">
                <a:solidFill>
                  <a:srgbClr val="FF0000"/>
                </a:solidFill>
              </a:rPr>
              <a:t>المقابس </a:t>
            </a:r>
            <a:r>
              <a:rPr lang="ar-SA" b="1" dirty="0" smtClean="0">
                <a:solidFill>
                  <a:srgbClr val="FF0000"/>
                </a:solidFill>
              </a:rPr>
              <a:t>الخاصة </a:t>
            </a:r>
            <a:r>
              <a:rPr lang="ar-SA" b="1" dirty="0">
                <a:solidFill>
                  <a:srgbClr val="FF0000"/>
                </a:solidFill>
              </a:rPr>
              <a:t>بالكاميرات </a:t>
            </a:r>
            <a:r>
              <a:rPr lang="en-US" b="1" dirty="0">
                <a:solidFill>
                  <a:srgbClr val="FF0000"/>
                </a:solidFill>
              </a:rPr>
              <a:t>(</a:t>
            </a:r>
            <a:r>
              <a:rPr lang="en-US" b="1" dirty="0" smtClean="0">
                <a:solidFill>
                  <a:srgbClr val="FF0000"/>
                </a:solidFill>
              </a:rPr>
              <a:t>CCTV Sockets)</a:t>
            </a:r>
          </a:p>
          <a:p>
            <a:pPr algn="just" rtl="1"/>
            <a:r>
              <a:rPr lang="ar-SA" dirty="0" smtClean="0"/>
              <a:t>وتستخدم لتغذية الكاميرات بقدرة ٠٫٣ كيلو وات وتتحمل تيار من ١٠ إلى ١٦ أمبير</a:t>
            </a:r>
            <a:endParaRPr lang="en-US" dirty="0"/>
          </a:p>
        </p:txBody>
      </p:sp>
      <p:sp>
        <p:nvSpPr>
          <p:cNvPr id="4" name="مستطيل 3"/>
          <p:cNvSpPr/>
          <p:nvPr/>
        </p:nvSpPr>
        <p:spPr>
          <a:xfrm>
            <a:off x="2286000" y="4384450"/>
            <a:ext cx="6821249" cy="923330"/>
          </a:xfrm>
          <a:prstGeom prst="rect">
            <a:avLst/>
          </a:prstGeom>
        </p:spPr>
        <p:txBody>
          <a:bodyPr wrap="square">
            <a:spAutoFit/>
          </a:bodyPr>
          <a:lstStyle/>
          <a:p>
            <a:pPr algn="just" rtl="1"/>
            <a:r>
              <a:rPr lang="ar-SA" b="1" dirty="0">
                <a:solidFill>
                  <a:srgbClr val="FF0000"/>
                </a:solidFill>
              </a:rPr>
              <a:t>المقابس </a:t>
            </a:r>
            <a:r>
              <a:rPr lang="ar-SA" b="1" dirty="0" smtClean="0">
                <a:solidFill>
                  <a:srgbClr val="FF0000"/>
                </a:solidFill>
              </a:rPr>
              <a:t>الخاصة </a:t>
            </a:r>
            <a:r>
              <a:rPr lang="ar-SA" b="1" dirty="0">
                <a:solidFill>
                  <a:srgbClr val="FF0000"/>
                </a:solidFill>
              </a:rPr>
              <a:t>بالسقف (</a:t>
            </a:r>
            <a:r>
              <a:rPr lang="en-US" b="1" dirty="0">
                <a:solidFill>
                  <a:srgbClr val="FF0000"/>
                </a:solidFill>
              </a:rPr>
              <a:t>Celling </a:t>
            </a:r>
            <a:r>
              <a:rPr lang="en-US" b="1" dirty="0" smtClean="0">
                <a:solidFill>
                  <a:srgbClr val="FF0000"/>
                </a:solidFill>
              </a:rPr>
              <a:t>Sockets</a:t>
            </a:r>
            <a:r>
              <a:rPr lang="ar-SA" b="1" dirty="0" smtClean="0">
                <a:solidFill>
                  <a:srgbClr val="FF0000"/>
                </a:solidFill>
              </a:rPr>
              <a:t>)</a:t>
            </a:r>
            <a:endParaRPr lang="en-US" b="1" dirty="0">
              <a:solidFill>
                <a:srgbClr val="FF0000"/>
              </a:solidFill>
            </a:endParaRPr>
          </a:p>
          <a:p>
            <a:pPr algn="just" rtl="1"/>
            <a:r>
              <a:rPr lang="ar-SA" dirty="0"/>
              <a:t>وتستخدم تلك الأنواع من المقابس لتغذية أجهزة العرض </a:t>
            </a:r>
            <a:r>
              <a:rPr lang="en-US" dirty="0" smtClean="0"/>
              <a:t>(Projector</a:t>
            </a:r>
            <a:r>
              <a:rPr lang="en-US" dirty="0"/>
              <a:t>) </a:t>
            </a:r>
            <a:r>
              <a:rPr lang="ar-SA" dirty="0"/>
              <a:t>أو أجهزة الكاميرات في السقف </a:t>
            </a:r>
            <a:r>
              <a:rPr lang="ar-SA" dirty="0" smtClean="0"/>
              <a:t>أو</a:t>
            </a:r>
            <a:r>
              <a:rPr lang="en-US" dirty="0" smtClean="0"/>
              <a:t> </a:t>
            </a:r>
            <a:r>
              <a:rPr lang="ar-SA" dirty="0" smtClean="0"/>
              <a:t>أي </a:t>
            </a:r>
            <a:r>
              <a:rPr lang="ar-SA" dirty="0"/>
              <a:t>أجهزة توضع في السقف</a:t>
            </a:r>
            <a:endParaRPr lang="en-US" dirty="0"/>
          </a:p>
        </p:txBody>
      </p:sp>
    </p:spTree>
    <p:extLst>
      <p:ext uri="{BB962C8B-B14F-4D97-AF65-F5344CB8AC3E}">
        <p14:creationId xmlns:p14="http://schemas.microsoft.com/office/powerpoint/2010/main" val="37985274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 y="798512"/>
            <a:ext cx="2226858"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986" y="2639340"/>
            <a:ext cx="2040953" cy="185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2141939" y="687104"/>
            <a:ext cx="7002061" cy="923330"/>
          </a:xfrm>
          <a:prstGeom prst="rect">
            <a:avLst/>
          </a:prstGeom>
        </p:spPr>
        <p:txBody>
          <a:bodyPr wrap="square">
            <a:spAutoFit/>
          </a:bodyPr>
          <a:lstStyle/>
          <a:p>
            <a:pPr algn="r" rtl="1"/>
            <a:r>
              <a:rPr lang="ar-SA" b="1" dirty="0">
                <a:solidFill>
                  <a:srgbClr val="FF0000"/>
                </a:solidFill>
              </a:rPr>
              <a:t>المقابس </a:t>
            </a:r>
            <a:r>
              <a:rPr lang="ar-SA" b="1" dirty="0" smtClean="0">
                <a:solidFill>
                  <a:srgbClr val="FF0000"/>
                </a:solidFill>
              </a:rPr>
              <a:t>الخاصة بالأرضية</a:t>
            </a:r>
            <a:r>
              <a:rPr lang="en-US" b="1" dirty="0" smtClean="0">
                <a:solidFill>
                  <a:srgbClr val="FF0000"/>
                </a:solidFill>
              </a:rPr>
              <a:t>(Floor </a:t>
            </a:r>
            <a:r>
              <a:rPr lang="en-US" b="1" dirty="0">
                <a:solidFill>
                  <a:srgbClr val="FF0000"/>
                </a:solidFill>
              </a:rPr>
              <a:t>"box" Sockets)</a:t>
            </a:r>
          </a:p>
          <a:p>
            <a:pPr algn="r" rtl="1"/>
            <a:r>
              <a:rPr lang="ar-SA" dirty="0"/>
              <a:t>تستخدم هذه الأنواع من المقابس في معامل الكمبيوتر وقاعات الاجتماعات والمعامل عامة ولابد أن تكون مقاومة لدخول المياه وكذلك الأتربة</a:t>
            </a:r>
            <a:endParaRPr lang="en-US" dirty="0"/>
          </a:p>
        </p:txBody>
      </p:sp>
      <p:sp>
        <p:nvSpPr>
          <p:cNvPr id="3" name="مستطيل 2"/>
          <p:cNvSpPr/>
          <p:nvPr/>
        </p:nvSpPr>
        <p:spPr>
          <a:xfrm>
            <a:off x="2141939" y="2438400"/>
            <a:ext cx="6944026" cy="646331"/>
          </a:xfrm>
          <a:prstGeom prst="rect">
            <a:avLst/>
          </a:prstGeom>
        </p:spPr>
        <p:txBody>
          <a:bodyPr wrap="square">
            <a:spAutoFit/>
          </a:bodyPr>
          <a:lstStyle/>
          <a:p>
            <a:pPr algn="r" rtl="1"/>
            <a:r>
              <a:rPr lang="ar-SA" b="1" dirty="0">
                <a:solidFill>
                  <a:srgbClr val="FF0000"/>
                </a:solidFill>
              </a:rPr>
              <a:t>المقابس </a:t>
            </a:r>
            <a:r>
              <a:rPr lang="ar-SA" b="1" dirty="0" smtClean="0">
                <a:solidFill>
                  <a:srgbClr val="FF0000"/>
                </a:solidFill>
              </a:rPr>
              <a:t>المصفوفة </a:t>
            </a:r>
            <a:r>
              <a:rPr lang="en-US" b="1" dirty="0" smtClean="0">
                <a:solidFill>
                  <a:srgbClr val="FF0000"/>
                </a:solidFill>
              </a:rPr>
              <a:t>                                                              ( Column </a:t>
            </a:r>
            <a:r>
              <a:rPr lang="en-US" b="1" dirty="0">
                <a:solidFill>
                  <a:srgbClr val="FF0000"/>
                </a:solidFill>
              </a:rPr>
              <a:t>Sockets</a:t>
            </a:r>
            <a:r>
              <a:rPr lang="en-US" b="1" dirty="0" smtClean="0">
                <a:solidFill>
                  <a:srgbClr val="FF0000"/>
                </a:solidFill>
              </a:rPr>
              <a:t>)</a:t>
            </a:r>
            <a:r>
              <a:rPr lang="en-US" dirty="0" smtClean="0"/>
              <a:t> </a:t>
            </a:r>
            <a:r>
              <a:rPr lang="ar-SA" dirty="0" smtClean="0"/>
              <a:t>يستخدم </a:t>
            </a:r>
            <a:r>
              <a:rPr lang="ar-SA" dirty="0"/>
              <a:t>هذا النوع من المقابس في المكاتب والمعامل وقاعات الاجتماعات</a:t>
            </a:r>
            <a:endParaRPr lang="en-US" dirty="0"/>
          </a:p>
        </p:txBody>
      </p:sp>
      <p:sp>
        <p:nvSpPr>
          <p:cNvPr id="4" name="مستطيل 3"/>
          <p:cNvSpPr/>
          <p:nvPr/>
        </p:nvSpPr>
        <p:spPr>
          <a:xfrm>
            <a:off x="2234891" y="4029165"/>
            <a:ext cx="6943321" cy="923330"/>
          </a:xfrm>
          <a:prstGeom prst="rect">
            <a:avLst/>
          </a:prstGeom>
        </p:spPr>
        <p:txBody>
          <a:bodyPr wrap="square">
            <a:spAutoFit/>
          </a:bodyPr>
          <a:lstStyle/>
          <a:p>
            <a:pPr algn="just" rtl="1"/>
            <a:r>
              <a:rPr lang="ar-SA" b="1" dirty="0">
                <a:solidFill>
                  <a:srgbClr val="FF0000"/>
                </a:solidFill>
              </a:rPr>
              <a:t>المقابس </a:t>
            </a:r>
            <a:r>
              <a:rPr lang="en-US" b="1" dirty="0">
                <a:solidFill>
                  <a:srgbClr val="FF0000"/>
                </a:solidFill>
              </a:rPr>
              <a:t> </a:t>
            </a:r>
            <a:r>
              <a:rPr lang="ar-SA" b="1" dirty="0">
                <a:solidFill>
                  <a:srgbClr val="FF0000"/>
                </a:solidFill>
              </a:rPr>
              <a:t>الخاصة بالأثاث </a:t>
            </a:r>
            <a:r>
              <a:rPr lang="en-US" b="1" dirty="0">
                <a:solidFill>
                  <a:srgbClr val="FF0000"/>
                </a:solidFill>
              </a:rPr>
              <a:t>(Furniture Sockets)</a:t>
            </a:r>
          </a:p>
          <a:p>
            <a:pPr algn="just" rtl="1"/>
            <a:r>
              <a:rPr lang="ar-SA" dirty="0"/>
              <a:t>مخارج البرايز تكون مثبته في المكاتب التربيزات ويجب أن درجة حمايتها عالية من التعرض لدخول </a:t>
            </a:r>
            <a:r>
              <a:rPr lang="ar-SA" dirty="0" smtClean="0"/>
              <a:t>المياه</a:t>
            </a:r>
            <a:r>
              <a:rPr lang="en-US" dirty="0" smtClean="0"/>
              <a:t> </a:t>
            </a:r>
            <a:r>
              <a:rPr lang="ar-SA" dirty="0" smtClean="0"/>
              <a:t>والأتربة</a:t>
            </a:r>
            <a:endParaRPr lang="en-US" dirty="0"/>
          </a:p>
        </p:txBody>
      </p:sp>
    </p:spTree>
    <p:extLst>
      <p:ext uri="{BB962C8B-B14F-4D97-AF65-F5344CB8AC3E}">
        <p14:creationId xmlns:p14="http://schemas.microsoft.com/office/powerpoint/2010/main" val="37985274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228600" y="990600"/>
            <a:ext cx="6934200" cy="646331"/>
          </a:xfrm>
          <a:prstGeom prst="rect">
            <a:avLst/>
          </a:prstGeom>
        </p:spPr>
        <p:txBody>
          <a:bodyPr wrap="square">
            <a:spAutoFit/>
          </a:bodyPr>
          <a:lstStyle/>
          <a:p>
            <a:r>
              <a:rPr lang="en-US" dirty="0">
                <a:hlinkClick r:id="rId4"/>
              </a:rPr>
              <a:t>https://www.youtube.com/watch?v=_</a:t>
            </a:r>
            <a:r>
              <a:rPr lang="en-US" dirty="0" smtClean="0">
                <a:hlinkClick r:id="rId4"/>
              </a:rPr>
              <a:t>aX1KibVN_I</a:t>
            </a:r>
            <a:endParaRPr lang="en-US" dirty="0" smtClean="0"/>
          </a:p>
          <a:p>
            <a:endParaRPr lang="en-US" dirty="0"/>
          </a:p>
        </p:txBody>
      </p:sp>
      <p:pic>
        <p:nvPicPr>
          <p:cNvPr id="3" name="صورة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199" y="3237036"/>
            <a:ext cx="4470400" cy="2514600"/>
          </a:xfrm>
          <a:prstGeom prst="rect">
            <a:avLst/>
          </a:prstGeom>
        </p:spPr>
      </p:pic>
    </p:spTree>
    <p:extLst>
      <p:ext uri="{BB962C8B-B14F-4D97-AF65-F5344CB8AC3E}">
        <p14:creationId xmlns:p14="http://schemas.microsoft.com/office/powerpoint/2010/main" val="5205781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 y="982994"/>
            <a:ext cx="349567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37" y="1397167"/>
            <a:ext cx="5257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5850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0644" y="914400"/>
            <a:ext cx="3492281" cy="243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219200"/>
            <a:ext cx="7463506" cy="128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240" y="2665490"/>
            <a:ext cx="5562599" cy="3647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9443" y="2743200"/>
            <a:ext cx="1848984" cy="2756513"/>
          </a:xfrm>
          <a:prstGeom prst="rect">
            <a:avLst/>
          </a:prstGeom>
        </p:spPr>
      </p:pic>
    </p:spTree>
    <p:extLst>
      <p:ext uri="{BB962C8B-B14F-4D97-AF65-F5344CB8AC3E}">
        <p14:creationId xmlns:p14="http://schemas.microsoft.com/office/powerpoint/2010/main" val="2765195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 y="728262"/>
            <a:ext cx="913447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3287" y="2592052"/>
            <a:ext cx="29534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754" y="5669599"/>
            <a:ext cx="628300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755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1" y="1143000"/>
            <a:ext cx="3958306"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9064" y="852344"/>
            <a:ext cx="5724525"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029408"/>
            <a:ext cx="3133725"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170" y="2438400"/>
            <a:ext cx="4457700"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7554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 y="702646"/>
            <a:ext cx="9144000"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314" y="3049555"/>
            <a:ext cx="3257550"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150" y="5669599"/>
            <a:ext cx="600075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صورة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9600" y="3034004"/>
            <a:ext cx="1524000" cy="2133600"/>
          </a:xfrm>
          <a:prstGeom prst="rect">
            <a:avLst/>
          </a:prstGeom>
        </p:spPr>
      </p:pic>
      <p:pic>
        <p:nvPicPr>
          <p:cNvPr id="3" name="صورة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3892" y="3338804"/>
            <a:ext cx="1524000" cy="1524000"/>
          </a:xfrm>
          <a:prstGeom prst="rect">
            <a:avLst/>
          </a:prstGeom>
        </p:spPr>
      </p:pic>
    </p:spTree>
    <p:extLst>
      <p:ext uri="{BB962C8B-B14F-4D97-AF65-F5344CB8AC3E}">
        <p14:creationId xmlns:p14="http://schemas.microsoft.com/office/powerpoint/2010/main" val="6974309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TotalTime>
  <Words>2083</Words>
  <Application>Microsoft Office PowerPoint</Application>
  <PresentationFormat>عرض على الشاشة (3:4)‏</PresentationFormat>
  <Paragraphs>134</Paragraphs>
  <Slides>46</Slides>
  <Notes>2</Notes>
  <HiddenSlides>0</HiddenSlides>
  <MMClips>0</MMClips>
  <ScaleCrop>false</ScaleCrop>
  <HeadingPairs>
    <vt:vector size="4" baseType="variant">
      <vt:variant>
        <vt:lpstr>نسق</vt:lpstr>
      </vt:variant>
      <vt:variant>
        <vt:i4>1</vt:i4>
      </vt:variant>
      <vt:variant>
        <vt:lpstr>عناوين الشرائح</vt:lpstr>
      </vt:variant>
      <vt:variant>
        <vt:i4>46</vt:i4>
      </vt:variant>
    </vt:vector>
  </HeadingPairs>
  <TitlesOfParts>
    <vt:vector size="47" baseType="lpstr">
      <vt:lpstr>Office Theme</vt:lpstr>
      <vt:lpstr>عرض تقديمي في PowerPoint</vt:lpstr>
      <vt:lpstr>LECTURE2: ELECTRICAL SOCKTS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Asma</dc:creator>
  <cp:lastModifiedBy>Acer</cp:lastModifiedBy>
  <cp:revision>56</cp:revision>
  <dcterms:created xsi:type="dcterms:W3CDTF">2006-08-16T00:00:00Z</dcterms:created>
  <dcterms:modified xsi:type="dcterms:W3CDTF">2024-07-25T11:16:34Z</dcterms:modified>
</cp:coreProperties>
</file>