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18"/>
  </p:notesMasterIdLst>
  <p:sldIdLst>
    <p:sldId id="297" r:id="rId2"/>
    <p:sldId id="279" r:id="rId3"/>
    <p:sldId id="289" r:id="rId4"/>
    <p:sldId id="280" r:id="rId5"/>
    <p:sldId id="290" r:id="rId6"/>
    <p:sldId id="281" r:id="rId7"/>
    <p:sldId id="291" r:id="rId8"/>
    <p:sldId id="282" r:id="rId9"/>
    <p:sldId id="292" r:id="rId10"/>
    <p:sldId id="283" r:id="rId11"/>
    <p:sldId id="300" r:id="rId12"/>
    <p:sldId id="284" r:id="rId13"/>
    <p:sldId id="285" r:id="rId14"/>
    <p:sldId id="286" r:id="rId15"/>
    <p:sldId id="296" r:id="rId16"/>
    <p:sldId id="288"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E2216"/>
    <a:srgbClr val="800000"/>
    <a:srgbClr val="933735"/>
    <a:srgbClr val="F2DCDB"/>
    <a:srgbClr val="BC47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نمط متوسط 2 - تميي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النمط المتوسط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نمط متوسط 2 - تميي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نمط متوسط 2 - تميي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DA37D80-6434-44D0-A028-1B22A696006F}" styleName="نمط فاتح 3 - تمييز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21" autoAdjust="0"/>
    <p:restoredTop sz="94265" autoAdjust="0"/>
  </p:normalViewPr>
  <p:slideViewPr>
    <p:cSldViewPr>
      <p:cViewPr>
        <p:scale>
          <a:sx n="75" d="100"/>
          <a:sy n="75" d="100"/>
        </p:scale>
        <p:origin x="-672" y="3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4335BF1-C61B-41F8-8BB5-07A195AC539D}" type="datetimeFigureOut">
              <a:rPr lang="en-US" smtClean="0"/>
              <a:pPr/>
              <a:t>2/22/2021</a:t>
            </a:fld>
            <a:endParaRPr lang="en-US"/>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DECE47-3325-4293-A2A7-15ECF1B838B8}" type="slidenum">
              <a:rPr lang="en-US" smtClean="0"/>
              <a:pPr/>
              <a:t>‹#›</a:t>
            </a:fld>
            <a:endParaRPr lang="en-US"/>
          </a:p>
        </p:txBody>
      </p:sp>
    </p:spTree>
    <p:extLst>
      <p:ext uri="{BB962C8B-B14F-4D97-AF65-F5344CB8AC3E}">
        <p14:creationId xmlns:p14="http://schemas.microsoft.com/office/powerpoint/2010/main" val="41703387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en-US" dirty="0"/>
          </a:p>
        </p:txBody>
      </p:sp>
      <p:sp>
        <p:nvSpPr>
          <p:cNvPr id="4" name="عنصر نائب لرقم الشريحة 3"/>
          <p:cNvSpPr>
            <a:spLocks noGrp="1"/>
          </p:cNvSpPr>
          <p:nvPr>
            <p:ph type="sldNum" sz="quarter" idx="10"/>
          </p:nvPr>
        </p:nvSpPr>
        <p:spPr/>
        <p:txBody>
          <a:bodyPr/>
          <a:lstStyle/>
          <a:p>
            <a:fld id="{CADECE47-3325-4293-A2A7-15ECF1B838B8}" type="slidenum">
              <a:rPr lang="en-US" smtClean="0"/>
              <a:pPr/>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E3133EA2-46B6-410E-9D09-9B8FCE489377}" type="datetimeFigureOut">
              <a:rPr lang="en-US" smtClean="0"/>
              <a:pPr/>
              <a:t>2/22/2021</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10592865-2971-40F5-AE16-C33FE99AF13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E3133EA2-46B6-410E-9D09-9B8FCE489377}" type="datetimeFigureOut">
              <a:rPr lang="en-US" smtClean="0"/>
              <a:pPr/>
              <a:t>2/22/2021</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10592865-2971-40F5-AE16-C33FE99AF13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E3133EA2-46B6-410E-9D09-9B8FCE489377}" type="datetimeFigureOut">
              <a:rPr lang="en-US" smtClean="0"/>
              <a:pPr/>
              <a:t>2/22/2021</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10592865-2971-40F5-AE16-C33FE99AF13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E3133EA2-46B6-410E-9D09-9B8FCE489377}" type="datetimeFigureOut">
              <a:rPr lang="en-US" smtClean="0"/>
              <a:pPr/>
              <a:t>2/22/2021</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10592865-2971-40F5-AE16-C33FE99AF13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3133EA2-46B6-410E-9D09-9B8FCE489377}" type="datetimeFigureOut">
              <a:rPr lang="en-US" smtClean="0"/>
              <a:pPr/>
              <a:t>2/22/2021</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10592865-2971-40F5-AE16-C33FE99AF13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E3133EA2-46B6-410E-9D09-9B8FCE489377}" type="datetimeFigureOut">
              <a:rPr lang="en-US" smtClean="0"/>
              <a:pPr/>
              <a:t>2/22/2021</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10592865-2971-40F5-AE16-C33FE99AF13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E3133EA2-46B6-410E-9D09-9B8FCE489377}" type="datetimeFigureOut">
              <a:rPr lang="en-US" smtClean="0"/>
              <a:pPr/>
              <a:t>2/22/2021</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10592865-2971-40F5-AE16-C33FE99AF13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E3133EA2-46B6-410E-9D09-9B8FCE489377}" type="datetimeFigureOut">
              <a:rPr lang="en-US" smtClean="0"/>
              <a:pPr/>
              <a:t>2/22/2021</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10592865-2971-40F5-AE16-C33FE99AF13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3133EA2-46B6-410E-9D09-9B8FCE489377}" type="datetimeFigureOut">
              <a:rPr lang="en-US" smtClean="0"/>
              <a:pPr/>
              <a:t>2/22/2021</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10592865-2971-40F5-AE16-C33FE99AF13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133EA2-46B6-410E-9D09-9B8FCE489377}" type="datetimeFigureOut">
              <a:rPr lang="en-US" smtClean="0"/>
              <a:pPr/>
              <a:t>2/22/2021</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10592865-2971-40F5-AE16-C33FE99AF13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133EA2-46B6-410E-9D09-9B8FCE489377}" type="datetimeFigureOut">
              <a:rPr lang="en-US" smtClean="0"/>
              <a:pPr/>
              <a:t>2/22/2021</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10592865-2971-40F5-AE16-C33FE99AF13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133EA2-46B6-410E-9D09-9B8FCE489377}" type="datetimeFigureOut">
              <a:rPr lang="en-US" smtClean="0"/>
              <a:pPr/>
              <a:t>2/22/2021</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592865-2971-40F5-AE16-C33FE99AF13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 Id="rId5" Type="http://schemas.openxmlformats.org/officeDocument/2006/relationships/image" Target="../media/image10.jpeg"/><Relationship Id="rId4" Type="http://schemas.openxmlformats.org/officeDocument/2006/relationships/image" Target="../media/image9.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Hp\Desktop\30359830353_b4d6a1fb8b_b.jpg"/>
          <p:cNvPicPr>
            <a:picLocks noChangeAspect="1" noChangeArrowheads="1"/>
          </p:cNvPicPr>
          <p:nvPr/>
        </p:nvPicPr>
        <p:blipFill>
          <a:blip r:embed="rId2"/>
          <a:srcRect/>
          <a:stretch>
            <a:fillRect/>
          </a:stretch>
        </p:blipFill>
        <p:spPr bwMode="auto">
          <a:xfrm>
            <a:off x="0" y="0"/>
            <a:ext cx="9144000" cy="67056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800000"/>
        </a:solidFill>
        <a:effectLst/>
      </p:bgPr>
    </p:bg>
    <p:spTree>
      <p:nvGrpSpPr>
        <p:cNvPr id="1" name=""/>
        <p:cNvGrpSpPr/>
        <p:nvPr/>
      </p:nvGrpSpPr>
      <p:grpSpPr>
        <a:xfrm>
          <a:off x="0" y="0"/>
          <a:ext cx="0" cy="0"/>
          <a:chOff x="0" y="0"/>
          <a:chExt cx="0" cy="0"/>
        </a:xfrm>
      </p:grpSpPr>
      <p:sp>
        <p:nvSpPr>
          <p:cNvPr id="10" name="مخطط انسيابي: مستند 9"/>
          <p:cNvSpPr/>
          <p:nvPr/>
        </p:nvSpPr>
        <p:spPr>
          <a:xfrm>
            <a:off x="381000" y="762000"/>
            <a:ext cx="8382000" cy="6096000"/>
          </a:xfrm>
          <a:prstGeom prst="flowChartDocumen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lnSpc>
                <a:spcPct val="200000"/>
              </a:lnSpc>
            </a:pPr>
            <a:r>
              <a:rPr lang="ar-SA" sz="2800" b="1" dirty="0" smtClean="0">
                <a:solidFill>
                  <a:schemeClr val="tx1"/>
                </a:solidFill>
              </a:rPr>
              <a:t>الواجبات </a:t>
            </a:r>
            <a:r>
              <a:rPr lang="ar-SA" sz="2800" b="1" dirty="0" err="1" smtClean="0">
                <a:solidFill>
                  <a:schemeClr val="tx1"/>
                </a:solidFill>
              </a:rPr>
              <a:t>البيتية</a:t>
            </a:r>
            <a:r>
              <a:rPr lang="ar-SA" sz="2800" b="1" dirty="0" smtClean="0">
                <a:solidFill>
                  <a:schemeClr val="tx1"/>
                </a:solidFill>
              </a:rPr>
              <a:t> </a:t>
            </a:r>
          </a:p>
          <a:p>
            <a:pPr algn="r" rtl="1">
              <a:lnSpc>
                <a:spcPct val="200000"/>
              </a:lnSpc>
            </a:pPr>
            <a:r>
              <a:rPr lang="ar-SA" dirty="0" smtClean="0">
                <a:solidFill>
                  <a:schemeClr val="tx1"/>
                </a:solidFill>
              </a:rPr>
              <a:t>قد تطورت مصادر المعلومات وتقنياتها ووسائطها، فإن هناك العديد مما يستطيع أن يفعله التلميذ ليعمق فهمه للمواد العلمية ويضيف ويستكشف ويبتكر. </a:t>
            </a:r>
          </a:p>
          <a:p>
            <a:pPr algn="r" rtl="1">
              <a:lnSpc>
                <a:spcPct val="200000"/>
              </a:lnSpc>
            </a:pPr>
            <a:r>
              <a:rPr lang="ar-SA" dirty="0" smtClean="0">
                <a:solidFill>
                  <a:schemeClr val="tx1"/>
                </a:solidFill>
              </a:rPr>
              <a:t>أما </a:t>
            </a:r>
            <a:r>
              <a:rPr lang="ar-SA" dirty="0" smtClean="0">
                <a:solidFill>
                  <a:srgbClr val="FF0000"/>
                </a:solidFill>
              </a:rPr>
              <a:t>بالنسبة لطفل الروضة، فهناك الأنشطة الفنية من رسم وتلوين وتشكيل، وألعاب الحل والتركيب </a:t>
            </a:r>
            <a:r>
              <a:rPr lang="ar-SA" dirty="0" err="1" smtClean="0">
                <a:solidFill>
                  <a:srgbClr val="FF0000"/>
                </a:solidFill>
              </a:rPr>
              <a:t>والأحجيات</a:t>
            </a:r>
            <a:r>
              <a:rPr lang="ar-SA" dirty="0" smtClean="0">
                <a:solidFill>
                  <a:srgbClr val="FF0000"/>
                </a:solidFill>
              </a:rPr>
              <a:t> والكتب المصورة وغيرها من اللعب التعليمية التي يستمتع </a:t>
            </a:r>
            <a:r>
              <a:rPr lang="ar-SA" dirty="0" err="1" smtClean="0">
                <a:solidFill>
                  <a:srgbClr val="FF0000"/>
                </a:solidFill>
              </a:rPr>
              <a:t>بها</a:t>
            </a:r>
            <a:r>
              <a:rPr lang="ar-SA" dirty="0" smtClean="0">
                <a:solidFill>
                  <a:srgbClr val="FF0000"/>
                </a:solidFill>
              </a:rPr>
              <a:t> ويتعلم منها، المهم ألا يقال له أن ذلك واجب عليه. أما كتابة كلمة أو أكثر من 2-5 مرة وحل مسائل حسابية في البيت، يعلم الله من يقوم </a:t>
            </a:r>
            <a:r>
              <a:rPr lang="ar-SA" dirty="0" smtClean="0">
                <a:solidFill>
                  <a:schemeClr val="tx1"/>
                </a:solidFill>
              </a:rPr>
              <a:t>بحلها، فمرفوض تماماً.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Hp\Desktop\download (2).jpg"/>
          <p:cNvPicPr>
            <a:picLocks noChangeAspect="1" noChangeArrowheads="1"/>
          </p:cNvPicPr>
          <p:nvPr/>
        </p:nvPicPr>
        <p:blipFill>
          <a:blip r:embed="rId2"/>
          <a:srcRect/>
          <a:stretch>
            <a:fillRect/>
          </a:stretch>
        </p:blipFill>
        <p:spPr bwMode="auto">
          <a:xfrm>
            <a:off x="838200" y="381000"/>
            <a:ext cx="3276600" cy="2438400"/>
          </a:xfrm>
          <a:prstGeom prst="rect">
            <a:avLst/>
          </a:prstGeom>
          <a:noFill/>
        </p:spPr>
      </p:pic>
      <p:pic>
        <p:nvPicPr>
          <p:cNvPr id="5123" name="Picture 3" descr="C:\Users\Hp\Desktop\download (3).jpg"/>
          <p:cNvPicPr>
            <a:picLocks noChangeAspect="1" noChangeArrowheads="1"/>
          </p:cNvPicPr>
          <p:nvPr/>
        </p:nvPicPr>
        <p:blipFill>
          <a:blip r:embed="rId3"/>
          <a:srcRect/>
          <a:stretch>
            <a:fillRect/>
          </a:stretch>
        </p:blipFill>
        <p:spPr bwMode="auto">
          <a:xfrm>
            <a:off x="4648200" y="381000"/>
            <a:ext cx="3238500" cy="2486025"/>
          </a:xfrm>
          <a:prstGeom prst="rect">
            <a:avLst/>
          </a:prstGeom>
          <a:noFill/>
        </p:spPr>
      </p:pic>
      <p:pic>
        <p:nvPicPr>
          <p:cNvPr id="5124" name="Picture 4" descr="C:\Users\Hp\Desktop\images (2).jpg"/>
          <p:cNvPicPr>
            <a:picLocks noChangeAspect="1" noChangeArrowheads="1"/>
          </p:cNvPicPr>
          <p:nvPr/>
        </p:nvPicPr>
        <p:blipFill>
          <a:blip r:embed="rId4"/>
          <a:srcRect/>
          <a:stretch>
            <a:fillRect/>
          </a:stretch>
        </p:blipFill>
        <p:spPr bwMode="auto">
          <a:xfrm>
            <a:off x="4724400" y="3505200"/>
            <a:ext cx="3228975" cy="2667000"/>
          </a:xfrm>
          <a:prstGeom prst="rect">
            <a:avLst/>
          </a:prstGeom>
          <a:noFill/>
        </p:spPr>
      </p:pic>
      <p:pic>
        <p:nvPicPr>
          <p:cNvPr id="5125" name="Picture 5"/>
          <p:cNvPicPr>
            <a:picLocks noChangeAspect="1" noChangeArrowheads="1"/>
          </p:cNvPicPr>
          <p:nvPr/>
        </p:nvPicPr>
        <p:blipFill>
          <a:blip r:embed="rId5"/>
          <a:srcRect/>
          <a:stretch>
            <a:fillRect/>
          </a:stretch>
        </p:blipFill>
        <p:spPr bwMode="auto">
          <a:xfrm>
            <a:off x="609600" y="3505200"/>
            <a:ext cx="3543300" cy="2667000"/>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800000"/>
        </a:solidFill>
        <a:effectLst/>
      </p:bgPr>
    </p:bg>
    <p:spTree>
      <p:nvGrpSpPr>
        <p:cNvPr id="1" name=""/>
        <p:cNvGrpSpPr/>
        <p:nvPr/>
      </p:nvGrpSpPr>
      <p:grpSpPr>
        <a:xfrm>
          <a:off x="0" y="0"/>
          <a:ext cx="0" cy="0"/>
          <a:chOff x="0" y="0"/>
          <a:chExt cx="0" cy="0"/>
        </a:xfrm>
      </p:grpSpPr>
      <p:sp>
        <p:nvSpPr>
          <p:cNvPr id="3" name="مربع نص 2"/>
          <p:cNvSpPr txBox="1"/>
          <p:nvPr/>
        </p:nvSpPr>
        <p:spPr>
          <a:xfrm>
            <a:off x="228600" y="533400"/>
            <a:ext cx="8763000" cy="5910721"/>
          </a:xfrm>
          <a:prstGeom prst="rect">
            <a:avLst/>
          </a:prstGeom>
          <a:solidFill>
            <a:schemeClr val="accent2">
              <a:lumMod val="20000"/>
              <a:lumOff val="80000"/>
            </a:schemeClr>
          </a:solidFill>
        </p:spPr>
        <p:txBody>
          <a:bodyPr wrap="square" rtlCol="0">
            <a:spAutoFit/>
          </a:bodyPr>
          <a:lstStyle/>
          <a:p>
            <a:pPr algn="r" rtl="1">
              <a:lnSpc>
                <a:spcPct val="150000"/>
              </a:lnSpc>
            </a:pPr>
            <a:r>
              <a:rPr lang="ar-SA" sz="2000" b="1" dirty="0" smtClean="0"/>
              <a:t>التغذية:</a:t>
            </a:r>
            <a:r>
              <a:rPr lang="ar-SA" dirty="0" smtClean="0"/>
              <a:t>هناك العديد من الأمهات والآباء الذين </a:t>
            </a:r>
            <a:r>
              <a:rPr lang="ar-SA" b="1" dirty="0" smtClean="0"/>
              <a:t>يتمنون لو أن طفلهم يقبل على الوجبات التي تعد في البيت وتكون نظيفة ومغذية، ولكنهم في النهاية يرضخون لإلحاح أبنائهم لإعطائهم مصروف يومي ليشتروا </a:t>
            </a:r>
            <a:r>
              <a:rPr lang="ar-SA" b="1" dirty="0" err="1" smtClean="0"/>
              <a:t>به</a:t>
            </a:r>
            <a:r>
              <a:rPr lang="ar-SA" b="1" dirty="0" smtClean="0"/>
              <a:t> من </a:t>
            </a:r>
            <a:r>
              <a:rPr lang="ar-SA" b="1" dirty="0" err="1" smtClean="0"/>
              <a:t>كانتين</a:t>
            </a:r>
            <a:r>
              <a:rPr lang="ar-SA" b="1" dirty="0" smtClean="0"/>
              <a:t> المدرسة ما يقوم بشرائه زملاؤهم، ويسمح لهم بالخروج لشراء ما يريدون من الكشك المقابل للمدرسة أو من الباعة الجائلين. وهذا الشيء الذي يقبلون عليه لا يخرج عن قائمة الممنوعات المذكورة أعلاه. من الصعب على الطفل أن يجد زميله ومعه مبالغ كبيرة يشتري </a:t>
            </a:r>
            <a:r>
              <a:rPr lang="ar-SA" b="1" dirty="0" err="1" smtClean="0"/>
              <a:t>بها</a:t>
            </a:r>
            <a:r>
              <a:rPr lang="ar-SA" b="1" dirty="0" smtClean="0"/>
              <a:t> ما يشتهي، يأكل البعض ويوزع البعض الآخر، وهو لأن والديه </a:t>
            </a:r>
            <a:r>
              <a:rPr lang="ar-SA" dirty="0" smtClean="0"/>
              <a:t>حريصان على صحته يزودانه بمأكولات مصنعة في المنزل ويمنعون عنه المصروف. لابد أن تكون هناك سياسة والتزام لحماية الأطفال ورقابة شديدة على الأطعمة التي تصل إلى أيديهم . ولكن للأسف حتى الوجبة التي تقدمها الوزارة لأطفال الروضة عبارة عن بسكويت مغلف </a:t>
            </a:r>
            <a:r>
              <a:rPr lang="ar-SA" dirty="0" err="1" smtClean="0"/>
              <a:t>بالشيكولاتة</a:t>
            </a:r>
            <a:r>
              <a:rPr lang="ar-SA" dirty="0" smtClean="0"/>
              <a:t>، في حين أن وقت تناول الوجبة الخفيفة في البلدان الغربية يسمونه " وقت الحليب/ اللبن" ( </a:t>
            </a:r>
            <a:r>
              <a:rPr lang="en-US" dirty="0" smtClean="0"/>
              <a:t>milk time </a:t>
            </a:r>
            <a:r>
              <a:rPr lang="ar-SA" dirty="0" smtClean="0"/>
              <a:t>) وقد رأت المؤلفة بنفسها الأطفال وهم يحملون صندوق </a:t>
            </a:r>
            <a:r>
              <a:rPr lang="ar-SA" dirty="0" err="1" smtClean="0"/>
              <a:t>به</a:t>
            </a:r>
            <a:r>
              <a:rPr lang="ar-SA" dirty="0" smtClean="0"/>
              <a:t> عدد من زجاجات اللبن الصغيرة بعدد  صندوق </a:t>
            </a:r>
            <a:r>
              <a:rPr lang="ar-SA" dirty="0" err="1" smtClean="0"/>
              <a:t>به</a:t>
            </a:r>
            <a:r>
              <a:rPr lang="ar-SA" dirty="0" smtClean="0"/>
              <a:t> عدد من زجاجات اللبن الصغيرة بعدد الأطفال لداخل الفصل ويتناول كل طفل زجاجة منها بتلقائية شديدة وبدون تردد أو تذمر ، ثم يعيدون الصندوق بالزجاجات الفارغة عن آخرها، ولا يعني ذلك أن هذا التقليد موجود فقط في الغرب . فهناك العديد من دول العالم الثالث بما فيها دول عربية تستغل فرصة الوجبة الخفيفة أو الوجبة الساخنة لضمان وجبة متكاملة لجميع الأطفال ، وتوجيه أولياء الأمور لتقديم الغذاء المناسب للأسرة، وتعويد الأطفال آداب المائدة، وتشجيع الأسر على إلحاق أطفالهم بالمدرسة.</a:t>
            </a:r>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933735"/>
        </a:solidFill>
        <a:effectLst/>
      </p:bgPr>
    </p:bg>
    <p:spTree>
      <p:nvGrpSpPr>
        <p:cNvPr id="1" name=""/>
        <p:cNvGrpSpPr/>
        <p:nvPr/>
      </p:nvGrpSpPr>
      <p:grpSpPr>
        <a:xfrm>
          <a:off x="0" y="0"/>
          <a:ext cx="0" cy="0"/>
          <a:chOff x="0" y="0"/>
          <a:chExt cx="0" cy="0"/>
        </a:xfrm>
      </p:grpSpPr>
      <p:sp>
        <p:nvSpPr>
          <p:cNvPr id="2" name="مربع نص 1"/>
          <p:cNvSpPr txBox="1"/>
          <p:nvPr/>
        </p:nvSpPr>
        <p:spPr>
          <a:xfrm>
            <a:off x="304800" y="228600"/>
            <a:ext cx="8534400" cy="6418552"/>
          </a:xfrm>
          <a:prstGeom prst="rect">
            <a:avLst/>
          </a:prstGeom>
          <a:solidFill>
            <a:schemeClr val="accent2">
              <a:lumMod val="20000"/>
              <a:lumOff val="80000"/>
            </a:schemeClr>
          </a:solidFill>
        </p:spPr>
        <p:txBody>
          <a:bodyPr wrap="square" rtlCol="0">
            <a:spAutoFit/>
          </a:bodyPr>
          <a:lstStyle/>
          <a:p>
            <a:pPr algn="r" rtl="1">
              <a:lnSpc>
                <a:spcPct val="150000"/>
              </a:lnSpc>
            </a:pPr>
            <a:r>
              <a:rPr lang="ar-SA" sz="2400" b="1" dirty="0" smtClean="0"/>
              <a:t>الطفل والبيئة الإعلامية والمعلوماتية </a:t>
            </a:r>
          </a:p>
          <a:p>
            <a:pPr algn="r" rtl="1">
              <a:lnSpc>
                <a:spcPct val="150000"/>
              </a:lnSpc>
            </a:pPr>
            <a:r>
              <a:rPr lang="ar-SA" dirty="0" smtClean="0"/>
              <a:t>التليفزيون - الدش الكمبيوتر- الإنترنت، جميعها أصبحت جزءاً لا يتجزأ من البيئة اليومية للطفل والفتى والفتاة في شتى أنحاء العالم .. ونحن لسنا في حالة حرب مع هذه الأجهزة ولا نستطيع أن نكون، لسبب بسيط وهو أننا لا نتعامل مع جهاز أو أجهزة يمكن التحكم فيها، فالأطباق وأجهزة فك الشفرة تفتح لأبنائنا عالماً من مئات المحطات التي تبثها الأقمار الصناعية وكل واحدة تقدم برامج ومفاهيم، الله وحده يعلم مدى تأثيرها في نفوس وأفكار الجميع صغيراً وكبيراً ، ويكفي أن يدخل الفرد إلى شبكة الاتصالات الدولية (</a:t>
            </a:r>
            <a:r>
              <a:rPr lang="en-US" dirty="0" smtClean="0"/>
              <a:t>Internet</a:t>
            </a:r>
            <a:r>
              <a:rPr lang="ar-SA" dirty="0" smtClean="0"/>
              <a:t>)</a:t>
            </a:r>
            <a:r>
              <a:rPr lang="en-US" dirty="0" smtClean="0"/>
              <a:t> </a:t>
            </a:r>
            <a:r>
              <a:rPr lang="ar-SA" dirty="0" smtClean="0"/>
              <a:t>عبر الكمبيوتر ليحصل على كم هائل من المعلومات في شتى نواحي الحياة، ما </a:t>
            </a:r>
            <a:r>
              <a:rPr lang="ar-SA" dirty="0" err="1" smtClean="0"/>
              <a:t>يهمه</a:t>
            </a:r>
            <a:r>
              <a:rPr lang="ar-SA" dirty="0" smtClean="0"/>
              <a:t> منها وما لا يعنيه، بعضها يبني والبعض الآخر يدمر. فما المطلوب إذن؟ من الصعب أن نعود الزمن الذي كنا ننام فيه على "حكايات جدتي" التي ينساب منها التراث وهي تطمئننا بأن الخير يجب أن ينتصر في النهاية، بدلا من مسلسلات وأفلام الرعب والعنف التي يشاهدها الطفل قبل النوم فتتحول إلى كوابيس في الليل وسلوك يتصف بالعنف بالنهار. ما دامت هذه هي الصيغة السائدة ولا رجعة فيها، فليس أقل من أن نعد الطفل للتعامل مع ما يعرض عليه من خلال وسائط الإعلام والمعلومات المختلفة من منطلق قاعدة راسخة من القيم والمبادئ يرسيها كل من يتعامل مع الطفل في بيئته المباشرة، وقدرة على التفكير الناقد والرافض لأن تعيش الأفكار المتناقضة جنباً إلى جنب في منظومة تفكيره .. أي القدرة على التمييز والحكم الموضوعي في إطار من القيم الإنسانية.</a:t>
            </a:r>
          </a:p>
          <a:p>
            <a:pPr algn="r" rtl="1">
              <a:lnSpc>
                <a:spcPct val="150000"/>
              </a:lnSpc>
            </a:pPr>
            <a:r>
              <a:rPr lang="ar-SA" dirty="0" smtClean="0"/>
              <a:t>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800000"/>
        </a:solidFill>
        <a:effectLst/>
      </p:bgPr>
    </p:bg>
    <p:spTree>
      <p:nvGrpSpPr>
        <p:cNvPr id="1" name=""/>
        <p:cNvGrpSpPr/>
        <p:nvPr/>
      </p:nvGrpSpPr>
      <p:grpSpPr>
        <a:xfrm>
          <a:off x="0" y="0"/>
          <a:ext cx="0" cy="0"/>
          <a:chOff x="0" y="0"/>
          <a:chExt cx="0" cy="0"/>
        </a:xfrm>
      </p:grpSpPr>
      <p:sp>
        <p:nvSpPr>
          <p:cNvPr id="2" name="مربع نص 1"/>
          <p:cNvSpPr txBox="1"/>
          <p:nvPr/>
        </p:nvSpPr>
        <p:spPr>
          <a:xfrm>
            <a:off x="304800" y="304800"/>
            <a:ext cx="8610600" cy="5955476"/>
          </a:xfrm>
          <a:prstGeom prst="rect">
            <a:avLst/>
          </a:prstGeom>
          <a:solidFill>
            <a:schemeClr val="accent2">
              <a:lumMod val="20000"/>
              <a:lumOff val="80000"/>
            </a:schemeClr>
          </a:solidFill>
        </p:spPr>
        <p:txBody>
          <a:bodyPr wrap="square" rtlCol="0">
            <a:spAutoFit/>
          </a:bodyPr>
          <a:lstStyle/>
          <a:p>
            <a:pPr algn="r" rtl="1">
              <a:lnSpc>
                <a:spcPct val="150000"/>
              </a:lnSpc>
            </a:pPr>
            <a:r>
              <a:rPr lang="ar-SA" dirty="0" smtClean="0"/>
              <a:t>كما ينبغي أن تتعاون الأسرة والمدرسة وأجهزة الإعلام والثقافة من أجل تقديم مواد ووسائط ثقافة ممتعة ومعلمة في نفس الوقت، يقبل عليها الأطفال، وتستطيع أن تنافس المعروض الأجنبي، بكل ما يحمله من قيم وأفكار وتوجهات، الكثير منها يتنافى مع ما ننشده في أبنائنا. والتعاون مطلوب أيضاً من أجل ضبط محتوي وساعات مشاهدة التلفزیون واللعب بالكمبيوتر، وأقول اللعب لأن هذا كل ما يستطيعه الطفل في سنوات مبكرة. فإذا أردنا أن يعتبر الطفل الكمبيوتر أكثر من لعبة، علينا أن نقدمه له مصحوبا </a:t>
            </a:r>
            <a:r>
              <a:rPr lang="ar-SA" dirty="0" err="1" smtClean="0"/>
              <a:t>بـ</a:t>
            </a:r>
            <a:r>
              <a:rPr lang="ar-SA" dirty="0" smtClean="0"/>
              <a:t> </a:t>
            </a:r>
            <a:r>
              <a:rPr lang="en-US" dirty="0" smtClean="0"/>
              <a:t>software)</a:t>
            </a:r>
            <a:r>
              <a:rPr lang="ar-SA" dirty="0" smtClean="0"/>
              <a:t>) عليه برامج مناسبة لسنه، وما أكثرها، ونعلمه القراءة وهو مقبل على هذا الوسيط الخطير. </a:t>
            </a:r>
          </a:p>
          <a:p>
            <a:pPr algn="r" rtl="1">
              <a:lnSpc>
                <a:spcPct val="150000"/>
              </a:lnSpc>
              <a:buFont typeface="Wingdings" pitchFamily="2" charset="2"/>
              <a:buChar char="q"/>
            </a:pPr>
            <a:r>
              <a:rPr lang="ar-SA" sz="2000" b="1" dirty="0" smtClean="0"/>
              <a:t> بعض النصائح للآباء لضبط استخدام الطفل للكمبيوتر في المنزل منها: </a:t>
            </a:r>
          </a:p>
          <a:p>
            <a:pPr algn="r" rtl="1">
              <a:lnSpc>
                <a:spcPct val="150000"/>
              </a:lnSpc>
              <a:buFont typeface="Wingdings" pitchFamily="2" charset="2"/>
              <a:buChar char="v"/>
            </a:pPr>
            <a:r>
              <a:rPr lang="ar-SA" dirty="0" smtClean="0"/>
              <a:t> عدم صرف أكثر من نصف ساعة في اليوم مع الكمبيوتر.</a:t>
            </a:r>
          </a:p>
          <a:p>
            <a:pPr algn="r" rtl="1">
              <a:lnSpc>
                <a:spcPct val="150000"/>
              </a:lnSpc>
              <a:buFont typeface="Wingdings" pitchFamily="2" charset="2"/>
              <a:buChar char="v"/>
            </a:pPr>
            <a:r>
              <a:rPr lang="ar-SA" dirty="0" smtClean="0"/>
              <a:t> التفكير جيدا قبل شراء كمبيوتر لطفل دون السابعة. </a:t>
            </a:r>
          </a:p>
          <a:p>
            <a:pPr algn="r" rtl="1">
              <a:lnSpc>
                <a:spcPct val="150000"/>
              </a:lnSpc>
              <a:buFont typeface="Wingdings" pitchFamily="2" charset="2"/>
              <a:buChar char="v"/>
            </a:pPr>
            <a:r>
              <a:rPr lang="ar-SA" dirty="0" smtClean="0"/>
              <a:t> عدم وضع الكمبيوتر في غرفة الطفل، وإذا استخدم كمبيوتر العائلة فيكون ذلك تحت إشراف. </a:t>
            </a:r>
          </a:p>
          <a:p>
            <a:pPr algn="r" rtl="1">
              <a:lnSpc>
                <a:spcPct val="150000"/>
              </a:lnSpc>
              <a:buFont typeface="Wingdings" pitchFamily="2" charset="2"/>
              <a:buChar char="v"/>
            </a:pPr>
            <a:r>
              <a:rPr lang="ar-SA" dirty="0" smtClean="0"/>
              <a:t> وضع كرسي إلى جوار الطفل وهو يجلس إلى الكمبيوتر، حتى لو كان ولي الأمر لا يعرف الكثير عنه، فيكفي أن يشاهد ما يقوم </a:t>
            </a:r>
            <a:r>
              <a:rPr lang="ar-SA" dirty="0" err="1" smtClean="0"/>
              <a:t>به</a:t>
            </a:r>
            <a:r>
              <a:rPr lang="ar-SA" dirty="0" smtClean="0"/>
              <a:t> طفله وما يقدم له.</a:t>
            </a:r>
          </a:p>
          <a:p>
            <a:pPr algn="r" rtl="1">
              <a:lnSpc>
                <a:spcPct val="150000"/>
              </a:lnSpc>
              <a:buFont typeface="Wingdings" pitchFamily="2" charset="2"/>
              <a:buChar char="v"/>
            </a:pPr>
            <a:r>
              <a:rPr lang="ar-SA" dirty="0" smtClean="0"/>
              <a:t> عدم السماح للطفل بدخول شبكة الاتصالات الدولية (الإنترنت)، دون التأكد من طبيعة المواقع التي يزورها.</a:t>
            </a:r>
          </a:p>
          <a:p>
            <a:pPr algn="r" rtl="1">
              <a:lnSpc>
                <a:spcPct val="150000"/>
              </a:lnSpc>
              <a:buFont typeface="Wingdings" pitchFamily="2" charset="2"/>
              <a:buChar char="v"/>
            </a:pPr>
            <a:r>
              <a:rPr lang="ar-SA" dirty="0" smtClean="0"/>
              <a:t> التحدث إلى الطفل عن الكمبيوتر وإفهامه بأنه مسخر لخدمة الإنسان ويتلقى التعليمات منه لا العكس.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Hp\Desktop\534b167d05.jpg"/>
          <p:cNvPicPr>
            <a:picLocks noChangeAspect="1" noChangeArrowheads="1"/>
          </p:cNvPicPr>
          <p:nvPr/>
        </p:nvPicPr>
        <p:blipFill>
          <a:blip r:embed="rId2"/>
          <a:srcRect/>
          <a:stretch>
            <a:fillRect/>
          </a:stretch>
        </p:blipFill>
        <p:spPr bwMode="auto">
          <a:xfrm>
            <a:off x="5029201" y="3124200"/>
            <a:ext cx="3733800" cy="3200400"/>
          </a:xfrm>
          <a:prstGeom prst="rect">
            <a:avLst/>
          </a:prstGeom>
          <a:noFill/>
        </p:spPr>
      </p:pic>
      <p:pic>
        <p:nvPicPr>
          <p:cNvPr id="1027" name="Picture 3" descr="C:\Users\Hp\Desktop\3637851-2145030970.jpg"/>
          <p:cNvPicPr>
            <a:picLocks noChangeAspect="1" noChangeArrowheads="1"/>
          </p:cNvPicPr>
          <p:nvPr/>
        </p:nvPicPr>
        <p:blipFill>
          <a:blip r:embed="rId3"/>
          <a:srcRect/>
          <a:stretch>
            <a:fillRect/>
          </a:stretch>
        </p:blipFill>
        <p:spPr bwMode="auto">
          <a:xfrm>
            <a:off x="685801" y="457200"/>
            <a:ext cx="3886199" cy="2743200"/>
          </a:xfrm>
          <a:prstGeom prst="rect">
            <a:avLst/>
          </a:prstGeom>
          <a:noFill/>
        </p:spPr>
      </p:pic>
      <p:pic>
        <p:nvPicPr>
          <p:cNvPr id="1028" name="Picture 4" descr="C:\Users\Hp\Desktop\kak-otuchit-ot-kompyutera-rebenka-vliyanie-kompyutera-na-zdorove-2.jpg"/>
          <p:cNvPicPr>
            <a:picLocks noChangeAspect="1" noChangeArrowheads="1"/>
          </p:cNvPicPr>
          <p:nvPr/>
        </p:nvPicPr>
        <p:blipFill>
          <a:blip r:embed="rId4"/>
          <a:srcRect/>
          <a:stretch>
            <a:fillRect/>
          </a:stretch>
        </p:blipFill>
        <p:spPr bwMode="auto">
          <a:xfrm>
            <a:off x="685801" y="3276600"/>
            <a:ext cx="3886200" cy="2819400"/>
          </a:xfrm>
          <a:prstGeom prst="rect">
            <a:avLst/>
          </a:prstGeom>
          <a:noFill/>
        </p:spPr>
      </p:pic>
      <p:pic>
        <p:nvPicPr>
          <p:cNvPr id="1029" name="Picture 5" descr="C:\Users\Hp\Desktop\download.jpg"/>
          <p:cNvPicPr>
            <a:picLocks noChangeAspect="1" noChangeArrowheads="1"/>
          </p:cNvPicPr>
          <p:nvPr/>
        </p:nvPicPr>
        <p:blipFill>
          <a:blip r:embed="rId5"/>
          <a:srcRect/>
          <a:stretch>
            <a:fillRect/>
          </a:stretch>
        </p:blipFill>
        <p:spPr bwMode="auto">
          <a:xfrm>
            <a:off x="5181600" y="457200"/>
            <a:ext cx="3505200" cy="2438400"/>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وسيلة شرح مستطيلة مستديرة الزوايا 1"/>
          <p:cNvSpPr/>
          <p:nvPr/>
        </p:nvSpPr>
        <p:spPr>
          <a:xfrm>
            <a:off x="3048000" y="2819400"/>
            <a:ext cx="5486400" cy="3429000"/>
          </a:xfrm>
          <a:prstGeom prst="wedgeRoundRectCallout">
            <a:avLst>
              <a:gd name="adj1" fmla="val 34138"/>
              <a:gd name="adj2" fmla="val -71983"/>
              <a:gd name="adj3" fmla="val 16667"/>
            </a:avLst>
          </a:prstGeom>
          <a:solidFill>
            <a:schemeClr val="accent2">
              <a:lumMod val="20000"/>
              <a:lumOff val="80000"/>
            </a:schemeClr>
          </a:solidFill>
          <a:ln w="76200">
            <a:solidFill>
              <a:schemeClr val="tx1"/>
            </a:solidFill>
          </a:ln>
          <a:effectLst>
            <a:reflection blurRad="6350" stA="52000" endA="300" endPos="35000" dir="5400000" sy="-100000" algn="bl" rotWithShape="0"/>
          </a:effectLst>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600" b="1" dirty="0" smtClean="0">
                <a:solidFill>
                  <a:schemeClr val="tx1"/>
                </a:solidFill>
              </a:rPr>
              <a:t>الطالبة: ألاء لدادوة . </a:t>
            </a:r>
          </a:p>
          <a:p>
            <a:pPr algn="ctr"/>
            <a:r>
              <a:rPr lang="ar-SA" sz="3600" b="1" dirty="0" smtClean="0">
                <a:solidFill>
                  <a:schemeClr val="tx1"/>
                </a:solidFill>
              </a:rPr>
              <a:t>الطالب: أمير صباح. </a:t>
            </a:r>
          </a:p>
          <a:p>
            <a:pPr algn="ctr"/>
            <a:r>
              <a:rPr lang="ar-SA" sz="3600" b="1" dirty="0" smtClean="0">
                <a:solidFill>
                  <a:schemeClr val="tx1"/>
                </a:solidFill>
              </a:rPr>
              <a:t>بإشراف: </a:t>
            </a:r>
            <a:r>
              <a:rPr lang="ar-SA" sz="3600" b="1" dirty="0" err="1" smtClean="0">
                <a:solidFill>
                  <a:schemeClr val="tx1"/>
                </a:solidFill>
              </a:rPr>
              <a:t>د</a:t>
            </a:r>
            <a:r>
              <a:rPr lang="ar-SA" sz="3600" b="1" dirty="0" smtClean="0">
                <a:solidFill>
                  <a:schemeClr val="tx1"/>
                </a:solidFill>
              </a:rPr>
              <a:t>. جولتان حجازي.</a:t>
            </a:r>
            <a:endParaRPr lang="en-US" sz="3600" b="1" dirty="0">
              <a:solidFill>
                <a:schemeClr val="tx1"/>
              </a:solidFill>
            </a:endParaRPr>
          </a:p>
        </p:txBody>
      </p:sp>
      <p:sp>
        <p:nvSpPr>
          <p:cNvPr id="3" name="نجمة ذات 24 نقطة 2"/>
          <p:cNvSpPr/>
          <p:nvPr/>
        </p:nvSpPr>
        <p:spPr>
          <a:xfrm>
            <a:off x="5410200" y="762000"/>
            <a:ext cx="2743200" cy="1447800"/>
          </a:xfrm>
          <a:prstGeom prst="star24">
            <a:avLst/>
          </a:prstGeom>
          <a:solidFill>
            <a:schemeClr val="accent2">
              <a:lumMod val="40000"/>
              <a:lumOff val="60000"/>
            </a:schemeClr>
          </a:solidFill>
          <a:ln w="38100">
            <a:solidFill>
              <a:schemeClr val="tx1"/>
            </a:solid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4400" b="1" dirty="0" smtClean="0">
                <a:solidFill>
                  <a:schemeClr val="tx1"/>
                </a:solidFill>
              </a:rPr>
              <a:t>عمل </a:t>
            </a:r>
            <a:endParaRPr lang="en-US" sz="4400" b="1"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800000"/>
        </a:solidFill>
        <a:effectLst/>
      </p:bgPr>
    </p:bg>
    <p:spTree>
      <p:nvGrpSpPr>
        <p:cNvPr id="1" name=""/>
        <p:cNvGrpSpPr/>
        <p:nvPr/>
      </p:nvGrpSpPr>
      <p:grpSpPr>
        <a:xfrm>
          <a:off x="0" y="0"/>
          <a:ext cx="0" cy="0"/>
          <a:chOff x="0" y="0"/>
          <a:chExt cx="0" cy="0"/>
        </a:xfrm>
      </p:grpSpPr>
      <p:sp>
        <p:nvSpPr>
          <p:cNvPr id="2" name="شكل حر 1"/>
          <p:cNvSpPr/>
          <p:nvPr/>
        </p:nvSpPr>
        <p:spPr>
          <a:xfrm>
            <a:off x="152400" y="304800"/>
            <a:ext cx="8763000" cy="6278642"/>
          </a:xfrm>
          <a:custGeom>
            <a:avLst/>
            <a:gdLst>
              <a:gd name="connsiteX0" fmla="*/ 0 w 4572000"/>
              <a:gd name="connsiteY0" fmla="*/ 0 h 4247317"/>
              <a:gd name="connsiteX1" fmla="*/ 4572000 w 4572000"/>
              <a:gd name="connsiteY1" fmla="*/ 0 h 4247317"/>
              <a:gd name="connsiteX2" fmla="*/ 4572000 w 4572000"/>
              <a:gd name="connsiteY2" fmla="*/ 4247317 h 4247317"/>
              <a:gd name="connsiteX3" fmla="*/ 0 w 4572000"/>
              <a:gd name="connsiteY3" fmla="*/ 4247317 h 4247317"/>
              <a:gd name="connsiteX4" fmla="*/ 0 w 4572000"/>
              <a:gd name="connsiteY4" fmla="*/ 0 h 42473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72000" h="4247317">
                <a:moveTo>
                  <a:pt x="0" y="0"/>
                </a:moveTo>
                <a:lnTo>
                  <a:pt x="4572000" y="0"/>
                </a:lnTo>
                <a:lnTo>
                  <a:pt x="4572000" y="4247317"/>
                </a:lnTo>
                <a:lnTo>
                  <a:pt x="0" y="4247317"/>
                </a:lnTo>
                <a:lnTo>
                  <a:pt x="0" y="0"/>
                </a:lnTo>
                <a:close/>
              </a:path>
            </a:pathLst>
          </a:custGeom>
          <a:solidFill>
            <a:srgbClr val="F2DCDB"/>
          </a:solidFill>
        </p:spPr>
        <p:txBody>
          <a:bodyPr wrap="square">
            <a:spAutoFit/>
          </a:bodyPr>
          <a:lstStyle/>
          <a:p>
            <a:pPr algn="r" rtl="1"/>
            <a:r>
              <a:rPr lang="ar-SA" sz="2400" b="1" dirty="0" smtClean="0"/>
              <a:t>الطفل والبيئة الأسرية:</a:t>
            </a:r>
          </a:p>
          <a:p>
            <a:pPr algn="r" rtl="1">
              <a:lnSpc>
                <a:spcPct val="150000"/>
              </a:lnSpc>
            </a:pPr>
            <a:r>
              <a:rPr lang="ar-SA" dirty="0" smtClean="0"/>
              <a:t> إن تأثير الوالدين على فرص تمتع الطفل بصحة جيدة يبدأ منذ اللحظة الأولى التي تشهد بداية تكوين الجنين في رحم الأم ، فتمتع الوالدين بصحة جيدة وخلوهما من الأمراض ومن كل ما يمكن أو يؤثر على التكوين الطبيعي للجنين مثل عدم توافق الدم أو الجينات ومناسبة سن الاثنين، بالإضافة إلى الحالة النفسية للأم ورغبتها في إنجاب الطفل، كلها عوامل تلقي بظلالها على سير الحمل. يأتي بعد ذلك غذاء الأم وعدم تعرضها لظروف مرضية أو عاطفية غير عادية أو لملوثات الهواء والغذاء والماء بنسب تفوق المعدلات المقبولة في مثل هذه الحالات. ولن نخوض كثيراً في المعوقات الطبيعية والبيئية التي لا حصر لها والتي من شأنها أن تضيف إلى تعدادنا طفلا لديه القابلية منذ الميلاد لأن يصبح ”معوقا " قبل أن يرى النور، وتنتقل إلى ما يحتاجه الطفل في بيئته الأسرية في السنوات الأولى من عمره.</a:t>
            </a:r>
          </a:p>
          <a:p>
            <a:pPr algn="r" rtl="1">
              <a:lnSpc>
                <a:spcPct val="150000"/>
              </a:lnSpc>
              <a:buFont typeface="Wingdings" pitchFamily="2" charset="2"/>
              <a:buChar char="q"/>
            </a:pPr>
            <a:r>
              <a:rPr lang="ar-SA" dirty="0" smtClean="0"/>
              <a:t> بداية، يحتاج الطفل إلى غذاء ومسكن وهواء نقي وخال من التلوث بأشكاله المختلفة: تلوث الجو، التلوث السمعي     ( الضوضاء )، تلوث المكان وازدحامه، وملوثات الماء والغذاء بأنواعها . فقد أثبتت الدراسات أن جميع هذه المكونات لها تأثير سلبي بيولوجياً ونفسياً وعقلياً على الطفل الرضيع، وخاصة الطفل الذي يعتمد في غذائه على مصدر خارجي مثل الألبان الصناعية ومكملات الغذاء في غياب الرضاعة الطبيعية لسبب أو لآخر . </a:t>
            </a:r>
          </a:p>
          <a:p>
            <a:pPr algn="r" rtl="1">
              <a:lnSpc>
                <a:spcPct val="150000"/>
              </a:lnSpc>
              <a:buFont typeface="Wingdings" pitchFamily="2" charset="2"/>
              <a:buChar char="q"/>
            </a:pPr>
            <a:endParaRPr lang="ar-SA" dirty="0" smtClean="0"/>
          </a:p>
          <a:p>
            <a:pPr algn="r" rtl="1">
              <a:lnSpc>
                <a:spcPct val="150000"/>
              </a:lnSpc>
              <a:buFont typeface="Wingdings" pitchFamily="2" charset="2"/>
              <a:buChar char="q"/>
            </a:pPr>
            <a:endParaRPr lang="ar-SA" dirty="0" smtClean="0"/>
          </a:p>
          <a:p>
            <a:pPr algn="r" rtl="1">
              <a:lnSpc>
                <a:spcPct val="150000"/>
              </a:lnSpc>
              <a:buFont typeface="Wingdings" pitchFamily="2" charset="2"/>
              <a:buChar char="q"/>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800000"/>
        </a:solidFill>
        <a:effectLst/>
      </p:bgPr>
    </p:bg>
    <p:spTree>
      <p:nvGrpSpPr>
        <p:cNvPr id="1" name=""/>
        <p:cNvGrpSpPr/>
        <p:nvPr/>
      </p:nvGrpSpPr>
      <p:grpSpPr>
        <a:xfrm>
          <a:off x="0" y="0"/>
          <a:ext cx="0" cy="0"/>
          <a:chOff x="0" y="0"/>
          <a:chExt cx="0" cy="0"/>
        </a:xfrm>
      </p:grpSpPr>
      <p:sp>
        <p:nvSpPr>
          <p:cNvPr id="2" name="مستطيل 1"/>
          <p:cNvSpPr/>
          <p:nvPr/>
        </p:nvSpPr>
        <p:spPr>
          <a:xfrm>
            <a:off x="228600" y="228600"/>
            <a:ext cx="8610600" cy="6477208"/>
          </a:xfrm>
          <a:prstGeom prst="rect">
            <a:avLst/>
          </a:prstGeom>
          <a:solidFill>
            <a:srgbClr val="F2DCDB"/>
          </a:solidFill>
        </p:spPr>
        <p:txBody>
          <a:bodyPr wrap="square">
            <a:spAutoFit/>
          </a:bodyPr>
          <a:lstStyle/>
          <a:p>
            <a:pPr algn="r" rtl="1">
              <a:lnSpc>
                <a:spcPct val="150000"/>
              </a:lnSpc>
              <a:buFont typeface="Wingdings" pitchFamily="2" charset="2"/>
              <a:buChar char="q"/>
            </a:pPr>
            <a:r>
              <a:rPr lang="ar-SA" dirty="0" smtClean="0"/>
              <a:t> يحتاج الطفل إلى أسرة </a:t>
            </a:r>
            <a:r>
              <a:rPr lang="ar-SA" b="1" dirty="0" smtClean="0"/>
              <a:t>يسودها الود والوئام تتجنب الشجار الدائم أمام الأطفال، وتكون متقبلة للطفل محبة له وتشعره بذلك، وتمنحه الإحساس بالأمان والاستقرار النفسي. فمن المعرو</a:t>
            </a:r>
            <a:r>
              <a:rPr lang="ar-SA" dirty="0" smtClean="0"/>
              <a:t>ف أن المصادر الأولى للأمان إنما تتكون في </a:t>
            </a:r>
            <a:r>
              <a:rPr lang="ar-SA" b="1" dirty="0" smtClean="0"/>
              <a:t>سني المهد (</a:t>
            </a:r>
            <a:r>
              <a:rPr lang="en-US" b="1" dirty="0" smtClean="0"/>
              <a:t>early sources of security</a:t>
            </a:r>
            <a:r>
              <a:rPr lang="ar-SA" b="1" dirty="0" smtClean="0"/>
              <a:t>) وكيف للطفل أن يشعر بالأمان إذا كان كل ما حوله ومن حوله يتميز بالقلق والتوتر وعدم الاستقرار والشعور بالخوف والضغط النفسي نتيجة للسباق </a:t>
            </a:r>
            <a:r>
              <a:rPr lang="ar-SA" dirty="0" smtClean="0"/>
              <a:t>لتوفير لقمة العيش والسكن المناسب ومصاريف الملبس والتعليم والعلاج الطبي والانتقالات، وغيرها </a:t>
            </a:r>
            <a:r>
              <a:rPr lang="ar-SA" b="1" dirty="0" smtClean="0"/>
              <a:t>من مستلزمات الحياة اليومية، وكلما زاد عدد الأطفال زادت الأعباء وازدحم البيت وتوترت العلاقات بين الزوجين وبينهما والأطفال، ثم إن المناخ السائد في الأسرة ما هو إلا انعكاس للمناخ العام في المجتمع من حيث استقرار الأوضاع الاقتصادية والسياسية </a:t>
            </a:r>
            <a:r>
              <a:rPr lang="ar-SA" dirty="0" smtClean="0"/>
              <a:t>والأمنية والتكافل الاجتماعي الذي يقي الأسرة من الثالوث اللعين: الفقر، والجهل،والمرض.</a:t>
            </a:r>
          </a:p>
          <a:p>
            <a:pPr algn="r" rtl="1">
              <a:lnSpc>
                <a:spcPct val="150000"/>
              </a:lnSpc>
            </a:pPr>
            <a:r>
              <a:rPr lang="ar-SA" dirty="0" smtClean="0"/>
              <a:t>خلاصة القول أنه لابد قبل </a:t>
            </a:r>
            <a:r>
              <a:rPr lang="ar-SA" b="1" dirty="0" smtClean="0"/>
              <a:t>أن نطالب الأسرة بأن تكون واعية لاحتياجات أطفالها أن نوفر لها الحد الأدنى من الظروف المعيشية مثل مصدر الدخل المضمون والسكن المستقر والخدمات الصحية والتعليمية والاجتماعية لها ولأبنائها، بالإضافة إلى إحساس بالأمان إزاء المستقبل القريب والبعيد وهذا ما تعجز عنه أكثر المجتمعات ثراء ورفاهية، فما بالك بالمجتمعات محدودة المصادر، والتي عانت لقرون من الغزو الخارجي لمقدراتها الطبيعية والبشرية.</a:t>
            </a:r>
          </a:p>
          <a:p>
            <a:pPr algn="r" rtl="1">
              <a:lnSpc>
                <a:spcPct val="150000"/>
              </a:lnSpc>
            </a:pPr>
            <a:endParaRPr lang="ar-SA" b="1" dirty="0" smtClean="0"/>
          </a:p>
          <a:p>
            <a:pPr algn="r" rtl="1">
              <a:lnSpc>
                <a:spcPct val="150000"/>
              </a:lnSpc>
            </a:pPr>
            <a:endParaRPr lang="ar-SA" dirty="0" smtClean="0"/>
          </a:p>
          <a:p>
            <a:pPr algn="r" rtl="1">
              <a:lnSpc>
                <a:spcPct val="150000"/>
              </a:lnSpc>
            </a:pPr>
            <a:endParaRPr lang="ar-SA"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5E2216"/>
        </a:solidFill>
        <a:effectLst/>
      </p:bgPr>
    </p:bg>
    <p:spTree>
      <p:nvGrpSpPr>
        <p:cNvPr id="1" name=""/>
        <p:cNvGrpSpPr/>
        <p:nvPr/>
      </p:nvGrpSpPr>
      <p:grpSpPr>
        <a:xfrm>
          <a:off x="0" y="0"/>
          <a:ext cx="0" cy="0"/>
          <a:chOff x="0" y="0"/>
          <a:chExt cx="0" cy="0"/>
        </a:xfrm>
      </p:grpSpPr>
      <p:sp>
        <p:nvSpPr>
          <p:cNvPr id="2" name="مربع نص 1"/>
          <p:cNvSpPr txBox="1"/>
          <p:nvPr/>
        </p:nvSpPr>
        <p:spPr>
          <a:xfrm>
            <a:off x="228600" y="1"/>
            <a:ext cx="8686800" cy="6857999"/>
          </a:xfrm>
          <a:prstGeom prst="rect">
            <a:avLst/>
          </a:prstGeom>
          <a:solidFill>
            <a:srgbClr val="F2DCDB"/>
          </a:solidFill>
        </p:spPr>
        <p:txBody>
          <a:bodyPr wrap="square" rtlCol="0">
            <a:spAutoFit/>
          </a:bodyPr>
          <a:lstStyle/>
          <a:p>
            <a:pPr algn="just" rtl="1">
              <a:lnSpc>
                <a:spcPct val="200000"/>
              </a:lnSpc>
            </a:pPr>
            <a:r>
              <a:rPr lang="ar-SA" dirty="0" smtClean="0"/>
              <a:t> مع نمو الطفل وتخطيه السنتين أو الثلاث من عمره، تظهر احتياجات جديدة تتعدى المأكل والملبس والمسكن، تمليها النمو من ناحية جسمية وعاطفيه واجتماعيه وعقلية.</a:t>
            </a:r>
          </a:p>
          <a:p>
            <a:pPr algn="just" rtl="1">
              <a:lnSpc>
                <a:spcPct val="200000"/>
              </a:lnSpc>
              <a:buFont typeface="Wingdings" pitchFamily="2" charset="2"/>
              <a:buChar char="q"/>
            </a:pPr>
            <a:r>
              <a:rPr lang="ar-SA" dirty="0" smtClean="0"/>
              <a:t> </a:t>
            </a:r>
            <a:r>
              <a:rPr lang="ar-SA" sz="2000" b="1" dirty="0" smtClean="0"/>
              <a:t>فمن الناحية الجسمية / الحركية:  </a:t>
            </a:r>
            <a:r>
              <a:rPr lang="ar-SA" dirty="0" smtClean="0"/>
              <a:t>تشهد مرحلة الطفولة المبكرة نمواً كبيراً في المهارات الحركية المتصلة بالعضلات الكبيرة التي تمهد الطريق النمو العضلات الدقيقة ولن يحدث هذا النمو والطفل مقيد بمساحة ضيقة مليئة بقطع الأثاث بل يحتاج إلى مساحة مفتوحة (</a:t>
            </a:r>
            <a:r>
              <a:rPr lang="en-US" dirty="0" smtClean="0"/>
              <a:t>open space </a:t>
            </a:r>
            <a:r>
              <a:rPr lang="ar-SA" dirty="0" smtClean="0"/>
              <a:t>) </a:t>
            </a:r>
            <a:r>
              <a:rPr lang="en-US" dirty="0" smtClean="0"/>
              <a:t> </a:t>
            </a:r>
            <a:r>
              <a:rPr lang="ar-SA" dirty="0" smtClean="0"/>
              <a:t>ينطلق فيها في الهواء الطلق ... وقد يكون أطفال الريف </a:t>
            </a:r>
            <a:r>
              <a:rPr lang="ar-SA" b="1" dirty="0" smtClean="0"/>
              <a:t>أفضل حظاً في هذا الخصوص، إذ يسمح لهم بالخروج من بيوتهم واللعب مع أقرانهم مع الإشراف من بعيد . أما طفل المدينة فكلما تتوفر له هذه الفرصة حتى في وجود حدائق عامة </a:t>
            </a:r>
            <a:r>
              <a:rPr lang="ar-SA" dirty="0" smtClean="0"/>
              <a:t>أو اشتراك الأسرة بأحد الأندية الرياضية نظراً لانشغال الأهالي وعدم ترددهم على هذه الأماكن الترويحية بصفة منتظمة.</a:t>
            </a:r>
          </a:p>
          <a:p>
            <a:pPr algn="just" rtl="1">
              <a:lnSpc>
                <a:spcPct val="200000"/>
              </a:lnSpc>
              <a:buFont typeface="Wingdings" pitchFamily="2" charset="2"/>
              <a:buChar char="q"/>
            </a:pPr>
            <a:r>
              <a:rPr lang="ar-SA" dirty="0" smtClean="0"/>
              <a:t> </a:t>
            </a:r>
            <a:r>
              <a:rPr lang="ar-SA" sz="2000" b="1" dirty="0" smtClean="0"/>
              <a:t>أما من الناحية العاطفية والاجتماعية:</a:t>
            </a:r>
            <a:r>
              <a:rPr lang="ar-SA" dirty="0" smtClean="0"/>
              <a:t> فأن الطفل يحتاج إلى بيئة تشعره </a:t>
            </a:r>
            <a:r>
              <a:rPr lang="ar-SA" b="1" dirty="0" smtClean="0"/>
              <a:t>بالقبول والحب وتعزز مفهومه الإيجابي عن ذاته، بيئة توفر له الفرصة للتفاعل الاجتماعي السوي مع الأقران والكبار مما يشجعه على التوجه نحو الغير ويخرجه من تمركزه حول الذات. </a:t>
            </a:r>
            <a:r>
              <a:rPr lang="ar-SA" dirty="0" smtClean="0"/>
              <a:t>وهذه خطوة ضرورية في اتجاه المشاركة الاجتماعية وتنمية الشعور بالانتماء للجماعة . . للبيئة . . للوطن.</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800000"/>
        </a:solidFill>
        <a:effectLst/>
      </p:bgPr>
    </p:bg>
    <p:spTree>
      <p:nvGrpSpPr>
        <p:cNvPr id="1" name=""/>
        <p:cNvGrpSpPr/>
        <p:nvPr/>
      </p:nvGrpSpPr>
      <p:grpSpPr>
        <a:xfrm>
          <a:off x="0" y="0"/>
          <a:ext cx="0" cy="0"/>
          <a:chOff x="0" y="0"/>
          <a:chExt cx="0" cy="0"/>
        </a:xfrm>
      </p:grpSpPr>
      <p:sp>
        <p:nvSpPr>
          <p:cNvPr id="2" name="مربع نص 1"/>
          <p:cNvSpPr txBox="1"/>
          <p:nvPr/>
        </p:nvSpPr>
        <p:spPr>
          <a:xfrm>
            <a:off x="152400" y="152401"/>
            <a:ext cx="8839200" cy="6624891"/>
          </a:xfrm>
          <a:prstGeom prst="rect">
            <a:avLst/>
          </a:prstGeom>
          <a:solidFill>
            <a:srgbClr val="F2DCDB"/>
          </a:solidFill>
        </p:spPr>
        <p:txBody>
          <a:bodyPr wrap="square" rtlCol="0">
            <a:spAutoFit/>
          </a:bodyPr>
          <a:lstStyle/>
          <a:p>
            <a:pPr algn="r" rtl="1">
              <a:lnSpc>
                <a:spcPct val="150000"/>
              </a:lnSpc>
              <a:buFont typeface="Wingdings" pitchFamily="2" charset="2"/>
              <a:buChar char="q"/>
            </a:pPr>
            <a:r>
              <a:rPr lang="ar-SA" dirty="0" smtClean="0"/>
              <a:t> </a:t>
            </a:r>
            <a:r>
              <a:rPr lang="ar-SA" sz="2000" b="1" dirty="0" smtClean="0"/>
              <a:t>وللأسرة الدور الأهم في توفير البيئة الثقافية المناسبة:</a:t>
            </a:r>
            <a:r>
              <a:rPr lang="ar-SA" dirty="0" smtClean="0"/>
              <a:t> حتى ينشأ الطفل في ظل قيم المجتمع ومبادئه، معتزاً بلغته وتراثه، حريصاً على تاريخه وحضارته ومؤهلا للدفاع عنها في وجه التيارات الثقافية الوافدة عبر وسائل الاتصال الهائلة التطور عندما تكون الأفكار التي تحملها متعارضة مع مبادئ المجتمع وثقافته بشكل يؤدي إلى اغتراب الفرد وهو في وطنه، ولكي </a:t>
            </a:r>
            <a:r>
              <a:rPr lang="ar-SA" b="1" dirty="0" smtClean="0"/>
              <a:t>تستطيع الأسرة أن تقوم بدورها هذا، لابد أن تكون متفهمة لاحتياجات أطفالها من ناحية ولثقافة المجتمع من ناحية أخرى، حريصة على توفير الوقت اللازم للجلوس معهم والاستماع إليهم، وإشراكهم في أعمالها واهتماماتها ومشكلاتها في ظل مناخ فيه الكثير من الأخذ والعطاء بعيداً عن الجو التسلطي . بالإضافة إلى توفير وسائط الثقافة في البيت، واصطحاب الأطفال إلى الأماكن التي تعرف الطفل ببيئته الثقافية حتى يتعلق </a:t>
            </a:r>
            <a:r>
              <a:rPr lang="ar-SA" dirty="0" err="1" smtClean="0"/>
              <a:t>بها</a:t>
            </a:r>
            <a:r>
              <a:rPr lang="ar-SA" dirty="0" smtClean="0"/>
              <a:t> ويحرص على تطويرها وحمايتها من التلوث بأنواعه. وبهذا الخصوص لا يفوتنا أن نؤكد على أهمية القراءة مع الطفل وأقول " مع " وليس " للطفل " أو " على الطفل "، فالقراءة مشاركة تحمل معها الكثير من المشاعر الجميلة لكل من الوالدين وطفلهما. وأقصد بالوالدين الأم والأب، فالطفل أحوج ما يكون لأن يرى والده يشاركه اهتماماته وحياته، ويقوم بدوره في تنشئته، لا أن يكتفي بدور " المؤدب " عندما تطلب الأم منه ذلك.</a:t>
            </a:r>
          </a:p>
          <a:p>
            <a:pPr algn="r" rtl="1">
              <a:lnSpc>
                <a:spcPct val="150000"/>
              </a:lnSpc>
              <a:buFont typeface="Wingdings" pitchFamily="2" charset="2"/>
              <a:buChar char="q"/>
            </a:pPr>
            <a:r>
              <a:rPr lang="ar-SA" sz="2000" b="1" dirty="0" smtClean="0"/>
              <a:t>فيما يخص البيئة العقلية/ المعرفية: </a:t>
            </a:r>
            <a:r>
              <a:rPr lang="ar-SA" dirty="0" smtClean="0"/>
              <a:t>فإنه في عصر تفجر المعرفة ووسائل </a:t>
            </a:r>
            <a:r>
              <a:rPr lang="ar-SA" b="1" dirty="0" smtClean="0"/>
              <a:t>نقلها لم يعد مقبولاً الانتظار حتى يلتحق الطفل بالمدرسة الابتدائية لتنمية معارفه وطريقة تفكيره. لابد أن توفر الأسرة لأطفالها بيئة </a:t>
            </a:r>
            <a:r>
              <a:rPr lang="ar-SA" b="1" dirty="0" err="1" smtClean="0"/>
              <a:t>بها</a:t>
            </a:r>
            <a:r>
              <a:rPr lang="ar-SA" b="1" dirty="0" smtClean="0"/>
              <a:t> الكثير من المثيرات العقلية، بيئة تشجع على الاستفسار والتساؤل والاستكشاف والتفكير </a:t>
            </a:r>
            <a:r>
              <a:rPr lang="ar-SA" b="1" dirty="0" err="1" smtClean="0"/>
              <a:t>الإبتكاري</a:t>
            </a:r>
            <a:r>
              <a:rPr lang="ar-SA" b="1" dirty="0" smtClean="0"/>
              <a:t>.</a:t>
            </a:r>
          </a:p>
          <a:p>
            <a:pPr algn="r" rtl="1">
              <a:lnSpc>
                <a:spcPct val="150000"/>
              </a:lnSpc>
            </a:pPr>
            <a:endParaRPr lang="ar-SA" dirty="0" smtClean="0"/>
          </a:p>
          <a:p>
            <a:pPr algn="r" rtl="1">
              <a:lnSpc>
                <a:spcPct val="150000"/>
              </a:lnSpc>
            </a:pPr>
            <a:endParaRPr lang="en-US" sz="9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800000"/>
        </a:solidFill>
        <a:effectLst/>
      </p:bgPr>
    </p:bg>
    <p:spTree>
      <p:nvGrpSpPr>
        <p:cNvPr id="1" name=""/>
        <p:cNvGrpSpPr/>
        <p:nvPr/>
      </p:nvGrpSpPr>
      <p:grpSpPr>
        <a:xfrm>
          <a:off x="0" y="0"/>
          <a:ext cx="0" cy="0"/>
          <a:chOff x="0" y="0"/>
          <a:chExt cx="0" cy="0"/>
        </a:xfrm>
      </p:grpSpPr>
      <p:sp>
        <p:nvSpPr>
          <p:cNvPr id="2" name="مربع نص 1"/>
          <p:cNvSpPr txBox="1"/>
          <p:nvPr/>
        </p:nvSpPr>
        <p:spPr>
          <a:xfrm>
            <a:off x="304800" y="228600"/>
            <a:ext cx="8610600" cy="6477000"/>
          </a:xfrm>
          <a:prstGeom prst="rect">
            <a:avLst/>
          </a:prstGeom>
          <a:solidFill>
            <a:schemeClr val="accent2">
              <a:lumMod val="20000"/>
              <a:lumOff val="80000"/>
            </a:schemeClr>
          </a:solidFill>
        </p:spPr>
        <p:txBody>
          <a:bodyPr wrap="square" rtlCol="0">
            <a:spAutoFit/>
          </a:bodyPr>
          <a:lstStyle/>
          <a:p>
            <a:pPr algn="r" rtl="1"/>
            <a:r>
              <a:rPr lang="ar-SA" sz="2400" b="1" dirty="0" smtClean="0"/>
              <a:t>النوع ( </a:t>
            </a:r>
            <a:r>
              <a:rPr lang="ar-SA" sz="2400" b="1" dirty="0" err="1" smtClean="0"/>
              <a:t>الجندر</a:t>
            </a:r>
            <a:r>
              <a:rPr lang="ar-SA" sz="2400" b="1" dirty="0" smtClean="0"/>
              <a:t> )</a:t>
            </a:r>
            <a:endParaRPr lang="ar-SA" b="1" dirty="0" smtClean="0"/>
          </a:p>
          <a:p>
            <a:pPr algn="r" rtl="1">
              <a:lnSpc>
                <a:spcPct val="150000"/>
              </a:lnSpc>
              <a:buFont typeface="Arial" pitchFamily="34" charset="0"/>
              <a:buChar char="•"/>
            </a:pPr>
            <a:r>
              <a:rPr lang="ar-SA" dirty="0" smtClean="0"/>
              <a:t> من المعروف أن </a:t>
            </a:r>
            <a:r>
              <a:rPr lang="ar-SA" b="1" dirty="0" smtClean="0"/>
              <a:t>التنميط الجنسي يبدأ في الأسرة، والثقافة السائدة في المجتمع تحدد بشكل كبير الأدوار المتوقعة من البنت أو الولد، والتمييز في المعاملة تبدأ مع ميلاد الطفل حيث يرتبط ألوان ملابس الطفل وسريره وأغطيته والأشياء من حوله بنوعه... الأزرق للابن، والوردي </a:t>
            </a:r>
            <a:r>
              <a:rPr lang="ar-SA" b="1" dirty="0" err="1" smtClean="0"/>
              <a:t>البمبي</a:t>
            </a:r>
            <a:r>
              <a:rPr lang="ar-SA" b="1" dirty="0" smtClean="0"/>
              <a:t> للبنت. وبعد ذلك يتم اختيار اللعب حسب الجنس، العروسة للبنت والعاب الحركة والقوة للولد، وحتى طريقة اللعب المسموح </a:t>
            </a:r>
            <a:r>
              <a:rPr lang="ar-SA" b="1" dirty="0" err="1" smtClean="0"/>
              <a:t>بها</a:t>
            </a:r>
            <a:r>
              <a:rPr lang="ar-SA" b="1" dirty="0" smtClean="0"/>
              <a:t> والمعاملة من </a:t>
            </a:r>
            <a:r>
              <a:rPr lang="ar-SA" dirty="0" smtClean="0"/>
              <a:t>قبل الآخرين تخضع جميعاً لمعايير تحددها الثقافة. ويستمر هذا التمييز فيما بعد في المدرسة التي تفترض تفوق البنين في الرياضيات والعلوم، وميل البنات إلى الآداب واللغة.</a:t>
            </a:r>
          </a:p>
          <a:p>
            <a:pPr algn="r" rtl="1">
              <a:lnSpc>
                <a:spcPct val="150000"/>
              </a:lnSpc>
              <a:buFont typeface="Arial" pitchFamily="34" charset="0"/>
              <a:buChar char="•"/>
            </a:pPr>
            <a:r>
              <a:rPr lang="ar-SA" dirty="0" smtClean="0"/>
              <a:t> وبدون الدخول إلى ما تطالب </a:t>
            </a:r>
            <a:r>
              <a:rPr lang="ar-SA" dirty="0" err="1" smtClean="0"/>
              <a:t>به</a:t>
            </a:r>
            <a:r>
              <a:rPr lang="ar-SA" dirty="0" smtClean="0"/>
              <a:t> الحركات النسائية في العالم، وتحميلها الثقافة والتربية مسؤولية عدم حصول الفتاة والمرأة على حقوقها كاملة وحصرها في أدوار الزوجة والأم، فإن المطلوب من الأسرة أن تتيح للبنت الفرصة لتحقيق ذاتها واستعداداتها وقدراتها مثلها مثل الولد. </a:t>
            </a:r>
          </a:p>
          <a:p>
            <a:pPr algn="r" rtl="1">
              <a:lnSpc>
                <a:spcPct val="150000"/>
              </a:lnSpc>
              <a:buFont typeface="Arial" pitchFamily="34" charset="0"/>
              <a:buChar char="•"/>
            </a:pPr>
            <a:r>
              <a:rPr lang="ar-SA" dirty="0" smtClean="0"/>
              <a:t> ونفس الشيء مطلوب من الروضة/ المدرسة، فما المعلم إلا نتاج الثقافة التي تميز بين الجنسين، ومن الطبيعي أن ينعكس ذلك على تعامله مع البنات والبنين (</a:t>
            </a:r>
            <a:r>
              <a:rPr lang="en-US" dirty="0" err="1" smtClean="0"/>
              <a:t>Measor</a:t>
            </a:r>
            <a:r>
              <a:rPr lang="en-US" dirty="0" smtClean="0"/>
              <a:t> Sikes , 1992 </a:t>
            </a:r>
            <a:r>
              <a:rPr lang="ar-SA" dirty="0" smtClean="0"/>
              <a:t>).</a:t>
            </a:r>
          </a:p>
          <a:p>
            <a:pPr algn="r" rtl="1">
              <a:lnSpc>
                <a:spcPct val="150000"/>
              </a:lnSpc>
              <a:buFont typeface="Arial" pitchFamily="34" charset="0"/>
              <a:buChar char="•"/>
            </a:pPr>
            <a:endParaRPr lang="ar-SA" dirty="0" smtClean="0"/>
          </a:p>
          <a:p>
            <a:pPr algn="r" rtl="1">
              <a:lnSpc>
                <a:spcPct val="150000"/>
              </a:lnSpc>
              <a:buFont typeface="Arial" pitchFamily="34" charset="0"/>
              <a:buChar char="•"/>
            </a:pPr>
            <a:endParaRPr lang="ar-SA" dirty="0" smtClean="0"/>
          </a:p>
          <a:p>
            <a:pPr algn="r" rtl="1">
              <a:lnSpc>
                <a:spcPct val="150000"/>
              </a:lnSpc>
              <a:buFont typeface="Arial" pitchFamily="34" charset="0"/>
              <a:buChar char="•"/>
            </a:pPr>
            <a:endParaRPr lang="ar-SA"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800000"/>
        </a:solidFill>
        <a:effectLst/>
      </p:bgPr>
    </p:bg>
    <p:spTree>
      <p:nvGrpSpPr>
        <p:cNvPr id="1" name=""/>
        <p:cNvGrpSpPr/>
        <p:nvPr/>
      </p:nvGrpSpPr>
      <p:grpSpPr>
        <a:xfrm>
          <a:off x="0" y="0"/>
          <a:ext cx="0" cy="0"/>
          <a:chOff x="0" y="0"/>
          <a:chExt cx="0" cy="0"/>
        </a:xfrm>
      </p:grpSpPr>
      <p:sp>
        <p:nvSpPr>
          <p:cNvPr id="2" name="مربع نص 1"/>
          <p:cNvSpPr txBox="1"/>
          <p:nvPr/>
        </p:nvSpPr>
        <p:spPr>
          <a:xfrm>
            <a:off x="304800" y="302359"/>
            <a:ext cx="8534400" cy="6186309"/>
          </a:xfrm>
          <a:prstGeom prst="rect">
            <a:avLst/>
          </a:prstGeom>
          <a:solidFill>
            <a:schemeClr val="accent2">
              <a:lumMod val="20000"/>
              <a:lumOff val="80000"/>
            </a:schemeClr>
          </a:solidFill>
        </p:spPr>
        <p:txBody>
          <a:bodyPr wrap="square" rtlCol="0">
            <a:spAutoFit/>
          </a:bodyPr>
          <a:lstStyle/>
          <a:p>
            <a:pPr algn="r" rtl="1">
              <a:lnSpc>
                <a:spcPct val="200000"/>
              </a:lnSpc>
            </a:pPr>
            <a:r>
              <a:rPr lang="ar-SA" dirty="0" smtClean="0"/>
              <a:t>بداية،  ينبغي الإشارة إلى أن الاختلافات بين البنين والبنات كثيرة، ولكن القليل منها مرده للجنس. فالفروق بين البنات فيما بينهن </a:t>
            </a:r>
            <a:r>
              <a:rPr lang="ar-SA" b="1" dirty="0" smtClean="0"/>
              <a:t>والبنين فيما بينهم أكبر بكثير من الفروق بين النوعين، وهذا صحيح بالنسبة للمهارات الاجتماعية وأساليب التعلم والمهارات المعرفية. أما المجالات التي تظهر فيها </a:t>
            </a:r>
            <a:r>
              <a:rPr lang="ar-SA" b="1" dirty="0" smtClean="0">
                <a:solidFill>
                  <a:srgbClr val="FF0000"/>
                </a:solidFill>
              </a:rPr>
              <a:t>الفروق بين الجنسين فهي القدرات اللفظية والقرائية التي تتفوق فيها البنات حتى سن الحادية عشرة تقريباً</a:t>
            </a:r>
            <a:r>
              <a:rPr lang="ar-SA" b="1" dirty="0" smtClean="0"/>
              <a:t>، </a:t>
            </a:r>
            <a:r>
              <a:rPr lang="ar-SA" b="1" dirty="0" smtClean="0">
                <a:solidFill>
                  <a:srgbClr val="FF0000"/>
                </a:solidFill>
              </a:rPr>
              <a:t>والقدرات الجسمية التي تتسم بالعنف ويتفوق فيها البنون.</a:t>
            </a:r>
            <a:r>
              <a:rPr lang="ar-SA" b="1" dirty="0" smtClean="0"/>
              <a:t> ومع ذلك فان بعض البنات تتسم تصرفاتهن بالعنف الجسمي - صفة </a:t>
            </a:r>
            <a:r>
              <a:rPr lang="ar-SA" b="1" dirty="0" err="1" smtClean="0"/>
              <a:t>ذكورية</a:t>
            </a:r>
            <a:r>
              <a:rPr lang="ar-SA" b="1" dirty="0" smtClean="0"/>
              <a:t>، في حين أن بعض البنين يكونون عاطفيين. وقد يتغاضى المجتمع والوالدان عن السلوك </a:t>
            </a:r>
            <a:r>
              <a:rPr lang="ar-SA" b="1" dirty="0" err="1" smtClean="0"/>
              <a:t>الذكوري</a:t>
            </a:r>
            <a:r>
              <a:rPr lang="ar-SA" b="1" dirty="0" smtClean="0"/>
              <a:t> للبنات على اعتبار أنها " </a:t>
            </a:r>
            <a:r>
              <a:rPr lang="ar-SA" dirty="0" smtClean="0"/>
              <a:t>مرحلة وتعدي "، ولكن ليس هناك تسامح مع السلوك الأنثوي للبنين.</a:t>
            </a:r>
          </a:p>
          <a:p>
            <a:pPr algn="r" rtl="1">
              <a:lnSpc>
                <a:spcPct val="200000"/>
              </a:lnSpc>
            </a:pPr>
            <a:r>
              <a:rPr lang="ar-SA" dirty="0" smtClean="0"/>
              <a:t> ومن الخطأ </a:t>
            </a:r>
            <a:r>
              <a:rPr lang="ar-SA" dirty="0" smtClean="0">
                <a:solidFill>
                  <a:srgbClr val="FF0000"/>
                </a:solidFill>
              </a:rPr>
              <a:t>الكبير أن نقيم سلوك الأطفال في إطار قوالب ثقافية نمطيه ونتعامل معهم على أساسها</a:t>
            </a:r>
            <a:r>
              <a:rPr lang="ar-SA" dirty="0" smtClean="0"/>
              <a:t>. و على الوالدين والمعلمين ملاحظة الرسائل التي يرسلونها لأطفالهم حول الدور النوعي المتوقع منهم، لأن الأطفال في الواقع أكثر حرصاً على أداء الدور الذي يرسمه المجتمع لهم، ويعانون كثيرا عندما يشعرون في أنفسهم برغبة لأداء أعمال أو اللعب بلعبة صنفت على أنها مناسبة للنوع الآخر.</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800000"/>
        </a:solidFill>
        <a:effectLst/>
      </p:bgPr>
    </p:bg>
    <p:spTree>
      <p:nvGrpSpPr>
        <p:cNvPr id="1" name=""/>
        <p:cNvGrpSpPr/>
        <p:nvPr/>
      </p:nvGrpSpPr>
      <p:grpSpPr>
        <a:xfrm>
          <a:off x="0" y="0"/>
          <a:ext cx="0" cy="0"/>
          <a:chOff x="0" y="0"/>
          <a:chExt cx="0" cy="0"/>
        </a:xfrm>
      </p:grpSpPr>
      <p:sp>
        <p:nvSpPr>
          <p:cNvPr id="3" name="مربع نص 2"/>
          <p:cNvSpPr txBox="1"/>
          <p:nvPr/>
        </p:nvSpPr>
        <p:spPr>
          <a:xfrm>
            <a:off x="228600" y="152400"/>
            <a:ext cx="8763000" cy="6324808"/>
          </a:xfrm>
          <a:prstGeom prst="rect">
            <a:avLst/>
          </a:prstGeom>
          <a:solidFill>
            <a:schemeClr val="accent2">
              <a:lumMod val="20000"/>
              <a:lumOff val="80000"/>
            </a:schemeClr>
          </a:solidFill>
        </p:spPr>
        <p:txBody>
          <a:bodyPr wrap="square" rtlCol="0">
            <a:spAutoFit/>
          </a:bodyPr>
          <a:lstStyle/>
          <a:p>
            <a:pPr algn="r" rtl="1">
              <a:lnSpc>
                <a:spcPct val="150000"/>
              </a:lnSpc>
            </a:pPr>
            <a:r>
              <a:rPr lang="ar-SA" b="1" dirty="0" smtClean="0"/>
              <a:t>فهناك بنات يقبلن على تعلم الرياضيات والعلوم، وبنون يتفوقون في الفنون والموسيقى، وعلى المعلم الابتعاد عن الصورة النمطية لمساعدة كل طفل، بغض النظر عن نوعه، لتحقيق أكثر ما تؤهله له قدراته وميوله، وعلى الآباء والمعلمين على حد سواء أن يدركوا بأن أطفال الروضة مقبلون بشغف على التعلم، وليس لديهم أدنى فكرة عما هو " عادي " أو " غير عادي ”، ولكنهم يتأثرون وبقوة بالبالغين المهمين في حياتهم. </a:t>
            </a:r>
          </a:p>
          <a:p>
            <a:pPr algn="r" rtl="1">
              <a:lnSpc>
                <a:spcPct val="150000"/>
              </a:lnSpc>
            </a:pPr>
            <a:r>
              <a:rPr lang="ar-SA" b="1" dirty="0" smtClean="0"/>
              <a:t>وعلى المعلم الابتعاد عن عمل طوابير للبنين وأخرى للبنات أو الفصل ف</a:t>
            </a:r>
            <a:r>
              <a:rPr lang="ar-SA" dirty="0" smtClean="0"/>
              <a:t>ي أماكن الجلوس أثناء اللعب، فالطفل في هذه المرحلة لا تعنيه كثيراً مسألة الجنس.</a:t>
            </a:r>
            <a:endParaRPr lang="en-US" dirty="0" smtClean="0"/>
          </a:p>
          <a:p>
            <a:pPr algn="r" rtl="1">
              <a:lnSpc>
                <a:spcPct val="150000"/>
              </a:lnSpc>
            </a:pPr>
            <a:r>
              <a:rPr lang="ar-SA" dirty="0" smtClean="0"/>
              <a:t>قد يشعر بعض أولياء الأمور وخاصة من كان أطفالهم من البنين، </a:t>
            </a:r>
            <a:r>
              <a:rPr lang="ar-SA" b="1" dirty="0" smtClean="0"/>
              <a:t>بأن معلمة الروضة تحسن التعامل مع البنات أكثر</a:t>
            </a:r>
            <a:r>
              <a:rPr lang="ar-SA" dirty="0" smtClean="0"/>
              <a:t>، لكونهن هادئات ومطيعات إلى حد ما بالمقارنة مع البنين وتحسن التصرف في المواقف التي قد تعرضهن للعقاب مثل البكاء أو الاعتذار والوعد بعدم الإتيان مستقبلاً بسلوك يغضب المعلمة ، بعكس الأولاد الذين يجدون صعوبة في ذلك . </a:t>
            </a:r>
          </a:p>
          <a:p>
            <a:pPr algn="r" rtl="1">
              <a:lnSpc>
                <a:spcPct val="150000"/>
              </a:lnSpc>
            </a:pPr>
            <a:r>
              <a:rPr lang="ar-SA" dirty="0" smtClean="0"/>
              <a:t>ويشير كتاب حديث من تأليف ثلاثة مؤلفات ( 2001 , </a:t>
            </a:r>
            <a:r>
              <a:rPr lang="en-US" dirty="0" smtClean="0"/>
              <a:t>Walker dine et al ) </a:t>
            </a:r>
            <a:r>
              <a:rPr lang="ar-SA" dirty="0" smtClean="0"/>
              <a:t>) إلى وجود علاقة بين الطبقة الاجتماعية ( طبقة عاملة / طبقة متوسطة) والتحصيل الأكاديمي للفتيات وحياتهن المستقبلة وقيمهن ومشاعرهن، وذلك من خلال دراسات أجريت في المملكة المتحدة.</a:t>
            </a:r>
          </a:p>
          <a:p>
            <a:pPr algn="r" rtl="1">
              <a:lnSpc>
                <a:spcPct val="150000"/>
              </a:lnSpc>
            </a:pPr>
            <a:r>
              <a:rPr lang="ar-SA" dirty="0" smtClean="0"/>
              <a:t> أما في المجتمعات العربية والشرقية، فالمعروف أن </a:t>
            </a:r>
            <a:r>
              <a:rPr lang="ar-SA" b="1" dirty="0" smtClean="0"/>
              <a:t>على الفتاة أن تبذل جهوداً مضاعفة </a:t>
            </a:r>
            <a:r>
              <a:rPr lang="ar-SA" b="1" dirty="0" err="1" smtClean="0"/>
              <a:t>لاثبات</a:t>
            </a:r>
            <a:r>
              <a:rPr lang="ar-SA" b="1" dirty="0" smtClean="0"/>
              <a:t> نفسها وقدرتها على التعلم والتحصيل وحقها في التعليم، مثلها مثل الفتى الذي يكتسب حقا لأخذ جميع الفرص التعليمية وغيرها منذ الميلاد لمجرد </a:t>
            </a:r>
            <a:r>
              <a:rPr lang="ar-SA" dirty="0" smtClean="0"/>
              <a:t>كونه ذكراً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800000"/>
        </a:solidFill>
        <a:effectLst/>
      </p:bgPr>
    </p:bg>
    <p:spTree>
      <p:nvGrpSpPr>
        <p:cNvPr id="1" name=""/>
        <p:cNvGrpSpPr/>
        <p:nvPr/>
      </p:nvGrpSpPr>
      <p:grpSpPr>
        <a:xfrm>
          <a:off x="0" y="0"/>
          <a:ext cx="0" cy="0"/>
          <a:chOff x="0" y="0"/>
          <a:chExt cx="0" cy="0"/>
        </a:xfrm>
      </p:grpSpPr>
      <p:sp>
        <p:nvSpPr>
          <p:cNvPr id="2" name="مربع نص 1"/>
          <p:cNvSpPr txBox="1"/>
          <p:nvPr/>
        </p:nvSpPr>
        <p:spPr>
          <a:xfrm>
            <a:off x="228600" y="152400"/>
            <a:ext cx="8686800" cy="7017306"/>
          </a:xfrm>
          <a:prstGeom prst="rect">
            <a:avLst/>
          </a:prstGeom>
          <a:solidFill>
            <a:schemeClr val="accent2">
              <a:lumMod val="20000"/>
              <a:lumOff val="80000"/>
            </a:schemeClr>
          </a:solidFill>
        </p:spPr>
        <p:txBody>
          <a:bodyPr wrap="square" rtlCol="0">
            <a:spAutoFit/>
          </a:bodyPr>
          <a:lstStyle/>
          <a:p>
            <a:pPr algn="r" rtl="1">
              <a:lnSpc>
                <a:spcPct val="150000"/>
              </a:lnSpc>
            </a:pPr>
            <a:r>
              <a:rPr lang="ar-SA" sz="2400" b="1" dirty="0" smtClean="0"/>
              <a:t>الطفل والبيئة المدرسية</a:t>
            </a:r>
          </a:p>
          <a:p>
            <a:pPr algn="r" rtl="1">
              <a:lnSpc>
                <a:spcPct val="150000"/>
              </a:lnSpc>
            </a:pPr>
            <a:r>
              <a:rPr lang="ar-SA" sz="2400" b="1" dirty="0" smtClean="0"/>
              <a:t> </a:t>
            </a:r>
            <a:r>
              <a:rPr lang="ar-SA" dirty="0" smtClean="0"/>
              <a:t>لا يتسع المجال هنا للتحدث بالتفصيل عن بيئة الروضة /المدرسة وما يحول دون تمتع الطفل التلميذ ببيئة صحية تشجع على انطلاقاً جسمياً وعاطفياً واجتماعياً وعقلياً.</a:t>
            </a:r>
          </a:p>
          <a:p>
            <a:pPr algn="r" rtl="1">
              <a:lnSpc>
                <a:spcPct val="150000"/>
              </a:lnSpc>
            </a:pPr>
            <a:r>
              <a:rPr lang="ar-SA" dirty="0" smtClean="0"/>
              <a:t> فمن حيث </a:t>
            </a:r>
            <a:r>
              <a:rPr lang="ar-SA" b="1" dirty="0" smtClean="0"/>
              <a:t>المكان والمساحة المتاحة ونصيب الطفل منها، فان معظم الروضات، بما في ذلك أفضلها، تعاني من قصور في موقع المبنى وتصميمه وفي مساحته بالنسبة لعدد الأطفال، كما ينقصها المساحات الخضراء والمساحة التي تخصص للعب في الهواء الطلق. أي أنها تعاني من الازدحام والضوضاء وضيق مساحات اللعب بالخارج وإلى سوء تهوية وإضاءة، ناهيك عن عدم كفاية الخدمات الطبية والغذائية والاجتماعية والنفسية.</a:t>
            </a:r>
          </a:p>
          <a:p>
            <a:pPr algn="r" rtl="1">
              <a:lnSpc>
                <a:spcPct val="150000"/>
              </a:lnSpc>
            </a:pPr>
            <a:r>
              <a:rPr lang="ar-SA" dirty="0" smtClean="0"/>
              <a:t>أما بالنسبة للعملية التعليمية، فإنها </a:t>
            </a:r>
            <a:r>
              <a:rPr lang="ar-SA" b="1" dirty="0" smtClean="0"/>
              <a:t>بحاجة واضحة للتطوير في شتى المجالات، فالمناهج والكتب المدرسية وأساليب التعليم جميعها تفتقر إلى أهداف واضحة، وتميل إلى التركيز على تحصيل المعلومات من خلال الحفظ والتسميع دون اهتمام بتنمية شخصية المتعلم وقدراته ومهاراته، مما يسبب </a:t>
            </a:r>
            <a:r>
              <a:rPr lang="ar-SA" dirty="0" smtClean="0"/>
              <a:t>إرهاقاً </a:t>
            </a:r>
            <a:r>
              <a:rPr lang="ar-SA" dirty="0" smtClean="0">
                <a:solidFill>
                  <a:srgbClr val="FF0000"/>
                </a:solidFill>
              </a:rPr>
              <a:t>للطفل ويكون لديه اتجاهات سلبية نحو عملية التعليم.</a:t>
            </a:r>
          </a:p>
          <a:p>
            <a:pPr algn="r" rtl="1">
              <a:lnSpc>
                <a:spcPct val="150000"/>
              </a:lnSpc>
            </a:pPr>
            <a:r>
              <a:rPr lang="ar-SA" dirty="0" smtClean="0"/>
              <a:t>ومن الملاحظ أن المدرسة </a:t>
            </a:r>
            <a:r>
              <a:rPr lang="ar-SA" dirty="0" smtClean="0">
                <a:solidFill>
                  <a:srgbClr val="FF0000"/>
                </a:solidFill>
              </a:rPr>
              <a:t>تفصل فصلا تاما بين ما يتعلمه الطفل وبين حياته في بيئته الطبيعية، ونادراً ما توجه الجهود نحو ربطه بالطبيعة والبيئة من خلال المنهج والأنشطة اليومية، وإذا </a:t>
            </a:r>
            <a:r>
              <a:rPr lang="ar-SA" dirty="0" smtClean="0"/>
              <a:t>حدث، فإن ذلك يقدم على شكل دروس ينفر منها الطفل وغالبا ما ينساها كما يحدث عادة بالنسبة للدروس التي يتلقاها.</a:t>
            </a:r>
            <a:endParaRPr lang="en-US" dirty="0" smtClean="0"/>
          </a:p>
          <a:p>
            <a:pPr algn="r" rtl="1">
              <a:lnSpc>
                <a:spcPct val="150000"/>
              </a:lnSpc>
            </a:pPr>
            <a:r>
              <a:rPr lang="ar-SA" dirty="0" smtClean="0"/>
              <a:t>ولا بد لنا من وقفة أمام قضية الواجبات </a:t>
            </a:r>
            <a:r>
              <a:rPr lang="ar-SA" dirty="0" err="1" smtClean="0"/>
              <a:t>البيتية</a:t>
            </a:r>
            <a:r>
              <a:rPr lang="en-US" dirty="0" smtClean="0"/>
              <a:t>home work) </a:t>
            </a:r>
            <a:r>
              <a:rPr lang="ar-SA" dirty="0" smtClean="0"/>
              <a:t>) التي تصر عليها بعض الروضات </a:t>
            </a:r>
            <a:r>
              <a:rPr lang="ar-SA" dirty="0" err="1" smtClean="0"/>
              <a:t>وايضا</a:t>
            </a:r>
            <a:r>
              <a:rPr lang="ar-SA" dirty="0" smtClean="0"/>
              <a:t> بعض </a:t>
            </a:r>
            <a:r>
              <a:rPr lang="ar-SA" dirty="0" err="1" smtClean="0"/>
              <a:t>اولياء</a:t>
            </a:r>
            <a:r>
              <a:rPr lang="ar-SA" dirty="0" smtClean="0"/>
              <a:t> الأمور.</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سمة Office">
  <a:themeElements>
    <a:clrScheme name="ألوان متوسطة">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موازنة">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775</TotalTime>
  <Words>2559</Words>
  <Application>Microsoft Office PowerPoint</Application>
  <PresentationFormat>On-screen Show (4:3)</PresentationFormat>
  <Paragraphs>50</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سمة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الثامن التربية الأسرية</dc:title>
  <dc:creator>Hp</dc:creator>
  <cp:lastModifiedBy>DELL</cp:lastModifiedBy>
  <cp:revision>81</cp:revision>
  <dcterms:created xsi:type="dcterms:W3CDTF">2020-04-19T19:56:42Z</dcterms:created>
  <dcterms:modified xsi:type="dcterms:W3CDTF">2021-02-22T17:47:16Z</dcterms:modified>
</cp:coreProperties>
</file>