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98" r:id="rId4"/>
    <p:sldId id="257" r:id="rId5"/>
    <p:sldId id="258" r:id="rId6"/>
    <p:sldId id="301" r:id="rId7"/>
    <p:sldId id="259" r:id="rId8"/>
    <p:sldId id="302" r:id="rId9"/>
    <p:sldId id="260" r:id="rId10"/>
    <p:sldId id="261" r:id="rId11"/>
    <p:sldId id="262" r:id="rId12"/>
    <p:sldId id="303" r:id="rId13"/>
    <p:sldId id="263" r:id="rId14"/>
    <p:sldId id="264" r:id="rId15"/>
    <p:sldId id="265" r:id="rId16"/>
    <p:sldId id="304" r:id="rId17"/>
    <p:sldId id="266" r:id="rId18"/>
    <p:sldId id="267" r:id="rId19"/>
    <p:sldId id="305" r:id="rId20"/>
    <p:sldId id="269" r:id="rId21"/>
    <p:sldId id="29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zan khalaf" initials="r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6" y="7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9712EF-A8C4-43DD-8D2F-48CAB6EC1C89}" type="datetimeFigureOut">
              <a:rPr lang="en-US" smtClean="0"/>
              <a:pPr/>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9712EF-A8C4-43DD-8D2F-48CAB6EC1C8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9712EF-A8C4-43DD-8D2F-48CAB6EC1C89}" type="datetimeFigureOut">
              <a:rPr lang="en-US" smtClean="0"/>
              <a:pPr/>
              <a:t>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9712EF-A8C4-43DD-8D2F-48CAB6EC1C89}" type="datetimeFigureOut">
              <a:rPr lang="en-US" smtClean="0"/>
              <a:pPr/>
              <a:t>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712EF-A8C4-43DD-8D2F-48CAB6EC1C89}" type="datetimeFigureOut">
              <a:rPr lang="en-US" smtClean="0"/>
              <a:pPr/>
              <a:t>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9712EF-A8C4-43DD-8D2F-48CAB6EC1C8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9712EF-A8C4-43DD-8D2F-48CAB6EC1C89}" type="datetimeFigureOut">
              <a:rPr lang="en-US" smtClean="0"/>
              <a:pPr/>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54924-A876-407D-8B48-A5EB27D9AE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712EF-A8C4-43DD-8D2F-48CAB6EC1C89}" type="datetimeFigureOut">
              <a:rPr lang="en-US" smtClean="0"/>
              <a:pPr/>
              <a:t>2/22/2021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54924-A876-407D-8B48-A5EB27D9AE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0"/>
            <a:ext cx="9144000" cy="5562600"/>
          </a:xfrm>
        </p:spPr>
        <p:txBody>
          <a:bodyPr>
            <a:normAutofit/>
          </a:bodyPr>
          <a:lstStyle/>
          <a:p>
            <a:r>
              <a:rPr lang="ar-SA" sz="5400" b="1" i="1" u="sng" dirty="0" smtClean="0">
                <a:latin typeface="Arabic Typesetting" pitchFamily="66" charset="-78"/>
                <a:cs typeface="Arabic Typesetting" pitchFamily="66" charset="-78"/>
              </a:rPr>
              <a:t>دور الأسرة في مواجهة مشكلات الطفولة المبكرة </a:t>
            </a:r>
            <a:endParaRPr lang="en-US" sz="5400" b="1" i="1" u="sng" dirty="0">
              <a:latin typeface="Arabic Typesetting" pitchFamily="66" charset="-78"/>
              <a:cs typeface="Arabic Typesetting" pitchFamily="66" charset="-78"/>
            </a:endParaRPr>
          </a:p>
        </p:txBody>
      </p:sp>
      <p:sp>
        <p:nvSpPr>
          <p:cNvPr id="3" name="Subtitle 2"/>
          <p:cNvSpPr>
            <a:spLocks noGrp="1"/>
          </p:cNvSpPr>
          <p:nvPr>
            <p:ph type="subTitle" idx="1"/>
          </p:nvPr>
        </p:nvSpPr>
        <p:spPr/>
        <p:txBody>
          <a:bodyPr/>
          <a:lstStyle/>
          <a:p>
            <a:r>
              <a:rPr lang="ar-SA" b="1" dirty="0" smtClean="0"/>
              <a:t>الفصل السادس</a:t>
            </a:r>
          </a:p>
          <a:p>
            <a:r>
              <a:rPr lang="ar-SA" b="1" dirty="0" smtClean="0"/>
              <a:t>محاضرة 1</a:t>
            </a:r>
          </a:p>
          <a:p>
            <a:r>
              <a:rPr lang="ar-SA" b="1" dirty="0" smtClean="0"/>
              <a:t>السلوك العدواني</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67D1BC6-9167-4DE3-93A9-B2027E06B501}"/>
              </a:ext>
            </a:extLst>
          </p:cNvPr>
          <p:cNvSpPr>
            <a:spLocks noGrp="1"/>
          </p:cNvSpPr>
          <p:nvPr>
            <p:ph idx="1"/>
          </p:nvPr>
        </p:nvSpPr>
        <p:spPr/>
        <p:txBody>
          <a:bodyPr>
            <a:normAutofit fontScale="92500" lnSpcReduction="10000"/>
          </a:bodyPr>
          <a:lstStyle/>
          <a:p>
            <a:pPr marL="0" indent="0" algn="l">
              <a:buNone/>
            </a:pPr>
            <a:r>
              <a:rPr lang="ar-JO" dirty="0">
                <a:effectLst/>
              </a:rPr>
              <a:t>وتنمو العدوانية، شأنها شأن أي سلوك، عن </a:t>
            </a:r>
            <a:r>
              <a:rPr lang="ar-JO" dirty="0">
                <a:solidFill>
                  <a:schemeClr val="accent6"/>
                </a:solidFill>
                <a:effectLst/>
              </a:rPr>
              <a:t>طريق التدعيم</a:t>
            </a:r>
            <a:r>
              <a:rPr lang="ar-JO" dirty="0">
                <a:effectLst/>
              </a:rPr>
              <a:t>، ومن السهل أن </a:t>
            </a:r>
            <a:r>
              <a:rPr lang="ar-JO" dirty="0" smtClean="0">
                <a:effectLst/>
              </a:rPr>
              <a:t>نلاحظ</a:t>
            </a:r>
            <a:r>
              <a:rPr lang="ar-SA" dirty="0" smtClean="0">
                <a:effectLst/>
              </a:rPr>
              <a:t>:                                                      </a:t>
            </a:r>
            <a:endParaRPr lang="ar-JO" dirty="0">
              <a:effectLst/>
            </a:endParaRPr>
          </a:p>
          <a:p>
            <a:pPr marL="0" indent="0" algn="r">
              <a:buNone/>
            </a:pPr>
            <a:r>
              <a:rPr lang="ar-JO" dirty="0" smtClean="0">
                <a:effectLst/>
              </a:rPr>
              <a:t>يلعب </a:t>
            </a:r>
            <a:r>
              <a:rPr lang="ar-JO" dirty="0">
                <a:effectLst/>
              </a:rPr>
              <a:t>التدعيم دوره في العدوانية في البيت والروضة وغيرهما، فالوالد الذي </a:t>
            </a:r>
            <a:r>
              <a:rPr lang="ar-JO" dirty="0" smtClean="0">
                <a:solidFill>
                  <a:schemeClr val="accent6"/>
                </a:solidFill>
                <a:effectLst/>
              </a:rPr>
              <a:t>يرضخ</a:t>
            </a:r>
            <a:r>
              <a:rPr lang="ar-SA" dirty="0" smtClean="0">
                <a:solidFill>
                  <a:schemeClr val="accent6"/>
                </a:solidFill>
                <a:effectLst/>
              </a:rPr>
              <a:t> </a:t>
            </a:r>
            <a:r>
              <a:rPr lang="ar-JO" dirty="0" smtClean="0">
                <a:solidFill>
                  <a:schemeClr val="accent6"/>
                </a:solidFill>
                <a:effectLst/>
              </a:rPr>
              <a:t>لطفله </a:t>
            </a:r>
            <a:r>
              <a:rPr lang="ar-JO" dirty="0">
                <a:solidFill>
                  <a:schemeClr val="accent6"/>
                </a:solidFill>
                <a:effectLst/>
              </a:rPr>
              <a:t>عندما تنتابه نوبة من نوبات الغضب إنما هو في الواقع يدعم سلوك </a:t>
            </a:r>
            <a:r>
              <a:rPr lang="ar-SA" dirty="0" smtClean="0">
                <a:solidFill>
                  <a:schemeClr val="accent6"/>
                </a:solidFill>
                <a:effectLst/>
              </a:rPr>
              <a:t> ا</a:t>
            </a:r>
            <a:r>
              <a:rPr lang="ar-JO" dirty="0" smtClean="0">
                <a:solidFill>
                  <a:schemeClr val="accent6"/>
                </a:solidFill>
                <a:effectLst/>
              </a:rPr>
              <a:t>لغضب</a:t>
            </a:r>
            <a:r>
              <a:rPr lang="ar-JO" dirty="0">
                <a:effectLst/>
              </a:rPr>
              <a:t>، </a:t>
            </a:r>
            <a:r>
              <a:rPr lang="ar-JO" dirty="0" smtClean="0">
                <a:effectLst/>
              </a:rPr>
              <a:t>حيث</a:t>
            </a:r>
            <a:r>
              <a:rPr lang="ar-SA" dirty="0" smtClean="0">
                <a:effectLst/>
              </a:rPr>
              <a:t> </a:t>
            </a:r>
            <a:r>
              <a:rPr lang="ar-JO" dirty="0" smtClean="0">
                <a:effectLst/>
              </a:rPr>
              <a:t>يشجع </a:t>
            </a:r>
            <a:r>
              <a:rPr lang="ar-JO" dirty="0">
                <a:effectLst/>
              </a:rPr>
              <a:t>ذلك الطفل على اللجوء إلى هذا الأسلوب للحصول على حاجاته لتحقيق رغباته.</a:t>
            </a:r>
          </a:p>
          <a:p>
            <a:pPr marL="0" indent="0" algn="r">
              <a:buNone/>
            </a:pPr>
            <a:r>
              <a:rPr lang="ar-JO" dirty="0">
                <a:effectLst/>
              </a:rPr>
              <a:t>وهناك من الآباء </a:t>
            </a:r>
            <a:r>
              <a:rPr lang="ar-JO" dirty="0">
                <a:solidFill>
                  <a:schemeClr val="accent6"/>
                </a:solidFill>
                <a:effectLst/>
              </a:rPr>
              <a:t>من دعم السلوك العدواني صراحة عندما يرضي </a:t>
            </a:r>
            <a:r>
              <a:rPr lang="ar-SA" dirty="0" smtClean="0">
                <a:solidFill>
                  <a:schemeClr val="accent6"/>
                </a:solidFill>
                <a:effectLst/>
              </a:rPr>
              <a:t> ع</a:t>
            </a:r>
            <a:r>
              <a:rPr lang="ar-JO" dirty="0" smtClean="0">
                <a:solidFill>
                  <a:schemeClr val="accent6"/>
                </a:solidFill>
                <a:effectLst/>
              </a:rPr>
              <a:t>ن </a:t>
            </a:r>
            <a:r>
              <a:rPr lang="ar-JO" dirty="0">
                <a:solidFill>
                  <a:schemeClr val="accent6"/>
                </a:solidFill>
                <a:effectLst/>
              </a:rPr>
              <a:t>هذا السلوك </a:t>
            </a:r>
            <a:r>
              <a:rPr lang="ar-JO" dirty="0" smtClean="0">
                <a:solidFill>
                  <a:schemeClr val="accent6"/>
                </a:solidFill>
                <a:effectLst/>
              </a:rPr>
              <a:t>أو</a:t>
            </a:r>
            <a:r>
              <a:rPr lang="ar-SA" dirty="0" smtClean="0">
                <a:solidFill>
                  <a:schemeClr val="accent6"/>
                </a:solidFill>
                <a:effectLst/>
              </a:rPr>
              <a:t> </a:t>
            </a:r>
            <a:r>
              <a:rPr lang="ar-JO" dirty="0" smtClean="0">
                <a:solidFill>
                  <a:schemeClr val="accent6"/>
                </a:solidFill>
                <a:effectLst/>
              </a:rPr>
              <a:t>ينصح </a:t>
            </a:r>
            <a:r>
              <a:rPr lang="ar-JO" dirty="0">
                <a:solidFill>
                  <a:schemeClr val="accent6"/>
                </a:solidFill>
                <a:effectLst/>
              </a:rPr>
              <a:t>به اللي يضربك أضربه </a:t>
            </a:r>
            <a:r>
              <a:rPr lang="ar-JO" dirty="0">
                <a:effectLst/>
              </a:rPr>
              <a:t>. كذلك، </a:t>
            </a:r>
            <a:endParaRPr lang="ar-SA" dirty="0" smtClean="0">
              <a:effectLst/>
            </a:endParaRPr>
          </a:p>
          <a:p>
            <a:pPr marL="0" indent="0" algn="r">
              <a:buNone/>
            </a:pPr>
            <a:r>
              <a:rPr lang="ar-SA" dirty="0" smtClean="0">
                <a:effectLst/>
              </a:rPr>
              <a:t>-</a:t>
            </a:r>
            <a:r>
              <a:rPr lang="ar-JO" dirty="0" smtClean="0">
                <a:effectLst/>
              </a:rPr>
              <a:t>المدرس </a:t>
            </a:r>
            <a:r>
              <a:rPr lang="ar-JO" dirty="0">
                <a:effectLst/>
              </a:rPr>
              <a:t>الذي يستمر في </a:t>
            </a:r>
            <a:r>
              <a:rPr lang="ar-JO" dirty="0">
                <a:solidFill>
                  <a:schemeClr val="accent6"/>
                </a:solidFill>
                <a:effectLst/>
              </a:rPr>
              <a:t>تأنيب التلميذ </a:t>
            </a:r>
            <a:r>
              <a:rPr lang="ar-JO" dirty="0" smtClean="0">
                <a:solidFill>
                  <a:schemeClr val="accent6"/>
                </a:solidFill>
                <a:effectLst/>
              </a:rPr>
              <a:t>الذي</a:t>
            </a:r>
            <a:r>
              <a:rPr lang="ar-SA" dirty="0" smtClean="0">
                <a:solidFill>
                  <a:schemeClr val="accent6"/>
                </a:solidFill>
                <a:effectLst/>
              </a:rPr>
              <a:t> </a:t>
            </a:r>
            <a:r>
              <a:rPr lang="ar-JO" dirty="0" smtClean="0">
                <a:solidFill>
                  <a:schemeClr val="accent6"/>
                </a:solidFill>
                <a:effectLst/>
              </a:rPr>
              <a:t>يتكرر </a:t>
            </a:r>
            <a:r>
              <a:rPr lang="ar-JO" dirty="0">
                <a:solidFill>
                  <a:schemeClr val="accent6"/>
                </a:solidFill>
                <a:effectLst/>
              </a:rPr>
              <a:t>منه سلوك العدوان، قد يكون بذلك حاجة </a:t>
            </a:r>
            <a:r>
              <a:rPr lang="ar-JO" dirty="0">
                <a:effectLst/>
              </a:rPr>
              <a:t>لدى ذلك التلميذ إلى جذب الانتباه</a:t>
            </a:r>
          </a:p>
          <a:p>
            <a:endParaRPr lang="en-US" dirty="0"/>
          </a:p>
        </p:txBody>
      </p:sp>
    </p:spTree>
    <p:extLst>
      <p:ext uri="{BB962C8B-B14F-4D97-AF65-F5344CB8AC3E}">
        <p14:creationId xmlns:p14="http://schemas.microsoft.com/office/powerpoint/2010/main" val="2573235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D456A22-2B05-40E7-B61F-0DF62367D0E9}"/>
              </a:ext>
            </a:extLst>
          </p:cNvPr>
          <p:cNvSpPr>
            <a:spLocks noGrp="1"/>
          </p:cNvSpPr>
          <p:nvPr>
            <p:ph idx="1"/>
          </p:nvPr>
        </p:nvSpPr>
        <p:spPr>
          <a:xfrm>
            <a:off x="69574" y="291549"/>
            <a:ext cx="8110331" cy="6705599"/>
          </a:xfrm>
        </p:spPr>
        <p:txBody>
          <a:bodyPr>
            <a:normAutofit/>
          </a:bodyPr>
          <a:lstStyle/>
          <a:p>
            <a:pPr marL="400050" lvl="1" indent="0" algn="just">
              <a:buNone/>
            </a:pPr>
            <a:r>
              <a:rPr lang="ar-SA" dirty="0" smtClean="0">
                <a:effectLst/>
              </a:rPr>
              <a:t>-</a:t>
            </a:r>
            <a:r>
              <a:rPr lang="ar-JO" dirty="0" smtClean="0">
                <a:effectLst/>
              </a:rPr>
              <a:t>أثبتت </a:t>
            </a:r>
            <a:r>
              <a:rPr lang="ar-JO" dirty="0">
                <a:effectLst/>
              </a:rPr>
              <a:t>الدراسات التي </a:t>
            </a:r>
            <a:r>
              <a:rPr lang="ar-JO" dirty="0" smtClean="0">
                <a:effectLst/>
              </a:rPr>
              <a:t>أجر</a:t>
            </a:r>
            <a:r>
              <a:rPr lang="ar-SA" dirty="0" smtClean="0">
                <a:effectLst/>
              </a:rPr>
              <a:t>ي</a:t>
            </a:r>
            <a:r>
              <a:rPr lang="ar-JO" dirty="0" smtClean="0">
                <a:effectLst/>
              </a:rPr>
              <a:t>ت </a:t>
            </a:r>
            <a:r>
              <a:rPr lang="ar-JO" dirty="0">
                <a:effectLst/>
              </a:rPr>
              <a:t>على أطفال الروضة، واعتمدت على ملاحظة الأطفال وتسجيل التفاعلات بينهم، </a:t>
            </a:r>
            <a:r>
              <a:rPr lang="ar-JO" dirty="0" smtClean="0">
                <a:effectLst/>
              </a:rPr>
              <a:t>أن</a:t>
            </a:r>
            <a:r>
              <a:rPr lang="ar-SA" dirty="0" smtClean="0">
                <a:effectLst/>
              </a:rPr>
              <a:t>:                      </a:t>
            </a:r>
          </a:p>
          <a:p>
            <a:pPr marL="400050" lvl="1" indent="0" algn="just">
              <a:buNone/>
            </a:pPr>
            <a:r>
              <a:rPr lang="ar-SA" dirty="0"/>
              <a:t>-</a:t>
            </a:r>
            <a:r>
              <a:rPr lang="ar-JO" dirty="0" smtClean="0">
                <a:effectLst/>
              </a:rPr>
              <a:t> </a:t>
            </a:r>
            <a:r>
              <a:rPr lang="ar-JO" dirty="0">
                <a:solidFill>
                  <a:schemeClr val="accent6"/>
                </a:solidFill>
                <a:effectLst/>
              </a:rPr>
              <a:t>رد الفعل من ناحية الضحية (المعتدى عليه)، </a:t>
            </a:r>
            <a:r>
              <a:rPr lang="ar-JO" dirty="0">
                <a:effectLst/>
              </a:rPr>
              <a:t>سوف يكون له تأثير واضح على سلوك المعتدي فيما بعد. فإذا رضخ الضحية لرغبة المعتدي أو دعم بشكل أو بأخر الفعل العدواني، فإن المتوقع أن </a:t>
            </a:r>
            <a:r>
              <a:rPr lang="ar-JO" b="1" dirty="0">
                <a:effectLst/>
              </a:rPr>
              <a:t>يتكرر عدوان </a:t>
            </a:r>
            <a:r>
              <a:rPr lang="ar-JO" dirty="0">
                <a:effectLst/>
              </a:rPr>
              <a:t>المعتدي على نفس هذا الطفل في مناسبات لاحقة، أما إذا </a:t>
            </a:r>
            <a:r>
              <a:rPr lang="ar-JO" dirty="0">
                <a:solidFill>
                  <a:schemeClr val="accent6"/>
                </a:solidFill>
                <a:effectLst/>
              </a:rPr>
              <a:t>رد الضحية العدوان أو تدخل المدرس، فإن المتوقع أن </a:t>
            </a:r>
            <a:r>
              <a:rPr lang="ar-JO" dirty="0" smtClean="0">
                <a:solidFill>
                  <a:schemeClr val="accent6"/>
                </a:solidFill>
                <a:effectLst/>
              </a:rPr>
              <a:t>تكف</a:t>
            </a:r>
            <a:r>
              <a:rPr lang="ar-SA" dirty="0" smtClean="0">
                <a:solidFill>
                  <a:schemeClr val="accent6"/>
                </a:solidFill>
                <a:effectLst/>
              </a:rPr>
              <a:t>        </a:t>
            </a:r>
            <a:r>
              <a:rPr lang="ar-JO" dirty="0" smtClean="0">
                <a:solidFill>
                  <a:schemeClr val="accent6"/>
                </a:solidFill>
                <a:effectLst/>
              </a:rPr>
              <a:t>الاستجابة </a:t>
            </a:r>
            <a:r>
              <a:rPr lang="ar-JO" dirty="0">
                <a:solidFill>
                  <a:schemeClr val="accent6"/>
                </a:solidFill>
                <a:effectLst/>
              </a:rPr>
              <a:t>العدوانية مؤقتا ثم توجه إلى طفل آخر</a:t>
            </a:r>
            <a:r>
              <a:rPr lang="ar-JO" dirty="0">
                <a:effectLst/>
              </a:rPr>
              <a:t>. </a:t>
            </a:r>
            <a:r>
              <a:rPr lang="ar-SA" dirty="0" smtClean="0">
                <a:effectLst/>
              </a:rPr>
              <a:t>                    </a:t>
            </a:r>
          </a:p>
          <a:p>
            <a:pPr marL="400050" lvl="1" indent="0" algn="just">
              <a:buNone/>
            </a:pPr>
            <a:r>
              <a:rPr lang="ar-SA" u="sng" dirty="0" smtClean="0">
                <a:effectLst/>
              </a:rPr>
              <a:t>-</a:t>
            </a:r>
            <a:r>
              <a:rPr lang="ar-JO" dirty="0" smtClean="0">
                <a:effectLst/>
              </a:rPr>
              <a:t>الأطفال </a:t>
            </a:r>
            <a:r>
              <a:rPr lang="ar-JO" dirty="0">
                <a:effectLst/>
              </a:rPr>
              <a:t>الذين لا يتلقون </a:t>
            </a:r>
            <a:r>
              <a:rPr lang="ar-JO" dirty="0">
                <a:solidFill>
                  <a:schemeClr val="accent6"/>
                </a:solidFill>
                <a:effectLst/>
              </a:rPr>
              <a:t>إلا القليل من الحب والاهتمام والذين دائما ما ينتقدون ويعنفون هؤلاء الأطفال يكونون أميل إلى </a:t>
            </a:r>
            <a:r>
              <a:rPr lang="ar-JO" dirty="0" smtClean="0">
                <a:solidFill>
                  <a:schemeClr val="accent6"/>
                </a:solidFill>
                <a:effectLst/>
              </a:rPr>
              <a:t>العدوان</a:t>
            </a:r>
            <a:r>
              <a:rPr lang="ar-SA" dirty="0" smtClean="0">
                <a:solidFill>
                  <a:schemeClr val="accent6"/>
                </a:solidFill>
                <a:effectLst/>
              </a:rPr>
              <a:t>      </a:t>
            </a:r>
            <a:endParaRPr lang="ar-JO" dirty="0">
              <a:solidFill>
                <a:schemeClr val="accent6"/>
              </a:solidFill>
              <a:effectLst/>
            </a:endParaRPr>
          </a:p>
          <a:p>
            <a:pPr marL="400050" lvl="1" indent="0" algn="just">
              <a:buNone/>
            </a:pPr>
            <a:r>
              <a:rPr lang="ar-JO" dirty="0">
                <a:solidFill>
                  <a:schemeClr val="accent6"/>
                </a:solidFill>
                <a:effectLst/>
              </a:rPr>
              <a:t>في علاقاتهم بغيرهم. </a:t>
            </a:r>
            <a:r>
              <a:rPr lang="ar-SA" dirty="0" smtClean="0">
                <a:solidFill>
                  <a:schemeClr val="accent6"/>
                </a:solidFill>
                <a:effectLst/>
              </a:rPr>
              <a:t>                                                 </a:t>
            </a:r>
            <a:endParaRPr lang="en-US" dirty="0">
              <a:solidFill>
                <a:schemeClr val="accent6"/>
              </a:solidFill>
            </a:endParaRPr>
          </a:p>
        </p:txBody>
      </p:sp>
    </p:spTree>
    <p:extLst>
      <p:ext uri="{BB962C8B-B14F-4D97-AF65-F5344CB8AC3E}">
        <p14:creationId xmlns:p14="http://schemas.microsoft.com/office/powerpoint/2010/main" val="3728910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1524000"/>
            <a:ext cx="8229600" cy="4525963"/>
          </a:xfrm>
        </p:spPr>
        <p:txBody>
          <a:bodyPr>
            <a:normAutofit lnSpcReduction="10000"/>
          </a:bodyPr>
          <a:lstStyle/>
          <a:p>
            <a:pPr marL="1257300" lvl="3" indent="0" algn="r">
              <a:buNone/>
            </a:pPr>
            <a:r>
              <a:rPr lang="ar-SA" b="1" dirty="0" smtClean="0"/>
              <a:t>هل العقاب يؤدي الى الاقلاع عن السلوك العدواني</a:t>
            </a:r>
            <a:r>
              <a:rPr lang="ar-SA" dirty="0" smtClean="0"/>
              <a:t>:</a:t>
            </a:r>
          </a:p>
          <a:p>
            <a:pPr marL="1714500" lvl="4" indent="0" algn="r">
              <a:buNone/>
            </a:pPr>
            <a:r>
              <a:rPr lang="ar-SA" dirty="0" smtClean="0"/>
              <a:t>-</a:t>
            </a:r>
            <a:r>
              <a:rPr lang="ar-JO" dirty="0" smtClean="0"/>
              <a:t>هناك </a:t>
            </a:r>
            <a:r>
              <a:rPr lang="ar-JO" dirty="0"/>
              <a:t>من الأدلة ما يبرهن على أن </a:t>
            </a:r>
            <a:r>
              <a:rPr lang="ar-JO" b="1" dirty="0">
                <a:solidFill>
                  <a:srgbClr val="FF0000"/>
                </a:solidFill>
              </a:rPr>
              <a:t>عقاب الوالدين للعدوان لا يؤدي إلى اقتلاعه أو التقليل منه، فالوالد الذي يستخدم العقاب البدني إنما </a:t>
            </a:r>
            <a:r>
              <a:rPr lang="ar-JO" dirty="0"/>
              <a:t>يجعل من </a:t>
            </a:r>
            <a:r>
              <a:rPr lang="ar-JO" dirty="0" smtClean="0"/>
              <a:t>نفسه</a:t>
            </a:r>
            <a:r>
              <a:rPr lang="ar-SA" dirty="0" smtClean="0"/>
              <a:t>               </a:t>
            </a:r>
            <a:endParaRPr lang="ar-JO" dirty="0"/>
          </a:p>
          <a:p>
            <a:pPr marL="1714500" lvl="4" indent="0" algn="r">
              <a:buNone/>
            </a:pPr>
            <a:r>
              <a:rPr lang="ar-JO" dirty="0">
                <a:solidFill>
                  <a:srgbClr val="FF0000"/>
                </a:solidFill>
              </a:rPr>
              <a:t>قدوة أو نموذجأ </a:t>
            </a:r>
            <a:r>
              <a:rPr lang="ar-JO" dirty="0"/>
              <a:t>عدوانية يقلده الطفل. </a:t>
            </a:r>
            <a:r>
              <a:rPr lang="ar-SA" dirty="0" smtClean="0"/>
              <a:t>                                                  </a:t>
            </a:r>
          </a:p>
          <a:p>
            <a:pPr marL="2171700" lvl="5" indent="0" algn="r">
              <a:buNone/>
            </a:pPr>
            <a:r>
              <a:rPr lang="ar-SA" dirty="0" smtClean="0"/>
              <a:t>-</a:t>
            </a:r>
            <a:r>
              <a:rPr lang="ar-JO" dirty="0" smtClean="0"/>
              <a:t>إذا </a:t>
            </a:r>
            <a:r>
              <a:rPr lang="ar-JO" dirty="0"/>
              <a:t>كان العقاب البدني لا ينجح في كف العدوان عند الطفل، بل </a:t>
            </a:r>
            <a:r>
              <a:rPr lang="ar-JO" dirty="0">
                <a:solidFill>
                  <a:srgbClr val="FF0000"/>
                </a:solidFill>
              </a:rPr>
              <a:t>بالعكس قد يؤدي إلى تشجيع ذلك السلوك بشكل </a:t>
            </a:r>
            <a:r>
              <a:rPr lang="ar-JO" dirty="0" smtClean="0">
                <a:solidFill>
                  <a:srgbClr val="FF0000"/>
                </a:solidFill>
              </a:rPr>
              <a:t>واضح</a:t>
            </a:r>
            <a:r>
              <a:rPr lang="ar-SA" dirty="0" smtClean="0"/>
              <a:t>.</a:t>
            </a:r>
          </a:p>
          <a:p>
            <a:pPr marL="2171700" lvl="5" indent="0" algn="r">
              <a:buNone/>
            </a:pPr>
            <a:r>
              <a:rPr lang="ar-SA" dirty="0" smtClean="0"/>
              <a:t>-هل من الممكن ل</a:t>
            </a:r>
            <a:r>
              <a:rPr lang="ar-JO" dirty="0" smtClean="0"/>
              <a:t>لآباء </a:t>
            </a:r>
            <a:r>
              <a:rPr lang="ar-JO" dirty="0"/>
              <a:t>أن ينشئوا أبناءهم على الطاعة والتأديب في </a:t>
            </a:r>
            <a:r>
              <a:rPr lang="ar-JO" dirty="0" smtClean="0"/>
              <a:t>الأسرة</a:t>
            </a:r>
            <a:r>
              <a:rPr lang="ar-SA" dirty="0" smtClean="0"/>
              <a:t> من خلال </a:t>
            </a:r>
            <a:r>
              <a:rPr lang="ar-SA" b="1" dirty="0" smtClean="0"/>
              <a:t>العقاب</a:t>
            </a:r>
            <a:r>
              <a:rPr lang="ar-JO" b="1" dirty="0" smtClean="0"/>
              <a:t> </a:t>
            </a:r>
            <a:r>
              <a:rPr lang="ar-JO" b="1" dirty="0"/>
              <a:t>في الوقت الذي يتطلبون منهم أن يكونوا منافسين أقوياء في الخارج، يحاولون أن </a:t>
            </a:r>
            <a:r>
              <a:rPr lang="ar-JO" b="1" dirty="0" smtClean="0"/>
              <a:t>يعلموهم</a:t>
            </a:r>
            <a:r>
              <a:rPr lang="ar-SA" b="1" dirty="0" smtClean="0"/>
              <a:t> </a:t>
            </a:r>
            <a:r>
              <a:rPr lang="ar-JO" b="1" dirty="0" smtClean="0"/>
              <a:t>أن </a:t>
            </a:r>
            <a:r>
              <a:rPr lang="ar-JO" b="1" dirty="0"/>
              <a:t>يقبلوا العقاب من الأبوين </a:t>
            </a:r>
            <a:r>
              <a:rPr lang="ar-JO" dirty="0"/>
              <a:t>إذا ما صدرت منهم أية بادرة عدوانية، ولكنهم في الوقت نفسه </a:t>
            </a:r>
            <a:r>
              <a:rPr lang="ar-JO" dirty="0">
                <a:solidFill>
                  <a:srgbClr val="FF0000"/>
                </a:solidFill>
              </a:rPr>
              <a:t>يطلبون منهم أن يكونوا عدوانيين أمام العدوان الخارجي وألا يقبلوا الهزيمة وقد يترتب على ذلك وقوع الطفل في حالات صراع عديدة </a:t>
            </a:r>
            <a:r>
              <a:rPr lang="ar-JO" dirty="0"/>
              <a:t>عندما لا يستطيع أن يقف على قدميه امام العالم الخارجي المليء بالتنافس</a:t>
            </a:r>
          </a:p>
          <a:p>
            <a:pPr marL="1714500" lvl="4" indent="0" algn="r">
              <a:buNone/>
            </a:pPr>
            <a:endParaRPr lang="en-GB" dirty="0"/>
          </a:p>
        </p:txBody>
      </p:sp>
    </p:spTree>
    <p:extLst>
      <p:ext uri="{BB962C8B-B14F-4D97-AF65-F5344CB8AC3E}">
        <p14:creationId xmlns:p14="http://schemas.microsoft.com/office/powerpoint/2010/main" val="354166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5AB3D631-EC39-42EB-9EFB-4A7CAD7DF6A2}"/>
              </a:ext>
            </a:extLst>
          </p:cNvPr>
          <p:cNvSpPr txBox="1"/>
          <p:nvPr/>
        </p:nvSpPr>
        <p:spPr>
          <a:xfrm>
            <a:off x="69574" y="351906"/>
            <a:ext cx="7007087" cy="3139321"/>
          </a:xfrm>
          <a:prstGeom prst="rect">
            <a:avLst/>
          </a:prstGeom>
          <a:noFill/>
        </p:spPr>
        <p:txBody>
          <a:bodyPr wrap="square">
            <a:spAutoFit/>
          </a:bodyPr>
          <a:lstStyle/>
          <a:p>
            <a:pPr algn="r"/>
            <a:r>
              <a:rPr lang="ar-JO" dirty="0">
                <a:solidFill>
                  <a:schemeClr val="accent6">
                    <a:lumMod val="50000"/>
                  </a:schemeClr>
                </a:solidFill>
                <a:effectLst/>
              </a:rPr>
              <a:t> </a:t>
            </a:r>
            <a:r>
              <a:rPr lang="ar-SA" b="1" dirty="0" smtClean="0">
                <a:solidFill>
                  <a:schemeClr val="accent6">
                    <a:lumMod val="50000"/>
                  </a:schemeClr>
                </a:solidFill>
                <a:effectLst/>
              </a:rPr>
              <a:t>كيف تواجه الأسرة عدوان الطفل؟</a:t>
            </a:r>
            <a:r>
              <a:rPr lang="ar-JO" dirty="0" smtClean="0">
                <a:solidFill>
                  <a:schemeClr val="accent6">
                    <a:lumMod val="50000"/>
                  </a:schemeClr>
                </a:solidFill>
                <a:effectLst/>
              </a:rPr>
              <a:t> </a:t>
            </a:r>
            <a:endParaRPr lang="ar-JO" dirty="0">
              <a:solidFill>
                <a:schemeClr val="accent6">
                  <a:lumMod val="50000"/>
                </a:schemeClr>
              </a:solidFill>
              <a:effectLst/>
            </a:endParaRPr>
          </a:p>
          <a:p>
            <a:pPr lvl="2" algn="r"/>
            <a:r>
              <a:rPr lang="ar-JO" dirty="0" smtClean="0"/>
              <a:t>1</a:t>
            </a:r>
            <a:r>
              <a:rPr lang="ar-JO" dirty="0" smtClean="0">
                <a:effectLst/>
              </a:rPr>
              <a:t>إزالة</a:t>
            </a:r>
            <a:r>
              <a:rPr lang="ar-SA" dirty="0" smtClean="0">
                <a:effectLst/>
              </a:rPr>
              <a:t> </a:t>
            </a:r>
            <a:r>
              <a:rPr lang="ar-JO" dirty="0" smtClean="0"/>
              <a:t>ع</a:t>
            </a:r>
            <a:r>
              <a:rPr lang="ar-JO" dirty="0" smtClean="0">
                <a:effectLst/>
              </a:rPr>
              <a:t>وامل </a:t>
            </a:r>
            <a:r>
              <a:rPr lang="ar-JO" dirty="0">
                <a:effectLst/>
              </a:rPr>
              <a:t>الإحباط عن طريق الطفل ما أمكن ذلك</a:t>
            </a:r>
          </a:p>
          <a:p>
            <a:pPr lvl="2" algn="r"/>
            <a:r>
              <a:rPr lang="ar-SA" dirty="0" smtClean="0">
                <a:effectLst/>
              </a:rPr>
              <a:t>-عد استخدام العقاب لانه </a:t>
            </a:r>
            <a:r>
              <a:rPr lang="ar-JO" dirty="0" smtClean="0">
                <a:effectLst/>
              </a:rPr>
              <a:t>لا </a:t>
            </a:r>
            <a:r>
              <a:rPr lang="ar-JO" dirty="0">
                <a:effectLst/>
              </a:rPr>
              <a:t>يجدي في ازالة السلوك </a:t>
            </a:r>
            <a:r>
              <a:rPr lang="ar-JO" dirty="0" smtClean="0">
                <a:effectLst/>
              </a:rPr>
              <a:t>العدواني</a:t>
            </a:r>
            <a:r>
              <a:rPr lang="ar-SA" dirty="0" smtClean="0">
                <a:effectLst/>
              </a:rPr>
              <a:t> </a:t>
            </a:r>
            <a:r>
              <a:rPr lang="en-US" dirty="0" smtClean="0">
                <a:effectLst/>
              </a:rPr>
              <a:t>2</a:t>
            </a:r>
            <a:endParaRPr lang="ar-JO" dirty="0">
              <a:effectLst/>
            </a:endParaRPr>
          </a:p>
          <a:p>
            <a:pPr lvl="2" algn="r"/>
            <a:r>
              <a:rPr lang="ar-JO" dirty="0">
                <a:effectLst/>
              </a:rPr>
              <a:t> </a:t>
            </a:r>
            <a:r>
              <a:rPr lang="ar-JO" dirty="0" smtClean="0">
                <a:effectLst/>
              </a:rPr>
              <a:t>.</a:t>
            </a:r>
            <a:r>
              <a:rPr lang="ar-SA" dirty="0" smtClean="0">
                <a:effectLst/>
              </a:rPr>
              <a:t> اتاحة الفرصة ل</a:t>
            </a:r>
            <a:r>
              <a:rPr lang="ar-JO" dirty="0" smtClean="0">
                <a:effectLst/>
              </a:rPr>
              <a:t>لطفل </a:t>
            </a:r>
            <a:r>
              <a:rPr lang="ar-JO" dirty="0">
                <a:effectLst/>
              </a:rPr>
              <a:t>الحاجة إلى التعبير عن الغضب، فالتعبير عن الغضب أمر </a:t>
            </a:r>
            <a:r>
              <a:rPr lang="ar-SA" dirty="0" smtClean="0">
                <a:effectLst/>
              </a:rPr>
              <a:t>،</a:t>
            </a:r>
            <a:r>
              <a:rPr lang="ar-JO" dirty="0" smtClean="0">
                <a:effectLst/>
              </a:rPr>
              <a:t>ضروري </a:t>
            </a:r>
            <a:r>
              <a:rPr lang="ar-JO" dirty="0">
                <a:effectLst/>
              </a:rPr>
              <a:t>لنمو الشعور </a:t>
            </a:r>
            <a:r>
              <a:rPr lang="ar-JO" dirty="0" smtClean="0">
                <a:effectLst/>
              </a:rPr>
              <a:t>بالاستقلاليه</a:t>
            </a:r>
            <a:r>
              <a:rPr lang="ar-SA" dirty="0" smtClean="0">
                <a:effectLst/>
              </a:rPr>
              <a:t> دون </a:t>
            </a:r>
            <a:r>
              <a:rPr lang="ar-JO" dirty="0" smtClean="0">
                <a:effectLst/>
              </a:rPr>
              <a:t>السماح </a:t>
            </a:r>
            <a:r>
              <a:rPr lang="ar-JO" dirty="0">
                <a:effectLst/>
              </a:rPr>
              <a:t>له بالعدوان أو بإلحاق الضرر بالآخرين أو بممتلكاتهم.</a:t>
            </a:r>
          </a:p>
          <a:p>
            <a:pPr lvl="2" algn="r"/>
            <a:endParaRPr lang="ar-JO" dirty="0">
              <a:effectLst/>
            </a:endParaRPr>
          </a:p>
          <a:p>
            <a:pPr lvl="2" algn="r"/>
            <a:r>
              <a:rPr lang="ar-SA" dirty="0" smtClean="0"/>
              <a:t>4-</a:t>
            </a:r>
            <a:r>
              <a:rPr lang="ar-JO" dirty="0" smtClean="0">
                <a:effectLst/>
              </a:rPr>
              <a:t>منع </a:t>
            </a:r>
            <a:r>
              <a:rPr lang="ar-JO" dirty="0">
                <a:effectLst/>
              </a:rPr>
              <a:t>الطفل عن إيذاء الآخرين أو فض </a:t>
            </a:r>
            <a:r>
              <a:rPr lang="ar-JO" dirty="0" smtClean="0">
                <a:effectLst/>
              </a:rPr>
              <a:t>اشتباك</a:t>
            </a:r>
            <a:r>
              <a:rPr lang="ar-SA" dirty="0" smtClean="0">
                <a:effectLst/>
              </a:rPr>
              <a:t> </a:t>
            </a:r>
            <a:r>
              <a:rPr lang="ar-JO" dirty="0" smtClean="0">
                <a:effectLst/>
              </a:rPr>
              <a:t>الأطفال </a:t>
            </a:r>
            <a:r>
              <a:rPr lang="ar-JO" dirty="0">
                <a:effectLst/>
              </a:rPr>
              <a:t>عندما يدخلون في عراك يدوي، يعتبر خطوة ضرورية في البداية، ولكن </a:t>
            </a:r>
            <a:r>
              <a:rPr lang="ar-JO" dirty="0" smtClean="0">
                <a:effectLst/>
              </a:rPr>
              <a:t>دون</a:t>
            </a:r>
            <a:r>
              <a:rPr lang="ar-SA" dirty="0" smtClean="0">
                <a:effectLst/>
              </a:rPr>
              <a:t> عقابهم</a:t>
            </a:r>
            <a:endParaRPr lang="ar-JO" dirty="0">
              <a:effectLst/>
            </a:endParaRPr>
          </a:p>
          <a:p>
            <a:pPr lvl="2" algn="r"/>
            <a:r>
              <a:rPr lang="ar-SA" dirty="0" smtClean="0">
                <a:solidFill>
                  <a:schemeClr val="accent6">
                    <a:lumMod val="50000"/>
                  </a:schemeClr>
                </a:solidFill>
                <a:effectLst/>
              </a:rPr>
              <a:t>5- تقليل مواقف الاحباط</a:t>
            </a:r>
          </a:p>
          <a:p>
            <a:pPr lvl="2" algn="r"/>
            <a:r>
              <a:rPr lang="ar-SA" dirty="0" smtClean="0">
                <a:solidFill>
                  <a:schemeClr val="accent6">
                    <a:lumMod val="50000"/>
                  </a:schemeClr>
                </a:solidFill>
              </a:rPr>
              <a:t>6- ان يكون الوالدان قدوة</a:t>
            </a:r>
            <a:endParaRPr lang="ar-JO" dirty="0">
              <a:effectLst/>
            </a:endParaRPr>
          </a:p>
        </p:txBody>
      </p:sp>
    </p:spTree>
    <p:extLst>
      <p:ext uri="{BB962C8B-B14F-4D97-AF65-F5344CB8AC3E}">
        <p14:creationId xmlns:p14="http://schemas.microsoft.com/office/powerpoint/2010/main" val="1926501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0532C08-8612-4A3A-909E-26BF0C7EC5F1}"/>
              </a:ext>
            </a:extLst>
          </p:cNvPr>
          <p:cNvSpPr>
            <a:spLocks noGrp="1"/>
          </p:cNvSpPr>
          <p:nvPr>
            <p:ph idx="1"/>
          </p:nvPr>
        </p:nvSpPr>
        <p:spPr>
          <a:xfrm>
            <a:off x="508001" y="490331"/>
            <a:ext cx="6447501" cy="5551032"/>
          </a:xfrm>
        </p:spPr>
        <p:txBody>
          <a:bodyPr>
            <a:normAutofit fontScale="77500" lnSpcReduction="20000"/>
          </a:bodyPr>
          <a:lstStyle/>
          <a:p>
            <a:pPr marL="0" indent="0" algn="r">
              <a:buNone/>
            </a:pPr>
            <a:r>
              <a:rPr lang="ar-JO" dirty="0" smtClean="0">
                <a:solidFill>
                  <a:schemeClr val="accent5">
                    <a:lumMod val="75000"/>
                  </a:schemeClr>
                </a:solidFill>
                <a:effectLst/>
              </a:rPr>
              <a:t>.</a:t>
            </a:r>
            <a:r>
              <a:rPr lang="ar-SA" dirty="0" smtClean="0">
                <a:solidFill>
                  <a:schemeClr val="accent5">
                    <a:lumMod val="75000"/>
                  </a:schemeClr>
                </a:solidFill>
                <a:effectLst/>
              </a:rPr>
              <a:t>- منع التعرض للطفل وايذائه، حيث</a:t>
            </a:r>
            <a:r>
              <a:rPr lang="ar-JO" dirty="0" smtClean="0">
                <a:solidFill>
                  <a:schemeClr val="accent5">
                    <a:lumMod val="75000"/>
                  </a:schemeClr>
                </a:solidFill>
                <a:effectLst/>
              </a:rPr>
              <a:t> </a:t>
            </a:r>
            <a:r>
              <a:rPr lang="ar-JO" dirty="0">
                <a:solidFill>
                  <a:schemeClr val="accent5">
                    <a:lumMod val="75000"/>
                  </a:schemeClr>
                </a:solidFill>
                <a:effectLst/>
              </a:rPr>
              <a:t>وجد أن الحالات الحادة للعدوانية ترتبط </a:t>
            </a:r>
            <a:r>
              <a:rPr lang="ar-JO" dirty="0" smtClean="0">
                <a:solidFill>
                  <a:schemeClr val="accent5">
                    <a:lumMod val="75000"/>
                  </a:schemeClr>
                </a:solidFill>
                <a:effectLst/>
              </a:rPr>
              <a:t>ارتباطأ</a:t>
            </a:r>
            <a:r>
              <a:rPr lang="ar-SA" dirty="0" smtClean="0">
                <a:solidFill>
                  <a:schemeClr val="accent5">
                    <a:lumMod val="75000"/>
                  </a:schemeClr>
                </a:solidFill>
                <a:effectLst/>
              </a:rPr>
              <a:t> </a:t>
            </a:r>
            <a:r>
              <a:rPr lang="ar-JO" dirty="0" smtClean="0">
                <a:solidFill>
                  <a:schemeClr val="accent5">
                    <a:lumMod val="75000"/>
                  </a:schemeClr>
                </a:solidFill>
                <a:effectLst/>
              </a:rPr>
              <a:t>كبيرة </a:t>
            </a:r>
            <a:r>
              <a:rPr lang="ar-JO" dirty="0">
                <a:solidFill>
                  <a:schemeClr val="accent5">
                    <a:lumMod val="75000"/>
                  </a:schemeClr>
                </a:solidFill>
                <a:effectLst/>
              </a:rPr>
              <a:t>بالبيئة، نتيجة للأسباب التالية</a:t>
            </a:r>
          </a:p>
          <a:p>
            <a:pPr marL="0" indent="0" algn="r">
              <a:buNone/>
            </a:pPr>
            <a:r>
              <a:rPr lang="ar-JO" dirty="0">
                <a:solidFill>
                  <a:schemeClr val="tx2">
                    <a:lumMod val="60000"/>
                    <a:lumOff val="40000"/>
                  </a:schemeClr>
                </a:solidFill>
                <a:effectLst/>
              </a:rPr>
              <a:t>(ا) التعرض للإيذاء من أحد الوالدين أو من كليهما.</a:t>
            </a:r>
          </a:p>
          <a:p>
            <a:pPr marL="0" indent="0" algn="r">
              <a:buNone/>
            </a:pPr>
            <a:r>
              <a:rPr lang="ar-JO" dirty="0">
                <a:solidFill>
                  <a:schemeClr val="tx2">
                    <a:lumMod val="60000"/>
                    <a:lumOff val="40000"/>
                  </a:schemeClr>
                </a:solidFill>
                <a:effectLst/>
              </a:rPr>
              <a:t>(ب) إحساس الوالدين أنفسهما بالفشل في تربية الأبناء</a:t>
            </a:r>
          </a:p>
          <a:p>
            <a:pPr marL="0" indent="0" algn="r">
              <a:buNone/>
            </a:pPr>
            <a:r>
              <a:rPr lang="ar-JO" dirty="0">
                <a:solidFill>
                  <a:schemeClr val="tx2">
                    <a:lumMod val="60000"/>
                    <a:lumOff val="40000"/>
                  </a:schemeClr>
                </a:solidFill>
                <a:effectLst/>
              </a:rPr>
              <a:t>(ج) اختلاف الوالدين في أسلوب تربية الطفل</a:t>
            </a:r>
          </a:p>
          <a:p>
            <a:pPr marL="0" indent="0" algn="r">
              <a:buNone/>
            </a:pPr>
            <a:r>
              <a:rPr lang="ar-JO" dirty="0">
                <a:solidFill>
                  <a:schemeClr val="tx2">
                    <a:lumMod val="60000"/>
                    <a:lumOff val="40000"/>
                  </a:schemeClr>
                </a:solidFill>
                <a:effectLst/>
              </a:rPr>
              <a:t>(د) كره الوالدين لإنجاب الأطفال وكان الأطفال جاؤوا رغماً عنهم </a:t>
            </a:r>
          </a:p>
          <a:p>
            <a:pPr marL="0" indent="0" algn="r">
              <a:buNone/>
            </a:pPr>
            <a:r>
              <a:rPr lang="ar-JO" dirty="0">
                <a:solidFill>
                  <a:schemeClr val="tx2">
                    <a:lumMod val="60000"/>
                    <a:lumOff val="40000"/>
                  </a:schemeClr>
                </a:solidFill>
                <a:effectLst/>
              </a:rPr>
              <a:t>(ش) لا يتصف سلوك الوالدين في الأنسب والأعم، بالعطف والحنو تجاه أولادهم</a:t>
            </a:r>
          </a:p>
          <a:p>
            <a:pPr marL="0" indent="0" algn="r">
              <a:buNone/>
            </a:pPr>
            <a:r>
              <a:rPr lang="ar-JO" dirty="0">
                <a:solidFill>
                  <a:schemeClr val="bg2">
                    <a:lumMod val="10000"/>
                  </a:schemeClr>
                </a:solidFill>
                <a:effectLst/>
              </a:rPr>
              <a:t>وللعدوان متنفسات متعددة، وغالبا ما يتعرض </a:t>
            </a:r>
            <a:r>
              <a:rPr lang="ar-JO" b="1" dirty="0">
                <a:solidFill>
                  <a:schemeClr val="bg2">
                    <a:lumMod val="10000"/>
                  </a:schemeClr>
                </a:solidFill>
                <a:effectLst/>
              </a:rPr>
              <a:t>للإزاحة</a:t>
            </a:r>
            <a:r>
              <a:rPr lang="ar-JO" dirty="0">
                <a:solidFill>
                  <a:schemeClr val="bg2">
                    <a:lumMod val="10000"/>
                  </a:schemeClr>
                </a:solidFill>
                <a:effectLst/>
              </a:rPr>
              <a:t> كما يحدث عندما يركل </a:t>
            </a:r>
            <a:r>
              <a:rPr lang="ar-JO" dirty="0" smtClean="0">
                <a:solidFill>
                  <a:schemeClr val="bg2">
                    <a:lumMod val="10000"/>
                  </a:schemeClr>
                </a:solidFill>
                <a:effectLst/>
              </a:rPr>
              <a:t>الولد</a:t>
            </a:r>
            <a:r>
              <a:rPr lang="ar-SA" dirty="0" smtClean="0">
                <a:solidFill>
                  <a:schemeClr val="bg2">
                    <a:lumMod val="10000"/>
                  </a:schemeClr>
                </a:solidFill>
                <a:effectLst/>
              </a:rPr>
              <a:t> </a:t>
            </a:r>
            <a:r>
              <a:rPr lang="ar-JO" dirty="0" smtClean="0">
                <a:solidFill>
                  <a:schemeClr val="bg2">
                    <a:lumMod val="10000"/>
                  </a:schemeClr>
                </a:solidFill>
                <a:effectLst/>
              </a:rPr>
              <a:t>الحائط </a:t>
            </a:r>
            <a:r>
              <a:rPr lang="ar-JO" dirty="0">
                <a:solidFill>
                  <a:schemeClr val="bg2">
                    <a:lumMod val="10000"/>
                  </a:schemeClr>
                </a:solidFill>
                <a:effectLst/>
              </a:rPr>
              <a:t>أو اللعبة أنه لا يستطيع أن يركل والديه، </a:t>
            </a:r>
            <a:endParaRPr lang="ar-SA" dirty="0" smtClean="0">
              <a:solidFill>
                <a:schemeClr val="bg2">
                  <a:lumMod val="10000"/>
                </a:schemeClr>
              </a:solidFill>
              <a:effectLst/>
            </a:endParaRPr>
          </a:p>
          <a:p>
            <a:pPr marL="0" indent="0" algn="r">
              <a:buNone/>
            </a:pPr>
            <a:r>
              <a:rPr lang="ar-SA" dirty="0" smtClean="0">
                <a:solidFill>
                  <a:schemeClr val="bg2">
                    <a:lumMod val="10000"/>
                  </a:schemeClr>
                </a:solidFill>
              </a:rPr>
              <a:t>-</a:t>
            </a:r>
            <a:r>
              <a:rPr lang="ar-JO" dirty="0" smtClean="0">
                <a:solidFill>
                  <a:schemeClr val="bg2">
                    <a:lumMod val="10000"/>
                  </a:schemeClr>
                </a:solidFill>
                <a:effectLst/>
              </a:rPr>
              <a:t>قد </a:t>
            </a:r>
            <a:r>
              <a:rPr lang="ar-JO" dirty="0">
                <a:solidFill>
                  <a:schemeClr val="bg2">
                    <a:lumMod val="10000"/>
                  </a:schemeClr>
                </a:solidFill>
                <a:effectLst/>
              </a:rPr>
              <a:t>تخف </a:t>
            </a:r>
            <a:r>
              <a:rPr lang="ar-SA" dirty="0" smtClean="0">
                <a:solidFill>
                  <a:schemeClr val="bg2">
                    <a:lumMod val="10000"/>
                  </a:schemeClr>
                </a:solidFill>
                <a:effectLst/>
              </a:rPr>
              <a:t> :د</a:t>
            </a:r>
            <a:r>
              <a:rPr lang="ar-JO" dirty="0" smtClean="0">
                <a:solidFill>
                  <a:schemeClr val="bg2">
                    <a:lumMod val="10000"/>
                  </a:schemeClr>
                </a:solidFill>
                <a:effectLst/>
              </a:rPr>
              <a:t>رجة </a:t>
            </a:r>
            <a:r>
              <a:rPr lang="ar-JO" dirty="0">
                <a:solidFill>
                  <a:srgbClr val="FF0000"/>
                </a:solidFill>
                <a:effectLst/>
              </a:rPr>
              <a:t>العدوان، مثلما يحدت</a:t>
            </a:r>
          </a:p>
          <a:p>
            <a:pPr marL="0" indent="0" algn="r">
              <a:buNone/>
            </a:pPr>
            <a:r>
              <a:rPr lang="ar-JO" dirty="0" smtClean="0">
                <a:solidFill>
                  <a:srgbClr val="FF0000"/>
                </a:solidFill>
                <a:effectLst/>
              </a:rPr>
              <a:t>عندما </a:t>
            </a:r>
            <a:r>
              <a:rPr lang="ar-JO" dirty="0">
                <a:solidFill>
                  <a:srgbClr val="FF0000"/>
                </a:solidFill>
                <a:effectLst/>
              </a:rPr>
              <a:t>نرد على الهجوم </a:t>
            </a:r>
            <a:r>
              <a:rPr lang="ar-SA" dirty="0" smtClean="0">
                <a:solidFill>
                  <a:srgbClr val="FF0000"/>
                </a:solidFill>
                <a:effectLst/>
              </a:rPr>
              <a:t>بالسخرية، او كظم الغيظ أو اضمار </a:t>
            </a:r>
            <a:r>
              <a:rPr lang="ar-SA" dirty="0" smtClean="0">
                <a:solidFill>
                  <a:schemeClr val="bg2">
                    <a:lumMod val="10000"/>
                  </a:schemeClr>
                </a:solidFill>
                <a:effectLst/>
              </a:rPr>
              <a:t>الرغبة بالعدوان</a:t>
            </a:r>
            <a:endParaRPr lang="en-US" dirty="0">
              <a:solidFill>
                <a:schemeClr val="bg2">
                  <a:lumMod val="10000"/>
                </a:schemeClr>
              </a:solidFill>
              <a:effectLst/>
            </a:endParaRPr>
          </a:p>
          <a:p>
            <a:endParaRPr lang="en-US" dirty="0"/>
          </a:p>
        </p:txBody>
      </p:sp>
    </p:spTree>
    <p:extLst>
      <p:ext uri="{BB962C8B-B14F-4D97-AF65-F5344CB8AC3E}">
        <p14:creationId xmlns:p14="http://schemas.microsoft.com/office/powerpoint/2010/main" val="4079945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886A1E5-7370-4C89-99FD-044B38568399}"/>
              </a:ext>
            </a:extLst>
          </p:cNvPr>
          <p:cNvSpPr>
            <a:spLocks noGrp="1"/>
          </p:cNvSpPr>
          <p:nvPr>
            <p:ph idx="1"/>
          </p:nvPr>
        </p:nvSpPr>
        <p:spPr>
          <a:xfrm>
            <a:off x="508000" y="415637"/>
            <a:ext cx="7233227" cy="5625726"/>
          </a:xfrm>
        </p:spPr>
        <p:txBody>
          <a:bodyPr>
            <a:normAutofit/>
          </a:bodyPr>
          <a:lstStyle/>
          <a:p>
            <a:pPr marL="400050" lvl="1" indent="0" algn="r">
              <a:buNone/>
            </a:pPr>
            <a:r>
              <a:rPr lang="ar-JO" dirty="0">
                <a:effectLst/>
              </a:rPr>
              <a:t>وقد انتهت بعض الدراسات إلى أن:</a:t>
            </a:r>
          </a:p>
          <a:p>
            <a:pPr lvl="1" algn="r">
              <a:buFont typeface="Wingdings" panose="05000000000000000000" pitchFamily="2" charset="2"/>
              <a:buChar char="Ø"/>
            </a:pPr>
            <a:r>
              <a:rPr lang="ar-JO" dirty="0">
                <a:effectLst/>
              </a:rPr>
              <a:t> الأطفال ذوي العدوانية الواضحة يكونون غالبا من أسر يغلب عليها </a:t>
            </a:r>
            <a:r>
              <a:rPr lang="ar-JO" dirty="0">
                <a:solidFill>
                  <a:srgbClr val="FF0000"/>
                </a:solidFill>
                <a:effectLst/>
              </a:rPr>
              <a:t>التسامح بشأن القواعد الحاكمة للعدوانية والشدة في العقوبات </a:t>
            </a:r>
            <a:r>
              <a:rPr lang="ar-JO" dirty="0">
                <a:effectLst/>
              </a:rPr>
              <a:t>.</a:t>
            </a:r>
          </a:p>
          <a:p>
            <a:pPr lvl="1">
              <a:buFont typeface="Wingdings" panose="05000000000000000000" pitchFamily="2" charset="2"/>
              <a:buChar char="Ø"/>
            </a:pPr>
            <a:r>
              <a:rPr lang="ar-JO" dirty="0">
                <a:effectLst/>
              </a:rPr>
              <a:t>الأطفال </a:t>
            </a:r>
            <a:r>
              <a:rPr lang="ar-JO" dirty="0">
                <a:solidFill>
                  <a:srgbClr val="FF0000"/>
                </a:solidFill>
                <a:effectLst/>
              </a:rPr>
              <a:t>الأقل عدوانية هم من أسر يغلب عليها الصراحة بشان القواعد الحاكمة </a:t>
            </a:r>
            <a:r>
              <a:rPr lang="ar-JO" dirty="0">
                <a:effectLst/>
              </a:rPr>
              <a:t>مع التهاون في العقوبات</a:t>
            </a:r>
            <a:r>
              <a:rPr lang="ar-JO" dirty="0" smtClean="0">
                <a:effectLst/>
              </a:rPr>
              <a:t>.</a:t>
            </a:r>
            <a:r>
              <a:rPr lang="ar-SA" dirty="0" smtClean="0">
                <a:effectLst/>
              </a:rPr>
              <a:t>           </a:t>
            </a:r>
            <a:endParaRPr lang="ar-JO" dirty="0">
              <a:effectLst/>
            </a:endParaRPr>
          </a:p>
          <a:p>
            <a:pPr algn="l"/>
            <a:endParaRPr lang="ar-JO" dirty="0">
              <a:effectLst/>
            </a:endParaRPr>
          </a:p>
          <a:p>
            <a:pPr algn="l"/>
            <a:endParaRPr lang="ar-JO" dirty="0"/>
          </a:p>
          <a:p>
            <a:pPr algn="l"/>
            <a:endParaRPr lang="ar-JO" dirty="0">
              <a:effectLst/>
            </a:endParaRPr>
          </a:p>
          <a:p>
            <a:pPr marL="400050" lvl="1" indent="0" algn="r">
              <a:buNone/>
            </a:pPr>
            <a:endParaRPr lang="en-US" dirty="0"/>
          </a:p>
        </p:txBody>
      </p:sp>
      <p:sp>
        <p:nvSpPr>
          <p:cNvPr id="4" name="Rectangle 3">
            <a:extLst>
              <a:ext uri="{FF2B5EF4-FFF2-40B4-BE49-F238E27FC236}">
                <a16:creationId xmlns="" xmlns:a16="http://schemas.microsoft.com/office/drawing/2014/main" id="{F12A3A52-11C3-4251-A63C-54154FA1ADFA}"/>
              </a:ext>
            </a:extLst>
          </p:cNvPr>
          <p:cNvSpPr/>
          <p:nvPr/>
        </p:nvSpPr>
        <p:spPr>
          <a:xfrm>
            <a:off x="1828800" y="3581400"/>
            <a:ext cx="5746173" cy="7758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ar-JO" dirty="0">
                <a:effectLst/>
              </a:rPr>
              <a:t>ملاحظة: القواعد المتسامحة </a:t>
            </a:r>
            <a:r>
              <a:rPr lang="ar-JO" dirty="0">
                <a:solidFill>
                  <a:srgbClr val="FF0000"/>
                </a:solidFill>
                <a:effectLst/>
              </a:rPr>
              <a:t>تسهم في رفع معدل العدوانية </a:t>
            </a:r>
            <a:r>
              <a:rPr lang="ar-JO" dirty="0">
                <a:effectLst/>
              </a:rPr>
              <a:t>لدى الأطفال أكثر</a:t>
            </a:r>
          </a:p>
          <a:p>
            <a:pPr algn="l"/>
            <a:r>
              <a:rPr lang="ar-JO" dirty="0">
                <a:effectLst/>
              </a:rPr>
              <a:t>مما تسهم به العقوبات الصارمة أو الشديدة</a:t>
            </a:r>
          </a:p>
        </p:txBody>
      </p:sp>
    </p:spTree>
    <p:extLst>
      <p:ext uri="{BB962C8B-B14F-4D97-AF65-F5344CB8AC3E}">
        <p14:creationId xmlns:p14="http://schemas.microsoft.com/office/powerpoint/2010/main" val="224292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400050" lvl="1" indent="0" algn="r">
              <a:buNone/>
            </a:pPr>
            <a:r>
              <a:rPr lang="ar-JO" dirty="0" smtClean="0"/>
              <a:t>:</a:t>
            </a:r>
            <a:r>
              <a:rPr lang="ar-SA" dirty="0" smtClean="0"/>
              <a:t>ملاحظات من نتائج دراسات:</a:t>
            </a:r>
            <a:endParaRPr lang="ar-JO" dirty="0"/>
          </a:p>
          <a:p>
            <a:pPr marL="400050" lvl="1" indent="0" algn="r">
              <a:buNone/>
            </a:pPr>
            <a:r>
              <a:rPr lang="ar-JO" dirty="0"/>
              <a:t>الأطفال الإناث عمومأ </a:t>
            </a:r>
            <a:r>
              <a:rPr lang="ar-JO" dirty="0">
                <a:solidFill>
                  <a:srgbClr val="FF0000"/>
                </a:solidFill>
              </a:rPr>
              <a:t>أقل عدوانية من الأطفال الذكور </a:t>
            </a:r>
            <a:r>
              <a:rPr lang="ar-JO" dirty="0"/>
              <a:t>(لأسباب مرتبطة بثقافة المجتمع وليس لأسباب بيولوجية). </a:t>
            </a:r>
          </a:p>
          <a:p>
            <a:pPr marL="400050" lvl="1" indent="0" algn="r">
              <a:buNone/>
            </a:pPr>
            <a:r>
              <a:rPr lang="ar-JO" dirty="0"/>
              <a:t>أن الإناث يعانين من قلق أكثر من جراء سلوكهن العدواني. </a:t>
            </a:r>
          </a:p>
          <a:p>
            <a:pPr marL="400050" lvl="1" indent="0" algn="r">
              <a:buNone/>
            </a:pPr>
            <a:r>
              <a:rPr lang="ar-JO" dirty="0"/>
              <a:t>أن الأطفال </a:t>
            </a:r>
            <a:r>
              <a:rPr lang="ar-JO" dirty="0">
                <a:solidFill>
                  <a:srgbClr val="FF0000"/>
                </a:solidFill>
              </a:rPr>
              <a:t>الأكبر سنا يقللون من عدوانيتهم في حضور البالغين</a:t>
            </a:r>
            <a:r>
              <a:rPr lang="ar-JO" dirty="0"/>
              <a:t>. </a:t>
            </a:r>
          </a:p>
          <a:p>
            <a:pPr marL="400050" lvl="1" indent="0" algn="r">
              <a:buNone/>
            </a:pPr>
            <a:r>
              <a:rPr lang="ar-JO" dirty="0"/>
              <a:t>ان الاطفال </a:t>
            </a:r>
            <a:r>
              <a:rPr lang="ar-JO" dirty="0">
                <a:solidFill>
                  <a:srgbClr val="FF0000"/>
                </a:solidFill>
              </a:rPr>
              <a:t>يتعلمون التخفيف من المشاجرات عند الاقتراب من منازلهم، وتنفيس الغيظ في غير أفراد الأسرة بدلا من تنفيسه في </a:t>
            </a:r>
            <a:r>
              <a:rPr lang="ar-JO" dirty="0" smtClean="0">
                <a:solidFill>
                  <a:srgbClr val="FF0000"/>
                </a:solidFill>
              </a:rPr>
              <a:t>أشقائهم</a:t>
            </a:r>
            <a:r>
              <a:rPr lang="ar-SA" dirty="0" smtClean="0">
                <a:solidFill>
                  <a:srgbClr val="FF0000"/>
                </a:solidFill>
              </a:rPr>
              <a:t>؟       </a:t>
            </a:r>
            <a:r>
              <a:rPr lang="ar-SA" dirty="0" smtClean="0">
                <a:solidFill>
                  <a:srgbClr val="00B0F0"/>
                </a:solidFill>
              </a:rPr>
              <a:t>ما رايك</a:t>
            </a:r>
            <a:endParaRPr lang="en-GB" dirty="0">
              <a:solidFill>
                <a:srgbClr val="00B0F0"/>
              </a:solidFill>
            </a:endParaRPr>
          </a:p>
        </p:txBody>
      </p:sp>
    </p:spTree>
    <p:extLst>
      <p:ext uri="{BB962C8B-B14F-4D97-AF65-F5344CB8AC3E}">
        <p14:creationId xmlns:p14="http://schemas.microsoft.com/office/powerpoint/2010/main" val="934817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 xmlns:a16="http://schemas.microsoft.com/office/drawing/2014/main" id="{55867448-82B8-40BA-A936-8DB9C3D13285}"/>
              </a:ext>
            </a:extLst>
          </p:cNvPr>
          <p:cNvSpPr>
            <a:spLocks noGrp="1"/>
          </p:cNvSpPr>
          <p:nvPr>
            <p:ph idx="1"/>
          </p:nvPr>
        </p:nvSpPr>
        <p:spPr>
          <a:xfrm>
            <a:off x="227445" y="595027"/>
            <a:ext cx="6973454" cy="4586575"/>
          </a:xfrm>
        </p:spPr>
        <p:txBody>
          <a:bodyPr>
            <a:normAutofit fontScale="92500" lnSpcReduction="20000"/>
          </a:bodyPr>
          <a:lstStyle/>
          <a:p>
            <a:pPr marL="400050" lvl="1" indent="0" algn="r">
              <a:buNone/>
            </a:pPr>
            <a:r>
              <a:rPr lang="ar-JO" b="1" dirty="0">
                <a:effectLst/>
              </a:rPr>
              <a:t>ومظاهر العدوانية كثيرة منها</a:t>
            </a:r>
            <a:r>
              <a:rPr lang="ar-JO" dirty="0">
                <a:solidFill>
                  <a:schemeClr val="bg1">
                    <a:lumMod val="65000"/>
                  </a:schemeClr>
                </a:solidFill>
                <a:effectLst/>
              </a:rPr>
              <a:t>:</a:t>
            </a:r>
          </a:p>
          <a:p>
            <a:pPr marL="457200" lvl="1" indent="0" algn="r">
              <a:buNone/>
            </a:pPr>
            <a:r>
              <a:rPr lang="ar-JO" dirty="0">
                <a:effectLst/>
              </a:rPr>
              <a:t> أن يقوم الطفل بالقاء وتحطيم الأشياء. </a:t>
            </a:r>
          </a:p>
          <a:p>
            <a:pPr marL="457200" lvl="1" indent="0" algn="r">
              <a:buNone/>
            </a:pPr>
            <a:r>
              <a:rPr lang="ar-JO" dirty="0" smtClean="0"/>
              <a:t>طفل </a:t>
            </a:r>
            <a:r>
              <a:rPr lang="ar-JO" dirty="0">
                <a:effectLst/>
              </a:rPr>
              <a:t>يدفع ويضرب برجله الآخرين.</a:t>
            </a:r>
          </a:p>
          <a:p>
            <a:pPr marL="457200" lvl="1" indent="0" algn="r">
              <a:buNone/>
            </a:pPr>
            <a:r>
              <a:rPr lang="ar-JO" dirty="0" smtClean="0">
                <a:effectLst/>
              </a:rPr>
              <a:t>طفل  </a:t>
            </a:r>
            <a:r>
              <a:rPr lang="ar-JO" dirty="0">
                <a:effectLst/>
              </a:rPr>
              <a:t>يظهر عليه  عدم الرضا والصياح والبكاء بصفة دائمة. </a:t>
            </a:r>
          </a:p>
          <a:p>
            <a:pPr marL="400050" lvl="1" indent="0" algn="r">
              <a:buNone/>
            </a:pPr>
            <a:r>
              <a:rPr lang="ar-JO" dirty="0" smtClean="0">
                <a:effectLst/>
              </a:rPr>
              <a:t>من </a:t>
            </a:r>
            <a:r>
              <a:rPr lang="ar-JO" dirty="0">
                <a:effectLst/>
              </a:rPr>
              <a:t>الضروري التفرقة بين العدوانية والميل إلى الحزم والصرامة. </a:t>
            </a:r>
            <a:r>
              <a:rPr lang="ar-SA" dirty="0" smtClean="0">
                <a:effectLst/>
              </a:rPr>
              <a:t> </a:t>
            </a:r>
            <a:r>
              <a:rPr lang="ar-JO" dirty="0" smtClean="0">
                <a:effectLst/>
              </a:rPr>
              <a:t>فقليل </a:t>
            </a:r>
            <a:r>
              <a:rPr lang="ar-JO" dirty="0">
                <a:effectLst/>
              </a:rPr>
              <a:t>من </a:t>
            </a:r>
            <a:r>
              <a:rPr lang="ar-JO" dirty="0" smtClean="0">
                <a:effectLst/>
              </a:rPr>
              <a:t>الحزم</a:t>
            </a:r>
            <a:r>
              <a:rPr lang="ar-SA" dirty="0" smtClean="0">
                <a:effectLst/>
              </a:rPr>
              <a:t> </a:t>
            </a:r>
            <a:r>
              <a:rPr lang="ar-JO" dirty="0" smtClean="0">
                <a:effectLst/>
              </a:rPr>
              <a:t>مطلوب </a:t>
            </a:r>
            <a:r>
              <a:rPr lang="ar-JO" dirty="0">
                <a:effectLst/>
              </a:rPr>
              <a:t>لضبط الطباع والخصائص.</a:t>
            </a:r>
          </a:p>
          <a:p>
            <a:pPr marL="400050" lvl="1" indent="0" algn="r">
              <a:buNone/>
            </a:pPr>
            <a:r>
              <a:rPr lang="ar-JO" dirty="0">
                <a:effectLst/>
              </a:rPr>
              <a:t> ولكي نمنع عدوانية الطفل أو نخفف منها:</a:t>
            </a:r>
          </a:p>
          <a:p>
            <a:pPr marL="457200" lvl="1" indent="0" algn="r">
              <a:buNone/>
            </a:pPr>
            <a:r>
              <a:rPr lang="ar-SA" dirty="0" smtClean="0"/>
              <a:t>-</a:t>
            </a:r>
            <a:r>
              <a:rPr lang="ar-JO" dirty="0" smtClean="0"/>
              <a:t>يجب </a:t>
            </a:r>
            <a:r>
              <a:rPr lang="ar-JO" dirty="0"/>
              <a:t>ألا ن</a:t>
            </a:r>
            <a:r>
              <a:rPr lang="ar-JO" dirty="0">
                <a:effectLst/>
              </a:rPr>
              <a:t>عرضه لأحداث عنيفة (فعليه أو من خلال التليفزيون)</a:t>
            </a:r>
          </a:p>
          <a:p>
            <a:pPr marL="457200" lvl="1" indent="0" algn="r">
              <a:buNone/>
            </a:pPr>
            <a:r>
              <a:rPr lang="ar-JO" dirty="0">
                <a:effectLst/>
              </a:rPr>
              <a:t> </a:t>
            </a:r>
            <a:r>
              <a:rPr lang="ar-SA" dirty="0" smtClean="0">
                <a:effectLst/>
              </a:rPr>
              <a:t>-</a:t>
            </a:r>
            <a:r>
              <a:rPr lang="ar-JO" dirty="0" smtClean="0">
                <a:effectLst/>
              </a:rPr>
              <a:t>عدم </a:t>
            </a:r>
            <a:r>
              <a:rPr lang="ar-JO" dirty="0">
                <a:effectLst/>
              </a:rPr>
              <a:t>تعرض الطفل لمواقف متكررة من الإحباط والغضب.</a:t>
            </a:r>
          </a:p>
          <a:p>
            <a:pPr marL="457200" lvl="1" indent="0" algn="r">
              <a:buNone/>
            </a:pPr>
            <a:r>
              <a:rPr lang="ar-SA" dirty="0" smtClean="0">
                <a:effectLst/>
              </a:rPr>
              <a:t>-</a:t>
            </a:r>
            <a:r>
              <a:rPr lang="ar-JO" dirty="0" smtClean="0">
                <a:effectLst/>
              </a:rPr>
              <a:t>نقدم </a:t>
            </a:r>
            <a:r>
              <a:rPr lang="ar-JO" dirty="0">
                <a:effectLst/>
              </a:rPr>
              <a:t>له النموذج (القدوة) في مواجهة تلك المواقف.</a:t>
            </a:r>
          </a:p>
          <a:p>
            <a:endParaRPr lang="en-US" dirty="0"/>
          </a:p>
        </p:txBody>
      </p:sp>
    </p:spTree>
    <p:extLst>
      <p:ext uri="{BB962C8B-B14F-4D97-AF65-F5344CB8AC3E}">
        <p14:creationId xmlns:p14="http://schemas.microsoft.com/office/powerpoint/2010/main" val="944633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F492CDE-4207-428C-86C0-F9AF7A88BAEC}"/>
              </a:ext>
            </a:extLst>
          </p:cNvPr>
          <p:cNvSpPr>
            <a:spLocks noGrp="1"/>
          </p:cNvSpPr>
          <p:nvPr>
            <p:ph idx="1"/>
          </p:nvPr>
        </p:nvSpPr>
        <p:spPr>
          <a:xfrm>
            <a:off x="41563" y="0"/>
            <a:ext cx="8188037" cy="7010400"/>
          </a:xfrm>
        </p:spPr>
        <p:txBody>
          <a:bodyPr>
            <a:normAutofit/>
          </a:bodyPr>
          <a:lstStyle/>
          <a:p>
            <a:pPr marL="0" indent="0" algn="r">
              <a:buNone/>
            </a:pPr>
            <a:r>
              <a:rPr lang="ar-JO" dirty="0">
                <a:effectLst/>
              </a:rPr>
              <a:t>فالعدوانية تزداد عندما:</a:t>
            </a:r>
          </a:p>
          <a:p>
            <a:pPr marL="857250" lvl="2" indent="0" algn="just">
              <a:buNone/>
            </a:pPr>
            <a:r>
              <a:rPr lang="ar-JO" dirty="0">
                <a:effectLst/>
              </a:rPr>
              <a:t> </a:t>
            </a:r>
            <a:r>
              <a:rPr lang="ar-SA" dirty="0" smtClean="0">
                <a:effectLst/>
              </a:rPr>
              <a:t>-تزداد العدوانية عندما </a:t>
            </a:r>
            <a:r>
              <a:rPr lang="ar-JO" dirty="0" smtClean="0">
                <a:effectLst/>
              </a:rPr>
              <a:t>تكون </a:t>
            </a:r>
            <a:r>
              <a:rPr lang="ar-JO" dirty="0">
                <a:effectLst/>
              </a:rPr>
              <a:t>الأسرة على درجة كبيرة من </a:t>
            </a:r>
            <a:r>
              <a:rPr lang="ar-JO" b="1" dirty="0">
                <a:effectLst/>
              </a:rPr>
              <a:t>التساهل والتسامح مع اطفالهم ، ذلك أن الآباء الذين يدللون أطفالهم ولا يتعاملون بحزم وصرامة </a:t>
            </a:r>
            <a:r>
              <a:rPr lang="ar-JO" dirty="0">
                <a:effectLst/>
              </a:rPr>
              <a:t>مع السلوك غير السليم، يعلمون أطفالهم أن العدوانية هي المنفذ وطوق النجاة. </a:t>
            </a:r>
            <a:r>
              <a:rPr lang="ar-SA" dirty="0" smtClean="0">
                <a:effectLst/>
              </a:rPr>
              <a:t>                                                           </a:t>
            </a:r>
            <a:endParaRPr lang="ar-JO" dirty="0">
              <a:effectLst/>
            </a:endParaRPr>
          </a:p>
          <a:p>
            <a:pPr marL="457200" lvl="1" indent="0" algn="r">
              <a:buNone/>
            </a:pPr>
            <a:r>
              <a:rPr lang="ar-SA" dirty="0" smtClean="0"/>
              <a:t>ا-ا</a:t>
            </a:r>
            <a:r>
              <a:rPr lang="ar-JO" dirty="0" smtClean="0">
                <a:effectLst/>
              </a:rPr>
              <a:t>لاسراف </a:t>
            </a:r>
            <a:r>
              <a:rPr lang="ar-JO" dirty="0">
                <a:effectLst/>
              </a:rPr>
              <a:t>في استخدام الرفض والعقاب. </a:t>
            </a:r>
          </a:p>
          <a:p>
            <a:pPr marL="400050" lvl="1" indent="0" algn="r">
              <a:buNone/>
            </a:pPr>
            <a:r>
              <a:rPr lang="ar-SA" dirty="0" smtClean="0">
                <a:effectLst/>
              </a:rPr>
              <a:t>2- تعريض الطفل لمشاكل الوالدين في العمل او الحياة، لأن هذا </a:t>
            </a:r>
          </a:p>
          <a:p>
            <a:pPr marL="400050" lvl="1" indent="0" algn="r">
              <a:buNone/>
            </a:pPr>
            <a:r>
              <a:rPr lang="ar-SA" dirty="0"/>
              <a:t>ي</a:t>
            </a:r>
            <a:r>
              <a:rPr lang="ar-SA" dirty="0" smtClean="0">
                <a:effectLst/>
              </a:rPr>
              <a:t>شعره</a:t>
            </a:r>
            <a:r>
              <a:rPr lang="ar-JO" dirty="0" smtClean="0">
                <a:effectLst/>
              </a:rPr>
              <a:t> </a:t>
            </a:r>
            <a:r>
              <a:rPr lang="ar-JO" dirty="0">
                <a:effectLst/>
              </a:rPr>
              <a:t>بالحزن ومع  الوقت يتحول إلى العدوانية.</a:t>
            </a:r>
          </a:p>
          <a:p>
            <a:pPr marL="0" indent="0" algn="l">
              <a:buNone/>
            </a:pPr>
            <a:r>
              <a:rPr lang="ar-SA" dirty="0" smtClean="0"/>
              <a:t>3-عدم </a:t>
            </a:r>
            <a:r>
              <a:rPr lang="ar-SA" b="1" dirty="0" smtClean="0"/>
              <a:t>الثناء من </a:t>
            </a:r>
            <a:r>
              <a:rPr lang="ar-JO" b="1" dirty="0" smtClean="0">
                <a:effectLst/>
              </a:rPr>
              <a:t>الآباء على </a:t>
            </a:r>
            <a:r>
              <a:rPr lang="ar-JO" b="1" dirty="0">
                <a:effectLst/>
              </a:rPr>
              <a:t>الأشياء الجيده  التي يقوم بها الطفل ويكونون مهتمين بالجزء الخاص بالعقاب </a:t>
            </a:r>
            <a:r>
              <a:rPr lang="ar-JO" dirty="0">
                <a:effectLst/>
              </a:rPr>
              <a:t>فقط، فإن الطفل يحفظ  مثل هذا السلوك في الحقيقة</a:t>
            </a:r>
          </a:p>
          <a:p>
            <a:pPr marL="0" indent="0">
              <a:buNone/>
            </a:pPr>
            <a:r>
              <a:rPr lang="ar-JO" dirty="0" smtClean="0">
                <a:effectLst/>
              </a:rPr>
              <a:t>.</a:t>
            </a:r>
            <a:endParaRPr lang="ar-JO" dirty="0">
              <a:effectLst/>
            </a:endParaRPr>
          </a:p>
          <a:p>
            <a:pPr marL="0" indent="0" algn="l">
              <a:buNone/>
            </a:pPr>
            <a:endParaRPr lang="en-US" dirty="0">
              <a:effectLst/>
            </a:endParaRPr>
          </a:p>
          <a:p>
            <a:pPr marL="0" indent="0" algn="l">
              <a:buNone/>
            </a:pPr>
            <a:endParaRPr lang="ar-JO" dirty="0">
              <a:effectLst/>
            </a:endParaRPr>
          </a:p>
          <a:p>
            <a:pPr algn="l">
              <a:buFont typeface="Arial" panose="020B0604020202020204" pitchFamily="34" charset="0"/>
              <a:buChar char="•"/>
            </a:pPr>
            <a:endParaRPr lang="ar-JO" dirty="0">
              <a:effectLst/>
            </a:endParaRPr>
          </a:p>
        </p:txBody>
      </p:sp>
    </p:spTree>
    <p:extLst>
      <p:ext uri="{BB962C8B-B14F-4D97-AF65-F5344CB8AC3E}">
        <p14:creationId xmlns:p14="http://schemas.microsoft.com/office/powerpoint/2010/main" val="1191154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400050" lvl="1" indent="0" algn="r">
              <a:buNone/>
            </a:pPr>
            <a:r>
              <a:rPr lang="ar-SA" dirty="0" smtClean="0"/>
              <a:t>*</a:t>
            </a:r>
            <a:r>
              <a:rPr lang="ar-JO" dirty="0" smtClean="0"/>
              <a:t>إن </a:t>
            </a:r>
            <a:r>
              <a:rPr lang="ar-JO" dirty="0"/>
              <a:t>الطفل قد يحاول الصياح أو القيام بالافعال  الاعتراضية الأخرى ليحصل على اهتمام والديه أو يمنعهم من الصياح أو الرفض له، من هذا المنطلق </a:t>
            </a:r>
            <a:r>
              <a:rPr lang="ar-JO" b="1" dirty="0"/>
              <a:t>نجد أن العقاب من أكثر الأسباب الواضحة العدوانية الطفل</a:t>
            </a:r>
            <a:r>
              <a:rPr lang="ar-JO" dirty="0"/>
              <a:t> </a:t>
            </a:r>
            <a:endParaRPr lang="ar-SA" dirty="0" smtClean="0"/>
          </a:p>
          <a:p>
            <a:pPr marL="400050" lvl="1" indent="0" algn="just">
              <a:buNone/>
            </a:pPr>
            <a:r>
              <a:rPr lang="ar-SA" dirty="0" smtClean="0"/>
              <a:t>* ألا تكون العدوانية وسيلة لتحقيق رغبات الطفل: </a:t>
            </a:r>
            <a:r>
              <a:rPr lang="ar-JO" dirty="0" smtClean="0"/>
              <a:t>فالطفل </a:t>
            </a:r>
            <a:r>
              <a:rPr lang="ar-JO" dirty="0"/>
              <a:t>قد يريد حلوى او لعبة أو قد لا يريد أن يفعل شيئا يجب عليه القيام به كالنظافة أو النوم أو تعاطي الدواء ...إلخ، فيعبر عن ذلك ب</a:t>
            </a:r>
            <a:r>
              <a:rPr lang="ar-JO" b="1" dirty="0"/>
              <a:t>العدوانية</a:t>
            </a:r>
            <a:r>
              <a:rPr lang="ar-JO" dirty="0"/>
              <a:t>، </a:t>
            </a:r>
            <a:r>
              <a:rPr lang="ar-JO" b="1" dirty="0"/>
              <a:t>وعندها يجب أن لا نعطيه اللعبة التي يريدها، وقد نحمله ونلقي به في الفراش بدون مناقشة</a:t>
            </a:r>
            <a:r>
              <a:rPr lang="ar-JO" b="1" dirty="0" smtClean="0"/>
              <a:t>.</a:t>
            </a:r>
            <a:r>
              <a:rPr lang="ar-SA" b="1" dirty="0" smtClean="0"/>
              <a:t>                            </a:t>
            </a:r>
            <a:endParaRPr lang="ar-JO" b="1" dirty="0"/>
          </a:p>
          <a:p>
            <a:endParaRPr lang="en-US" dirty="0"/>
          </a:p>
        </p:txBody>
      </p:sp>
      <p:sp>
        <p:nvSpPr>
          <p:cNvPr id="4" name="Rectangle 3">
            <a:extLst>
              <a:ext uri="{FF2B5EF4-FFF2-40B4-BE49-F238E27FC236}">
                <a16:creationId xmlns="" xmlns:a16="http://schemas.microsoft.com/office/drawing/2014/main" id="{E9A53505-5B5B-411B-A8F5-E0ABE5B6F5C5}"/>
              </a:ext>
            </a:extLst>
          </p:cNvPr>
          <p:cNvSpPr/>
          <p:nvPr/>
        </p:nvSpPr>
        <p:spPr>
          <a:xfrm>
            <a:off x="838200" y="609600"/>
            <a:ext cx="7876310" cy="10806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ar-JO" dirty="0">
                <a:effectLst/>
              </a:rPr>
              <a:t>ويقدم زکریا الشربيني ويسرية صادق بعض الطرق الإيجابية التي يمكن اتباعها بغرض تقليل </a:t>
            </a:r>
          </a:p>
          <a:p>
            <a:pPr algn="l"/>
            <a:r>
              <a:rPr lang="ar-JO" dirty="0">
                <a:effectLst/>
              </a:rPr>
              <a:t>العدوانية ثم تعليم الطرق البديلة من هذه الطرق:</a:t>
            </a:r>
          </a:p>
        </p:txBody>
      </p:sp>
    </p:spTree>
    <p:extLst>
      <p:ext uri="{BB962C8B-B14F-4D97-AF65-F5344CB8AC3E}">
        <p14:creationId xmlns:p14="http://schemas.microsoft.com/office/powerpoint/2010/main" val="406496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jfif"/>
          <p:cNvPicPr>
            <a:picLocks noGrp="1" noChangeAspect="1"/>
          </p:cNvPicPr>
          <p:nvPr>
            <p:ph idx="1"/>
          </p:nvPr>
        </p:nvPicPr>
        <p:blipFill>
          <a:blip r:embed="rId2" cstate="print"/>
          <a:stretch>
            <a:fillRect/>
          </a:stretch>
        </p:blipFill>
        <p:spPr>
          <a:xfrm>
            <a:off x="0" y="0"/>
            <a:ext cx="9144000" cy="6858000"/>
          </a:xfrm>
        </p:spPr>
      </p:pic>
      <p:sp>
        <p:nvSpPr>
          <p:cNvPr id="2" name="Title 1"/>
          <p:cNvSpPr>
            <a:spLocks noGrp="1"/>
          </p:cNvSpPr>
          <p:nvPr>
            <p:ph type="title"/>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9A2BED5-1FAD-46C1-A6A0-DDEE482D1BAD}"/>
              </a:ext>
            </a:extLst>
          </p:cNvPr>
          <p:cNvSpPr>
            <a:spLocks noGrp="1"/>
          </p:cNvSpPr>
          <p:nvPr>
            <p:ph idx="1"/>
          </p:nvPr>
        </p:nvSpPr>
        <p:spPr>
          <a:xfrm>
            <a:off x="508001" y="734292"/>
            <a:ext cx="6447501" cy="5307071"/>
          </a:xfrm>
        </p:spPr>
        <p:txBody>
          <a:bodyPr>
            <a:normAutofit lnSpcReduction="10000"/>
          </a:bodyPr>
          <a:lstStyle/>
          <a:p>
            <a:pPr marL="457200" lvl="1" indent="0" algn="r">
              <a:buNone/>
            </a:pPr>
            <a:r>
              <a:rPr lang="ar-SA" b="1" dirty="0" smtClean="0">
                <a:effectLst/>
              </a:rPr>
              <a:t>كيف يتصرف</a:t>
            </a:r>
            <a:r>
              <a:rPr lang="ar-JO" b="1" dirty="0" smtClean="0">
                <a:effectLst/>
              </a:rPr>
              <a:t> </a:t>
            </a:r>
            <a:r>
              <a:rPr lang="ar-JO" b="1" dirty="0">
                <a:effectLst/>
              </a:rPr>
              <a:t>الآباء </a:t>
            </a:r>
            <a:r>
              <a:rPr lang="ar-SA" b="1" dirty="0" smtClean="0">
                <a:effectLst/>
              </a:rPr>
              <a:t>حول ما </a:t>
            </a:r>
            <a:r>
              <a:rPr lang="ar-JO" b="1" dirty="0" smtClean="0">
                <a:effectLst/>
              </a:rPr>
              <a:t>سيقولونه </a:t>
            </a:r>
            <a:r>
              <a:rPr lang="ar-JO" b="1" dirty="0">
                <a:effectLst/>
              </a:rPr>
              <a:t>لطفلهم عندما يتعرض للأذى أو الضرب </a:t>
            </a:r>
            <a:r>
              <a:rPr lang="ar-JO" b="1" dirty="0" smtClean="0">
                <a:effectLst/>
              </a:rPr>
              <a:t>من</a:t>
            </a:r>
            <a:r>
              <a:rPr lang="ar-SA" b="1" dirty="0" smtClean="0">
                <a:effectLst/>
              </a:rPr>
              <a:t> </a:t>
            </a:r>
            <a:r>
              <a:rPr lang="ar-JO" b="1" dirty="0" smtClean="0">
                <a:effectLst/>
              </a:rPr>
              <a:t>طفل </a:t>
            </a:r>
            <a:r>
              <a:rPr lang="ar-JO" b="1" dirty="0">
                <a:effectLst/>
              </a:rPr>
              <a:t>آخر، هل يجب أن يرد له </a:t>
            </a:r>
            <a:r>
              <a:rPr lang="ar-JO" b="1" dirty="0" smtClean="0">
                <a:effectLst/>
              </a:rPr>
              <a:t>الضربة؟</a:t>
            </a:r>
            <a:endParaRPr lang="ar-SA" b="1" dirty="0" smtClean="0">
              <a:effectLst/>
            </a:endParaRPr>
          </a:p>
          <a:p>
            <a:pPr marL="857250" lvl="2" indent="0" algn="just">
              <a:buNone/>
            </a:pPr>
            <a:r>
              <a:rPr lang="ar-JO" dirty="0" smtClean="0">
                <a:effectLst/>
              </a:rPr>
              <a:t>أن </a:t>
            </a:r>
            <a:r>
              <a:rPr lang="ar-JO" dirty="0">
                <a:effectLst/>
              </a:rPr>
              <a:t>نتأكد من أن الطفل الآخر </a:t>
            </a:r>
            <a:r>
              <a:rPr lang="ar-JO" b="1" dirty="0">
                <a:effectLst/>
              </a:rPr>
              <a:t>قد توقف فلا يجب أن نسمح بان يتعرض طفلنا للأذی، فقد يصيبه ذلك بمتاعب نفسية كالخوف والعزلة، وقد يكره المدرسة واللعب مع زملائه </a:t>
            </a:r>
            <a:r>
              <a:rPr lang="ar-SA" b="1" dirty="0" smtClean="0">
                <a:effectLst/>
              </a:rPr>
              <a:t>                </a:t>
            </a:r>
          </a:p>
          <a:p>
            <a:pPr marL="857250" lvl="2" indent="0" algn="just">
              <a:buNone/>
            </a:pPr>
            <a:r>
              <a:rPr lang="ar-SA" b="1" dirty="0"/>
              <a:t>-</a:t>
            </a:r>
            <a:r>
              <a:rPr lang="ar-JO" dirty="0" smtClean="0">
                <a:effectLst/>
              </a:rPr>
              <a:t>إذا </a:t>
            </a:r>
            <a:r>
              <a:rPr lang="ar-JO" dirty="0">
                <a:effectLst/>
              </a:rPr>
              <a:t>تعمد أن يفعل هذا </a:t>
            </a:r>
            <a:r>
              <a:rPr lang="ar-JO" b="1" dirty="0">
                <a:effectLst/>
              </a:rPr>
              <a:t>بصفة منتظمة فإنه يجب أن يتوقف اولاً بطريقة أو بأخرى، وهناك طرق عديدة لإيقاف عدوانية الطفل</a:t>
            </a:r>
            <a:r>
              <a:rPr lang="ar-JO" dirty="0">
                <a:effectLst/>
              </a:rPr>
              <a:t>، ويمكن </a:t>
            </a:r>
            <a:r>
              <a:rPr lang="ar-JO" dirty="0" smtClean="0">
                <a:effectLst/>
              </a:rPr>
              <a:t>أن</a:t>
            </a:r>
            <a:r>
              <a:rPr lang="ar-SA" dirty="0" smtClean="0">
                <a:effectLst/>
              </a:rPr>
              <a:t>                         </a:t>
            </a:r>
          </a:p>
          <a:p>
            <a:pPr marL="857250" lvl="2" indent="0" algn="r">
              <a:buNone/>
            </a:pPr>
            <a:r>
              <a:rPr lang="ar-SA" dirty="0" smtClean="0"/>
              <a:t>توبيخه- مراجعة ذويه- حل يبني بالتعاون مع المرشد والمدرس</a:t>
            </a:r>
            <a:r>
              <a:rPr lang="ar-JO" dirty="0" smtClean="0">
                <a:effectLst/>
              </a:rPr>
              <a:t> </a:t>
            </a:r>
            <a:r>
              <a:rPr lang="ar-SA" dirty="0" smtClean="0">
                <a:effectLst/>
              </a:rPr>
              <a:t>                                                </a:t>
            </a:r>
          </a:p>
          <a:p>
            <a:pPr marL="857250" lvl="2" indent="0" algn="just">
              <a:buNone/>
            </a:pPr>
            <a:r>
              <a:rPr lang="ar-JO" dirty="0" smtClean="0">
                <a:effectLst/>
              </a:rPr>
              <a:t>.</a:t>
            </a:r>
            <a:endParaRPr lang="ar-JO" dirty="0">
              <a:effectLst/>
            </a:endParaRPr>
          </a:p>
          <a:p>
            <a:endParaRPr lang="en-US" dirty="0"/>
          </a:p>
        </p:txBody>
      </p:sp>
    </p:spTree>
    <p:extLst>
      <p:ext uri="{BB962C8B-B14F-4D97-AF65-F5344CB8AC3E}">
        <p14:creationId xmlns:p14="http://schemas.microsoft.com/office/powerpoint/2010/main" val="2607140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3840162"/>
          </a:xfrm>
        </p:spPr>
        <p:txBody>
          <a:bodyPr/>
          <a:lstStyle/>
          <a:p>
            <a:endParaRPr lang="en-US" dirty="0"/>
          </a:p>
        </p:txBody>
      </p:sp>
      <p:pic>
        <p:nvPicPr>
          <p:cNvPr id="4" name="Picture 3" descr="علاقات اجتماعية.jpg"/>
          <p:cNvPicPr>
            <a:picLocks noChangeAspect="1"/>
          </p:cNvPicPr>
          <p:nvPr/>
        </p:nvPicPr>
        <p:blipFill>
          <a:blip r:embed="rId2" cstate="print"/>
          <a:stretch>
            <a:fillRect/>
          </a:stretch>
        </p:blipFill>
        <p:spPr>
          <a:xfrm>
            <a:off x="0" y="152035"/>
            <a:ext cx="9144000" cy="655392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76401"/>
            <a:ext cx="8229600" cy="3505200"/>
          </a:xfrm>
        </p:spPr>
        <p:txBody>
          <a:bodyPr>
            <a:noAutofit/>
          </a:bodyPr>
          <a:lstStyle/>
          <a:p>
            <a:pPr lvl="1" algn="just">
              <a:buNone/>
            </a:pPr>
            <a:r>
              <a:rPr lang="ar-SA" sz="3600" b="1" dirty="0" smtClean="0">
                <a:solidFill>
                  <a:schemeClr val="tx1">
                    <a:lumMod val="95000"/>
                    <a:lumOff val="5000"/>
                  </a:schemeClr>
                </a:solidFill>
                <a:latin typeface="Arabic Typesetting" pitchFamily="66" charset="-78"/>
                <a:cs typeface="Arabic Typesetting" pitchFamily="66" charset="-78"/>
              </a:rPr>
              <a:t>تواجه الأسرة في أي مجتمع بعض المشكالات في تعاملها مع أطفالها في تنشئتهم،بعض هذه المشكلات تتصل بطبيعة الطفل نفسه وباحتياجات النمو ومطالبه في كل مرحلة عمرية اما النوع الاخر من الصعوبات فلها علاقة بالتغيرات الاجتماعية والتطور الهائل في وسط المعرفة والاتصالات  والتي لم يعد لها الاباء ولا يحسنون التعامل معها.                                    </a:t>
            </a:r>
            <a:endParaRPr lang="en-US" sz="3600" b="1" dirty="0">
              <a:solidFill>
                <a:schemeClr val="tx1">
                  <a:lumMod val="95000"/>
                  <a:lumOff val="5000"/>
                </a:schemeClr>
              </a:solidFill>
              <a:latin typeface="Arabic Typesetting" pitchFamily="66" charset="-78"/>
              <a:cs typeface="Arabic Typesetting" pitchFamily="66"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2A68F8-9284-4636-BA17-D653B1E5ECB6}"/>
              </a:ext>
            </a:extLst>
          </p:cNvPr>
          <p:cNvSpPr>
            <a:spLocks noGrp="1"/>
          </p:cNvSpPr>
          <p:nvPr>
            <p:ph type="ctrTitle"/>
          </p:nvPr>
        </p:nvSpPr>
        <p:spPr/>
        <p:txBody>
          <a:bodyPr/>
          <a:lstStyle/>
          <a:p>
            <a:endParaRPr lang="en-US" dirty="0"/>
          </a:p>
        </p:txBody>
      </p:sp>
      <p:sp>
        <p:nvSpPr>
          <p:cNvPr id="3" name="Subtitle 2">
            <a:extLst>
              <a:ext uri="{FF2B5EF4-FFF2-40B4-BE49-F238E27FC236}">
                <a16:creationId xmlns="" xmlns:a16="http://schemas.microsoft.com/office/drawing/2014/main" id="{AFAF1742-ACD1-4B1A-AFC1-C80DE3D4D8EA}"/>
              </a:ext>
            </a:extLst>
          </p:cNvPr>
          <p:cNvSpPr>
            <a:spLocks noGrp="1"/>
          </p:cNvSpPr>
          <p:nvPr>
            <p:ph type="subTitle" idx="1"/>
          </p:nvPr>
        </p:nvSpPr>
        <p:spPr/>
        <p:txBody>
          <a:bodyPr/>
          <a:lstStyle/>
          <a:p>
            <a:endParaRPr lang="en-US"/>
          </a:p>
        </p:txBody>
      </p:sp>
      <p:pic>
        <p:nvPicPr>
          <p:cNvPr id="5" name="Picture 4">
            <a:extLst>
              <a:ext uri="{FF2B5EF4-FFF2-40B4-BE49-F238E27FC236}">
                <a16:creationId xmlns="" xmlns:a16="http://schemas.microsoft.com/office/drawing/2014/main" id="{E491D9B9-4BB6-4BE6-998A-2CEEED93D5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6260"/>
            <a:ext cx="9075883" cy="6799323"/>
          </a:xfrm>
          <a:prstGeom prst="rect">
            <a:avLst/>
          </a:prstGeom>
        </p:spPr>
      </p:pic>
      <p:sp>
        <p:nvSpPr>
          <p:cNvPr id="6" name="TextBox 5">
            <a:extLst>
              <a:ext uri="{FF2B5EF4-FFF2-40B4-BE49-F238E27FC236}">
                <a16:creationId xmlns="" xmlns:a16="http://schemas.microsoft.com/office/drawing/2014/main" id="{8248FB83-56D0-4985-9305-0206DDC43889}"/>
              </a:ext>
            </a:extLst>
          </p:cNvPr>
          <p:cNvSpPr txBox="1"/>
          <p:nvPr/>
        </p:nvSpPr>
        <p:spPr>
          <a:xfrm>
            <a:off x="2852531" y="967409"/>
            <a:ext cx="2196548" cy="923330"/>
          </a:xfrm>
          <a:prstGeom prst="rect">
            <a:avLst/>
          </a:prstGeom>
          <a:noFill/>
        </p:spPr>
        <p:txBody>
          <a:bodyPr wrap="square" rtlCol="0">
            <a:spAutoFit/>
          </a:bodyPr>
          <a:lstStyle/>
          <a:p>
            <a:r>
              <a:rPr lang="ar-JO" sz="5400" dirty="0">
                <a:solidFill>
                  <a:schemeClr val="tx2">
                    <a:lumMod val="75000"/>
                  </a:schemeClr>
                </a:solidFill>
              </a:rPr>
              <a:t>العدوان</a:t>
            </a:r>
            <a:endParaRPr lang="en-US" sz="5400" dirty="0">
              <a:solidFill>
                <a:schemeClr val="tx2">
                  <a:lumMod val="75000"/>
                </a:schemeClr>
              </a:solidFill>
            </a:endParaRPr>
          </a:p>
        </p:txBody>
      </p:sp>
    </p:spTree>
    <p:extLst>
      <p:ext uri="{BB962C8B-B14F-4D97-AF65-F5344CB8AC3E}">
        <p14:creationId xmlns:p14="http://schemas.microsoft.com/office/powerpoint/2010/main" val="297188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95F2B0B-A669-436F-89FF-8E2E96405A27}"/>
              </a:ext>
            </a:extLst>
          </p:cNvPr>
          <p:cNvSpPr>
            <a:spLocks noGrp="1"/>
          </p:cNvSpPr>
          <p:nvPr>
            <p:ph idx="1"/>
          </p:nvPr>
        </p:nvSpPr>
        <p:spPr>
          <a:xfrm>
            <a:off x="367748" y="636105"/>
            <a:ext cx="6587754" cy="7113395"/>
          </a:xfrm>
        </p:spPr>
        <p:txBody>
          <a:bodyPr>
            <a:normAutofit/>
          </a:bodyPr>
          <a:lstStyle/>
          <a:p>
            <a:pPr marL="400050" lvl="1" indent="0" algn="r">
              <a:buNone/>
            </a:pPr>
            <a:r>
              <a:rPr lang="ar-JO" dirty="0">
                <a:effectLst/>
              </a:rPr>
              <a:t>وتختلف النظريات في تفسير الأسباب أو العوامل التي تدفع إلى السلوك العدواني:</a:t>
            </a:r>
          </a:p>
          <a:p>
            <a:pPr lvl="1" algn="r">
              <a:buFont typeface="Wingdings" panose="05000000000000000000" pitchFamily="2" charset="2"/>
              <a:buChar char="q"/>
            </a:pPr>
            <a:r>
              <a:rPr lang="ar-JO" dirty="0">
                <a:effectLst/>
              </a:rPr>
              <a:t>فبعضها يؤكد الدور الذي تلعبه </a:t>
            </a:r>
            <a:r>
              <a:rPr lang="ar-JO" b="1" dirty="0">
                <a:effectLst/>
              </a:rPr>
              <a:t>العمليات البيولوجية</a:t>
            </a:r>
          </a:p>
          <a:p>
            <a:pPr lvl="1" algn="r">
              <a:buFont typeface="Wingdings" panose="05000000000000000000" pitchFamily="2" charset="2"/>
              <a:buChar char="q"/>
            </a:pPr>
            <a:r>
              <a:rPr lang="ar-JO" dirty="0">
                <a:effectLst/>
              </a:rPr>
              <a:t>والبعض الآخر يؤكد الدور الذي </a:t>
            </a:r>
            <a:r>
              <a:rPr lang="ar-JO" b="1" dirty="0">
                <a:effectLst/>
              </a:rPr>
              <a:t>يلعبه التعلم</a:t>
            </a:r>
            <a:r>
              <a:rPr lang="ar-JO" dirty="0">
                <a:effectLst/>
              </a:rPr>
              <a:t>، كمصدر أساسي لنمو ذلك السلوك.</a:t>
            </a:r>
          </a:p>
          <a:p>
            <a:pPr marL="400050" lvl="1" indent="0" algn="r">
              <a:buNone/>
            </a:pPr>
            <a:r>
              <a:rPr lang="ar-JO" dirty="0">
                <a:effectLst/>
              </a:rPr>
              <a:t> </a:t>
            </a:r>
            <a:r>
              <a:rPr lang="ar-JO" dirty="0">
                <a:solidFill>
                  <a:srgbClr val="FF0000"/>
                </a:solidFill>
                <a:effectLst/>
              </a:rPr>
              <a:t>والواقع أننا لا نستطيع أن نغفل أثر أي من</a:t>
            </a:r>
          </a:p>
          <a:p>
            <a:pPr marL="400050" lvl="1" indent="0" algn="r">
              <a:buNone/>
            </a:pPr>
            <a:r>
              <a:rPr lang="ar-JO" dirty="0" smtClean="0">
                <a:solidFill>
                  <a:srgbClr val="FF0000"/>
                </a:solidFill>
                <a:effectLst/>
              </a:rPr>
              <a:t>، </a:t>
            </a:r>
            <a:r>
              <a:rPr lang="ar-JO" dirty="0">
                <a:solidFill>
                  <a:srgbClr val="FF0000"/>
                </a:solidFill>
                <a:effectLst/>
              </a:rPr>
              <a:t>كرد فعل لحالات الغضب </a:t>
            </a:r>
            <a:r>
              <a:rPr lang="ar-JO" dirty="0">
                <a:effectLst/>
              </a:rPr>
              <a:t>أو</a:t>
            </a:r>
          </a:p>
          <a:p>
            <a:pPr marL="400050" lvl="1" indent="0" algn="r">
              <a:buNone/>
            </a:pPr>
            <a:r>
              <a:rPr lang="ar-JO" dirty="0">
                <a:effectLst/>
              </a:rPr>
              <a:t>التعبير عنها، فذلك يرجع إلى </a:t>
            </a:r>
            <a:r>
              <a:rPr lang="ar-JO" dirty="0">
                <a:solidFill>
                  <a:srgbClr val="FF0000"/>
                </a:solidFill>
                <a:effectLst/>
              </a:rPr>
              <a:t>التعلم أو بمعنى أوضح إلى ظروف التنشئة الاجتماعية</a:t>
            </a:r>
          </a:p>
          <a:p>
            <a:pPr marL="400050" lvl="1" indent="0" algn="r">
              <a:buNone/>
            </a:pPr>
            <a:endParaRPr lang="en-US" dirty="0"/>
          </a:p>
        </p:txBody>
      </p:sp>
      <p:pic>
        <p:nvPicPr>
          <p:cNvPr id="5" name="Picture 4">
            <a:extLst>
              <a:ext uri="{FF2B5EF4-FFF2-40B4-BE49-F238E27FC236}">
                <a16:creationId xmlns="" xmlns:a16="http://schemas.microsoft.com/office/drawing/2014/main" id="{C40A32F5-2C44-461E-9C66-E61816BA74A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4953000"/>
            <a:ext cx="4035287" cy="1702904"/>
          </a:xfrm>
          <a:prstGeom prst="rect">
            <a:avLst/>
          </a:prstGeom>
        </p:spPr>
      </p:pic>
    </p:spTree>
    <p:extLst>
      <p:ext uri="{BB962C8B-B14F-4D97-AF65-F5344CB8AC3E}">
        <p14:creationId xmlns:p14="http://schemas.microsoft.com/office/powerpoint/2010/main" val="156514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r">
              <a:buNone/>
            </a:pPr>
            <a:r>
              <a:rPr lang="ar-SA" dirty="0" smtClean="0"/>
              <a:t>-</a:t>
            </a:r>
            <a:r>
              <a:rPr lang="ar-JO" dirty="0" smtClean="0"/>
              <a:t>فالغضب </a:t>
            </a:r>
            <a:r>
              <a:rPr lang="ar-JO" dirty="0"/>
              <a:t>سلوك إنسان عام يمكن ملاحظته عند صغار المواليد، أي </a:t>
            </a:r>
            <a:r>
              <a:rPr lang="ar-SA" dirty="0" smtClean="0"/>
              <a:t> أ</a:t>
            </a:r>
            <a:r>
              <a:rPr lang="ar-JO" dirty="0" smtClean="0"/>
              <a:t>ن له</a:t>
            </a:r>
            <a:r>
              <a:rPr lang="ar-SA" dirty="0" smtClean="0"/>
              <a:t> </a:t>
            </a:r>
            <a:r>
              <a:rPr lang="ar-JO" dirty="0" smtClean="0"/>
              <a:t>اساس </a:t>
            </a:r>
            <a:r>
              <a:rPr lang="ar-JO" dirty="0"/>
              <a:t>بيولوجي </a:t>
            </a:r>
            <a:r>
              <a:rPr lang="ar-SA" dirty="0" smtClean="0"/>
              <a:t>ف</a:t>
            </a:r>
            <a:r>
              <a:rPr lang="ar-JO" dirty="0" smtClean="0"/>
              <a:t>الدفع </a:t>
            </a:r>
            <a:r>
              <a:rPr lang="ar-JO" dirty="0"/>
              <a:t>والرفس باليدين والرجلين مما </a:t>
            </a:r>
            <a:r>
              <a:rPr lang="ar-SA" dirty="0" smtClean="0"/>
              <a:t> ي</a:t>
            </a:r>
            <a:r>
              <a:rPr lang="ar-JO" dirty="0" smtClean="0"/>
              <a:t>صاحب </a:t>
            </a:r>
            <a:r>
              <a:rPr lang="ar-JO" dirty="0"/>
              <a:t>ثوران الغضب عند </a:t>
            </a:r>
            <a:r>
              <a:rPr lang="ar-JO" dirty="0" smtClean="0"/>
              <a:t>المواليد</a:t>
            </a:r>
            <a:r>
              <a:rPr lang="ar-SA" dirty="0" smtClean="0"/>
              <a:t> </a:t>
            </a:r>
            <a:r>
              <a:rPr lang="ar-JO" dirty="0" smtClean="0"/>
              <a:t>يمكن </a:t>
            </a:r>
            <a:r>
              <a:rPr lang="ar-JO" dirty="0"/>
              <a:t>أن تكون هي</a:t>
            </a:r>
          </a:p>
          <a:p>
            <a:pPr marL="0" indent="0" algn="r">
              <a:buNone/>
            </a:pPr>
            <a:r>
              <a:rPr lang="ar-JO" dirty="0"/>
              <a:t>الأساس للعدوان البدني بعد ذلك، بمعنى أن هذه العناصر </a:t>
            </a:r>
            <a:r>
              <a:rPr lang="ar-SA" dirty="0" smtClean="0"/>
              <a:t> </a:t>
            </a:r>
            <a:r>
              <a:rPr lang="ar-JO" dirty="0" smtClean="0"/>
              <a:t>الحركية من</a:t>
            </a:r>
            <a:r>
              <a:rPr lang="ar-SA" dirty="0" smtClean="0"/>
              <a:t> </a:t>
            </a:r>
            <a:r>
              <a:rPr lang="ar-JO" dirty="0" smtClean="0"/>
              <a:t>مكونات </a:t>
            </a:r>
            <a:r>
              <a:rPr lang="ar-JO" dirty="0"/>
              <a:t>الغضب</a:t>
            </a:r>
            <a:r>
              <a:rPr lang="ar-JO" dirty="0" smtClean="0"/>
              <a:t>،</a:t>
            </a:r>
            <a:endParaRPr lang="ar-SA" dirty="0" smtClean="0"/>
          </a:p>
          <a:p>
            <a:pPr marL="0" indent="0" algn="r">
              <a:buNone/>
            </a:pPr>
            <a:r>
              <a:rPr lang="ar-JO" dirty="0" smtClean="0"/>
              <a:t>قد </a:t>
            </a:r>
            <a:r>
              <a:rPr lang="ar-JO" dirty="0"/>
              <a:t>تنتظم بعد ذلك من خبرات اجتماعية، وتكون أفعالا عدوانية </a:t>
            </a:r>
            <a:r>
              <a:rPr lang="ar-JO" dirty="0" smtClean="0"/>
              <a:t>مباشرة</a:t>
            </a:r>
            <a:r>
              <a:rPr lang="ar-SA" dirty="0" smtClean="0"/>
              <a:t> </a:t>
            </a:r>
            <a:r>
              <a:rPr lang="ar-JO" dirty="0" smtClean="0"/>
              <a:t>على </a:t>
            </a:r>
            <a:r>
              <a:rPr lang="ar-JO" dirty="0"/>
              <a:t>الآخرين. </a:t>
            </a:r>
            <a:endParaRPr lang="en-GB" dirty="0"/>
          </a:p>
        </p:txBody>
      </p:sp>
    </p:spTree>
    <p:extLst>
      <p:ext uri="{BB962C8B-B14F-4D97-AF65-F5344CB8AC3E}">
        <p14:creationId xmlns:p14="http://schemas.microsoft.com/office/powerpoint/2010/main" val="1025058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8240D2-54D6-48E2-94FF-A8AA141684D4}"/>
              </a:ext>
            </a:extLst>
          </p:cNvPr>
          <p:cNvSpPr>
            <a:spLocks noGrp="1"/>
          </p:cNvSpPr>
          <p:nvPr>
            <p:ph idx="1"/>
          </p:nvPr>
        </p:nvSpPr>
        <p:spPr>
          <a:xfrm>
            <a:off x="99392" y="1"/>
            <a:ext cx="7494104" cy="6041362"/>
          </a:xfrm>
        </p:spPr>
        <p:txBody>
          <a:bodyPr>
            <a:normAutofit/>
          </a:bodyPr>
          <a:lstStyle/>
          <a:p>
            <a:pPr marL="0" indent="0" algn="r">
              <a:buNone/>
            </a:pPr>
            <a:r>
              <a:rPr lang="ar-JO" b="1" dirty="0" smtClean="0"/>
              <a:t>متى </a:t>
            </a:r>
            <a:r>
              <a:rPr lang="ar-JO" b="1" dirty="0"/>
              <a:t>وكيف يظهر ذلك السلوك العدوانی</a:t>
            </a:r>
            <a:endParaRPr lang="en-GB" b="1" dirty="0"/>
          </a:p>
          <a:p>
            <a:pPr algn="r"/>
            <a:endParaRPr lang="ar-JO" dirty="0">
              <a:effectLst/>
            </a:endParaRPr>
          </a:p>
          <a:p>
            <a:pPr marL="800100" lvl="2" indent="0" algn="just">
              <a:buNone/>
            </a:pPr>
            <a:r>
              <a:rPr lang="ar-JO" dirty="0">
                <a:effectLst/>
              </a:rPr>
              <a:t>يستدل من الدراسات والنظريات العلمية أن العدوان عادة ما يكون استجابة </a:t>
            </a:r>
            <a:r>
              <a:rPr lang="ar-JO" b="1" dirty="0">
                <a:effectLst/>
              </a:rPr>
              <a:t>تلقائية مباشرة للإحباط</a:t>
            </a:r>
            <a:r>
              <a:rPr lang="ar-JO" dirty="0">
                <a:effectLst/>
              </a:rPr>
              <a:t>. فلكي نفهم عدوان الأطفال في مرحلة الطفولة المبكرة، لابد أن نأخذ بالاعتبار مجموعتين من المتغيرات:</a:t>
            </a:r>
          </a:p>
          <a:p>
            <a:pPr lvl="2" algn="just">
              <a:buFont typeface="+mj-lt"/>
              <a:buAutoNum type="arabicPeriod"/>
            </a:pPr>
            <a:r>
              <a:rPr lang="ar-JO" dirty="0">
                <a:effectLst/>
              </a:rPr>
              <a:t> </a:t>
            </a:r>
            <a:r>
              <a:rPr lang="ar-SA" dirty="0" smtClean="0">
                <a:effectLst/>
              </a:rPr>
              <a:t>1-</a:t>
            </a:r>
            <a:r>
              <a:rPr lang="ar-JO" dirty="0" smtClean="0">
                <a:effectLst/>
              </a:rPr>
              <a:t>المجموعة </a:t>
            </a:r>
            <a:r>
              <a:rPr lang="ar-JO" dirty="0">
                <a:effectLst/>
              </a:rPr>
              <a:t>الأولى: تتصل </a:t>
            </a:r>
            <a:r>
              <a:rPr lang="ar-JO" b="1" dirty="0">
                <a:effectLst/>
              </a:rPr>
              <a:t>بمواقف الإحباط </a:t>
            </a:r>
            <a:r>
              <a:rPr lang="ar-JO" dirty="0">
                <a:effectLst/>
              </a:rPr>
              <a:t>التي يقع فيها الطفل </a:t>
            </a:r>
          </a:p>
          <a:p>
            <a:pPr lvl="2" algn="r">
              <a:buFont typeface="+mj-lt"/>
              <a:buAutoNum type="arabicPeriod"/>
            </a:pPr>
            <a:r>
              <a:rPr lang="ar-SA" dirty="0" smtClean="0">
                <a:effectLst/>
              </a:rPr>
              <a:t>2-</a:t>
            </a:r>
            <a:r>
              <a:rPr lang="ar-JO" dirty="0" smtClean="0">
                <a:effectLst/>
              </a:rPr>
              <a:t>المجموعة </a:t>
            </a:r>
            <a:r>
              <a:rPr lang="ar-JO" dirty="0">
                <a:effectLst/>
              </a:rPr>
              <a:t>الثانية: تتمثل في </a:t>
            </a:r>
            <a:r>
              <a:rPr lang="ar-JO" b="1" dirty="0">
                <a:effectLst/>
              </a:rPr>
              <a:t>ظروف التنشئة الاجتماعية </a:t>
            </a:r>
            <a:r>
              <a:rPr lang="ar-JO" dirty="0">
                <a:effectLst/>
              </a:rPr>
              <a:t>وخاصة ما يتصل منه مباشرة بمواقف العدوان، فالطفل يتعرض لمواقف إحباطية عديدة نتيجة لعدم قدرته على إشباع حاجاته أو تحقيق رغباته.</a:t>
            </a:r>
          </a:p>
          <a:p>
            <a:pPr marL="800100" lvl="2" indent="0" algn="just">
              <a:buNone/>
            </a:pPr>
            <a:endParaRPr lang="ar-JO" dirty="0">
              <a:effectLst/>
            </a:endParaRPr>
          </a:p>
          <a:p>
            <a:pPr marL="800100" lvl="2" indent="0" algn="just">
              <a:buNone/>
            </a:pPr>
            <a:r>
              <a:rPr lang="ar-JO" dirty="0">
                <a:effectLst/>
              </a:rPr>
              <a:t> </a:t>
            </a:r>
            <a:endParaRPr lang="en-US" dirty="0"/>
          </a:p>
        </p:txBody>
      </p:sp>
    </p:spTree>
    <p:extLst>
      <p:ext uri="{BB962C8B-B14F-4D97-AF65-F5344CB8AC3E}">
        <p14:creationId xmlns:p14="http://schemas.microsoft.com/office/powerpoint/2010/main" val="1704757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marL="800100" lvl="2" indent="0" algn="r">
              <a:buNone/>
            </a:pPr>
            <a:r>
              <a:rPr lang="ar-SA" b="1" dirty="0" smtClean="0"/>
              <a:t>دور الوالدين في احباط الطفل:</a:t>
            </a:r>
          </a:p>
          <a:p>
            <a:pPr marL="800100" lvl="2" indent="0" algn="just">
              <a:buNone/>
            </a:pPr>
            <a:r>
              <a:rPr lang="ar-JO" dirty="0" smtClean="0"/>
              <a:t>الوالدان </a:t>
            </a:r>
            <a:r>
              <a:rPr lang="ar-JO" dirty="0"/>
              <a:t>لایکفان عن </a:t>
            </a:r>
            <a:r>
              <a:rPr lang="ar-JO" b="1" dirty="0"/>
              <a:t>إلقاء الأوامر والنواهي </a:t>
            </a:r>
            <a:r>
              <a:rPr lang="ar-JO" dirty="0"/>
              <a:t>التي تقيد حركة الطفل أو تجبره على القيام بعمل معين لا يرغب في عمله، ولكن أحيانا يكون مصدر الإحباط داخلياً، أي في </a:t>
            </a:r>
            <a:r>
              <a:rPr lang="ar-JO" b="1" dirty="0"/>
              <a:t>شعور الطفل نفسه بعجزه عن تحقيق غرض معين.والدوافع المحبطة عادة ما تتعدى الدوافع الأولية (الحصول على طعام او لعبة) وتكون أكثر </a:t>
            </a:r>
            <a:r>
              <a:rPr lang="ar-JO" b="1" dirty="0" smtClean="0"/>
              <a:t>تعقيد</a:t>
            </a:r>
            <a:r>
              <a:rPr lang="ar-SA" b="1" dirty="0" smtClean="0"/>
              <a:t>ا                     </a:t>
            </a:r>
            <a:r>
              <a:rPr lang="ar-JO" dirty="0" smtClean="0"/>
              <a:t>مثل </a:t>
            </a:r>
            <a:r>
              <a:rPr lang="ar-JO" dirty="0"/>
              <a:t>احترام الذات والدافع إلى الشعور بالكفاءة. </a:t>
            </a:r>
            <a:endParaRPr lang="ar-SA" dirty="0" smtClean="0"/>
          </a:p>
          <a:p>
            <a:pPr marL="800100" lvl="2" indent="0" algn="r">
              <a:buNone/>
            </a:pPr>
            <a:r>
              <a:rPr lang="ar-JO" dirty="0" smtClean="0"/>
              <a:t>وتتوقف </a:t>
            </a:r>
            <a:r>
              <a:rPr lang="ar-JO" b="1" dirty="0"/>
              <a:t>درجة الشدة التي تظهر بها الاستجابة العدوانية كرد فعل للاحباط بناء على عوامل يتصل بعضها بالآخر وبالطفل ذاته</a:t>
            </a:r>
            <a:r>
              <a:rPr lang="ar-JO" dirty="0"/>
              <a:t>، فاذا شعر الطفل بأنه </a:t>
            </a:r>
            <a:r>
              <a:rPr lang="ar-JO" dirty="0">
                <a:solidFill>
                  <a:srgbClr val="FF0000"/>
                </a:solidFill>
              </a:rPr>
              <a:t>مهاجم</a:t>
            </a:r>
            <a:r>
              <a:rPr lang="ar-JO" dirty="0"/>
              <a:t> أو أنه في حالة من </a:t>
            </a:r>
            <a:r>
              <a:rPr lang="ar-JO" dirty="0">
                <a:solidFill>
                  <a:srgbClr val="FF0000"/>
                </a:solidFill>
              </a:rPr>
              <a:t>عدم الاستقرار العاطفي أو يعاني من قلق، فإن رده على الإحباط يظهر في </a:t>
            </a:r>
            <a:r>
              <a:rPr lang="ar-JO" dirty="0" smtClean="0">
                <a:solidFill>
                  <a:srgbClr val="FF0000"/>
                </a:solidFill>
              </a:rPr>
              <a:t>صورة</a:t>
            </a:r>
            <a:r>
              <a:rPr lang="ar-SA" dirty="0" smtClean="0">
                <a:solidFill>
                  <a:srgbClr val="FF0000"/>
                </a:solidFill>
              </a:rPr>
              <a:t> </a:t>
            </a:r>
            <a:r>
              <a:rPr lang="ar-JO" dirty="0" smtClean="0">
                <a:solidFill>
                  <a:srgbClr val="FF0000"/>
                </a:solidFill>
              </a:rPr>
              <a:t>أفعال </a:t>
            </a:r>
            <a:r>
              <a:rPr lang="ar-JO" dirty="0">
                <a:solidFill>
                  <a:srgbClr val="FF0000"/>
                </a:solidFill>
              </a:rPr>
              <a:t>عدوانية أشد نسبيا مما لو كان هادئ او مستقرا عاطفية</a:t>
            </a:r>
          </a:p>
          <a:p>
            <a:pPr marL="800100" lvl="2" indent="0" algn="just">
              <a:buNone/>
            </a:pPr>
            <a:endParaRPr lang="en-US" dirty="0"/>
          </a:p>
        </p:txBody>
      </p:sp>
    </p:spTree>
    <p:extLst>
      <p:ext uri="{BB962C8B-B14F-4D97-AF65-F5344CB8AC3E}">
        <p14:creationId xmlns:p14="http://schemas.microsoft.com/office/powerpoint/2010/main" val="2579107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57F08B4-A47F-4299-A831-409F574B1C83}"/>
              </a:ext>
            </a:extLst>
          </p:cNvPr>
          <p:cNvSpPr>
            <a:spLocks noGrp="1"/>
          </p:cNvSpPr>
          <p:nvPr>
            <p:ph idx="1"/>
          </p:nvPr>
        </p:nvSpPr>
        <p:spPr>
          <a:xfrm>
            <a:off x="298174" y="424071"/>
            <a:ext cx="7523922" cy="5617292"/>
          </a:xfrm>
        </p:spPr>
        <p:txBody>
          <a:bodyPr>
            <a:normAutofit lnSpcReduction="10000"/>
          </a:bodyPr>
          <a:lstStyle/>
          <a:p>
            <a:pPr marL="400050" lvl="1" indent="0" algn="r">
              <a:buNone/>
            </a:pPr>
            <a:r>
              <a:rPr lang="ar-JO" dirty="0" smtClean="0">
                <a:solidFill>
                  <a:schemeClr val="accent1">
                    <a:lumMod val="50000"/>
                  </a:schemeClr>
                </a:solidFill>
                <a:effectLst/>
              </a:rPr>
              <a:t>لماذا </a:t>
            </a:r>
            <a:r>
              <a:rPr lang="ar-JO" dirty="0">
                <a:solidFill>
                  <a:schemeClr val="accent1">
                    <a:lumMod val="50000"/>
                  </a:schemeClr>
                </a:solidFill>
                <a:effectLst/>
              </a:rPr>
              <a:t>ينشأ بعض الأطفال هادئين و البعض الآخر عدوانيين لم </a:t>
            </a:r>
            <a:r>
              <a:rPr lang="ar-JO" dirty="0" smtClean="0">
                <a:solidFill>
                  <a:schemeClr val="accent1">
                    <a:lumMod val="50000"/>
                  </a:schemeClr>
                </a:solidFill>
                <a:effectLst/>
              </a:rPr>
              <a:t>يتعلم</a:t>
            </a:r>
            <a:r>
              <a:rPr lang="ar-SA" dirty="0" smtClean="0">
                <a:solidFill>
                  <a:schemeClr val="accent1">
                    <a:lumMod val="50000"/>
                  </a:schemeClr>
                </a:solidFill>
                <a:effectLst/>
              </a:rPr>
              <a:t> </a:t>
            </a:r>
            <a:endParaRPr lang="ar-JO" dirty="0">
              <a:solidFill>
                <a:schemeClr val="accent1">
                  <a:lumMod val="50000"/>
                </a:schemeClr>
              </a:solidFill>
              <a:effectLst/>
            </a:endParaRPr>
          </a:p>
          <a:p>
            <a:pPr marL="800100" lvl="2" indent="0" algn="r">
              <a:buNone/>
            </a:pPr>
            <a:r>
              <a:rPr lang="ar-JO" dirty="0">
                <a:solidFill>
                  <a:schemeClr val="accent1">
                    <a:lumMod val="50000"/>
                  </a:schemeClr>
                </a:solidFill>
                <a:effectLst/>
              </a:rPr>
              <a:t>ضبط السلوك العدواني التلقائي الذي يصدر عنهم في بداية حياتهم؟؟</a:t>
            </a:r>
          </a:p>
          <a:p>
            <a:pPr marL="400050" lvl="1" indent="0" algn="r">
              <a:buNone/>
            </a:pPr>
            <a:r>
              <a:rPr lang="ar-SA" dirty="0" smtClean="0">
                <a:solidFill>
                  <a:schemeClr val="tx2">
                    <a:lumMod val="60000"/>
                    <a:lumOff val="40000"/>
                  </a:schemeClr>
                </a:solidFill>
              </a:rPr>
              <a:t>لا</a:t>
            </a:r>
            <a:r>
              <a:rPr lang="ar-JO" dirty="0" smtClean="0">
                <a:solidFill>
                  <a:schemeClr val="tx2">
                    <a:lumMod val="60000"/>
                    <a:lumOff val="40000"/>
                  </a:schemeClr>
                </a:solidFill>
                <a:effectLst/>
              </a:rPr>
              <a:t>ا </a:t>
            </a:r>
            <a:r>
              <a:rPr lang="ar-JO" dirty="0">
                <a:solidFill>
                  <a:schemeClr val="tx2">
                    <a:lumMod val="60000"/>
                    <a:lumOff val="40000"/>
                  </a:schemeClr>
                </a:solidFill>
                <a:effectLst/>
              </a:rPr>
              <a:t>شك أن الظروف الأسرية التي تصاحب نشأة الطفل </a:t>
            </a:r>
            <a:r>
              <a:rPr lang="ar-SA" dirty="0" smtClean="0">
                <a:solidFill>
                  <a:schemeClr val="tx2">
                    <a:lumMod val="60000"/>
                    <a:lumOff val="40000"/>
                  </a:schemeClr>
                </a:solidFill>
                <a:effectLst/>
              </a:rPr>
              <a:t>تلعب دورا </a:t>
            </a:r>
            <a:r>
              <a:rPr lang="ar-JO" dirty="0" smtClean="0">
                <a:solidFill>
                  <a:schemeClr val="tx2">
                    <a:lumMod val="60000"/>
                    <a:lumOff val="40000"/>
                  </a:schemeClr>
                </a:solidFill>
              </a:rPr>
              <a:t>ا</a:t>
            </a:r>
            <a:r>
              <a:rPr lang="ar-SA" dirty="0" smtClean="0">
                <a:solidFill>
                  <a:schemeClr val="tx2">
                    <a:lumMod val="60000"/>
                    <a:lumOff val="40000"/>
                  </a:schemeClr>
                </a:solidFill>
              </a:rPr>
              <a:t>في </a:t>
            </a:r>
            <a:r>
              <a:rPr lang="ar-JO" dirty="0" smtClean="0">
                <a:solidFill>
                  <a:schemeClr val="tx2">
                    <a:lumMod val="60000"/>
                    <a:lumOff val="40000"/>
                  </a:schemeClr>
                </a:solidFill>
              </a:rPr>
              <a:t>فشل </a:t>
            </a:r>
            <a:r>
              <a:rPr lang="ar-JO" dirty="0">
                <a:solidFill>
                  <a:schemeClr val="tx2">
                    <a:lumMod val="60000"/>
                    <a:lumOff val="40000"/>
                  </a:schemeClr>
                </a:solidFill>
              </a:rPr>
              <a:t>الطفل في کبح جماح غضبه والاستجابة العدوانية الفورية دون تروٍ أو تفكير</a:t>
            </a:r>
            <a:r>
              <a:rPr lang="ar-JO" dirty="0"/>
              <a:t> .</a:t>
            </a:r>
          </a:p>
          <a:p>
            <a:pPr marL="400050" lvl="1" indent="0" algn="r">
              <a:buNone/>
            </a:pPr>
            <a:r>
              <a:rPr lang="ar-SA" dirty="0" smtClean="0">
                <a:solidFill>
                  <a:schemeClr val="accent2">
                    <a:lumMod val="75000"/>
                  </a:schemeClr>
                </a:solidFill>
              </a:rPr>
              <a:t>-</a:t>
            </a:r>
            <a:r>
              <a:rPr lang="ar-JO" dirty="0" smtClean="0">
                <a:solidFill>
                  <a:schemeClr val="accent2">
                    <a:lumMod val="75000"/>
                  </a:schemeClr>
                </a:solidFill>
              </a:rPr>
              <a:t>ثبت </a:t>
            </a:r>
            <a:r>
              <a:rPr lang="ar-SA" dirty="0" smtClean="0">
                <a:solidFill>
                  <a:schemeClr val="accent2">
                    <a:lumMod val="75000"/>
                  </a:schemeClr>
                </a:solidFill>
              </a:rPr>
              <a:t>من خلال الدراسات </a:t>
            </a:r>
            <a:r>
              <a:rPr lang="ar-JO" dirty="0" smtClean="0">
                <a:solidFill>
                  <a:schemeClr val="accent2">
                    <a:lumMod val="75000"/>
                  </a:schemeClr>
                </a:solidFill>
              </a:rPr>
              <a:t>أن </a:t>
            </a:r>
            <a:r>
              <a:rPr lang="ar-JO" dirty="0">
                <a:solidFill>
                  <a:schemeClr val="accent2">
                    <a:lumMod val="75000"/>
                  </a:schemeClr>
                </a:solidFill>
              </a:rPr>
              <a:t>الأسر </a:t>
            </a:r>
            <a:r>
              <a:rPr lang="ar-JO" dirty="0" smtClean="0">
                <a:solidFill>
                  <a:schemeClr val="accent2">
                    <a:lumMod val="75000"/>
                  </a:schemeClr>
                </a:solidFill>
              </a:rPr>
              <a:t>التي </a:t>
            </a:r>
            <a:r>
              <a:rPr lang="ar-JO" dirty="0">
                <a:solidFill>
                  <a:srgbClr val="FF0000"/>
                </a:solidFill>
                <a:effectLst/>
              </a:rPr>
              <a:t>يوجد بها اطفال مشكلون </a:t>
            </a:r>
            <a:r>
              <a:rPr lang="ar-JO" dirty="0" smtClean="0">
                <a:solidFill>
                  <a:srgbClr val="FF0000"/>
                </a:solidFill>
                <a:effectLst/>
              </a:rPr>
              <a:t>من</a:t>
            </a:r>
            <a:r>
              <a:rPr lang="ar-SA" dirty="0" smtClean="0">
                <a:solidFill>
                  <a:srgbClr val="FF0000"/>
                </a:solidFill>
                <a:effectLst/>
              </a:rPr>
              <a:t>  </a:t>
            </a:r>
            <a:r>
              <a:rPr lang="ar-JO" dirty="0" smtClean="0">
                <a:solidFill>
                  <a:srgbClr val="FF0000"/>
                </a:solidFill>
                <a:effectLst/>
              </a:rPr>
              <a:t>الناحية </a:t>
            </a:r>
            <a:r>
              <a:rPr lang="ar-JO" dirty="0">
                <a:solidFill>
                  <a:srgbClr val="FF0000"/>
                </a:solidFill>
                <a:effectLst/>
              </a:rPr>
              <a:t>العدوانية، يزداد </a:t>
            </a:r>
            <a:r>
              <a:rPr lang="ar-JO" dirty="0" smtClean="0">
                <a:solidFill>
                  <a:srgbClr val="FF0000"/>
                </a:solidFill>
                <a:effectLst/>
              </a:rPr>
              <a:t>فيها</a:t>
            </a:r>
            <a:r>
              <a:rPr lang="ar-SA" dirty="0" smtClean="0">
                <a:solidFill>
                  <a:srgbClr val="FF0000"/>
                </a:solidFill>
                <a:effectLst/>
              </a:rPr>
              <a:t> </a:t>
            </a:r>
            <a:r>
              <a:rPr lang="ar-JO" dirty="0" smtClean="0">
                <a:solidFill>
                  <a:srgbClr val="FF0000"/>
                </a:solidFill>
                <a:effectLst/>
              </a:rPr>
              <a:t>السلوك </a:t>
            </a:r>
            <a:r>
              <a:rPr lang="ar-JO" dirty="0">
                <a:solidFill>
                  <a:srgbClr val="FF0000"/>
                </a:solidFill>
                <a:effectLst/>
              </a:rPr>
              <a:t>العدواني </a:t>
            </a:r>
            <a:r>
              <a:rPr lang="ar-JO" dirty="0">
                <a:solidFill>
                  <a:schemeClr val="accent2">
                    <a:lumMod val="75000"/>
                  </a:schemeClr>
                </a:solidFill>
                <a:effectLst/>
              </a:rPr>
              <a:t>من ناحية جميع افراد تلك </a:t>
            </a:r>
            <a:r>
              <a:rPr lang="ar-SA" dirty="0" smtClean="0">
                <a:solidFill>
                  <a:schemeClr val="accent2">
                    <a:lumMod val="75000"/>
                  </a:schemeClr>
                </a:solidFill>
                <a:effectLst/>
              </a:rPr>
              <a:t> ا</a:t>
            </a:r>
            <a:r>
              <a:rPr lang="ar-JO" dirty="0" smtClean="0">
                <a:solidFill>
                  <a:schemeClr val="accent2">
                    <a:lumMod val="75000"/>
                  </a:schemeClr>
                </a:solidFill>
                <a:effectLst/>
              </a:rPr>
              <a:t>لأسر </a:t>
            </a:r>
            <a:r>
              <a:rPr lang="ar-JO" dirty="0">
                <a:solidFill>
                  <a:schemeClr val="accent2">
                    <a:lumMod val="75000"/>
                  </a:schemeClr>
                </a:solidFill>
                <a:effectLst/>
              </a:rPr>
              <a:t>(الآباء واخوة )بدرجة أكبر بكثير </a:t>
            </a:r>
            <a:r>
              <a:rPr lang="ar-JO" dirty="0" smtClean="0">
                <a:solidFill>
                  <a:schemeClr val="accent2">
                    <a:lumMod val="75000"/>
                  </a:schemeClr>
                </a:solidFill>
                <a:effectLst/>
              </a:rPr>
              <a:t>من</a:t>
            </a:r>
            <a:r>
              <a:rPr lang="ar-SA" dirty="0" smtClean="0">
                <a:solidFill>
                  <a:schemeClr val="accent2">
                    <a:lumMod val="75000"/>
                  </a:schemeClr>
                </a:solidFill>
                <a:effectLst/>
              </a:rPr>
              <a:t> </a:t>
            </a:r>
            <a:r>
              <a:rPr lang="ar-JO" dirty="0" smtClean="0">
                <a:solidFill>
                  <a:schemeClr val="accent2">
                    <a:lumMod val="75000"/>
                  </a:schemeClr>
                </a:solidFill>
                <a:effectLst/>
              </a:rPr>
              <a:t>الأسر </a:t>
            </a:r>
            <a:r>
              <a:rPr lang="ar-JO" dirty="0">
                <a:solidFill>
                  <a:schemeClr val="accent2">
                    <a:lumMod val="75000"/>
                  </a:schemeClr>
                </a:solidFill>
                <a:effectLst/>
              </a:rPr>
              <a:t>العادية التي لا يوجد </a:t>
            </a:r>
            <a:r>
              <a:rPr lang="ar-JO" dirty="0" smtClean="0">
                <a:solidFill>
                  <a:schemeClr val="accent2">
                    <a:lumMod val="75000"/>
                  </a:schemeClr>
                </a:solidFill>
                <a:effectLst/>
              </a:rPr>
              <a:t>فيها</a:t>
            </a:r>
            <a:r>
              <a:rPr lang="ar-JO" dirty="0" smtClean="0">
                <a:effectLst/>
              </a:rPr>
              <a:t>.</a:t>
            </a:r>
            <a:endParaRPr lang="ar-JO" dirty="0">
              <a:effectLst/>
            </a:endParaRPr>
          </a:p>
          <a:p>
            <a:pPr marL="400050" lvl="1" indent="0" algn="r">
              <a:buNone/>
            </a:pPr>
            <a:r>
              <a:rPr lang="ar-JO" dirty="0">
                <a:effectLst/>
              </a:rPr>
              <a:t> </a:t>
            </a:r>
            <a:r>
              <a:rPr lang="ar-JO" dirty="0">
                <a:solidFill>
                  <a:schemeClr val="accent6">
                    <a:lumMod val="50000"/>
                  </a:schemeClr>
                </a:solidFill>
                <a:effectLst/>
              </a:rPr>
              <a:t>فالطفل يتعلم السلوك العدواني </a:t>
            </a:r>
            <a:r>
              <a:rPr lang="ar-JO" dirty="0">
                <a:solidFill>
                  <a:srgbClr val="FF0000"/>
                </a:solidFill>
                <a:effectLst/>
              </a:rPr>
              <a:t>بالملاحظة والتقليد</a:t>
            </a:r>
            <a:r>
              <a:rPr lang="ar-JO" dirty="0">
                <a:solidFill>
                  <a:schemeClr val="accent6">
                    <a:lumMod val="50000"/>
                  </a:schemeClr>
                </a:solidFill>
                <a:effectLst/>
              </a:rPr>
              <a:t>، ويتخذ من الآباء والأنداد وكذلك النماذج المعروضه عليه في (التلفزيون مثلاً) نماذج عدوانية يحتذى بها</a:t>
            </a:r>
          </a:p>
          <a:p>
            <a:endParaRPr lang="en-US" dirty="0"/>
          </a:p>
        </p:txBody>
      </p:sp>
    </p:spTree>
    <p:extLst>
      <p:ext uri="{BB962C8B-B14F-4D97-AF65-F5344CB8AC3E}">
        <p14:creationId xmlns:p14="http://schemas.microsoft.com/office/powerpoint/2010/main" val="1861447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2384</TotalTime>
  <Words>1637</Words>
  <Application>Microsoft Office PowerPoint</Application>
  <PresentationFormat>On-screen Show (4:3)</PresentationFormat>
  <Paragraphs>98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دور الأسرة في مواجهة مشكلات الطفولة المبكرة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algorithm</dc:creator>
  <cp:lastModifiedBy>DELL</cp:lastModifiedBy>
  <cp:revision>21</cp:revision>
  <dcterms:created xsi:type="dcterms:W3CDTF">2020-07-12T19:17:22Z</dcterms:created>
  <dcterms:modified xsi:type="dcterms:W3CDTF">2021-02-22T17:33:21Z</dcterms:modified>
</cp:coreProperties>
</file>