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8" r:id="rId4"/>
    <p:sldId id="261" r:id="rId5"/>
    <p:sldId id="266" r:id="rId6"/>
    <p:sldId id="260" r:id="rId7"/>
    <p:sldId id="259" r:id="rId8"/>
    <p:sldId id="262" r:id="rId9"/>
    <p:sldId id="263" r:id="rId10"/>
    <p:sldId id="264" r:id="rId11"/>
    <p:sldId id="265" r:id="rId12"/>
    <p:sldId id="268" r:id="rId13"/>
    <p:sldId id="267" r:id="rId14"/>
    <p:sldId id="271" r:id="rId15"/>
    <p:sldId id="269" r:id="rId16"/>
    <p:sldId id="270"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7AA57-7214-4BE3-9C6B-97D510F58E73}" type="datetimeFigureOut">
              <a:rPr lang="en-US" smtClean="0"/>
              <a:t>7/23/2024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B0D62-4A08-432B-81FA-7134CCB9EE0A}" type="slidenum">
              <a:rPr lang="en-US" smtClean="0"/>
              <a:t>‹#›</a:t>
            </a:fld>
            <a:endParaRPr lang="en-US"/>
          </a:p>
        </p:txBody>
      </p:sp>
    </p:spTree>
    <p:extLst>
      <p:ext uri="{BB962C8B-B14F-4D97-AF65-F5344CB8AC3E}">
        <p14:creationId xmlns:p14="http://schemas.microsoft.com/office/powerpoint/2010/main" val="39943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g4dfce81f19_0_45: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5" name="Google Shape;121;g4dfce81f19_0_45: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2268300"/>
            <a:ext cx="4592400" cy="2376400"/>
          </a:xfrm>
          <a:prstGeom prst="rect">
            <a:avLst/>
          </a:prstGeom>
        </p:spPr>
        <p:txBody>
          <a:bodyPr spcFirstLastPara="1" lIns="102383" tIns="102383" rIns="102383" bIns="102383" anchor="b">
            <a:noAutofit/>
          </a:bodyPr>
          <a:lstStyle>
            <a:lvl1pPr lvl="0" rtl="0">
              <a:spcBef>
                <a:spcPts val="0"/>
              </a:spcBef>
              <a:spcAft>
                <a:spcPts val="0"/>
              </a:spcAft>
              <a:buSzPts val="4800"/>
              <a:buNone/>
              <a:defRPr sz="5400"/>
            </a:lvl1pPr>
            <a:lvl2pPr lvl="1" rtl="0">
              <a:spcBef>
                <a:spcPts val="0"/>
              </a:spcBef>
              <a:spcAft>
                <a:spcPts val="0"/>
              </a:spcAft>
              <a:buClr>
                <a:srgbClr val="434343"/>
              </a:buClr>
              <a:buSzPts val="4800"/>
              <a:buNone/>
              <a:defRPr sz="5400">
                <a:solidFill>
                  <a:srgbClr val="434343"/>
                </a:solidFill>
              </a:defRPr>
            </a:lvl2pPr>
            <a:lvl3pPr lvl="2" rtl="0">
              <a:spcBef>
                <a:spcPts val="0"/>
              </a:spcBef>
              <a:spcAft>
                <a:spcPts val="0"/>
              </a:spcAft>
              <a:buClr>
                <a:srgbClr val="434343"/>
              </a:buClr>
              <a:buSzPts val="4800"/>
              <a:buNone/>
              <a:defRPr sz="5400">
                <a:solidFill>
                  <a:srgbClr val="434343"/>
                </a:solidFill>
              </a:defRPr>
            </a:lvl3pPr>
            <a:lvl4pPr lvl="3" rtl="0">
              <a:spcBef>
                <a:spcPts val="0"/>
              </a:spcBef>
              <a:spcAft>
                <a:spcPts val="0"/>
              </a:spcAft>
              <a:buClr>
                <a:srgbClr val="434343"/>
              </a:buClr>
              <a:buSzPts val="4800"/>
              <a:buNone/>
              <a:defRPr sz="5400">
                <a:solidFill>
                  <a:srgbClr val="434343"/>
                </a:solidFill>
              </a:defRPr>
            </a:lvl4pPr>
            <a:lvl5pPr lvl="4" rtl="0">
              <a:spcBef>
                <a:spcPts val="0"/>
              </a:spcBef>
              <a:spcAft>
                <a:spcPts val="0"/>
              </a:spcAft>
              <a:buClr>
                <a:srgbClr val="434343"/>
              </a:buClr>
              <a:buSzPts val="4800"/>
              <a:buNone/>
              <a:defRPr sz="5400">
                <a:solidFill>
                  <a:srgbClr val="434343"/>
                </a:solidFill>
              </a:defRPr>
            </a:lvl5pPr>
            <a:lvl6pPr lvl="5" rtl="0">
              <a:spcBef>
                <a:spcPts val="0"/>
              </a:spcBef>
              <a:spcAft>
                <a:spcPts val="0"/>
              </a:spcAft>
              <a:buClr>
                <a:srgbClr val="434343"/>
              </a:buClr>
              <a:buSzPts val="4800"/>
              <a:buNone/>
              <a:defRPr sz="5400">
                <a:solidFill>
                  <a:srgbClr val="434343"/>
                </a:solidFill>
              </a:defRPr>
            </a:lvl6pPr>
            <a:lvl7pPr lvl="6" rtl="0">
              <a:spcBef>
                <a:spcPts val="0"/>
              </a:spcBef>
              <a:spcAft>
                <a:spcPts val="0"/>
              </a:spcAft>
              <a:buClr>
                <a:srgbClr val="434343"/>
              </a:buClr>
              <a:buSzPts val="4800"/>
              <a:buNone/>
              <a:defRPr sz="5400">
                <a:solidFill>
                  <a:srgbClr val="434343"/>
                </a:solidFill>
              </a:defRPr>
            </a:lvl7pPr>
            <a:lvl8pPr lvl="7" rtl="0">
              <a:spcBef>
                <a:spcPts val="0"/>
              </a:spcBef>
              <a:spcAft>
                <a:spcPts val="0"/>
              </a:spcAft>
              <a:buClr>
                <a:srgbClr val="434343"/>
              </a:buClr>
              <a:buSzPts val="4800"/>
              <a:buNone/>
              <a:defRPr sz="5400">
                <a:solidFill>
                  <a:srgbClr val="434343"/>
                </a:solidFill>
              </a:defRPr>
            </a:lvl8pPr>
            <a:lvl9pPr lvl="8" rtl="0">
              <a:spcBef>
                <a:spcPts val="0"/>
              </a:spcBef>
              <a:spcAft>
                <a:spcPts val="0"/>
              </a:spcAft>
              <a:buClr>
                <a:srgbClr val="434343"/>
              </a:buClr>
              <a:buSzPts val="4800"/>
              <a:buNone/>
              <a:defRPr sz="5400">
                <a:solidFill>
                  <a:srgbClr val="434343"/>
                </a:solidFill>
              </a:defRPr>
            </a:lvl9pPr>
          </a:lstStyle>
          <a:p>
            <a:endParaRPr/>
          </a:p>
        </p:txBody>
      </p:sp>
      <p:sp>
        <p:nvSpPr>
          <p:cNvPr id="10" name="Google Shape;10;p2"/>
          <p:cNvSpPr txBox="1">
            <a:spLocks noGrp="1"/>
          </p:cNvSpPr>
          <p:nvPr>
            <p:ph type="subTitle" idx="1"/>
          </p:nvPr>
        </p:nvSpPr>
        <p:spPr>
          <a:xfrm>
            <a:off x="1039575" y="4275201"/>
            <a:ext cx="2402100" cy="956000"/>
          </a:xfrm>
          <a:prstGeom prst="rect">
            <a:avLst/>
          </a:prstGeom>
        </p:spPr>
        <p:txBody>
          <a:bodyPr spcFirstLastPara="1" lIns="102383" tIns="102383" rIns="102383" bIns="102383" anchor="b">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3100">
                <a:solidFill>
                  <a:srgbClr val="434343"/>
                </a:solidFill>
              </a:defRPr>
            </a:lvl2pPr>
            <a:lvl3pPr lvl="2" rtl="0">
              <a:lnSpc>
                <a:spcPct val="100000"/>
              </a:lnSpc>
              <a:spcBef>
                <a:spcPts val="0"/>
              </a:spcBef>
              <a:spcAft>
                <a:spcPts val="0"/>
              </a:spcAft>
              <a:buClr>
                <a:srgbClr val="434343"/>
              </a:buClr>
              <a:buSzPts val="2800"/>
              <a:buNone/>
              <a:defRPr sz="3100">
                <a:solidFill>
                  <a:srgbClr val="434343"/>
                </a:solidFill>
              </a:defRPr>
            </a:lvl3pPr>
            <a:lvl4pPr lvl="3" rtl="0">
              <a:lnSpc>
                <a:spcPct val="100000"/>
              </a:lnSpc>
              <a:spcBef>
                <a:spcPts val="0"/>
              </a:spcBef>
              <a:spcAft>
                <a:spcPts val="0"/>
              </a:spcAft>
              <a:buClr>
                <a:srgbClr val="434343"/>
              </a:buClr>
              <a:buSzPts val="2800"/>
              <a:buNone/>
              <a:defRPr sz="3100">
                <a:solidFill>
                  <a:srgbClr val="434343"/>
                </a:solidFill>
              </a:defRPr>
            </a:lvl4pPr>
            <a:lvl5pPr lvl="4" rtl="0">
              <a:lnSpc>
                <a:spcPct val="100000"/>
              </a:lnSpc>
              <a:spcBef>
                <a:spcPts val="0"/>
              </a:spcBef>
              <a:spcAft>
                <a:spcPts val="0"/>
              </a:spcAft>
              <a:buClr>
                <a:srgbClr val="434343"/>
              </a:buClr>
              <a:buSzPts val="2800"/>
              <a:buNone/>
              <a:defRPr sz="3100">
                <a:solidFill>
                  <a:srgbClr val="434343"/>
                </a:solidFill>
              </a:defRPr>
            </a:lvl5pPr>
            <a:lvl6pPr lvl="5" rtl="0">
              <a:lnSpc>
                <a:spcPct val="100000"/>
              </a:lnSpc>
              <a:spcBef>
                <a:spcPts val="0"/>
              </a:spcBef>
              <a:spcAft>
                <a:spcPts val="0"/>
              </a:spcAft>
              <a:buClr>
                <a:srgbClr val="434343"/>
              </a:buClr>
              <a:buSzPts val="2800"/>
              <a:buNone/>
              <a:defRPr sz="3100">
                <a:solidFill>
                  <a:srgbClr val="434343"/>
                </a:solidFill>
              </a:defRPr>
            </a:lvl6pPr>
            <a:lvl7pPr lvl="6" rtl="0">
              <a:lnSpc>
                <a:spcPct val="100000"/>
              </a:lnSpc>
              <a:spcBef>
                <a:spcPts val="0"/>
              </a:spcBef>
              <a:spcAft>
                <a:spcPts val="0"/>
              </a:spcAft>
              <a:buClr>
                <a:srgbClr val="434343"/>
              </a:buClr>
              <a:buSzPts val="2800"/>
              <a:buNone/>
              <a:defRPr sz="3100">
                <a:solidFill>
                  <a:srgbClr val="434343"/>
                </a:solidFill>
              </a:defRPr>
            </a:lvl7pPr>
            <a:lvl8pPr lvl="7" rtl="0">
              <a:lnSpc>
                <a:spcPct val="100000"/>
              </a:lnSpc>
              <a:spcBef>
                <a:spcPts val="0"/>
              </a:spcBef>
              <a:spcAft>
                <a:spcPts val="0"/>
              </a:spcAft>
              <a:buClr>
                <a:srgbClr val="434343"/>
              </a:buClr>
              <a:buSzPts val="2800"/>
              <a:buNone/>
              <a:defRPr sz="3100">
                <a:solidFill>
                  <a:srgbClr val="434343"/>
                </a:solidFill>
              </a:defRPr>
            </a:lvl8pPr>
            <a:lvl9pPr lvl="8" rtl="0">
              <a:lnSpc>
                <a:spcPct val="100000"/>
              </a:lnSpc>
              <a:spcBef>
                <a:spcPts val="0"/>
              </a:spcBef>
              <a:spcAft>
                <a:spcPts val="0"/>
              </a:spcAft>
              <a:buClr>
                <a:srgbClr val="434343"/>
              </a:buClr>
              <a:buSzPts val="2800"/>
              <a:buNone/>
              <a:defRPr sz="3100">
                <a:solidFill>
                  <a:srgbClr val="434343"/>
                </a:solidFill>
              </a:defRPr>
            </a:lvl9pPr>
          </a:lstStyle>
          <a:p>
            <a:endParaRPr/>
          </a:p>
        </p:txBody>
      </p:sp>
    </p:spTree>
    <p:extLst>
      <p:ext uri="{BB962C8B-B14F-4D97-AF65-F5344CB8AC3E}">
        <p14:creationId xmlns:p14="http://schemas.microsoft.com/office/powerpoint/2010/main" val="252717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6023396" y="2654883"/>
            <a:ext cx="4641600" cy="487500"/>
          </a:xfrm>
          <a:prstGeom prst="rect">
            <a:avLst/>
          </a:prstGeom>
        </p:spPr>
        <p:txBody>
          <a:bodyPr spcFirstLastPara="1" lIns="102383" tIns="102383" rIns="102383" bIns="102383" anchor="t">
            <a:noAutofit/>
          </a:bodyPr>
          <a:lstStyle>
            <a:lvl1pPr lvl="0" rtl="0">
              <a:spcBef>
                <a:spcPts val="0"/>
              </a:spcBef>
              <a:spcAft>
                <a:spcPts val="0"/>
              </a:spcAft>
              <a:buSzPts val="2400"/>
              <a:buNone/>
              <a:defRPr sz="2700"/>
            </a:lvl1pPr>
            <a:lvl2pPr lvl="1" rtl="0">
              <a:spcBef>
                <a:spcPts val="0"/>
              </a:spcBef>
              <a:spcAft>
                <a:spcPts val="0"/>
              </a:spcAft>
              <a:buSzPts val="3000"/>
              <a:buNone/>
              <a:defRPr sz="3400"/>
            </a:lvl2pPr>
            <a:lvl3pPr lvl="2" rtl="0">
              <a:spcBef>
                <a:spcPts val="0"/>
              </a:spcBef>
              <a:spcAft>
                <a:spcPts val="0"/>
              </a:spcAft>
              <a:buSzPts val="3000"/>
              <a:buNone/>
              <a:defRPr sz="3400"/>
            </a:lvl3pPr>
            <a:lvl4pPr lvl="3" rtl="0">
              <a:spcBef>
                <a:spcPts val="0"/>
              </a:spcBef>
              <a:spcAft>
                <a:spcPts val="0"/>
              </a:spcAft>
              <a:buSzPts val="3000"/>
              <a:buNone/>
              <a:defRPr sz="3400"/>
            </a:lvl4pPr>
            <a:lvl5pPr lvl="4" rtl="0">
              <a:spcBef>
                <a:spcPts val="0"/>
              </a:spcBef>
              <a:spcAft>
                <a:spcPts val="0"/>
              </a:spcAft>
              <a:buSzPts val="3000"/>
              <a:buNone/>
              <a:defRPr sz="3400"/>
            </a:lvl5pPr>
            <a:lvl6pPr lvl="5" rtl="0">
              <a:spcBef>
                <a:spcPts val="0"/>
              </a:spcBef>
              <a:spcAft>
                <a:spcPts val="0"/>
              </a:spcAft>
              <a:buSzPts val="3000"/>
              <a:buNone/>
              <a:defRPr sz="3400"/>
            </a:lvl6pPr>
            <a:lvl7pPr lvl="6" rtl="0">
              <a:spcBef>
                <a:spcPts val="0"/>
              </a:spcBef>
              <a:spcAft>
                <a:spcPts val="0"/>
              </a:spcAft>
              <a:buSzPts val="3000"/>
              <a:buNone/>
              <a:defRPr sz="3400"/>
            </a:lvl7pPr>
            <a:lvl8pPr lvl="7" rtl="0">
              <a:spcBef>
                <a:spcPts val="0"/>
              </a:spcBef>
              <a:spcAft>
                <a:spcPts val="0"/>
              </a:spcAft>
              <a:buSzPts val="3000"/>
              <a:buNone/>
              <a:defRPr sz="3400"/>
            </a:lvl8pPr>
            <a:lvl9pPr lvl="8" rtl="0">
              <a:spcBef>
                <a:spcPts val="0"/>
              </a:spcBef>
              <a:spcAft>
                <a:spcPts val="0"/>
              </a:spcAft>
              <a:buSzPts val="3000"/>
              <a:buNone/>
              <a:defRPr sz="3400"/>
            </a:lvl9pPr>
          </a:lstStyle>
          <a:p>
            <a:endParaRPr/>
          </a:p>
        </p:txBody>
      </p:sp>
    </p:spTree>
    <p:extLst>
      <p:ext uri="{BB962C8B-B14F-4D97-AF65-F5344CB8AC3E}">
        <p14:creationId xmlns:p14="http://schemas.microsoft.com/office/powerpoint/2010/main" val="176891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17/01/1446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17/01/1446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17/01/1446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17/01/1446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17/01/1446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calculatorsoup.com/calculators/algebra/percent-error-calculator.php" TargetMode="External"/><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124;p24"/>
          <p:cNvSpPr/>
          <p:nvPr/>
        </p:nvSpPr>
        <p:spPr>
          <a:xfrm rot="5400000">
            <a:off x="1241553" y="554010"/>
            <a:ext cx="2612426" cy="448043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lIns="102383" tIns="102383" rIns="102383" bIns="102383" anchor="ctr"/>
          <a:lstStyle/>
          <a:p>
            <a:pPr>
              <a:defRPr/>
            </a:pPr>
            <a:endParaRPr>
              <a:ln>
                <a:solidFill>
                  <a:sysClr val="windowText" lastClr="000000"/>
                </a:solidFill>
              </a:ln>
              <a:solidFill>
                <a:sysClr val="windowText" lastClr="000000"/>
              </a:solidFill>
            </a:endParaRPr>
          </a:p>
        </p:txBody>
      </p:sp>
      <p:sp>
        <p:nvSpPr>
          <p:cNvPr id="125" name="Google Shape;125;p24"/>
          <p:cNvSpPr txBox="1">
            <a:spLocks noGrp="1"/>
          </p:cNvSpPr>
          <p:nvPr>
            <p:ph type="subTitle" idx="1"/>
          </p:nvPr>
        </p:nvSpPr>
        <p:spPr>
          <a:xfrm>
            <a:off x="307549" y="4179881"/>
            <a:ext cx="5256297" cy="672203"/>
          </a:xfrm>
        </p:spPr>
        <p:txBody>
          <a:bodyPr rtlCol="0"/>
          <a:lstStyle/>
          <a:p>
            <a:pPr marL="0" indent="0" defTabSz="914070">
              <a:defRPr/>
            </a:pPr>
            <a:r>
              <a:rPr lang="es" sz="2700" dirty="0">
                <a:solidFill>
                  <a:schemeClr val="accent3">
                    <a:lumMod val="60000"/>
                    <a:lumOff val="40000"/>
                  </a:schemeClr>
                </a:solidFill>
                <a:latin typeface="Lato Black" panose="020F0502020204030203" pitchFamily="34" charset="0"/>
                <a:ea typeface="Lato Black" panose="020F0502020204030203" pitchFamily="34" charset="0"/>
                <a:cs typeface="Lato Black" panose="020F0502020204030203" pitchFamily="34" charset="0"/>
              </a:rPr>
              <a:t>Second Semester 2024/2025</a:t>
            </a:r>
          </a:p>
        </p:txBody>
      </p:sp>
      <p:sp>
        <p:nvSpPr>
          <p:cNvPr id="4101" name="Google Shape;127;p24"/>
          <p:cNvSpPr>
            <a:spLocks noChangeArrowheads="1"/>
          </p:cNvSpPr>
          <p:nvPr/>
        </p:nvSpPr>
        <p:spPr bwMode="auto">
          <a:xfrm rot="16200000" flipH="1">
            <a:off x="-1819854" y="3307868"/>
            <a:ext cx="3860585" cy="2208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pic>
        <p:nvPicPr>
          <p:cNvPr id="4102" name="صورة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4282" y="68749"/>
            <a:ext cx="3922651" cy="132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0" y="6405791"/>
            <a:ext cx="9144000"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sz="1600" b="1" dirty="0">
                <a:solidFill>
                  <a:schemeClr val="accent3"/>
                </a:solidFill>
                <a:latin typeface="Corbel" panose="020B0503020204020204" pitchFamily="34" charset="0"/>
                <a:ea typeface="BatangChe" panose="02030609000101010101" pitchFamily="49" charset="-127"/>
              </a:rPr>
              <a:t>Eng. Asma’  </a:t>
            </a:r>
            <a:r>
              <a:rPr lang="en-US" sz="1600" b="1" dirty="0" err="1">
                <a:solidFill>
                  <a:schemeClr val="accent3"/>
                </a:solidFill>
                <a:latin typeface="Corbel" panose="020B0503020204020204" pitchFamily="34" charset="0"/>
                <a:ea typeface="BatangChe" panose="02030609000101010101" pitchFamily="49" charset="-127"/>
              </a:rPr>
              <a:t>shara’b</a:t>
            </a:r>
            <a:r>
              <a:rPr lang="en-US" sz="1600" b="1" dirty="0">
                <a:solidFill>
                  <a:schemeClr val="accent3"/>
                </a:solidFill>
                <a:latin typeface="Corbel" panose="020B0503020204020204" pitchFamily="34" charset="0"/>
                <a:ea typeface="BatangChe" panose="02030609000101010101" pitchFamily="49" charset="-127"/>
              </a:rPr>
              <a:t>                                                                                                                  </a:t>
            </a:r>
            <a:r>
              <a:rPr lang="en-US" sz="1600" b="1" dirty="0" smtClean="0">
                <a:solidFill>
                  <a:schemeClr val="accent3"/>
                </a:solidFill>
                <a:latin typeface="Corbel" panose="020B0503020204020204" pitchFamily="34" charset="0"/>
                <a:ea typeface="BatangChe" panose="02030609000101010101" pitchFamily="49" charset="-127"/>
              </a:rPr>
              <a:t>                                              </a:t>
            </a:r>
            <a:r>
              <a:rPr lang="en-US" sz="1600" b="1" dirty="0">
                <a:solidFill>
                  <a:schemeClr val="accent3"/>
                </a:solidFill>
                <a:latin typeface="Corbel" panose="020B0503020204020204" pitchFamily="34" charset="0"/>
                <a:ea typeface="BatangChe" panose="02030609000101010101" pitchFamily="49" charset="-127"/>
              </a:rPr>
              <a:t>PTUK</a:t>
            </a:r>
          </a:p>
        </p:txBody>
      </p:sp>
      <p:sp>
        <p:nvSpPr>
          <p:cNvPr id="2" name="مستطيل 1"/>
          <p:cNvSpPr/>
          <p:nvPr/>
        </p:nvSpPr>
        <p:spPr>
          <a:xfrm>
            <a:off x="328239" y="2276872"/>
            <a:ext cx="4572000" cy="523220"/>
          </a:xfrm>
          <a:prstGeom prst="rect">
            <a:avLst/>
          </a:prstGeom>
        </p:spPr>
        <p:txBody>
          <a:bodyPr>
            <a:spAutoFit/>
          </a:bodyPr>
          <a:lstStyle/>
          <a:p>
            <a:pPr algn="ctr"/>
            <a:r>
              <a:rPr lang="en-US" sz="2800" dirty="0">
                <a:latin typeface="BankGothic Md BT" pitchFamily="34" charset="0"/>
              </a:rPr>
              <a:t>Writing a Lab </a:t>
            </a:r>
            <a:r>
              <a:rPr lang="en-US" sz="2800" dirty="0" smtClean="0">
                <a:latin typeface="BankGothic Md BT" pitchFamily="34" charset="0"/>
              </a:rPr>
              <a:t>Report</a:t>
            </a:r>
            <a:endParaRPr lang="en-US" sz="2800" dirty="0">
              <a:latin typeface="BankGothic Md BT" pitchFamily="34" charset="0"/>
            </a:endParaRPr>
          </a:p>
        </p:txBody>
      </p:sp>
    </p:spTree>
    <p:extLst>
      <p:ext uri="{BB962C8B-B14F-4D97-AF65-F5344CB8AC3E}">
        <p14:creationId xmlns:p14="http://schemas.microsoft.com/office/powerpoint/2010/main" val="3923640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Results</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مستطيل 2"/>
          <p:cNvSpPr/>
          <p:nvPr/>
        </p:nvSpPr>
        <p:spPr>
          <a:xfrm>
            <a:off x="0" y="836712"/>
            <a:ext cx="9040551" cy="3785652"/>
          </a:xfrm>
          <a:prstGeom prst="rect">
            <a:avLst/>
          </a:prstGeom>
        </p:spPr>
        <p:txBody>
          <a:bodyPr wrap="square">
            <a:spAutoFit/>
          </a:bodyPr>
          <a:lstStyle/>
          <a:p>
            <a:pPr marL="342900" lvl="0" indent="-342900" algn="just" rtl="0">
              <a:buFont typeface="Arial" pitchFamily="34" charset="0"/>
              <a:buChar char="•"/>
            </a:pPr>
            <a:r>
              <a:rPr lang="en-US" sz="2400" dirty="0"/>
              <a:t>The results show the data that was collected or found during the experiment. </a:t>
            </a:r>
            <a:endParaRPr lang="en-US" sz="2400" dirty="0" smtClean="0"/>
          </a:p>
          <a:p>
            <a:pPr marL="342900" lvl="0" indent="-342900" algn="just" rtl="0">
              <a:buFont typeface="Arial" pitchFamily="34" charset="0"/>
              <a:buChar char="•"/>
            </a:pPr>
            <a:r>
              <a:rPr lang="en-US" sz="2400" dirty="0" smtClean="0"/>
              <a:t>Explain </a:t>
            </a:r>
            <a:r>
              <a:rPr lang="en-US" sz="2400" dirty="0"/>
              <a:t>in words the data that was collected</a:t>
            </a:r>
            <a:r>
              <a:rPr lang="en-US" sz="2400" dirty="0" smtClean="0"/>
              <a:t>.</a:t>
            </a:r>
          </a:p>
          <a:p>
            <a:pPr marL="342900" lvl="0" indent="-342900" algn="just" rtl="0">
              <a:buFont typeface="Arial" pitchFamily="34" charset="0"/>
              <a:buChar char="•"/>
            </a:pPr>
            <a:r>
              <a:rPr lang="en-US" sz="2400" dirty="0" smtClean="0"/>
              <a:t>If </a:t>
            </a:r>
            <a:r>
              <a:rPr lang="en-US" sz="2400" dirty="0"/>
              <a:t>using graphs, charts, or other figures, present them in the results section of the lab report. </a:t>
            </a:r>
            <a:endParaRPr lang="en-US" sz="2400" dirty="0" smtClean="0"/>
          </a:p>
          <a:p>
            <a:pPr marL="800100" lvl="1" indent="-342900" algn="just" rtl="0">
              <a:buFont typeface="Courier New" pitchFamily="49" charset="0"/>
              <a:buChar char="o"/>
            </a:pPr>
            <a:r>
              <a:rPr lang="en-US" sz="2400" dirty="0" smtClean="0">
                <a:solidFill>
                  <a:srgbClr val="0070C0"/>
                </a:solidFill>
              </a:rPr>
              <a:t>Tables </a:t>
            </a:r>
            <a:r>
              <a:rPr lang="en-US" sz="2400" dirty="0">
                <a:solidFill>
                  <a:srgbClr val="0070C0"/>
                </a:solidFill>
              </a:rPr>
              <a:t>should be labeled numerically, as "Table 1", "Table 2", etc. Other figures should be labeled numerically as "Figure 1", "Figure 2", etc. </a:t>
            </a:r>
            <a:endParaRPr lang="en-US" sz="2400" dirty="0" smtClean="0">
              <a:solidFill>
                <a:srgbClr val="0070C0"/>
              </a:solidFill>
            </a:endParaRPr>
          </a:p>
          <a:p>
            <a:pPr marL="342900" lvl="0" indent="-342900" algn="just" rtl="0">
              <a:buFont typeface="Arial" pitchFamily="34" charset="0"/>
              <a:buChar char="•"/>
            </a:pPr>
            <a:r>
              <a:rPr lang="en-US" sz="2400" dirty="0" smtClean="0"/>
              <a:t>Calculations </a:t>
            </a:r>
            <a:r>
              <a:rPr lang="en-US" sz="2400" dirty="0"/>
              <a:t>to understand the data can also be presented in the results</a:t>
            </a:r>
            <a:r>
              <a:rPr lang="en-US" dirty="0"/>
              <a:t>. </a:t>
            </a:r>
            <a:endParaRPr lang="en-US" sz="1200" dirty="0"/>
          </a:p>
        </p:txBody>
      </p:sp>
    </p:spTree>
    <p:extLst>
      <p:ext uri="{BB962C8B-B14F-4D97-AF65-F5344CB8AC3E}">
        <p14:creationId xmlns:p14="http://schemas.microsoft.com/office/powerpoint/2010/main" val="384239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415840" y="5129841"/>
            <a:ext cx="1188577" cy="22677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1" y="6405791"/>
            <a:ext cx="6876257"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755740"/>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Discussion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مستطيل 2"/>
          <p:cNvSpPr/>
          <p:nvPr/>
        </p:nvSpPr>
        <p:spPr>
          <a:xfrm>
            <a:off x="-416591" y="391571"/>
            <a:ext cx="9560589" cy="5909310"/>
          </a:xfrm>
          <a:prstGeom prst="rect">
            <a:avLst/>
          </a:prstGeom>
        </p:spPr>
        <p:txBody>
          <a:bodyPr wrap="square">
            <a:spAutoFit/>
          </a:bodyPr>
          <a:lstStyle/>
          <a:p>
            <a:pPr algn="just" rtl="0"/>
            <a:endParaRPr lang="en-US" dirty="0"/>
          </a:p>
          <a:p>
            <a:pPr marL="800100" lvl="1" indent="-342900" algn="just" rtl="0">
              <a:buFont typeface="Arial" pitchFamily="34" charset="0"/>
              <a:buChar char="•"/>
            </a:pPr>
            <a:r>
              <a:rPr lang="en-US" sz="2400" dirty="0"/>
              <a:t>The discussion section is one of the most important parts of the lab report. It analyzes the results of the experiment and is a discussion of the data. </a:t>
            </a:r>
          </a:p>
          <a:p>
            <a:pPr marL="800100" lvl="1" indent="-342900" algn="just" rtl="0">
              <a:buFont typeface="Arial" pitchFamily="34" charset="0"/>
              <a:buChar char="•"/>
            </a:pPr>
            <a:r>
              <a:rPr lang="en-US" sz="2400" dirty="0"/>
              <a:t>If any results are unexpected, explain why they are unexpected and how they did or did not affect the data obtained. </a:t>
            </a:r>
          </a:p>
          <a:p>
            <a:pPr marL="800100" lvl="1" indent="-342900" algn="just" rtl="0">
              <a:buFont typeface="Arial" pitchFamily="34" charset="0"/>
              <a:buChar char="•"/>
            </a:pPr>
            <a:r>
              <a:rPr lang="en-US" sz="2400" dirty="0"/>
              <a:t>Analyze the strengths and weaknesses of the design of the experiment and compare your results to other similar experiments.</a:t>
            </a:r>
          </a:p>
          <a:p>
            <a:pPr marL="800100" lvl="1" indent="-342900" algn="just" rtl="0">
              <a:buFont typeface="Arial" pitchFamily="34" charset="0"/>
              <a:buChar char="•"/>
            </a:pPr>
            <a:r>
              <a:rPr lang="en-US" sz="2400" dirty="0"/>
              <a:t>If there are any experimental errors, analyze them.</a:t>
            </a:r>
          </a:p>
          <a:p>
            <a:pPr marL="800100" lvl="1" indent="-342900" algn="just" rtl="0">
              <a:buFont typeface="Arial" pitchFamily="34" charset="0"/>
              <a:buChar char="•"/>
            </a:pPr>
            <a:r>
              <a:rPr lang="en-US" sz="2400" dirty="0"/>
              <a:t>Explain your results and discuss those using relevant terms and theories.</a:t>
            </a:r>
          </a:p>
          <a:p>
            <a:pPr marL="800100" lvl="1" indent="-342900" algn="just" rtl="0">
              <a:buFont typeface="Arial" pitchFamily="34" charset="0"/>
              <a:buChar char="•"/>
            </a:pPr>
            <a:r>
              <a:rPr lang="en-US" sz="2400" dirty="0"/>
              <a:t>When writing a discussion, try to answer these questions:</a:t>
            </a:r>
          </a:p>
          <a:p>
            <a:pPr marL="800100" lvl="1" indent="-342900" algn="just" rtl="0">
              <a:buFont typeface="Arial" pitchFamily="34" charset="0"/>
              <a:buChar char="•"/>
            </a:pPr>
            <a:r>
              <a:rPr lang="en-US" sz="2400" dirty="0"/>
              <a:t>What do the results indicate?</a:t>
            </a:r>
          </a:p>
          <a:p>
            <a:pPr marL="800100" lvl="1" indent="-342900" algn="just" rtl="0">
              <a:buFont typeface="Arial" pitchFamily="34" charset="0"/>
              <a:buChar char="•"/>
            </a:pPr>
            <a:r>
              <a:rPr lang="en-US" sz="2400" dirty="0"/>
              <a:t>What is the significance of the results?</a:t>
            </a:r>
          </a:p>
          <a:p>
            <a:pPr marL="800100" lvl="1" indent="-342900" algn="just" rtl="0">
              <a:buFont typeface="Arial" pitchFamily="34" charset="0"/>
              <a:buChar char="•"/>
            </a:pPr>
            <a:r>
              <a:rPr lang="en-US" sz="2400" dirty="0"/>
              <a:t>Are there any gaps in knowledge?</a:t>
            </a:r>
          </a:p>
          <a:p>
            <a:pPr marL="800100" lvl="1" indent="-342900" algn="just" rtl="0">
              <a:buFont typeface="Arial" pitchFamily="34" charset="0"/>
              <a:buChar char="•"/>
            </a:pPr>
            <a:r>
              <a:rPr lang="en-US" sz="2400" dirty="0"/>
              <a:t>Are there any new questions that have been raised?</a:t>
            </a:r>
          </a:p>
        </p:txBody>
      </p:sp>
    </p:spTree>
    <p:extLst>
      <p:ext uri="{BB962C8B-B14F-4D97-AF65-F5344CB8AC3E}">
        <p14:creationId xmlns:p14="http://schemas.microsoft.com/office/powerpoint/2010/main" val="233774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Conclusion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مستطيل 2"/>
          <p:cNvSpPr/>
          <p:nvPr/>
        </p:nvSpPr>
        <p:spPr>
          <a:xfrm>
            <a:off x="-6086" y="738885"/>
            <a:ext cx="9144000" cy="1938992"/>
          </a:xfrm>
          <a:prstGeom prst="rect">
            <a:avLst/>
          </a:prstGeom>
        </p:spPr>
        <p:txBody>
          <a:bodyPr wrap="square">
            <a:spAutoFit/>
          </a:bodyPr>
          <a:lstStyle/>
          <a:p>
            <a:pPr marL="285750" lvl="0" indent="-285750" algn="just" rtl="0">
              <a:buFont typeface="Arial" pitchFamily="34" charset="0"/>
              <a:buChar char="•"/>
            </a:pPr>
            <a:r>
              <a:rPr lang="en-US" dirty="0" smtClean="0"/>
              <a:t> </a:t>
            </a:r>
            <a:r>
              <a:rPr lang="en-US" sz="2400" dirty="0" smtClean="0"/>
              <a:t>The conclusion is a summation of the experiment. It should clearly and </a:t>
            </a:r>
            <a:r>
              <a:rPr lang="en-US" sz="2400" dirty="0"/>
              <a:t>concisely state what was learned and </a:t>
            </a:r>
            <a:r>
              <a:rPr lang="en-US" sz="2400" dirty="0" smtClean="0"/>
              <a:t>its importance.</a:t>
            </a:r>
          </a:p>
          <a:p>
            <a:pPr marL="285750" lvl="0" indent="-285750" algn="just" rtl="0">
              <a:buFont typeface="Arial" pitchFamily="34" charset="0"/>
              <a:buChar char="•"/>
            </a:pPr>
            <a:endParaRPr lang="en-US" sz="2400" dirty="0" smtClean="0"/>
          </a:p>
          <a:p>
            <a:pPr marL="342900" lvl="0" indent="-342900" algn="just" rtl="0">
              <a:buFont typeface="Arial" pitchFamily="34" charset="0"/>
              <a:buChar char="•"/>
            </a:pPr>
            <a:r>
              <a:rPr lang="en-US" sz="2400" dirty="0" smtClean="0"/>
              <a:t>If there is future work that needs to be done, it </a:t>
            </a:r>
            <a:r>
              <a:rPr lang="en-US" sz="2400" dirty="0"/>
              <a:t>can be explained in the conclusion.</a:t>
            </a:r>
          </a:p>
        </p:txBody>
      </p:sp>
    </p:spTree>
    <p:extLst>
      <p:ext uri="{BB962C8B-B14F-4D97-AF65-F5344CB8AC3E}">
        <p14:creationId xmlns:p14="http://schemas.microsoft.com/office/powerpoint/2010/main" val="1254643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References</a:t>
            </a:r>
            <a:r>
              <a:rPr lang="en-US" sz="4000" b="1" dirty="0" smtClean="0"/>
              <a:t> </a:t>
            </a:r>
            <a:endParaRPr lang="en-US" sz="4000" dirty="0"/>
          </a:p>
        </p:txBody>
      </p:sp>
      <p:sp>
        <p:nvSpPr>
          <p:cNvPr id="3" name="مستطيل 2"/>
          <p:cNvSpPr/>
          <p:nvPr/>
        </p:nvSpPr>
        <p:spPr>
          <a:xfrm>
            <a:off x="-608" y="908720"/>
            <a:ext cx="9144000" cy="2677656"/>
          </a:xfrm>
          <a:prstGeom prst="rect">
            <a:avLst/>
          </a:prstGeom>
        </p:spPr>
        <p:txBody>
          <a:bodyPr wrap="square">
            <a:spAutoFit/>
          </a:bodyPr>
          <a:lstStyle/>
          <a:p>
            <a:pPr marL="342900" lvl="0" indent="-342900" algn="just" rtl="0" fontAlgn="t">
              <a:buFont typeface="Arial" pitchFamily="34" charset="0"/>
              <a:buChar char="•"/>
            </a:pPr>
            <a:r>
              <a:rPr lang="en-US" sz="2400" dirty="0"/>
              <a:t>If using any outside sources to support a claim or explain background information, those sources must be cited in the references section of the lab report. </a:t>
            </a:r>
            <a:endParaRPr lang="en-US" sz="2400" dirty="0" smtClean="0"/>
          </a:p>
          <a:p>
            <a:pPr marL="342900" lvl="0" indent="-342900" algn="just" rtl="0" fontAlgn="t">
              <a:buFont typeface="Arial" pitchFamily="34" charset="0"/>
              <a:buChar char="•"/>
            </a:pPr>
            <a:endParaRPr lang="en-US" sz="2400" dirty="0"/>
          </a:p>
          <a:p>
            <a:pPr marL="342900" lvl="0" indent="-342900" algn="just" rtl="0" fontAlgn="t">
              <a:buFont typeface="Arial" pitchFamily="34" charset="0"/>
              <a:buChar char="•"/>
            </a:pPr>
            <a:r>
              <a:rPr lang="en-US" sz="2400" dirty="0"/>
              <a:t>In the event that no outside sources are used, the references section may be left out. </a:t>
            </a:r>
          </a:p>
          <a:p>
            <a:pPr algn="just" rtl="0" fontAlgn="t"/>
            <a:r>
              <a:rPr lang="en-US" sz="2400" dirty="0"/>
              <a:t> </a:t>
            </a:r>
          </a:p>
        </p:txBody>
      </p:sp>
    </p:spTree>
    <p:extLst>
      <p:ext uri="{BB962C8B-B14F-4D97-AF65-F5344CB8AC3E}">
        <p14:creationId xmlns:p14="http://schemas.microsoft.com/office/powerpoint/2010/main" val="3638844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endParaRPr lang="en-US" sz="4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41" y="836712"/>
            <a:ext cx="4536504" cy="14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41" y="2564904"/>
            <a:ext cx="4536504" cy="2543944"/>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77" y="807504"/>
            <a:ext cx="4195284" cy="249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264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endParaRPr lang="en-US" sz="4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98" y="908720"/>
            <a:ext cx="38100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0290" y="5229200"/>
            <a:ext cx="8786823" cy="646331"/>
          </a:xfrm>
          <a:prstGeom prst="rect">
            <a:avLst/>
          </a:prstGeom>
        </p:spPr>
        <p:txBody>
          <a:bodyPr wrap="square">
            <a:spAutoFit/>
          </a:bodyPr>
          <a:lstStyle/>
          <a:p>
            <a:pPr algn="l"/>
            <a:r>
              <a:rPr lang="en-US" dirty="0">
                <a:hlinkClick r:id="rId6"/>
              </a:rPr>
              <a:t>https://</a:t>
            </a:r>
            <a:r>
              <a:rPr lang="en-US" dirty="0" smtClean="0">
                <a:hlinkClick r:id="rId6"/>
              </a:rPr>
              <a:t>www.calculatorsoup.com/calculators/algebra/percent-error-calculator.php</a:t>
            </a:r>
            <a:endParaRPr lang="en-US" dirty="0" smtClean="0"/>
          </a:p>
          <a:p>
            <a:pPr algn="l"/>
            <a:endParaRPr lang="en-US" dirty="0"/>
          </a:p>
        </p:txBody>
      </p:sp>
    </p:spTree>
    <p:extLst>
      <p:ext uri="{BB962C8B-B14F-4D97-AF65-F5344CB8AC3E}">
        <p14:creationId xmlns:p14="http://schemas.microsoft.com/office/powerpoint/2010/main" val="2610400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endParaRPr lang="en-US" sz="4000" dirty="0"/>
          </a:p>
        </p:txBody>
      </p:sp>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1543510"/>
            <a:ext cx="4126220" cy="2954374"/>
          </a:xfrm>
          <a:prstGeom prst="rect">
            <a:avLst/>
          </a:prstGeom>
        </p:spPr>
      </p:pic>
      <p:pic>
        <p:nvPicPr>
          <p:cNvPr id="7" name="صورة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189" y="2204864"/>
            <a:ext cx="1356360" cy="2156460"/>
          </a:xfrm>
          <a:prstGeom prst="rect">
            <a:avLst/>
          </a:prstGeom>
        </p:spPr>
      </p:pic>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1805738"/>
            <a:ext cx="960120" cy="2743200"/>
          </a:xfrm>
          <a:prstGeom prst="rect">
            <a:avLst/>
          </a:prstGeom>
        </p:spPr>
      </p:pic>
    </p:spTree>
    <p:extLst>
      <p:ext uri="{BB962C8B-B14F-4D97-AF65-F5344CB8AC3E}">
        <p14:creationId xmlns:p14="http://schemas.microsoft.com/office/powerpoint/2010/main" val="1526539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4" name="مستطيل 3"/>
          <p:cNvSpPr/>
          <p:nvPr/>
        </p:nvSpPr>
        <p:spPr>
          <a:xfrm>
            <a:off x="357177" y="858259"/>
            <a:ext cx="8511668" cy="1754326"/>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Your gon'na need to know it eventually.</a:t>
            </a:r>
          </a:p>
        </p:txBody>
      </p:sp>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983" y="2996952"/>
            <a:ext cx="2799538" cy="1716790"/>
          </a:xfrm>
          <a:prstGeom prst="rect">
            <a:avLst/>
          </a:prstGeom>
        </p:spPr>
      </p:pic>
      <p:pic>
        <p:nvPicPr>
          <p:cNvPr id="14" name="صورة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2948" y="5005188"/>
            <a:ext cx="3072484" cy="1536242"/>
          </a:xfrm>
          <a:prstGeom prst="rect">
            <a:avLst/>
          </a:prstGeom>
        </p:spPr>
      </p:pic>
    </p:spTree>
    <p:extLst>
      <p:ext uri="{BB962C8B-B14F-4D97-AF65-F5344CB8AC3E}">
        <p14:creationId xmlns:p14="http://schemas.microsoft.com/office/powerpoint/2010/main" val="365793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59612" y="85132"/>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0" y="836712"/>
            <a:ext cx="9104726" cy="3046988"/>
          </a:xfrm>
          <a:prstGeom prst="rect">
            <a:avLst/>
          </a:prstGeom>
        </p:spPr>
        <p:txBody>
          <a:bodyPr wrap="square">
            <a:spAutoFit/>
          </a:bodyPr>
          <a:lstStyle/>
          <a:p>
            <a:pPr algn="just" rtl="0"/>
            <a:r>
              <a:rPr lang="en-US" sz="3200" dirty="0" smtClean="0"/>
              <a:t>• </a:t>
            </a:r>
            <a:r>
              <a:rPr lang="en-US" sz="3200" dirty="0"/>
              <a:t>Who - who wrote it, for whom it was written</a:t>
            </a:r>
          </a:p>
          <a:p>
            <a:pPr algn="just" rtl="0"/>
            <a:r>
              <a:rPr lang="en-US" sz="3200" dirty="0"/>
              <a:t>• What - what is the subject of the report</a:t>
            </a:r>
          </a:p>
          <a:p>
            <a:pPr algn="just" rtl="0"/>
            <a:r>
              <a:rPr lang="en-US" sz="3200" dirty="0"/>
              <a:t>• Why - why the report was prepared</a:t>
            </a:r>
          </a:p>
          <a:p>
            <a:pPr algn="just" rtl="0"/>
            <a:r>
              <a:rPr lang="en-US" sz="3200" dirty="0"/>
              <a:t>• How - </a:t>
            </a:r>
            <a:r>
              <a:rPr lang="en-US" sz="3200" dirty="0" smtClean="0"/>
              <a:t>how </a:t>
            </a:r>
            <a:r>
              <a:rPr lang="en-US" sz="3200" dirty="0"/>
              <a:t>you did the analysis or study or investigation</a:t>
            </a:r>
          </a:p>
          <a:p>
            <a:pPr algn="just" rtl="0"/>
            <a:r>
              <a:rPr lang="en-US" sz="3200" dirty="0"/>
              <a:t>• Where - the context/location</a:t>
            </a:r>
          </a:p>
        </p:txBody>
      </p:sp>
      <p:sp>
        <p:nvSpPr>
          <p:cNvPr id="5" name="مستطيل 4"/>
          <p:cNvSpPr/>
          <p:nvPr/>
        </p:nvSpPr>
        <p:spPr>
          <a:xfrm>
            <a:off x="467544" y="-72093"/>
            <a:ext cx="7552279" cy="830997"/>
          </a:xfrm>
          <a:prstGeom prst="rect">
            <a:avLst/>
          </a:prstGeom>
          <a:noFill/>
        </p:spPr>
        <p:txBody>
          <a:bodyPr wrap="square" lIns="91440" tIns="45720" rIns="91440" bIns="45720">
            <a:spAutoFit/>
          </a:bodyPr>
          <a:lstStyle/>
          <a:p>
            <a:pPr algn="l"/>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Every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report must say...</a:t>
            </a:r>
          </a:p>
        </p:txBody>
      </p:sp>
    </p:spTree>
    <p:extLst>
      <p:ext uri="{BB962C8B-B14F-4D97-AF65-F5344CB8AC3E}">
        <p14:creationId xmlns:p14="http://schemas.microsoft.com/office/powerpoint/2010/main" val="248800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827584" y="-25927"/>
            <a:ext cx="5240281" cy="830997"/>
          </a:xfrm>
          <a:prstGeom prst="rect">
            <a:avLst/>
          </a:prstGeom>
        </p:spPr>
        <p:txBody>
          <a:bodyPr wrap="none">
            <a:spAutoFit/>
          </a:bodyPr>
          <a:lstStyle/>
          <a:p>
            <a:pPr algn="l"/>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Writing Lab Reports</a:t>
            </a:r>
          </a:p>
        </p:txBody>
      </p:sp>
      <p:sp>
        <p:nvSpPr>
          <p:cNvPr id="4" name="مستطيل 3"/>
          <p:cNvSpPr/>
          <p:nvPr/>
        </p:nvSpPr>
        <p:spPr>
          <a:xfrm>
            <a:off x="100653" y="908720"/>
            <a:ext cx="9043347" cy="4031873"/>
          </a:xfrm>
          <a:prstGeom prst="rect">
            <a:avLst/>
          </a:prstGeom>
        </p:spPr>
        <p:txBody>
          <a:bodyPr wrap="square">
            <a:spAutoFit/>
          </a:bodyPr>
          <a:lstStyle/>
          <a:p>
            <a:pPr algn="just" rtl="0"/>
            <a:r>
              <a:rPr lang="en-US" sz="3200" dirty="0"/>
              <a:t>Writing lab reports follows a straightforward and structured procedure. It is important to recognize that each part of a lab report is important, so take the time to complete each carefully. A lab report is broken down into eight sections: </a:t>
            </a:r>
            <a:endParaRPr lang="en-US" sz="3200" dirty="0" smtClean="0"/>
          </a:p>
          <a:p>
            <a:pPr algn="just" rtl="0"/>
            <a:endParaRPr lang="en-US" sz="3200" dirty="0"/>
          </a:p>
          <a:p>
            <a:pPr algn="just" rtl="0"/>
            <a:r>
              <a:rPr lang="en-US" sz="3200" b="1" dirty="0"/>
              <a:t>Title, abstract, introduction, methods and materials, results, discussion, conclusion, and references. </a:t>
            </a:r>
          </a:p>
        </p:txBody>
      </p:sp>
    </p:spTree>
    <p:extLst>
      <p:ext uri="{BB962C8B-B14F-4D97-AF65-F5344CB8AC3E}">
        <p14:creationId xmlns:p14="http://schemas.microsoft.com/office/powerpoint/2010/main" val="409640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827584" y="-25927"/>
            <a:ext cx="5240281" cy="830997"/>
          </a:xfrm>
          <a:prstGeom prst="rect">
            <a:avLst/>
          </a:prstGeom>
        </p:spPr>
        <p:txBody>
          <a:bodyPr wrap="none">
            <a:spAutoFit/>
          </a:bodyPr>
          <a:lstStyle/>
          <a:p>
            <a:pPr algn="l"/>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Writing Lab Reports</a:t>
            </a:r>
          </a:p>
        </p:txBody>
      </p:sp>
      <p:pic>
        <p:nvPicPr>
          <p:cNvPr id="11" name="صورة 10"/>
          <p:cNvPicPr/>
          <p:nvPr/>
        </p:nvPicPr>
        <p:blipFill>
          <a:blip r:embed="rId5"/>
          <a:stretch>
            <a:fillRect/>
          </a:stretch>
        </p:blipFill>
        <p:spPr>
          <a:xfrm>
            <a:off x="971600" y="908720"/>
            <a:ext cx="3406140" cy="769620"/>
          </a:xfrm>
          <a:prstGeom prst="rect">
            <a:avLst/>
          </a:prstGeom>
        </p:spPr>
      </p:pic>
      <p:pic>
        <p:nvPicPr>
          <p:cNvPr id="12" name="صورة 11"/>
          <p:cNvPicPr/>
          <p:nvPr/>
        </p:nvPicPr>
        <p:blipFill>
          <a:blip r:embed="rId6"/>
          <a:stretch>
            <a:fillRect/>
          </a:stretch>
        </p:blipFill>
        <p:spPr>
          <a:xfrm>
            <a:off x="1714500" y="1766491"/>
            <a:ext cx="1905000" cy="3299460"/>
          </a:xfrm>
          <a:prstGeom prst="rect">
            <a:avLst/>
          </a:prstGeom>
        </p:spPr>
      </p:pic>
      <p:pic>
        <p:nvPicPr>
          <p:cNvPr id="14" name="صورة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4674" y="2060848"/>
            <a:ext cx="2063513" cy="2016224"/>
          </a:xfrm>
          <a:prstGeom prst="rect">
            <a:avLst/>
          </a:prstGeom>
        </p:spPr>
      </p:pic>
    </p:spTree>
    <p:extLst>
      <p:ext uri="{BB962C8B-B14F-4D97-AF65-F5344CB8AC3E}">
        <p14:creationId xmlns:p14="http://schemas.microsoft.com/office/powerpoint/2010/main" val="373463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3845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2000" b="1" dirty="0" smtClean="0"/>
              <a:t>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Title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مستطيل 2"/>
          <p:cNvSpPr/>
          <p:nvPr/>
        </p:nvSpPr>
        <p:spPr>
          <a:xfrm>
            <a:off x="1" y="908720"/>
            <a:ext cx="9144000" cy="2554545"/>
          </a:xfrm>
          <a:prstGeom prst="rect">
            <a:avLst/>
          </a:prstGeom>
        </p:spPr>
        <p:txBody>
          <a:bodyPr wrap="square">
            <a:spAutoFit/>
          </a:bodyPr>
          <a:lstStyle/>
          <a:p>
            <a:pPr algn="just" rtl="0"/>
            <a:r>
              <a:rPr lang="en-US" sz="3200" dirty="0"/>
              <a:t>The title of the lab report should be descriptive of the experiment and reflect what the experiment analyzed. </a:t>
            </a:r>
          </a:p>
          <a:p>
            <a:pPr lvl="1" algn="just" rtl="0"/>
            <a:r>
              <a:rPr lang="en-US" sz="3200" dirty="0">
                <a:solidFill>
                  <a:srgbClr val="0070C0"/>
                </a:solidFill>
              </a:rPr>
              <a:t>Ex: "Determining the Free Chlorine Content of Pool Water"</a:t>
            </a:r>
          </a:p>
        </p:txBody>
      </p:sp>
    </p:spTree>
    <p:extLst>
      <p:ext uri="{BB962C8B-B14F-4D97-AF65-F5344CB8AC3E}">
        <p14:creationId xmlns:p14="http://schemas.microsoft.com/office/powerpoint/2010/main" val="4290801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buSzPts val="2400"/>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Abstract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مستطيل 2"/>
          <p:cNvSpPr/>
          <p:nvPr/>
        </p:nvSpPr>
        <p:spPr>
          <a:xfrm>
            <a:off x="100653" y="751344"/>
            <a:ext cx="9043347" cy="4524315"/>
          </a:xfrm>
          <a:prstGeom prst="rect">
            <a:avLst/>
          </a:prstGeom>
        </p:spPr>
        <p:txBody>
          <a:bodyPr wrap="square">
            <a:spAutoFit/>
          </a:bodyPr>
          <a:lstStyle/>
          <a:p>
            <a:pPr marL="342900" lvl="0" indent="-342900" algn="just" rtl="0">
              <a:buFont typeface="Wingdings" pitchFamily="2" charset="2"/>
              <a:buChar char="§"/>
            </a:pPr>
            <a:r>
              <a:rPr lang="en-US" sz="2400" dirty="0"/>
              <a:t>Abstracts are a summary of the experiment as a whole and should familiarize the reader with the purpose of the research. </a:t>
            </a:r>
          </a:p>
          <a:p>
            <a:pPr marL="342900" lvl="0" indent="-342900" algn="just" rtl="0">
              <a:buFont typeface="Wingdings" pitchFamily="2" charset="2"/>
              <a:buChar char="§"/>
            </a:pPr>
            <a:r>
              <a:rPr lang="en-US" sz="2400" dirty="0"/>
              <a:t>Abstracts will always be written last, even though they are the first paragraph of a lab report. </a:t>
            </a:r>
          </a:p>
          <a:p>
            <a:pPr marL="342900" lvl="0" indent="-342900" algn="just" rtl="0">
              <a:buFont typeface="Wingdings" pitchFamily="2" charset="2"/>
              <a:buChar char="§"/>
            </a:pPr>
            <a:r>
              <a:rPr lang="en-US" sz="2400" dirty="0"/>
              <a:t>Not all lab reports will require an abstract. However, they are often included in upper-level lab reports and should be studied carefully. </a:t>
            </a:r>
          </a:p>
          <a:p>
            <a:pPr marL="342900" lvl="0" indent="-342900" algn="just" rtl="0">
              <a:buFont typeface="Wingdings" pitchFamily="2" charset="2"/>
              <a:buChar char="§"/>
            </a:pPr>
            <a:r>
              <a:rPr lang="en-US" sz="2400" dirty="0"/>
              <a:t>When writing an abstract, try to answer these questions</a:t>
            </a:r>
            <a:r>
              <a:rPr lang="en-US" sz="2400" dirty="0" smtClean="0"/>
              <a:t>:</a:t>
            </a:r>
          </a:p>
          <a:p>
            <a:pPr marL="800100" lvl="1" indent="-342900" algn="just" rtl="0">
              <a:buFont typeface="Courier New" pitchFamily="49" charset="0"/>
              <a:buChar char="o"/>
            </a:pPr>
            <a:r>
              <a:rPr lang="en-US" sz="2400" dirty="0" smtClean="0"/>
              <a:t>Why </a:t>
            </a:r>
            <a:r>
              <a:rPr lang="en-US" sz="2400" dirty="0"/>
              <a:t>was the research done or experiment conducted?</a:t>
            </a:r>
          </a:p>
          <a:p>
            <a:pPr marL="800100" lvl="1" indent="-342900" algn="just" rtl="0">
              <a:buFont typeface="Courier New" pitchFamily="49" charset="0"/>
              <a:buChar char="o"/>
            </a:pPr>
            <a:r>
              <a:rPr lang="en-US" sz="2400" dirty="0"/>
              <a:t>What problem is being addressed?</a:t>
            </a:r>
          </a:p>
          <a:p>
            <a:pPr marL="800100" lvl="1" indent="-342900" algn="just" rtl="0">
              <a:buFont typeface="Courier New" pitchFamily="49" charset="0"/>
              <a:buChar char="o"/>
            </a:pPr>
            <a:r>
              <a:rPr lang="en-US" sz="2400" dirty="0"/>
              <a:t>What results were found?</a:t>
            </a:r>
          </a:p>
          <a:p>
            <a:pPr marL="800100" lvl="1" indent="-342900" algn="just" rtl="0">
              <a:buFont typeface="Courier New" pitchFamily="49" charset="0"/>
              <a:buChar char="o"/>
            </a:pPr>
            <a:r>
              <a:rPr lang="en-US" sz="2400" dirty="0"/>
              <a:t>What are the meaning of the results?</a:t>
            </a:r>
          </a:p>
          <a:p>
            <a:pPr marL="800100" lvl="1" indent="-342900" algn="just" rtl="0">
              <a:buFont typeface="Courier New" pitchFamily="49" charset="0"/>
              <a:buChar char="o"/>
            </a:pPr>
            <a:r>
              <a:rPr lang="en-US" sz="2400" dirty="0"/>
              <a:t>How the problem is better understood now than before, if at all?</a:t>
            </a:r>
          </a:p>
        </p:txBody>
      </p:sp>
    </p:spTree>
    <p:extLst>
      <p:ext uri="{BB962C8B-B14F-4D97-AF65-F5344CB8AC3E}">
        <p14:creationId xmlns:p14="http://schemas.microsoft.com/office/powerpoint/2010/main" val="366952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Introduction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4" name="مستطيل 3"/>
          <p:cNvSpPr/>
          <p:nvPr/>
        </p:nvSpPr>
        <p:spPr>
          <a:xfrm>
            <a:off x="103449" y="836712"/>
            <a:ext cx="9040551" cy="2677656"/>
          </a:xfrm>
          <a:prstGeom prst="rect">
            <a:avLst/>
          </a:prstGeom>
        </p:spPr>
        <p:txBody>
          <a:bodyPr wrap="square">
            <a:spAutoFit/>
          </a:bodyPr>
          <a:lstStyle/>
          <a:p>
            <a:pPr marL="342900" lvl="0" indent="-342900" algn="just" rtl="0">
              <a:buFont typeface="Wingdings" pitchFamily="2" charset="2"/>
              <a:buChar char="§"/>
            </a:pPr>
            <a:r>
              <a:rPr lang="en-US" sz="2400" dirty="0"/>
              <a:t>The introduction of a lab report discusses the problem being studied and other theory that is relevant to understanding the findings. </a:t>
            </a:r>
          </a:p>
          <a:p>
            <a:pPr marL="342900" lvl="0" indent="-342900" algn="just" rtl="0">
              <a:buFont typeface="Wingdings" pitchFamily="2" charset="2"/>
              <a:buChar char="§"/>
            </a:pPr>
            <a:r>
              <a:rPr lang="en-US" sz="2400" dirty="0"/>
              <a:t>The hypothesis of the experiment and the motivation for the research are stated in this section. </a:t>
            </a:r>
          </a:p>
          <a:p>
            <a:pPr marL="342900" lvl="0" indent="-342900" algn="just" rtl="0">
              <a:buFont typeface="Wingdings" pitchFamily="2" charset="2"/>
              <a:buChar char="§"/>
            </a:pPr>
            <a:r>
              <a:rPr lang="en-US" sz="2400" dirty="0"/>
              <a:t>Write the introduction in your own words. Try not to copy from a lab manual or other guidelines. Instead, show comprehension of the experiment by briefly explaining the problem</a:t>
            </a:r>
            <a:r>
              <a:rPr lang="en-US" dirty="0"/>
              <a:t>.</a:t>
            </a:r>
          </a:p>
        </p:txBody>
      </p:sp>
    </p:spTree>
    <p:extLst>
      <p:ext uri="{BB962C8B-B14F-4D97-AF65-F5344CB8AC3E}">
        <p14:creationId xmlns:p14="http://schemas.microsoft.com/office/powerpoint/2010/main" val="118084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103449" y="59581"/>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Methods &amp;Materials</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3" name="مستطيل 2"/>
          <p:cNvSpPr/>
          <p:nvPr/>
        </p:nvSpPr>
        <p:spPr>
          <a:xfrm>
            <a:off x="5680" y="749504"/>
            <a:ext cx="9043347" cy="4524315"/>
          </a:xfrm>
          <a:prstGeom prst="rect">
            <a:avLst/>
          </a:prstGeom>
        </p:spPr>
        <p:txBody>
          <a:bodyPr wrap="square">
            <a:spAutoFit/>
          </a:bodyPr>
          <a:lstStyle/>
          <a:p>
            <a:pPr marL="342900" lvl="0" indent="-342900" algn="just" rtl="0">
              <a:buFont typeface="Arial" pitchFamily="34" charset="0"/>
              <a:buChar char="•"/>
            </a:pPr>
            <a:r>
              <a:rPr lang="en-US" sz="2400" dirty="0"/>
              <a:t>The methods and materials section provides an overview of any equipment, apparatus, or other substances used in the experiment, as well as the steps taken during the experiment. If using any specific amounts of materials, make sure the amount is listed. </a:t>
            </a:r>
          </a:p>
          <a:p>
            <a:pPr lvl="1" algn="just" rtl="0"/>
            <a:r>
              <a:rPr lang="en-US" sz="2400" dirty="0">
                <a:solidFill>
                  <a:srgbClr val="0070C0"/>
                </a:solidFill>
              </a:rPr>
              <a:t>Ex: pipette, graduated cylinder, 1.13mg of Na, 0.67mg </a:t>
            </a:r>
            <a:r>
              <a:rPr lang="en-US" sz="2400" dirty="0" smtClean="0">
                <a:solidFill>
                  <a:srgbClr val="0070C0"/>
                </a:solidFill>
              </a:rPr>
              <a:t>Ag</a:t>
            </a:r>
          </a:p>
          <a:p>
            <a:pPr lvl="1" algn="just" rtl="0"/>
            <a:endParaRPr lang="en-US" sz="2400" dirty="0">
              <a:solidFill>
                <a:srgbClr val="0070C0"/>
              </a:solidFill>
            </a:endParaRPr>
          </a:p>
          <a:p>
            <a:pPr marL="342900" lvl="0" indent="-342900" algn="just" rtl="0">
              <a:buFont typeface="Arial" pitchFamily="34" charset="0"/>
              <a:buChar char="•"/>
            </a:pPr>
            <a:r>
              <a:rPr lang="en-US" sz="2400" dirty="0"/>
              <a:t>List the steps taken as they actually happened during the experiment, not as they were supposed to happen. </a:t>
            </a:r>
            <a:endParaRPr lang="en-US" sz="2400" dirty="0" smtClean="0"/>
          </a:p>
          <a:p>
            <a:pPr marL="342900" lvl="0" indent="-342900" algn="just" rtl="0">
              <a:buFont typeface="Arial" pitchFamily="34" charset="0"/>
              <a:buChar char="•"/>
            </a:pPr>
            <a:endParaRPr lang="en-US" sz="2400" dirty="0"/>
          </a:p>
          <a:p>
            <a:pPr marL="342900" lvl="0" indent="-342900" algn="just" rtl="0">
              <a:buFont typeface="Arial" pitchFamily="34" charset="0"/>
              <a:buChar char="•"/>
            </a:pPr>
            <a:r>
              <a:rPr lang="en-US" sz="2400" dirty="0"/>
              <a:t>If written correctly, another researcher should be able to duplicate the experiment and get the same or very similar results. </a:t>
            </a:r>
          </a:p>
          <a:p>
            <a:pPr algn="just" rtl="0"/>
            <a:r>
              <a:rPr lang="en-US" sz="2400" dirty="0"/>
              <a:t> </a:t>
            </a:r>
          </a:p>
        </p:txBody>
      </p:sp>
    </p:spTree>
    <p:extLst>
      <p:ext uri="{BB962C8B-B14F-4D97-AF65-F5344CB8AC3E}">
        <p14:creationId xmlns:p14="http://schemas.microsoft.com/office/powerpoint/2010/main" val="316385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455</Words>
  <Application>Microsoft Office PowerPoint</Application>
  <PresentationFormat>عرض على الشاشة (3:4)‏</PresentationFormat>
  <Paragraphs>83</Paragraphs>
  <Slides>16</Slides>
  <Notes>16</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Circuit2 Lab </dc:title>
  <dc:creator>Acer</dc:creator>
  <cp:lastModifiedBy>Acer</cp:lastModifiedBy>
  <cp:revision>15</cp:revision>
  <dcterms:created xsi:type="dcterms:W3CDTF">2024-07-22T14:51:25Z</dcterms:created>
  <dcterms:modified xsi:type="dcterms:W3CDTF">2024-07-22T21:53:00Z</dcterms:modified>
</cp:coreProperties>
</file>