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5"/>
  </p:notesMasterIdLst>
  <p:sldIdLst>
    <p:sldId id="297" r:id="rId2"/>
    <p:sldId id="271" r:id="rId3"/>
    <p:sldId id="272" r:id="rId4"/>
    <p:sldId id="273" r:id="rId5"/>
    <p:sldId id="275" r:id="rId6"/>
    <p:sldId id="293" r:id="rId7"/>
    <p:sldId id="295" r:id="rId8"/>
    <p:sldId id="274" r:id="rId9"/>
    <p:sldId id="276" r:id="rId10"/>
    <p:sldId id="277" r:id="rId11"/>
    <p:sldId id="278" r:id="rId12"/>
    <p:sldId id="296" r:id="rId13"/>
    <p:sldId id="28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2216"/>
    <a:srgbClr val="800000"/>
    <a:srgbClr val="933735"/>
    <a:srgbClr val="F2DCDB"/>
    <a:srgbClr val="BC47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النمط المتوس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نمط متوسط 2 - تميي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DA37D80-6434-44D0-A028-1B22A696006F}" styleName="نمط فاتح 3 - تميي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94265" autoAdjust="0"/>
  </p:normalViewPr>
  <p:slideViewPr>
    <p:cSldViewPr>
      <p:cViewPr>
        <p:scale>
          <a:sx n="75" d="100"/>
          <a:sy n="75" d="100"/>
        </p:scale>
        <p:origin x="-672" y="3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335BF1-C61B-41F8-8BB5-07A195AC539D}" type="datetimeFigureOut">
              <a:rPr lang="en-US" smtClean="0"/>
              <a:pPr/>
              <a:t>2/22/2021</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DECE47-3325-4293-A2A7-15ECF1B838B8}" type="slidenum">
              <a:rPr lang="en-US" smtClean="0"/>
              <a:pPr/>
              <a:t>‹#›</a:t>
            </a:fld>
            <a:endParaRPr lang="en-US"/>
          </a:p>
        </p:txBody>
      </p:sp>
    </p:spTree>
    <p:extLst>
      <p:ext uri="{BB962C8B-B14F-4D97-AF65-F5344CB8AC3E}">
        <p14:creationId xmlns:p14="http://schemas.microsoft.com/office/powerpoint/2010/main" val="4170338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smtClean="0"/>
          </a:p>
        </p:txBody>
      </p:sp>
      <p:sp>
        <p:nvSpPr>
          <p:cNvPr id="4" name="عنصر نائب لرقم الشريحة 3"/>
          <p:cNvSpPr>
            <a:spLocks noGrp="1"/>
          </p:cNvSpPr>
          <p:nvPr>
            <p:ph type="sldNum" sz="quarter" idx="10"/>
          </p:nvPr>
        </p:nvSpPr>
        <p:spPr/>
        <p:txBody>
          <a:bodyPr/>
          <a:lstStyle/>
          <a:p>
            <a:fld id="{CADECE47-3325-4293-A2A7-15ECF1B838B8}"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smtClean="0"/>
          </a:p>
        </p:txBody>
      </p:sp>
      <p:sp>
        <p:nvSpPr>
          <p:cNvPr id="4" name="عنصر نائب لرقم الشريحة 3"/>
          <p:cNvSpPr>
            <a:spLocks noGrp="1"/>
          </p:cNvSpPr>
          <p:nvPr>
            <p:ph type="sldNum" sz="quarter" idx="10"/>
          </p:nvPr>
        </p:nvSpPr>
        <p:spPr/>
        <p:txBody>
          <a:bodyPr/>
          <a:lstStyle/>
          <a:p>
            <a:fld id="{CADECE47-3325-4293-A2A7-15ECF1B838B8}"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smtClean="0"/>
          </a:p>
        </p:txBody>
      </p:sp>
      <p:sp>
        <p:nvSpPr>
          <p:cNvPr id="4" name="عنصر نائب لرقم الشريحة 3"/>
          <p:cNvSpPr>
            <a:spLocks noGrp="1"/>
          </p:cNvSpPr>
          <p:nvPr>
            <p:ph type="sldNum" sz="quarter" idx="10"/>
          </p:nvPr>
        </p:nvSpPr>
        <p:spPr/>
        <p:txBody>
          <a:bodyPr/>
          <a:lstStyle/>
          <a:p>
            <a:fld id="{CADECE47-3325-4293-A2A7-15ECF1B838B8}"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E3133EA2-46B6-410E-9D09-9B8FCE489377}" type="datetimeFigureOut">
              <a:rPr lang="en-US" smtClean="0"/>
              <a:pPr/>
              <a:t>2/22/2021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E3133EA2-46B6-410E-9D09-9B8FCE489377}" type="datetimeFigureOut">
              <a:rPr lang="en-US" smtClean="0"/>
              <a:pPr/>
              <a:t>2/22/2021</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E3133EA2-46B6-410E-9D09-9B8FCE489377}" type="datetimeFigureOut">
              <a:rPr lang="en-US" smtClean="0"/>
              <a:pPr/>
              <a:t>2/22/2021</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133EA2-46B6-410E-9D09-9B8FCE489377}" type="datetimeFigureOut">
              <a:rPr lang="en-US" smtClean="0"/>
              <a:pPr/>
              <a:t>2/22/2021</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133EA2-46B6-410E-9D09-9B8FCE489377}" type="datetimeFigureOut">
              <a:rPr lang="en-US" smtClean="0"/>
              <a:pPr/>
              <a:t>2/22/2021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133EA2-46B6-410E-9D09-9B8FCE489377}" type="datetimeFigureOut">
              <a:rPr lang="en-US" smtClean="0"/>
              <a:pPr/>
              <a:t>2/22/2021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592865-2971-40F5-AE16-C33FE99AF13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p\Desktop\30359830353_b4d6a1fb8b_b.jpg"/>
          <p:cNvPicPr>
            <a:picLocks noChangeAspect="1" noChangeArrowheads="1"/>
          </p:cNvPicPr>
          <p:nvPr/>
        </p:nvPicPr>
        <p:blipFill>
          <a:blip r:embed="rId2"/>
          <a:srcRect/>
          <a:stretch>
            <a:fillRect/>
          </a:stretch>
        </p:blipFill>
        <p:spPr bwMode="auto">
          <a:xfrm>
            <a:off x="0" y="0"/>
            <a:ext cx="9144000" cy="67056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2" name="مربع نص 1"/>
          <p:cNvSpPr txBox="1"/>
          <p:nvPr/>
        </p:nvSpPr>
        <p:spPr>
          <a:xfrm>
            <a:off x="228600" y="228600"/>
            <a:ext cx="8686800" cy="6555641"/>
          </a:xfrm>
          <a:prstGeom prst="rect">
            <a:avLst/>
          </a:prstGeom>
          <a:solidFill>
            <a:srgbClr val="F2DCDB"/>
          </a:solidFill>
          <a:ln>
            <a:solidFill>
              <a:srgbClr val="800000">
                <a:alpha val="40000"/>
              </a:srgb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just" rtl="1">
              <a:lnSpc>
                <a:spcPct val="150000"/>
              </a:lnSpc>
            </a:pPr>
            <a:r>
              <a:rPr lang="ar-SA" sz="2800" b="1" dirty="0" smtClean="0"/>
              <a:t>7. تسهيل دعم الآباء لبعضهم البعض: </a:t>
            </a:r>
            <a:r>
              <a:rPr lang="ar-SA" dirty="0" smtClean="0"/>
              <a:t>بعيداً عن الرسميات واللقاءات المنظمة، يحتاج ولي الأمر إلى التعرف على آباء زملاء طفله والتواصل معهم، ويتم ذلك عادة عندما يتقابل أولياء الأمور في </a:t>
            </a:r>
            <a:r>
              <a:rPr lang="ar-SA" b="1" dirty="0" smtClean="0"/>
              <a:t>جلسات غير رسمية وبالمناسبات التي تجمعهم، وما على المعلم إلا أن ينتهز الفرص لإيجاد مثل تلك المناسبات، وتعريف</a:t>
            </a:r>
            <a:r>
              <a:rPr lang="ar-SA" dirty="0" smtClean="0"/>
              <a:t> الآباء الذين يجدون </a:t>
            </a:r>
            <a:r>
              <a:rPr lang="ar-SA" b="1" dirty="0" smtClean="0"/>
              <a:t>صعوبة في المبادرة للتواصل مع الآخرين على بعضهم البعض. فبالإضافة إلى ما يحققه تبادل الكلام مع أسر أطفال آخرين من الإحساس بأن ما يقلق البعض منهم يشاركه فيه الآخرون، فإن العديد من المشكلات قد وجدت طريقها للحل من خلال دعم الآباء لبعضهم دون تدخل من جهات </a:t>
            </a:r>
            <a:r>
              <a:rPr lang="ar-SA" dirty="0" smtClean="0"/>
              <a:t>مسئولة. وبعيدا عن الروضة/ المدرسة نجد الأمهات بصفة خاصة، على اتصال </a:t>
            </a:r>
            <a:r>
              <a:rPr lang="ar-SA" b="1" dirty="0" smtClean="0"/>
              <a:t>مستمر </a:t>
            </a:r>
            <a:r>
              <a:rPr lang="ar-SA" b="1" dirty="0" err="1" smtClean="0"/>
              <a:t>ببعضهن</a:t>
            </a:r>
            <a:r>
              <a:rPr lang="ar-SA" b="1" dirty="0" smtClean="0"/>
              <a:t> للاستشارة في أمر ما، أو للدعوة للخروج مع أطفالهن، أو الترتيب لعيد ميلاد، أو للسؤال عن أمور حدثت أو تطلبها منهم المدرسة. </a:t>
            </a:r>
          </a:p>
          <a:p>
            <a:pPr algn="just" rtl="1">
              <a:lnSpc>
                <a:spcPct val="150000"/>
              </a:lnSpc>
            </a:pPr>
            <a:r>
              <a:rPr lang="ar-SA" dirty="0" smtClean="0"/>
              <a:t>باختصار، هناك طرق عدة لتوصيل مفهوم الشراكة لأولياء الأمور وتطبيقه على أرض الواقع. وتتدرج هذه الطرق من </a:t>
            </a:r>
            <a:r>
              <a:rPr lang="ar-SA" b="1" dirty="0" smtClean="0"/>
              <a:t>اللقاءات شبه اليومية في بداية اليوم ونهايته والاتصالات الهاتفية، إلى الاتصالات التحريرية على شكل ( مراسل/ رسول) ونشرة أسبوعية أو نصف شهرية ولوحة الآباء (</a:t>
            </a:r>
            <a:r>
              <a:rPr lang="en-US" b="1" dirty="0" smtClean="0"/>
              <a:t>(parent bulletin board </a:t>
            </a:r>
            <a:r>
              <a:rPr lang="ar-SA" b="1" dirty="0" smtClean="0"/>
              <a:t> واليوم المفتوح، واجتماعات أو مؤتمرات الآباء ومركز معلومات الآباء (</a:t>
            </a:r>
            <a:r>
              <a:rPr lang="en-US" b="1" dirty="0" smtClean="0"/>
              <a:t>(parent resource center </a:t>
            </a:r>
            <a:r>
              <a:rPr lang="ar-SA" b="1" dirty="0" smtClean="0"/>
              <a:t> وموقع على الإنترنت، وان كانت له محاذيره وأصول استخدامه حرصاً على الثقة والسرية. </a:t>
            </a:r>
          </a:p>
          <a:p>
            <a:pPr algn="just" rtl="1">
              <a:lnSpc>
                <a:spcPct val="150000"/>
              </a:lnSpc>
            </a:pPr>
            <a:r>
              <a:rPr lang="ar-SA" dirty="0" smtClean="0"/>
              <a:t>وكما ذكر أعلاه، فإن هناك أكثر من فرصة لإدماج اسر الأطفال في البرنامج التربوي المقدم لأطفالهم سواء بما يقومون </a:t>
            </a:r>
            <a:r>
              <a:rPr lang="ar-SA" dirty="0" err="1" smtClean="0"/>
              <a:t>به</a:t>
            </a:r>
            <a:r>
              <a:rPr lang="ar-SA" dirty="0" smtClean="0"/>
              <a:t> داخل الروضة، أو في البيت ويعود بالفائدة على الأطفال وذويهم والمؤسسة التربوية.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0" y="0"/>
            <a:ext cx="9144000" cy="7386638"/>
          </a:xfrm>
          <a:prstGeom prst="rect">
            <a:avLst/>
          </a:prstGeom>
          <a:solidFill>
            <a:srgbClr val="F2DCDB"/>
          </a:solidFill>
          <a:ln>
            <a:solidFill>
              <a:srgbClr val="800000">
                <a:alpha val="40000"/>
              </a:srgb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just" rtl="1">
              <a:lnSpc>
                <a:spcPct val="150000"/>
              </a:lnSpc>
            </a:pPr>
            <a:r>
              <a:rPr lang="ar-SA" sz="2800" b="1" dirty="0" smtClean="0"/>
              <a:t>هذا عندهم فماذا يوجد عندنا؟ </a:t>
            </a:r>
          </a:p>
          <a:p>
            <a:pPr algn="just" rtl="1">
              <a:lnSpc>
                <a:spcPct val="150000"/>
              </a:lnSpc>
            </a:pPr>
            <a:r>
              <a:rPr lang="ar-SA" dirty="0" smtClean="0"/>
              <a:t>لقد اكتفينا بالحديث عن أهمية إشراك الأسرة في تربية أطفالهم</a:t>
            </a:r>
            <a:r>
              <a:rPr lang="en-US" dirty="0" smtClean="0"/>
              <a:t> </a:t>
            </a:r>
            <a:r>
              <a:rPr lang="ar-SA" dirty="0" smtClean="0"/>
              <a:t>وضرورة </a:t>
            </a:r>
            <a:r>
              <a:rPr lang="ar-SA" b="1" dirty="0" smtClean="0"/>
              <a:t>عدم فصل ما يقدم من خبرات للطفل عما يجري في أسرته وبيئته المباشرة وأجرينا العديد من البحوث الميدانية والمكتبية التي تثبت أهمية رؤية الطفل للأسرة والمدرسة كشركاء وفريق واحد يعمل من أجل سعادته ونموه وإتاحة فرص التعلم له. أما الواقع الملموس </a:t>
            </a:r>
            <a:r>
              <a:rPr lang="ar-SA" dirty="0" smtClean="0"/>
              <a:t>فيشير إلى غير ذلك. ف</a:t>
            </a:r>
            <a:r>
              <a:rPr lang="ar-SA" b="1" dirty="0" smtClean="0"/>
              <a:t>الأسرة ترى أن عملية التعليم هي مسئولية المدرسة، ويكفيها ما تقوم </a:t>
            </a:r>
            <a:r>
              <a:rPr lang="ar-SA" b="1" dirty="0" err="1" smtClean="0"/>
              <a:t>به</a:t>
            </a:r>
            <a:r>
              <a:rPr lang="ar-SA" b="1" dirty="0" smtClean="0"/>
              <a:t> في البيت من رعاية وتوفير الاحتياجات الأساسية من مأكل وملبس ، وربما المساعدة في الواجبات </a:t>
            </a:r>
            <a:r>
              <a:rPr lang="ar-SA" b="1" dirty="0" err="1" smtClean="0"/>
              <a:t>البي</a:t>
            </a:r>
            <a:r>
              <a:rPr lang="ar-SA" dirty="0" err="1" smtClean="0"/>
              <a:t>تية</a:t>
            </a:r>
            <a:r>
              <a:rPr lang="ar-SA" dirty="0" smtClean="0"/>
              <a:t> (</a:t>
            </a:r>
            <a:r>
              <a:rPr lang="en-US" dirty="0" smtClean="0"/>
              <a:t>home work</a:t>
            </a:r>
            <a:r>
              <a:rPr lang="ar-SA" dirty="0" smtClean="0"/>
              <a:t>) من حين لآخر وحسب ما تسمح </a:t>
            </a:r>
            <a:r>
              <a:rPr lang="ar-SA" dirty="0" err="1" smtClean="0"/>
              <a:t>به</a:t>
            </a:r>
            <a:r>
              <a:rPr lang="ar-SA" dirty="0" smtClean="0"/>
              <a:t> معلوماتها والوقت المتوفر لديها. </a:t>
            </a:r>
            <a:r>
              <a:rPr lang="ar-SA" b="1" dirty="0" smtClean="0"/>
              <a:t>والروضة أو المدرسة من ناحيتها، لا ترحب كثيرا بزيارات أو اتصالات ولي الأمر المتكررة ،وتكتفي بيوم مفتوح مرة أو مرتين في العام، واجتماع الآباء في بداية أو منتصف العام، وربما حفلة في عيد الأم، وأخرى في نهاية العام الدراسي (حفلة الختام). فإذا قامت المدرسة باتصال بولي الأمر في غير هذه الأوقات</a:t>
            </a:r>
            <a:r>
              <a:rPr lang="ar-SA" dirty="0" smtClean="0"/>
              <a:t>، يقول: "اللهم اجعله خيرا .." </a:t>
            </a:r>
            <a:r>
              <a:rPr lang="ar-SA" b="1" dirty="0" smtClean="0"/>
              <a:t>وخاصة إذا كان الاتصال هاتفيا. فهل يا ترى نستطيع أن نستفيد من بعض الأفكار </a:t>
            </a:r>
            <a:r>
              <a:rPr lang="ar-SA" b="1" dirty="0" err="1" smtClean="0"/>
              <a:t>والإجراث</a:t>
            </a:r>
            <a:r>
              <a:rPr lang="ar-SA" b="1" dirty="0" smtClean="0"/>
              <a:t> المعمول </a:t>
            </a:r>
            <a:r>
              <a:rPr lang="ar-SA" b="1" dirty="0" err="1" smtClean="0"/>
              <a:t>بها</a:t>
            </a:r>
            <a:r>
              <a:rPr lang="ar-SA" b="1" dirty="0" smtClean="0"/>
              <a:t> في دول </a:t>
            </a:r>
            <a:r>
              <a:rPr lang="ar-SA" b="1" dirty="0" err="1" smtClean="0"/>
              <a:t>أخرىه</a:t>
            </a:r>
            <a:r>
              <a:rPr lang="ar-SA" b="1" dirty="0" smtClean="0"/>
              <a:t> </a:t>
            </a:r>
            <a:r>
              <a:rPr lang="ar-SA" b="1" dirty="0" err="1" smtClean="0"/>
              <a:t>اليس</a:t>
            </a:r>
            <a:r>
              <a:rPr lang="ar-SA" b="1" dirty="0" smtClean="0"/>
              <a:t> من باب التقليد، ولكن من اقتناع بالمسئولية المشتركة تجاه الأبناء في زمن يلقى فيه كل </a:t>
            </a:r>
            <a:r>
              <a:rPr lang="ar-SA" b="1" dirty="0" err="1" smtClean="0"/>
              <a:t>جائب</a:t>
            </a:r>
            <a:r>
              <a:rPr lang="ar-SA" b="1" dirty="0" smtClean="0"/>
              <a:t> اللائمة على الأخر فيما وصلت إليه التربية والتنشئة الاجتماعية للجيل الحاضر شباب الغد على هامش </a:t>
            </a:r>
            <a:r>
              <a:rPr lang="ar-SA" dirty="0" smtClean="0"/>
              <a:t>هذه القضية المصيرية التي تحتاج إلى كتاب بل كتب لتناولها بالتحليل الموضوعي ومعالجتها في إطار قيم المجتمع وفلسفته وتقاليده وطموحاته ومطالب التنمية الاقتصادية، والاجتماعية، والتعليمية في عصر تكنولوجيا المعلومات والاتصالات </a:t>
            </a:r>
            <a:r>
              <a:rPr lang="ar-SA" b="1" dirty="0" smtClean="0"/>
              <a:t>المتطورة هنالك بعض القضايا الشرعية يتحتم الإشارة إليها، منها على سبيل المثال، ثقافة الأسرة والتثقيف البيئي والتمييز النوعي (</a:t>
            </a:r>
            <a:r>
              <a:rPr lang="ar-SA" b="1" dirty="0" err="1" smtClean="0"/>
              <a:t>الجندر</a:t>
            </a:r>
            <a:r>
              <a:rPr lang="ar-SA" b="1" dirty="0" smtClean="0"/>
              <a:t>)، والعنف، وضبط استخدام وسائل الإعلام ومصادر المعلومات، وقضايا ثانوية مثل الواجبات البيئية والوجبات الغذائية. وهذا ما سنتناوله الفقرة التالية بإيجاز شديد.</a:t>
            </a:r>
            <a:endParaRPr lang="en-US"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Desktop\534b167d05.jpg"/>
          <p:cNvPicPr>
            <a:picLocks noChangeAspect="1" noChangeArrowheads="1"/>
          </p:cNvPicPr>
          <p:nvPr/>
        </p:nvPicPr>
        <p:blipFill>
          <a:blip r:embed="rId2"/>
          <a:srcRect/>
          <a:stretch>
            <a:fillRect/>
          </a:stretch>
        </p:blipFill>
        <p:spPr bwMode="auto">
          <a:xfrm>
            <a:off x="5029201" y="3124200"/>
            <a:ext cx="3733800" cy="3200400"/>
          </a:xfrm>
          <a:prstGeom prst="rect">
            <a:avLst/>
          </a:prstGeom>
          <a:noFill/>
        </p:spPr>
      </p:pic>
      <p:pic>
        <p:nvPicPr>
          <p:cNvPr id="1027" name="Picture 3" descr="C:\Users\Hp\Desktop\3637851-2145030970.jpg"/>
          <p:cNvPicPr>
            <a:picLocks noChangeAspect="1" noChangeArrowheads="1"/>
          </p:cNvPicPr>
          <p:nvPr/>
        </p:nvPicPr>
        <p:blipFill>
          <a:blip r:embed="rId3"/>
          <a:srcRect/>
          <a:stretch>
            <a:fillRect/>
          </a:stretch>
        </p:blipFill>
        <p:spPr bwMode="auto">
          <a:xfrm>
            <a:off x="685801" y="457200"/>
            <a:ext cx="3886199" cy="2743200"/>
          </a:xfrm>
          <a:prstGeom prst="rect">
            <a:avLst/>
          </a:prstGeom>
          <a:noFill/>
        </p:spPr>
      </p:pic>
      <p:pic>
        <p:nvPicPr>
          <p:cNvPr id="1028" name="Picture 4" descr="C:\Users\Hp\Desktop\kak-otuchit-ot-kompyutera-rebenka-vliyanie-kompyutera-na-zdorove-2.jpg"/>
          <p:cNvPicPr>
            <a:picLocks noChangeAspect="1" noChangeArrowheads="1"/>
          </p:cNvPicPr>
          <p:nvPr/>
        </p:nvPicPr>
        <p:blipFill>
          <a:blip r:embed="rId4"/>
          <a:srcRect/>
          <a:stretch>
            <a:fillRect/>
          </a:stretch>
        </p:blipFill>
        <p:spPr bwMode="auto">
          <a:xfrm>
            <a:off x="685801" y="3276600"/>
            <a:ext cx="3886200" cy="2819400"/>
          </a:xfrm>
          <a:prstGeom prst="rect">
            <a:avLst/>
          </a:prstGeom>
          <a:noFill/>
        </p:spPr>
      </p:pic>
      <p:pic>
        <p:nvPicPr>
          <p:cNvPr id="1029" name="Picture 5" descr="C:\Users\Hp\Desktop\download.jpg"/>
          <p:cNvPicPr>
            <a:picLocks noChangeAspect="1" noChangeArrowheads="1"/>
          </p:cNvPicPr>
          <p:nvPr/>
        </p:nvPicPr>
        <p:blipFill>
          <a:blip r:embed="rId5"/>
          <a:srcRect/>
          <a:stretch>
            <a:fillRect/>
          </a:stretch>
        </p:blipFill>
        <p:spPr bwMode="auto">
          <a:xfrm>
            <a:off x="5181600" y="457200"/>
            <a:ext cx="3505200" cy="24384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وسيلة شرح مستطيلة مستديرة الزوايا 1"/>
          <p:cNvSpPr/>
          <p:nvPr/>
        </p:nvSpPr>
        <p:spPr>
          <a:xfrm>
            <a:off x="3048000" y="2819400"/>
            <a:ext cx="5486400" cy="3429000"/>
          </a:xfrm>
          <a:prstGeom prst="wedgeRoundRectCallout">
            <a:avLst>
              <a:gd name="adj1" fmla="val 34138"/>
              <a:gd name="adj2" fmla="val -71983"/>
              <a:gd name="adj3" fmla="val 16667"/>
            </a:avLst>
          </a:prstGeom>
          <a:solidFill>
            <a:schemeClr val="accent2">
              <a:lumMod val="20000"/>
              <a:lumOff val="80000"/>
            </a:schemeClr>
          </a:solidFill>
          <a:ln w="76200">
            <a:solidFill>
              <a:schemeClr val="tx1"/>
            </a:solidFill>
          </a:ln>
          <a:effectLst>
            <a:reflection blurRad="6350" stA="52000" endA="300" endPos="35000" dir="5400000" sy="-100000" algn="bl" rotWithShape="0"/>
          </a:effectLst>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b="1" dirty="0" smtClean="0">
                <a:solidFill>
                  <a:schemeClr val="tx1"/>
                </a:solidFill>
              </a:rPr>
              <a:t>الطالبة: ألاء لدادوة . </a:t>
            </a:r>
          </a:p>
          <a:p>
            <a:pPr algn="ctr"/>
            <a:r>
              <a:rPr lang="ar-SA" sz="3600" b="1" dirty="0" smtClean="0">
                <a:solidFill>
                  <a:schemeClr val="tx1"/>
                </a:solidFill>
              </a:rPr>
              <a:t>الطالب: أمير صباح. </a:t>
            </a:r>
          </a:p>
          <a:p>
            <a:pPr algn="ctr"/>
            <a:r>
              <a:rPr lang="ar-SA" sz="3600" b="1" dirty="0" smtClean="0">
                <a:solidFill>
                  <a:schemeClr val="tx1"/>
                </a:solidFill>
              </a:rPr>
              <a:t>بإشراف: </a:t>
            </a:r>
            <a:r>
              <a:rPr lang="ar-SA" sz="3600" b="1" dirty="0" err="1" smtClean="0">
                <a:solidFill>
                  <a:schemeClr val="tx1"/>
                </a:solidFill>
              </a:rPr>
              <a:t>د</a:t>
            </a:r>
            <a:r>
              <a:rPr lang="ar-SA" sz="3600" b="1" dirty="0" smtClean="0">
                <a:solidFill>
                  <a:schemeClr val="tx1"/>
                </a:solidFill>
              </a:rPr>
              <a:t>. جولتان حجازي.</a:t>
            </a:r>
            <a:endParaRPr lang="en-US" sz="3600" b="1" dirty="0">
              <a:solidFill>
                <a:schemeClr val="tx1"/>
              </a:solidFill>
            </a:endParaRPr>
          </a:p>
        </p:txBody>
      </p:sp>
      <p:sp>
        <p:nvSpPr>
          <p:cNvPr id="3" name="نجمة ذات 24 نقطة 2"/>
          <p:cNvSpPr/>
          <p:nvPr/>
        </p:nvSpPr>
        <p:spPr>
          <a:xfrm>
            <a:off x="5410200" y="762000"/>
            <a:ext cx="2743200" cy="1447800"/>
          </a:xfrm>
          <a:prstGeom prst="star24">
            <a:avLst/>
          </a:prstGeom>
          <a:solidFill>
            <a:schemeClr val="accent2">
              <a:lumMod val="40000"/>
              <a:lumOff val="60000"/>
            </a:schemeClr>
          </a:solidFill>
          <a:ln w="38100">
            <a:solidFill>
              <a:schemeClr val="tx1"/>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400" b="1" dirty="0" smtClean="0">
                <a:solidFill>
                  <a:schemeClr val="tx1"/>
                </a:solidFill>
              </a:rPr>
              <a:t>عمل </a:t>
            </a:r>
            <a:endParaRPr lang="en-US" sz="4400" b="1"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تمرير أفقي 1"/>
          <p:cNvSpPr/>
          <p:nvPr/>
        </p:nvSpPr>
        <p:spPr>
          <a:xfrm>
            <a:off x="228600" y="0"/>
            <a:ext cx="8915400" cy="6858000"/>
          </a:xfrm>
          <a:prstGeom prst="horizontalScroll">
            <a:avLst/>
          </a:prstGeom>
          <a:gradFill flip="none" rotWithShape="1">
            <a:gsLst>
              <a:gs pos="0">
                <a:srgbClr val="933735">
                  <a:tint val="66000"/>
                  <a:satMod val="160000"/>
                </a:srgbClr>
              </a:gs>
              <a:gs pos="50000">
                <a:srgbClr val="933735">
                  <a:tint val="44500"/>
                  <a:satMod val="160000"/>
                </a:srgbClr>
              </a:gs>
              <a:gs pos="100000">
                <a:srgbClr val="933735">
                  <a:tint val="23500"/>
                  <a:satMod val="160000"/>
                </a:srgbClr>
              </a:gs>
            </a:gsLst>
            <a:path path="circle">
              <a:fillToRect l="50000" t="50000" r="50000" b="50000"/>
            </a:path>
            <a:tileRect/>
          </a:gradFill>
          <a:ln w="38100">
            <a:solidFill>
              <a:schemeClr val="tx1">
                <a:lumMod val="65000"/>
                <a:lumOff val="35000"/>
              </a:schemeClr>
            </a:solid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4400" b="1" dirty="0" smtClean="0">
                <a:ln w="19050">
                  <a:solidFill>
                    <a:schemeClr val="tx1"/>
                  </a:solidFill>
                </a:ln>
                <a:solidFill>
                  <a:sysClr val="windowText" lastClr="000000"/>
                </a:solidFill>
              </a:rPr>
              <a:t>  أنواع الآباء </a:t>
            </a:r>
          </a:p>
          <a:p>
            <a:pPr marL="457200" indent="-457200" algn="r" rtl="1">
              <a:lnSpc>
                <a:spcPct val="150000"/>
              </a:lnSpc>
            </a:pPr>
            <a:r>
              <a:rPr lang="ar-SA" sz="2000" dirty="0" smtClean="0">
                <a:solidFill>
                  <a:schemeClr val="dk1"/>
                </a:solidFill>
              </a:rPr>
              <a:t>قبل الخوض في الطرق التي يمكن أن تحقق مطالب الطرفين أو بعض منها، لا بد من الإشارة إلى أن أولياء الأمور ليس متساوين بالنسبة لإقبالهم على التعاون مع المدرسة أو المساهمة في أنشطتها. وينطبق هذا على بعض الممارسين والمدارس. </a:t>
            </a:r>
          </a:p>
          <a:p>
            <a:pPr marL="457200" indent="-457200" algn="r" rtl="1">
              <a:lnSpc>
                <a:spcPct val="150000"/>
              </a:lnSpc>
            </a:pPr>
            <a:r>
              <a:rPr lang="ar-SA" sz="2000" dirty="0" smtClean="0">
                <a:solidFill>
                  <a:schemeClr val="dk1"/>
                </a:solidFill>
              </a:rPr>
              <a:t>ويحدد (</a:t>
            </a:r>
            <a:r>
              <a:rPr lang="en-US" sz="2000" dirty="0" err="1" smtClean="0">
                <a:solidFill>
                  <a:schemeClr val="dk1"/>
                </a:solidFill>
              </a:rPr>
              <a:t>Epstein,J.T</a:t>
            </a:r>
            <a:r>
              <a:rPr lang="en-US" sz="2000" dirty="0" smtClean="0">
                <a:solidFill>
                  <a:schemeClr val="dk1"/>
                </a:solidFill>
              </a:rPr>
              <a:t> </a:t>
            </a:r>
            <a:r>
              <a:rPr lang="ar-SA" sz="2000" dirty="0" smtClean="0">
                <a:solidFill>
                  <a:schemeClr val="dk1"/>
                </a:solidFill>
              </a:rPr>
              <a:t>) خمسة أنواع </a:t>
            </a:r>
            <a:r>
              <a:rPr lang="en-US" sz="2000" dirty="0" smtClean="0">
                <a:solidFill>
                  <a:schemeClr val="dk1"/>
                </a:solidFill>
              </a:rPr>
              <a:t> </a:t>
            </a:r>
            <a:r>
              <a:rPr lang="ar-SA" sz="2000" dirty="0" smtClean="0">
                <a:solidFill>
                  <a:schemeClr val="dk1"/>
                </a:solidFill>
              </a:rPr>
              <a:t>من الآباء حسب درجة اندماجهم فيما تقوم </a:t>
            </a:r>
            <a:r>
              <a:rPr lang="ar-SA" sz="2000" dirty="0" err="1" smtClean="0">
                <a:solidFill>
                  <a:schemeClr val="dk1"/>
                </a:solidFill>
              </a:rPr>
              <a:t>به</a:t>
            </a:r>
            <a:r>
              <a:rPr lang="ar-SA" sz="2000" dirty="0" smtClean="0">
                <a:solidFill>
                  <a:schemeClr val="dk1"/>
                </a:solidFill>
              </a:rPr>
              <a:t> المدرسة:</a:t>
            </a:r>
          </a:p>
          <a:p>
            <a:pPr marL="457200" indent="-457200" algn="r" rtl="1">
              <a:lnSpc>
                <a:spcPct val="150000"/>
              </a:lnSpc>
              <a:buAutoNum type="arabicPeriod"/>
            </a:pPr>
            <a:r>
              <a:rPr lang="ar-SA" sz="2000" dirty="0" smtClean="0">
                <a:solidFill>
                  <a:schemeClr val="dk1"/>
                </a:solidFill>
              </a:rPr>
              <a:t>النوع الأول: الأبوة</a:t>
            </a:r>
            <a:r>
              <a:rPr lang="en-US" sz="2000" dirty="0" smtClean="0">
                <a:solidFill>
                  <a:schemeClr val="dk1"/>
                </a:solidFill>
              </a:rPr>
              <a:t> </a:t>
            </a:r>
            <a:r>
              <a:rPr lang="ar-SA" sz="2000" dirty="0" smtClean="0">
                <a:solidFill>
                  <a:schemeClr val="dk1"/>
                </a:solidFill>
              </a:rPr>
              <a:t>(</a:t>
            </a:r>
            <a:r>
              <a:rPr lang="en-US" sz="2000" dirty="0" smtClean="0">
                <a:solidFill>
                  <a:schemeClr val="dk1"/>
                </a:solidFill>
              </a:rPr>
              <a:t>Parenting</a:t>
            </a:r>
            <a:r>
              <a:rPr lang="ar-SA" sz="2000" dirty="0" smtClean="0">
                <a:solidFill>
                  <a:schemeClr val="dk1"/>
                </a:solidFill>
              </a:rPr>
              <a:t>)</a:t>
            </a:r>
          </a:p>
          <a:p>
            <a:pPr marL="457200" indent="-457200" algn="r" rtl="1">
              <a:lnSpc>
                <a:spcPct val="150000"/>
              </a:lnSpc>
            </a:pPr>
            <a:r>
              <a:rPr lang="ar-SA" sz="2000" dirty="0" smtClean="0">
                <a:solidFill>
                  <a:schemeClr val="dk1"/>
                </a:solidFill>
              </a:rPr>
              <a:t>حيث يشترك الآباء في الالتزامات الأساسية مثل المحافظة على صحة الطفل وسلامته، وإعداد الطفل للذهاب للمدرسة، وتوفير الظروف المواتية للتعليم في البيت. </a:t>
            </a:r>
            <a:endParaRPr lang="en-US" sz="4400" b="1" dirty="0">
              <a:ln w="19050">
                <a:solidFill>
                  <a:schemeClr val="tx1"/>
                </a:solidFill>
              </a:ln>
              <a:solidFill>
                <a:sysClr val="windowText" lastClr="0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6" name="مستطيل ذو زوايا قطرية مستديرة 5"/>
          <p:cNvSpPr/>
          <p:nvPr/>
        </p:nvSpPr>
        <p:spPr>
          <a:xfrm>
            <a:off x="0" y="0"/>
            <a:ext cx="9144000" cy="6858000"/>
          </a:xfrm>
          <a:prstGeom prst="round2DiagRect">
            <a:avLst/>
          </a:prstGeom>
          <a:solidFill>
            <a:srgbClr val="F2DCDB">
              <a:alpha val="8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3200" b="1" dirty="0" smtClean="0">
                <a:ln w="19050">
                  <a:solidFill>
                    <a:schemeClr val="tx1"/>
                  </a:solidFill>
                </a:ln>
                <a:solidFill>
                  <a:sysClr val="windowText" lastClr="000000"/>
                </a:solidFill>
              </a:rPr>
              <a:t> أنواع الآباء </a:t>
            </a:r>
          </a:p>
          <a:p>
            <a:pPr marL="457200" indent="-457200" algn="r" rtl="1">
              <a:lnSpc>
                <a:spcPct val="150000"/>
              </a:lnSpc>
            </a:pPr>
            <a:r>
              <a:rPr lang="ar-SA" b="1" dirty="0" smtClean="0">
                <a:solidFill>
                  <a:schemeClr val="dk1"/>
                </a:solidFill>
              </a:rPr>
              <a:t>2. النوع الثاني: التواصل(</a:t>
            </a:r>
            <a:r>
              <a:rPr lang="en-US" b="1" dirty="0" smtClean="0">
                <a:solidFill>
                  <a:schemeClr val="dk1"/>
                </a:solidFill>
              </a:rPr>
              <a:t>communicating</a:t>
            </a:r>
            <a:r>
              <a:rPr lang="ar-SA" b="1" dirty="0" smtClean="0">
                <a:solidFill>
                  <a:schemeClr val="dk1"/>
                </a:solidFill>
              </a:rPr>
              <a:t>)</a:t>
            </a:r>
          </a:p>
          <a:p>
            <a:pPr marL="457200" indent="-457200" algn="r" rtl="1">
              <a:lnSpc>
                <a:spcPct val="150000"/>
              </a:lnSpc>
            </a:pPr>
            <a:r>
              <a:rPr lang="ar-SA" dirty="0" smtClean="0">
                <a:solidFill>
                  <a:schemeClr val="dk1"/>
                </a:solidFill>
              </a:rPr>
              <a:t>حيث يستقبل أولياء الأمور ويستجيبون لاتصالات المدرسة بخصوص البرامج التربوية المطروحة وتقدم أطفالهم. </a:t>
            </a:r>
          </a:p>
          <a:p>
            <a:pPr marL="457200" indent="-457200" algn="r" rtl="1">
              <a:lnSpc>
                <a:spcPct val="150000"/>
              </a:lnSpc>
            </a:pPr>
            <a:r>
              <a:rPr lang="ar-SA" b="1" dirty="0" smtClean="0">
                <a:solidFill>
                  <a:schemeClr val="dk1"/>
                </a:solidFill>
              </a:rPr>
              <a:t>3. النوع الثالث: التطوع (</a:t>
            </a:r>
            <a:r>
              <a:rPr lang="en-US" b="1" dirty="0" smtClean="0">
                <a:solidFill>
                  <a:schemeClr val="dk1"/>
                </a:solidFill>
              </a:rPr>
              <a:t>(volunteering</a:t>
            </a:r>
          </a:p>
          <a:p>
            <a:pPr marL="457200" indent="-457200" algn="r" rtl="1">
              <a:lnSpc>
                <a:spcPct val="150000"/>
              </a:lnSpc>
            </a:pPr>
            <a:r>
              <a:rPr lang="ar-SA" dirty="0" smtClean="0">
                <a:solidFill>
                  <a:schemeClr val="dk1"/>
                </a:solidFill>
              </a:rPr>
              <a:t>يتواجد الآباء في المدرسة، ويشاركون في الأنشطة، ويساعدون المعلمين والإدارة والأطفال في الفصول أو في مناطق أخرى يشملها البرنامج هؤلاء الآباء يساعدون التلاميذ فيما يتطلب منهم من واجبات، ويحضرون ورش العمل وغيرها من البرامج ليتعلموا ويتدربوا هم أنفسهم. </a:t>
            </a:r>
          </a:p>
          <a:p>
            <a:pPr marL="457200" indent="-457200" algn="r" rtl="1">
              <a:lnSpc>
                <a:spcPct val="150000"/>
              </a:lnSpc>
            </a:pPr>
            <a:r>
              <a:rPr lang="ar-SA" b="1" dirty="0" smtClean="0">
                <a:solidFill>
                  <a:schemeClr val="dk1"/>
                </a:solidFill>
              </a:rPr>
              <a:t>4. النوع الرابع: التعلم في البيت: ( </a:t>
            </a:r>
            <a:r>
              <a:rPr lang="en-US" b="1" dirty="0" smtClean="0">
                <a:solidFill>
                  <a:schemeClr val="dk1"/>
                </a:solidFill>
              </a:rPr>
              <a:t>(learning at home</a:t>
            </a:r>
          </a:p>
          <a:p>
            <a:pPr marL="457200" indent="-457200" algn="r" rtl="1">
              <a:lnSpc>
                <a:spcPct val="150000"/>
              </a:lnSpc>
            </a:pPr>
            <a:r>
              <a:rPr lang="ar-SA" dirty="0" smtClean="0">
                <a:solidFill>
                  <a:schemeClr val="dk1"/>
                </a:solidFill>
              </a:rPr>
              <a:t>يستجيب هذا النوع من الآباء للمطالب التي تأتي بمبادرة من الطفل أو من المعلمين ويقومون بالإشراف على الطفل ومساعدته في تعليم أشياء لها علاقة بما يتعلمه بالمدرسة. </a:t>
            </a:r>
          </a:p>
          <a:p>
            <a:pPr marL="457200" indent="-457200" algn="r" rtl="1">
              <a:lnSpc>
                <a:spcPct val="150000"/>
              </a:lnSpc>
            </a:pPr>
            <a:r>
              <a:rPr lang="ar-SA" b="1" dirty="0" smtClean="0">
                <a:solidFill>
                  <a:schemeClr val="dk1"/>
                </a:solidFill>
              </a:rPr>
              <a:t>5. النوع الخامس: (</a:t>
            </a:r>
            <a:r>
              <a:rPr lang="en-US" b="1" dirty="0" smtClean="0">
                <a:solidFill>
                  <a:schemeClr val="dk1"/>
                </a:solidFill>
              </a:rPr>
              <a:t>(representing other parents </a:t>
            </a:r>
            <a:endParaRPr lang="ar-SA" b="1" dirty="0" smtClean="0">
              <a:solidFill>
                <a:schemeClr val="dk1"/>
              </a:solidFill>
            </a:endParaRPr>
          </a:p>
          <a:p>
            <a:pPr marL="457200" indent="-457200" algn="r" rtl="1">
              <a:lnSpc>
                <a:spcPct val="150000"/>
              </a:lnSpc>
            </a:pPr>
            <a:r>
              <a:rPr lang="ar-SA" dirty="0" smtClean="0">
                <a:solidFill>
                  <a:schemeClr val="dk1"/>
                </a:solidFill>
              </a:rPr>
              <a:t>بصفتهم أعضاء في المجالس الاستشارية أو في اللجان التربوية التي تنظر في برامج الطفولة المبكرة، تقوم هذه الفئة من الآباء باتخاذ القرارات سواء على مستوى المدرسة أو المنطقة أو الولاية، وقد تتاح لهم الفرصة للمشاركة في الأنشطة التي تمارسها هيئات المجتمع المحلي أو الهيئات المستقلة التي توكل إليها مهمة مراقبة جودة البرامج والعمل على تطويرها. </a:t>
            </a:r>
          </a:p>
          <a:p>
            <a:pPr marL="457200" indent="-457200" algn="r" rtl="1">
              <a:lnSpc>
                <a:spcPct val="150000"/>
              </a:lnSpc>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6" name="مستطيل ذو زوايا قطرية مستديرة 5"/>
          <p:cNvSpPr/>
          <p:nvPr/>
        </p:nvSpPr>
        <p:spPr>
          <a:xfrm>
            <a:off x="0" y="0"/>
            <a:ext cx="9144000" cy="6858000"/>
          </a:xfrm>
          <a:prstGeom prst="round2DiagRect">
            <a:avLst/>
          </a:prstGeom>
          <a:solidFill>
            <a:srgbClr val="F2DCDB">
              <a:alpha val="8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ar-SA" sz="3200" b="1" dirty="0" smtClean="0">
              <a:ln w="19050">
                <a:solidFill>
                  <a:schemeClr val="tx1"/>
                </a:solidFill>
              </a:ln>
              <a:solidFill>
                <a:sysClr val="windowText" lastClr="000000"/>
              </a:solidFill>
            </a:endParaRPr>
          </a:p>
          <a:p>
            <a:pPr algn="r" rtl="1"/>
            <a:r>
              <a:rPr lang="ar-SA" sz="3200" b="1" dirty="0" smtClean="0">
                <a:ln w="19050">
                  <a:solidFill>
                    <a:schemeClr val="tx1"/>
                  </a:solidFill>
                </a:ln>
                <a:solidFill>
                  <a:sysClr val="windowText" lastClr="000000"/>
                </a:solidFill>
              </a:rPr>
              <a:t>أشكال للتعاون بين الروضة وأولياء الأمور: </a:t>
            </a:r>
            <a:endParaRPr lang="ar-SA" b="1" dirty="0" smtClean="0">
              <a:solidFill>
                <a:schemeClr val="dk1"/>
              </a:solidFill>
            </a:endParaRPr>
          </a:p>
          <a:p>
            <a:pPr marL="457200" indent="-457200" algn="just" rtl="1">
              <a:lnSpc>
                <a:spcPct val="150000"/>
              </a:lnSpc>
              <a:buAutoNum type="arabicPeriod"/>
            </a:pPr>
            <a:r>
              <a:rPr lang="ar-SA" b="1" dirty="0" smtClean="0">
                <a:solidFill>
                  <a:schemeClr val="dk1"/>
                </a:solidFill>
              </a:rPr>
              <a:t>بناء أساس متين لإشراك أولياء الأمور: </a:t>
            </a:r>
          </a:p>
          <a:p>
            <a:pPr marL="457200" indent="-457200" algn="just" rtl="1">
              <a:lnSpc>
                <a:spcPct val="150000"/>
              </a:lnSpc>
            </a:pPr>
            <a:r>
              <a:rPr lang="ar-SA" dirty="0" smtClean="0">
                <a:solidFill>
                  <a:schemeClr val="dk1"/>
                </a:solidFill>
              </a:rPr>
              <a:t>وذلك عن طريق الاتصال والتواصل المستمر معهم في كل الأوقات والتفكير في طرق مختلفة تجعل للآباء دور حقيقي غير مفتعل، والتعامل معهم كأفراد لكل واحد منهم طموحاته بالنسبة لابنه أو ابنته، والتعرف على تلك الاحتياجات من خلال الاتصال المباشر أو من خلال استفتاء لرغبات الآباء الشخصية، وأخذ تلك الرغبات بعين الاعتبار بشكل فردي أو كمجموعة وذلك بتفصيل، إستراتيجية لإشراك الوالدين حسب احتياجات وظروف وإمكانات كل أسرة.  </a:t>
            </a:r>
          </a:p>
          <a:p>
            <a:pPr marL="457200" indent="-457200" algn="just" rtl="1">
              <a:lnSpc>
                <a:spcPct val="150000"/>
              </a:lnSpc>
            </a:pPr>
            <a:r>
              <a:rPr lang="ar-SA" b="1" dirty="0" smtClean="0">
                <a:solidFill>
                  <a:schemeClr val="dk1"/>
                </a:solidFill>
              </a:rPr>
              <a:t>2. جمع بيانات من الآباء: </a:t>
            </a:r>
          </a:p>
          <a:p>
            <a:pPr marL="457200" indent="-457200" algn="just" rtl="1">
              <a:lnSpc>
                <a:spcPct val="150000"/>
              </a:lnSpc>
            </a:pPr>
            <a:r>
              <a:rPr lang="ar-SA" dirty="0" smtClean="0">
                <a:solidFill>
                  <a:schemeClr val="dk1"/>
                </a:solidFill>
              </a:rPr>
              <a:t>في بداية العام المدرسي، يتم جمع بيانات من أولياء الأمور الغرض منها التعرف على البيئات التي يأتي منها الأطفال وخلفياتهم الاجتماعية والثقافية والصحية، مع الحرص على التأكيد بأن المعلومات التي يتم الحصول عليها لن تستخدم إلا لغرض مراعاة احتياجات الأطفال عند وضع البرنامج. </a:t>
            </a:r>
          </a:p>
          <a:p>
            <a:pPr marL="457200" indent="-457200" algn="just" rtl="1">
              <a:lnSpc>
                <a:spcPct val="150000"/>
              </a:lnSpc>
            </a:pPr>
            <a:r>
              <a:rPr lang="ar-SA" b="1" dirty="0" smtClean="0">
                <a:solidFill>
                  <a:schemeClr val="dk1"/>
                </a:solidFill>
              </a:rPr>
              <a:t>3. توفير المعلومات للآباء: </a:t>
            </a:r>
          </a:p>
          <a:p>
            <a:pPr marL="457200" indent="-457200" algn="just" rtl="1">
              <a:lnSpc>
                <a:spcPct val="150000"/>
              </a:lnSpc>
            </a:pPr>
            <a:r>
              <a:rPr lang="ar-SA" dirty="0" smtClean="0">
                <a:solidFill>
                  <a:schemeClr val="dk1"/>
                </a:solidFill>
              </a:rPr>
              <a:t>من حق أولياء الأمور أن يكونوا على علم بالسياسة التعليمية التي تنتهجها المؤسسة، والأهداف التي تسعى إلى تحقيقها للأطفال من خلال برنامج التربية المبكرة الذي تقدمه ويفضل أن يتعرف الآباء على الطريقة التي يقضي </a:t>
            </a:r>
            <a:r>
              <a:rPr lang="ar-SA" dirty="0" err="1" smtClean="0">
                <a:solidFill>
                  <a:schemeClr val="dk1"/>
                </a:solidFill>
              </a:rPr>
              <a:t>بها</a:t>
            </a:r>
            <a:r>
              <a:rPr lang="ar-SA" dirty="0" smtClean="0">
                <a:solidFill>
                  <a:schemeClr val="dk1"/>
                </a:solidFill>
              </a:rPr>
              <a:t> الطفل يومه، إما بالسماح لهم بحضور يوم في حياة طفلهم أو بعرض نموذج مصغر للأنشطة التي يقوم </a:t>
            </a:r>
            <a:r>
              <a:rPr lang="ar-SA" dirty="0" err="1" smtClean="0">
                <a:solidFill>
                  <a:schemeClr val="dk1"/>
                </a:solidFill>
              </a:rPr>
              <a:t>بها</a:t>
            </a:r>
            <a:r>
              <a:rPr lang="ar-SA" dirty="0" smtClean="0">
                <a:solidFill>
                  <a:schemeClr val="dk1"/>
                </a:solidFill>
              </a:rPr>
              <a:t> خلال اليوم على شريط فيديو أو صور أو شرائح، ويفضل أن تكون ملونة. </a:t>
            </a:r>
            <a:endParaRPr lang="ar-SA" b="1" dirty="0" smtClean="0">
              <a:solidFill>
                <a:schemeClr val="dk1"/>
              </a:solidFill>
            </a:endParaRPr>
          </a:p>
          <a:p>
            <a:pPr marL="457200" indent="-457200" algn="r" rtl="1">
              <a:lnSpc>
                <a:spcPct val="150000"/>
              </a:lnSpc>
            </a:pPr>
            <a:endParaRPr lang="en-US" dirty="0" smtClean="0">
              <a:solidFill>
                <a:schemeClr val="dk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6" name="مستطيل ذو زوايا قطرية مستديرة 5"/>
          <p:cNvSpPr/>
          <p:nvPr/>
        </p:nvSpPr>
        <p:spPr>
          <a:xfrm>
            <a:off x="0" y="0"/>
            <a:ext cx="9144000" cy="6858000"/>
          </a:xfrm>
          <a:prstGeom prst="round2DiagRect">
            <a:avLst/>
          </a:prstGeom>
          <a:solidFill>
            <a:srgbClr val="F2DCDB">
              <a:alpha val="8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just" rtl="1">
              <a:lnSpc>
                <a:spcPct val="150000"/>
              </a:lnSpc>
            </a:pPr>
            <a:r>
              <a:rPr lang="ar-SA" dirty="0" smtClean="0">
                <a:solidFill>
                  <a:schemeClr val="dk1"/>
                </a:solidFill>
              </a:rPr>
              <a:t>فمثل هذه الأحداث تدخل السعادة على قلب الطفل وولي أمره،</a:t>
            </a:r>
          </a:p>
          <a:p>
            <a:pPr marL="457200" indent="-457200" algn="just" rtl="1">
              <a:lnSpc>
                <a:spcPct val="150000"/>
              </a:lnSpc>
            </a:pPr>
            <a:r>
              <a:rPr lang="ar-SA" b="1" dirty="0" smtClean="0">
                <a:solidFill>
                  <a:schemeClr val="dk1"/>
                </a:solidFill>
              </a:rPr>
              <a:t>4. إيجاد تواصل ذي اتجاهين بين الآباء والروضة: </a:t>
            </a:r>
          </a:p>
          <a:p>
            <a:pPr marL="457200" indent="-457200" algn="just" rtl="1">
              <a:lnSpc>
                <a:spcPct val="150000"/>
              </a:lnSpc>
            </a:pPr>
            <a:r>
              <a:rPr lang="ar-SA" dirty="0" smtClean="0">
                <a:solidFill>
                  <a:schemeClr val="dk1"/>
                </a:solidFill>
              </a:rPr>
              <a:t>في مقدمة الأمور التي تشجع أولياء الأمور </a:t>
            </a:r>
            <a:r>
              <a:rPr lang="ar-SA" b="1" dirty="0" smtClean="0">
                <a:solidFill>
                  <a:schemeClr val="dk1"/>
                </a:solidFill>
              </a:rPr>
              <a:t>على التواصل مع معلم / معلمة طفله إحساسهم بأن اتصالهم لن يسبب أي</a:t>
            </a:r>
          </a:p>
          <a:p>
            <a:pPr marL="457200" indent="-457200" algn="just" rtl="1">
              <a:lnSpc>
                <a:spcPct val="150000"/>
              </a:lnSpc>
            </a:pPr>
            <a:r>
              <a:rPr lang="ar-SA" b="1" dirty="0" smtClean="0">
                <a:solidFill>
                  <a:schemeClr val="dk1"/>
                </a:solidFill>
              </a:rPr>
              <a:t> إزعاج وسيكون موضع ترحيب. لما كان من الصعب على المعلمة استقبال مكالمات من أكثر من (25-30) ولي</a:t>
            </a:r>
          </a:p>
          <a:p>
            <a:pPr marL="457200" indent="-457200" algn="just" rtl="1">
              <a:lnSpc>
                <a:spcPct val="150000"/>
              </a:lnSpc>
            </a:pPr>
            <a:r>
              <a:rPr lang="ar-SA" b="1" dirty="0" smtClean="0">
                <a:solidFill>
                  <a:schemeClr val="dk1"/>
                </a:solidFill>
              </a:rPr>
              <a:t> أمر طول اليوم جميع أيام الأسبوع، على حساب بيتها وحياتها الخاصة، لا بد من تنظيم تلك الاتصالات وإلا جاءت</a:t>
            </a:r>
          </a:p>
          <a:p>
            <a:pPr marL="457200" indent="-457200" algn="just" rtl="1">
              <a:lnSpc>
                <a:spcPct val="150000"/>
              </a:lnSpc>
            </a:pPr>
            <a:r>
              <a:rPr lang="ar-SA" b="1" dirty="0" smtClean="0">
                <a:solidFill>
                  <a:schemeClr val="dk1"/>
                </a:solidFill>
              </a:rPr>
              <a:t> بنتائج عكسية، من المتبع عادة في مثل هذه الأمور تخصيص ما بين (2-3) ساعات خلال الأسبوع لاستقبال</a:t>
            </a:r>
          </a:p>
          <a:p>
            <a:pPr marL="457200" indent="-457200" algn="just" rtl="1">
              <a:lnSpc>
                <a:spcPct val="150000"/>
              </a:lnSpc>
            </a:pPr>
            <a:r>
              <a:rPr lang="ar-SA" b="1" dirty="0" smtClean="0">
                <a:solidFill>
                  <a:schemeClr val="dk1"/>
                </a:solidFill>
              </a:rPr>
              <a:t> المكالمات الهاتفية على أن توزع أكثر من يوم وفي أوقات مختلفة مراعاة لظروف الآباء التي تتعرف عليها</a:t>
            </a:r>
          </a:p>
          <a:p>
            <a:pPr marL="457200" indent="-457200" algn="just" rtl="1">
              <a:lnSpc>
                <a:spcPct val="150000"/>
              </a:lnSpc>
            </a:pPr>
            <a:r>
              <a:rPr lang="ar-SA" b="1" dirty="0" smtClean="0">
                <a:solidFill>
                  <a:schemeClr val="dk1"/>
                </a:solidFill>
              </a:rPr>
              <a:t> المعلمة قبل تحديد المواعيد وإبلاغ الأسر </a:t>
            </a:r>
            <a:r>
              <a:rPr lang="ar-SA" b="1" dirty="0" err="1" smtClean="0">
                <a:solidFill>
                  <a:schemeClr val="dk1"/>
                </a:solidFill>
              </a:rPr>
              <a:t>بها</a:t>
            </a:r>
            <a:r>
              <a:rPr lang="ar-SA" b="1" dirty="0" smtClean="0">
                <a:solidFill>
                  <a:schemeClr val="dk1"/>
                </a:solidFill>
              </a:rPr>
              <a:t> ومع تقدم تكنولوجيا الاتصالات أصبح </a:t>
            </a:r>
            <a:r>
              <a:rPr lang="ar-SA" dirty="0" smtClean="0">
                <a:solidFill>
                  <a:schemeClr val="dk1"/>
                </a:solidFill>
              </a:rPr>
              <a:t>بالإمكان الآن تخصيص موقع</a:t>
            </a:r>
          </a:p>
          <a:p>
            <a:pPr marL="457200" indent="-457200" algn="just" rtl="1">
              <a:lnSpc>
                <a:spcPct val="150000"/>
              </a:lnSpc>
            </a:pPr>
            <a:r>
              <a:rPr lang="ar-SA" dirty="0" smtClean="0">
                <a:solidFill>
                  <a:schemeClr val="dk1"/>
                </a:solidFill>
              </a:rPr>
              <a:t> على الإنترنت، لكل فصل يمكن لأولياء الأمور زيارته في الوقت الذي يناسبهم. وفي حالة الروضة هناك</a:t>
            </a:r>
          </a:p>
          <a:p>
            <a:pPr marL="457200" indent="-457200" algn="just" rtl="1">
              <a:lnSpc>
                <a:spcPct val="150000"/>
              </a:lnSpc>
            </a:pPr>
            <a:r>
              <a:rPr lang="ar-SA" dirty="0" smtClean="0">
                <a:solidFill>
                  <a:schemeClr val="dk1"/>
                </a:solidFill>
              </a:rPr>
              <a:t> معلمة </a:t>
            </a:r>
            <a:r>
              <a:rPr lang="ar-SA" b="1" dirty="0" smtClean="0">
                <a:solidFill>
                  <a:schemeClr val="dk1"/>
                </a:solidFill>
              </a:rPr>
              <a:t>فصل واحدة تتولى شئون أطفالها، وتقوم بإجراء الاتصالات اللازمة حتى وان كان الأمر له علاقة بأطراف</a:t>
            </a:r>
          </a:p>
          <a:p>
            <a:pPr marL="457200" indent="-457200" algn="just" rtl="1">
              <a:lnSpc>
                <a:spcPct val="150000"/>
              </a:lnSpc>
            </a:pPr>
            <a:r>
              <a:rPr lang="ar-SA" b="1" dirty="0" smtClean="0">
                <a:solidFill>
                  <a:schemeClr val="dk1"/>
                </a:solidFill>
              </a:rPr>
              <a:t> أخرى، وهذا غير متاح بالنسبة للصفوف الأعلى حيث يوجد معلم لكل مادة </a:t>
            </a:r>
            <a:r>
              <a:rPr lang="ar-SA" dirty="0" smtClean="0">
                <a:solidFill>
                  <a:schemeClr val="dk1"/>
                </a:solidFill>
              </a:rPr>
              <a:t>دراسية مما يستلزم موقعاً لكل واحد</a:t>
            </a:r>
          </a:p>
          <a:p>
            <a:pPr marL="457200" indent="-457200" algn="just" rtl="1">
              <a:lnSpc>
                <a:spcPct val="150000"/>
              </a:lnSpc>
            </a:pPr>
            <a:r>
              <a:rPr lang="ar-SA" dirty="0" smtClean="0">
                <a:solidFill>
                  <a:schemeClr val="dk1"/>
                </a:solidFill>
              </a:rPr>
              <a:t> منهم.  قديماً، كان المتفق عليه أن يقوم ولي الأمر </a:t>
            </a:r>
            <a:r>
              <a:rPr lang="ar-SA" b="1" dirty="0" smtClean="0">
                <a:solidFill>
                  <a:schemeClr val="dk1"/>
                </a:solidFill>
              </a:rPr>
              <a:t>أو من </a:t>
            </a:r>
            <a:r>
              <a:rPr lang="ar-SA" b="1" dirty="0" err="1" smtClean="0">
                <a:solidFill>
                  <a:schemeClr val="dk1"/>
                </a:solidFill>
              </a:rPr>
              <a:t>ينوب</a:t>
            </a:r>
            <a:r>
              <a:rPr lang="ar-SA" b="1" dirty="0" smtClean="0">
                <a:solidFill>
                  <a:schemeClr val="dk1"/>
                </a:solidFill>
              </a:rPr>
              <a:t> عنه بتوصيل الطفل / الطفلة حتى داخل الفصل ويتبادل التحية مع المعلمة وربما بعض الكلمات والأخبار، وكانت فرصة للتواصل وجها لوجه دون حاجة لهاتف أو بريد إلكتروني. أما اليوم فمعظم الأطفال يصلون إلى الروضة </a:t>
            </a:r>
            <a:r>
              <a:rPr lang="ar-SA" dirty="0" smtClean="0">
                <a:solidFill>
                  <a:schemeClr val="dk1"/>
                </a:solidFill>
              </a:rPr>
              <a:t>بواسطة حافلة المدرسة أو يقوم آباءهم بتوصيلهم بسيارات خاصة ويتركونهم على باب المدرسة، ويكتفون بالاطمئنان على أنهم دخلوا بالفعل وهناك حارس يحول دون خروجهم مرة أخرى، ولا يهم إذا كان فصل الطفل بعيداً في مدرسة كبيرة وقد يضل الطفل طريقه إلى فصله. ويظهر أن هذا الترتيب مريحاً للآباء الذين هم دائماً في عجالة من أمرهم.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5E2216"/>
        </a:solidFill>
        <a:effectLst/>
      </p:bgPr>
    </p:bg>
    <p:spTree>
      <p:nvGrpSpPr>
        <p:cNvPr id="1" name=""/>
        <p:cNvGrpSpPr/>
        <p:nvPr/>
      </p:nvGrpSpPr>
      <p:grpSpPr>
        <a:xfrm>
          <a:off x="0" y="0"/>
          <a:ext cx="0" cy="0"/>
          <a:chOff x="0" y="0"/>
          <a:chExt cx="0" cy="0"/>
        </a:xfrm>
      </p:grpSpPr>
      <p:sp>
        <p:nvSpPr>
          <p:cNvPr id="6" name="مستطيل ذو زوايا قطرية مستديرة 5"/>
          <p:cNvSpPr/>
          <p:nvPr/>
        </p:nvSpPr>
        <p:spPr>
          <a:xfrm>
            <a:off x="0" y="0"/>
            <a:ext cx="9144000" cy="6858000"/>
          </a:xfrm>
          <a:prstGeom prst="round2DiagRect">
            <a:avLst/>
          </a:prstGeom>
          <a:solidFill>
            <a:srgbClr val="F2DCDB">
              <a:alpha val="8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just" rtl="1">
              <a:lnSpc>
                <a:spcPct val="200000"/>
              </a:lnSpc>
            </a:pPr>
            <a:r>
              <a:rPr lang="ar-SA" dirty="0" smtClean="0">
                <a:solidFill>
                  <a:schemeClr val="tx1"/>
                </a:solidFill>
              </a:rPr>
              <a:t>كما أنه </a:t>
            </a:r>
            <a:r>
              <a:rPr lang="ar-SA" b="1" dirty="0" smtClean="0">
                <a:solidFill>
                  <a:schemeClr val="tx1"/>
                </a:solidFill>
              </a:rPr>
              <a:t>يعفي المعلمة من استقبال عدد كبير من أولياء الأمور يزحمون المكان والوقت، ولكنها هذه ليست "الروضة”</a:t>
            </a:r>
          </a:p>
          <a:p>
            <a:pPr marL="457200" indent="-457200" algn="just" rtl="1">
              <a:lnSpc>
                <a:spcPct val="200000"/>
              </a:lnSpc>
            </a:pPr>
            <a:r>
              <a:rPr lang="ar-SA" b="1" dirty="0" smtClean="0">
                <a:solidFill>
                  <a:schemeClr val="tx1"/>
                </a:solidFill>
              </a:rPr>
              <a:t> التي تعرفها المؤلفة وتؤمن بأساليبها مهما قيل عنها أنها فكرة </a:t>
            </a:r>
            <a:r>
              <a:rPr lang="ar-SA" dirty="0" smtClean="0">
                <a:solidFill>
                  <a:schemeClr val="tx1"/>
                </a:solidFill>
              </a:rPr>
              <a:t>قديمة، وأذكر أنه في إحدى المرات، وكنت أقوم </a:t>
            </a:r>
          </a:p>
          <a:p>
            <a:pPr marL="457200" indent="-457200" algn="just" rtl="1">
              <a:lnSpc>
                <a:spcPct val="200000"/>
              </a:lnSpc>
            </a:pPr>
            <a:r>
              <a:rPr lang="ar-SA" dirty="0" smtClean="0">
                <a:solidFill>
                  <a:schemeClr val="tx1"/>
                </a:solidFill>
              </a:rPr>
              <a:t>بتوصيل حفيدي إلي روضته وأريد مقابلة معلمته لأمر هام والتحدث إليها شفاهة، فلم يسمح لي بتجاوز المنطقة </a:t>
            </a:r>
          </a:p>
          <a:p>
            <a:pPr marL="457200" indent="-457200" algn="just" rtl="1">
              <a:lnSpc>
                <a:spcPct val="200000"/>
              </a:lnSpc>
            </a:pPr>
            <a:r>
              <a:rPr lang="ar-SA" dirty="0" smtClean="0">
                <a:solidFill>
                  <a:schemeClr val="tx1"/>
                </a:solidFill>
              </a:rPr>
              <a:t>الملحقة بالإدارة والمخصصة لانتظار أولياء الأمور، وطلب مني الانتظار حتى تأتي المعلمة إلى عندما يحين وقت</a:t>
            </a:r>
          </a:p>
          <a:p>
            <a:pPr marL="457200" indent="-457200" algn="just" rtl="1">
              <a:lnSpc>
                <a:spcPct val="200000"/>
              </a:lnSpc>
            </a:pPr>
            <a:r>
              <a:rPr lang="ar-SA" dirty="0" smtClean="0">
                <a:solidFill>
                  <a:schemeClr val="tx1"/>
                </a:solidFill>
              </a:rPr>
              <a:t> الفسحة وتحل محلها معلمة أخرى أو مساعدة. فلم يكن أمامي إلا الانتظار، ولا اعرف حتى اليوم شكل الفصل. علما</a:t>
            </a:r>
          </a:p>
          <a:p>
            <a:pPr marL="457200" indent="-457200" algn="just" rtl="1">
              <a:lnSpc>
                <a:spcPct val="200000"/>
              </a:lnSpc>
            </a:pPr>
            <a:r>
              <a:rPr lang="ar-SA" dirty="0" smtClean="0">
                <a:solidFill>
                  <a:schemeClr val="tx1"/>
                </a:solidFill>
              </a:rPr>
              <a:t> بأن المدرسة تسير بالفعل بأساليب تربوية حديثة ويلقى فيها الأطفال كل اهتمام ورعاية، وتتصل بأولياء الأمور من</a:t>
            </a:r>
          </a:p>
          <a:p>
            <a:pPr marL="457200" indent="-457200" algn="just" rtl="1">
              <a:lnSpc>
                <a:spcPct val="200000"/>
              </a:lnSpc>
            </a:pPr>
            <a:r>
              <a:rPr lang="ar-SA" dirty="0" smtClean="0">
                <a:solidFill>
                  <a:schemeClr val="tx1"/>
                </a:solidFill>
              </a:rPr>
              <a:t> خلال مراسل (</a:t>
            </a:r>
            <a:r>
              <a:rPr lang="en-US" dirty="0" err="1" smtClean="0">
                <a:solidFill>
                  <a:schemeClr val="tx1"/>
                </a:solidFill>
              </a:rPr>
              <a:t>mes</a:t>
            </a:r>
            <a:r>
              <a:rPr lang="en-US" dirty="0" smtClean="0">
                <a:solidFill>
                  <a:schemeClr val="tx1"/>
                </a:solidFill>
              </a:rPr>
              <a:t>- </a:t>
            </a:r>
            <a:r>
              <a:rPr lang="en-US" dirty="0" err="1" smtClean="0">
                <a:solidFill>
                  <a:schemeClr val="tx1"/>
                </a:solidFill>
              </a:rPr>
              <a:t>senger</a:t>
            </a:r>
            <a:r>
              <a:rPr lang="ar-SA" dirty="0" smtClean="0">
                <a:solidFill>
                  <a:schemeClr val="tx1"/>
                </a:solidFill>
              </a:rPr>
              <a:t>)</a:t>
            </a:r>
            <a:r>
              <a:rPr lang="en-US" dirty="0" smtClean="0">
                <a:solidFill>
                  <a:schemeClr val="tx1"/>
                </a:solidFill>
              </a:rPr>
              <a:t> </a:t>
            </a:r>
            <a:r>
              <a:rPr lang="ar-SA" dirty="0" smtClean="0">
                <a:solidFill>
                  <a:schemeClr val="tx1"/>
                </a:solidFill>
              </a:rPr>
              <a:t>يتم تبادل الملاحظات فيه يوميا بين الطفل وولي أمره، وتقوم المعلمة </a:t>
            </a:r>
            <a:r>
              <a:rPr lang="ar-SA" dirty="0" err="1" smtClean="0">
                <a:solidFill>
                  <a:schemeClr val="tx1"/>
                </a:solidFill>
              </a:rPr>
              <a:t>بالإتصال</a:t>
            </a:r>
            <a:endParaRPr lang="ar-SA" dirty="0" smtClean="0">
              <a:solidFill>
                <a:schemeClr val="tx1"/>
              </a:solidFill>
            </a:endParaRPr>
          </a:p>
          <a:p>
            <a:pPr marL="457200" indent="-457200" algn="just" rtl="1">
              <a:lnSpc>
                <a:spcPct val="200000"/>
              </a:lnSpc>
            </a:pPr>
            <a:r>
              <a:rPr lang="ar-SA" dirty="0" smtClean="0">
                <a:solidFill>
                  <a:schemeClr val="tx1"/>
                </a:solidFill>
              </a:rPr>
              <a:t> </a:t>
            </a:r>
            <a:r>
              <a:rPr lang="ar-SA" b="1" dirty="0" smtClean="0">
                <a:solidFill>
                  <a:schemeClr val="tx1"/>
                </a:solidFill>
              </a:rPr>
              <a:t>هاتفياً للسؤال عن الطفل لو غاب أو لاحظت عليه شيئا غير عادي، ولكن يظهر أن زحمة الحياة المعاصرة وكثرة</a:t>
            </a:r>
          </a:p>
          <a:p>
            <a:pPr marL="457200" indent="-457200" algn="just" rtl="1">
              <a:lnSpc>
                <a:spcPct val="200000"/>
              </a:lnSpc>
            </a:pPr>
            <a:r>
              <a:rPr lang="ar-SA" b="1" dirty="0" smtClean="0">
                <a:solidFill>
                  <a:schemeClr val="tx1"/>
                </a:solidFill>
              </a:rPr>
              <a:t> المسئوليات وعدد الأطفال الكبير في الفصل الواحد أفرزت أساليب أسرع للتواصل، وإن كانت اقل كفاءة وتأثيرا من</a:t>
            </a:r>
          </a:p>
          <a:p>
            <a:pPr marL="457200" indent="-457200" algn="just" rtl="1">
              <a:lnSpc>
                <a:spcPct val="200000"/>
              </a:lnSpc>
            </a:pPr>
            <a:r>
              <a:rPr lang="ar-SA" b="1" dirty="0" smtClean="0">
                <a:solidFill>
                  <a:schemeClr val="tx1"/>
                </a:solidFill>
              </a:rPr>
              <a:t> التواصل المباشر وجها لوجه.</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5E2216"/>
        </a:solidFill>
        <a:effectLst/>
      </p:bgPr>
    </p:bg>
    <p:spTree>
      <p:nvGrpSpPr>
        <p:cNvPr id="1" name=""/>
        <p:cNvGrpSpPr/>
        <p:nvPr/>
      </p:nvGrpSpPr>
      <p:grpSpPr>
        <a:xfrm>
          <a:off x="0" y="0"/>
          <a:ext cx="0" cy="0"/>
          <a:chOff x="0" y="0"/>
          <a:chExt cx="0" cy="0"/>
        </a:xfrm>
      </p:grpSpPr>
      <p:sp>
        <p:nvSpPr>
          <p:cNvPr id="6" name="مستطيل ذو زوايا قطرية مستديرة 5"/>
          <p:cNvSpPr/>
          <p:nvPr/>
        </p:nvSpPr>
        <p:spPr>
          <a:xfrm>
            <a:off x="0" y="0"/>
            <a:ext cx="9144000" cy="6858000"/>
          </a:xfrm>
          <a:prstGeom prst="round2DiagRect">
            <a:avLst/>
          </a:prstGeom>
          <a:solidFill>
            <a:srgbClr val="F2DCDB">
              <a:alpha val="8117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just" rtl="1">
              <a:lnSpc>
                <a:spcPct val="200000"/>
              </a:lnSpc>
            </a:pPr>
            <a:r>
              <a:rPr lang="ar-SA" b="1" dirty="0" smtClean="0">
                <a:solidFill>
                  <a:schemeClr val="tx1"/>
                </a:solidFill>
              </a:rPr>
              <a:t>من هذه الأساليب</a:t>
            </a:r>
            <a:r>
              <a:rPr lang="ar-SA" dirty="0" smtClean="0">
                <a:solidFill>
                  <a:schemeClr val="tx1"/>
                </a:solidFill>
              </a:rPr>
              <a:t> اجتماعات الآباء أو ما يطلق عليه أحيانا </a:t>
            </a:r>
            <a:r>
              <a:rPr lang="ar-SA" b="1" dirty="0" smtClean="0">
                <a:solidFill>
                  <a:schemeClr val="tx1"/>
                </a:solidFill>
              </a:rPr>
              <a:t>مؤتمرات الآباء (</a:t>
            </a:r>
            <a:r>
              <a:rPr lang="en-US" b="1" dirty="0" smtClean="0">
                <a:solidFill>
                  <a:schemeClr val="tx1"/>
                </a:solidFill>
              </a:rPr>
              <a:t>parents conferences</a:t>
            </a:r>
            <a:r>
              <a:rPr lang="ar-SA" b="1" dirty="0" smtClean="0">
                <a:solidFill>
                  <a:schemeClr val="tx1"/>
                </a:solidFill>
              </a:rPr>
              <a:t>)</a:t>
            </a:r>
            <a:r>
              <a:rPr lang="en-US" b="1" dirty="0" smtClean="0">
                <a:solidFill>
                  <a:schemeClr val="tx1"/>
                </a:solidFill>
              </a:rPr>
              <a:t> </a:t>
            </a:r>
            <a:r>
              <a:rPr lang="ar-SA" b="1" dirty="0" smtClean="0">
                <a:solidFill>
                  <a:schemeClr val="tx1"/>
                </a:solidFill>
              </a:rPr>
              <a:t>وينبغي</a:t>
            </a:r>
            <a:endParaRPr lang="en-US" b="1" dirty="0" smtClean="0">
              <a:solidFill>
                <a:schemeClr val="tx1"/>
              </a:solidFill>
            </a:endParaRPr>
          </a:p>
          <a:p>
            <a:pPr marL="457200" indent="-457200" algn="just" rtl="1">
              <a:lnSpc>
                <a:spcPct val="200000"/>
              </a:lnSpc>
            </a:pPr>
            <a:r>
              <a:rPr lang="ar-SA" b="1" dirty="0" smtClean="0">
                <a:solidFill>
                  <a:schemeClr val="tx1"/>
                </a:solidFill>
              </a:rPr>
              <a:t> التحضير لها بشكل جيد ويشمل ذلك توجيه دعوة لطيفة للآباء تعبر عن رغبة حقيقية للقائهم، وتذكير </a:t>
            </a:r>
            <a:r>
              <a:rPr lang="ar-SA" b="1" dirty="0" err="1" smtClean="0">
                <a:solidFill>
                  <a:schemeClr val="tx1"/>
                </a:solidFill>
              </a:rPr>
              <a:t>الآياء</a:t>
            </a:r>
            <a:r>
              <a:rPr lang="ar-SA" b="1" dirty="0" smtClean="0">
                <a:solidFill>
                  <a:schemeClr val="tx1"/>
                </a:solidFill>
              </a:rPr>
              <a:t> بموعد</a:t>
            </a:r>
            <a:endParaRPr lang="en-US" b="1" dirty="0" smtClean="0">
              <a:solidFill>
                <a:schemeClr val="tx1"/>
              </a:solidFill>
            </a:endParaRPr>
          </a:p>
          <a:p>
            <a:pPr marL="457200" indent="-457200" algn="just" rtl="1">
              <a:lnSpc>
                <a:spcPct val="200000"/>
              </a:lnSpc>
            </a:pPr>
            <a:r>
              <a:rPr lang="ar-SA" b="1" dirty="0" smtClean="0">
                <a:solidFill>
                  <a:schemeClr val="tx1"/>
                </a:solidFill>
              </a:rPr>
              <a:t> الاجتماع إما هاتفيا أو كتابيا بإرسال ورقة مع الطفل، وإعداد المكان المناسب المريح </a:t>
            </a:r>
            <a:r>
              <a:rPr lang="ar-SA" dirty="0" smtClean="0">
                <a:solidFill>
                  <a:schemeClr val="tx1"/>
                </a:solidFill>
              </a:rPr>
              <a:t>لعقد الاجتماع ولوقت يكفي</a:t>
            </a:r>
            <a:endParaRPr lang="en-US" dirty="0" smtClean="0">
              <a:solidFill>
                <a:schemeClr val="tx1"/>
              </a:solidFill>
            </a:endParaRPr>
          </a:p>
          <a:p>
            <a:pPr marL="457200" indent="-457200" algn="just" rtl="1">
              <a:lnSpc>
                <a:spcPct val="200000"/>
              </a:lnSpc>
            </a:pPr>
            <a:r>
              <a:rPr lang="ar-SA" dirty="0" smtClean="0">
                <a:solidFill>
                  <a:schemeClr val="tx1"/>
                </a:solidFill>
              </a:rPr>
              <a:t> لتبادل الأفكار والمعلومات من قبل الطرفين الشركاء في تربية الأطفال، واستقبال الآباء وشكرهم على حضور</a:t>
            </a:r>
            <a:endParaRPr lang="en-US" dirty="0" smtClean="0">
              <a:solidFill>
                <a:schemeClr val="tx1"/>
              </a:solidFill>
            </a:endParaRPr>
          </a:p>
          <a:p>
            <a:pPr marL="457200" indent="-457200" algn="just" rtl="1">
              <a:lnSpc>
                <a:spcPct val="200000"/>
              </a:lnSpc>
            </a:pPr>
            <a:r>
              <a:rPr lang="ar-SA" dirty="0" smtClean="0">
                <a:solidFill>
                  <a:schemeClr val="tx1"/>
                </a:solidFill>
              </a:rPr>
              <a:t> الاجتماع، البدء بنقطة ايجابية ولتكن قصة طريفة عن أحد الأطفال، وعرض موجز الجدول الأعمال وإعطاء</a:t>
            </a:r>
            <a:endParaRPr lang="en-US" dirty="0" smtClean="0">
              <a:solidFill>
                <a:schemeClr val="tx1"/>
              </a:solidFill>
            </a:endParaRPr>
          </a:p>
          <a:p>
            <a:pPr marL="457200" indent="-457200" algn="just" rtl="1">
              <a:lnSpc>
                <a:spcPct val="200000"/>
              </a:lnSpc>
            </a:pPr>
            <a:r>
              <a:rPr lang="ar-SA" dirty="0" smtClean="0">
                <a:solidFill>
                  <a:schemeClr val="tx1"/>
                </a:solidFill>
              </a:rPr>
              <a:t> الفرصة </a:t>
            </a:r>
            <a:r>
              <a:rPr lang="ar-SA" dirty="0" err="1" smtClean="0">
                <a:solidFill>
                  <a:schemeClr val="tx1"/>
                </a:solidFill>
              </a:rPr>
              <a:t>للأباء</a:t>
            </a:r>
            <a:r>
              <a:rPr lang="ar-SA" dirty="0" smtClean="0">
                <a:solidFill>
                  <a:schemeClr val="tx1"/>
                </a:solidFill>
              </a:rPr>
              <a:t> لإضافة الموضوعات التي يودون التحديث فيها، الحرص على الإشارة إلى الأهداف التي ذكرها</a:t>
            </a:r>
            <a:endParaRPr lang="en-US" dirty="0" smtClean="0">
              <a:solidFill>
                <a:schemeClr val="tx1"/>
              </a:solidFill>
            </a:endParaRPr>
          </a:p>
          <a:p>
            <a:pPr marL="457200" indent="-457200" algn="just" rtl="1">
              <a:lnSpc>
                <a:spcPct val="200000"/>
              </a:lnSpc>
            </a:pPr>
            <a:r>
              <a:rPr lang="ar-SA" dirty="0" smtClean="0">
                <a:solidFill>
                  <a:schemeClr val="tx1"/>
                </a:solidFill>
              </a:rPr>
              <a:t> الآباء في ورقة الأهداف التي قدمت لهم في بداية العام، وذلك أثناء الحديث في المؤتمر، وإتباع أسلوب المناقشة</a:t>
            </a:r>
            <a:endParaRPr lang="en-US" dirty="0" smtClean="0">
              <a:solidFill>
                <a:schemeClr val="tx1"/>
              </a:solidFill>
            </a:endParaRPr>
          </a:p>
          <a:p>
            <a:pPr marL="457200" indent="-457200" algn="just" rtl="1">
              <a:lnSpc>
                <a:spcPct val="200000"/>
              </a:lnSpc>
            </a:pPr>
            <a:r>
              <a:rPr lang="ar-SA" dirty="0" smtClean="0">
                <a:solidFill>
                  <a:schemeClr val="tx1"/>
                </a:solidFill>
              </a:rPr>
              <a:t> وليس</a:t>
            </a:r>
            <a:r>
              <a:rPr lang="en-US" dirty="0" smtClean="0">
                <a:solidFill>
                  <a:schemeClr val="tx1"/>
                </a:solidFill>
              </a:rPr>
              <a:t> </a:t>
            </a:r>
            <a:r>
              <a:rPr lang="ar-SA" dirty="0" smtClean="0">
                <a:solidFill>
                  <a:schemeClr val="tx1"/>
                </a:solidFill>
              </a:rPr>
              <a:t>المحاضرة في الاجتماع وإعطاء الفرصة كاملة للآباء للتعبير عما يجول بخاطرهم، والإجابة بصراحة وأمانة</a:t>
            </a:r>
            <a:endParaRPr lang="en-US" dirty="0" smtClean="0">
              <a:solidFill>
                <a:schemeClr val="tx1"/>
              </a:solidFill>
            </a:endParaRPr>
          </a:p>
          <a:p>
            <a:pPr marL="457200" indent="-457200" algn="just" rtl="1">
              <a:lnSpc>
                <a:spcPct val="200000"/>
              </a:lnSpc>
            </a:pPr>
            <a:r>
              <a:rPr lang="ar-SA" dirty="0" smtClean="0">
                <a:solidFill>
                  <a:schemeClr val="tx1"/>
                </a:solidFill>
              </a:rPr>
              <a:t> ولباقة</a:t>
            </a:r>
            <a:r>
              <a:rPr lang="en-US" dirty="0" smtClean="0">
                <a:solidFill>
                  <a:schemeClr val="tx1"/>
                </a:solidFill>
              </a:rPr>
              <a:t> </a:t>
            </a:r>
            <a:r>
              <a:rPr lang="ar-SA" dirty="0" smtClean="0">
                <a:solidFill>
                  <a:schemeClr val="tx1"/>
                </a:solidFill>
              </a:rPr>
              <a:t>على أسئلة الآباء مهما كانت شخصيته، وإنهاء الاجتماع بشيء ايجابي مع تلخيص أهم ما تم الاتفاق عليه على</a:t>
            </a:r>
            <a:endParaRPr lang="en-US" dirty="0" smtClean="0">
              <a:solidFill>
                <a:schemeClr val="tx1"/>
              </a:solidFill>
            </a:endParaRPr>
          </a:p>
          <a:p>
            <a:pPr marL="457200" indent="-457200" algn="just" rtl="1">
              <a:lnSpc>
                <a:spcPct val="200000"/>
              </a:lnSpc>
            </a:pPr>
            <a:r>
              <a:rPr lang="ar-SA" dirty="0" smtClean="0">
                <a:solidFill>
                  <a:schemeClr val="tx1"/>
                </a:solidFill>
              </a:rPr>
              <a:t> وعد بلقاء قريب. هناك وسيلة أخرى للتواصل (ذهابا وإيابا) ألا وهي الزيارات المنزلية، ولكن لا يرحب جميع الآباء</a:t>
            </a:r>
            <a:endParaRPr lang="en-US" dirty="0" smtClean="0">
              <a:solidFill>
                <a:schemeClr val="tx1"/>
              </a:solidFill>
            </a:endParaRPr>
          </a:p>
          <a:p>
            <a:pPr marL="457200" indent="-457200" algn="just" rtl="1">
              <a:lnSpc>
                <a:spcPct val="200000"/>
              </a:lnSpc>
            </a:pPr>
            <a:r>
              <a:rPr lang="ar-SA" dirty="0" smtClean="0">
                <a:solidFill>
                  <a:schemeClr val="tx1"/>
                </a:solidFill>
              </a:rPr>
              <a:t> </a:t>
            </a:r>
            <a:r>
              <a:rPr lang="ar-SA" dirty="0" err="1" smtClean="0">
                <a:solidFill>
                  <a:schemeClr val="tx1"/>
                </a:solidFill>
              </a:rPr>
              <a:t>بها</a:t>
            </a:r>
            <a:r>
              <a:rPr lang="ar-SA" dirty="0" smtClean="0">
                <a:solidFill>
                  <a:schemeClr val="tx1"/>
                </a:solidFill>
              </a:rPr>
              <a:t>.لذا ينبغي التأكد من ترحيب الأسرة بزيارة المعلمة للطفل في بيته والإعداد الجيد لها.</a:t>
            </a:r>
          </a:p>
          <a:p>
            <a:pPr algn="just">
              <a:lnSpc>
                <a:spcPct val="200000"/>
              </a:lnSpc>
            </a:pPr>
            <a:endParaRPr lang="en-US"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4" name="مربع نص 3"/>
          <p:cNvSpPr txBox="1"/>
          <p:nvPr/>
        </p:nvSpPr>
        <p:spPr>
          <a:xfrm>
            <a:off x="4876800" y="838200"/>
            <a:ext cx="2590800" cy="369332"/>
          </a:xfrm>
          <a:prstGeom prst="rect">
            <a:avLst/>
          </a:prstGeom>
          <a:noFill/>
        </p:spPr>
        <p:txBody>
          <a:bodyPr wrap="square" rtlCol="0">
            <a:spAutoFit/>
          </a:bodyPr>
          <a:lstStyle/>
          <a:p>
            <a:pPr algn="r" rtl="1"/>
            <a:endParaRPr lang="en-US" dirty="0"/>
          </a:p>
        </p:txBody>
      </p:sp>
      <p:sp>
        <p:nvSpPr>
          <p:cNvPr id="5" name="مربع نص 4"/>
          <p:cNvSpPr txBox="1"/>
          <p:nvPr/>
        </p:nvSpPr>
        <p:spPr>
          <a:xfrm>
            <a:off x="152400" y="0"/>
            <a:ext cx="8991600" cy="7429278"/>
          </a:xfrm>
          <a:prstGeom prst="rect">
            <a:avLst/>
          </a:prstGeom>
          <a:solidFill>
            <a:srgbClr val="F2DCDB"/>
          </a:solidFill>
          <a:ln>
            <a:solidFill>
              <a:srgbClr val="800000">
                <a:alpha val="40000"/>
              </a:srgb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r" rtl="1">
              <a:lnSpc>
                <a:spcPct val="150000"/>
              </a:lnSpc>
            </a:pPr>
            <a:r>
              <a:rPr lang="ar-SA" sz="2000" b="1" dirty="0" smtClean="0"/>
              <a:t>5.دمج الآباء في البرنامج والروضة والمقصود بذلك أن يصبح ولي الأمر أكثر من زائر، بكلمات أخرى، صاحبا بیت، يستطيع أن يدخل الروضة والفصل بدون ترتيبات مسبقة بشرط أن يلتزم بالأوقات الملائمة أثناء تناول الوجبات، وقت الفسحة، وقت القصة ..الخ) المتفق عليها، والتي يضيف إليها وجود ولي الأمر ولا يكون عقبة في سبيل سير النشاط، ومثل هذه الزيارات لا تكون مفاجئة بالمعنى الحقيقي للكلمة، ولكن </a:t>
            </a:r>
            <a:r>
              <a:rPr lang="ar-SA" sz="2000" dirty="0" smtClean="0"/>
              <a:t>تتوقعها المعلمة وتستغلها في إثراء الأنشطة، وفي اقتطاع وقت </a:t>
            </a:r>
            <a:r>
              <a:rPr lang="ar-SA" sz="2000" b="1" dirty="0" smtClean="0"/>
              <a:t>للعمل مع أطفال يحتاجون إلى رعاية ومعاملة خاصة بينما يقوم الضيف بقراءة قصة أو مشاركة الأطفال في طعامهم أو لعبهم. ولكن ليست جميع الزيارات من هذا النوع، فقد تدعو المعلمة واحدة أو أكثر من أولياء الأمور المشاركة الأطفال </a:t>
            </a:r>
            <a:r>
              <a:rPr lang="ar-SA" sz="2000" dirty="0" smtClean="0"/>
              <a:t>يومهم أو جزء منه ، وفي هذه الحالة يحدد لولي الأمر الدور الذي سيقوم </a:t>
            </a:r>
            <a:r>
              <a:rPr lang="ar-SA" sz="2000" dirty="0" err="1" smtClean="0"/>
              <a:t>به</a:t>
            </a:r>
            <a:r>
              <a:rPr lang="ar-SA" sz="2000" dirty="0" smtClean="0"/>
              <a:t> كمتطوع له خبرة في مجال النشاط الذي يقوم </a:t>
            </a:r>
            <a:r>
              <a:rPr lang="ar-SA" sz="2000" dirty="0" err="1" smtClean="0"/>
              <a:t>به</a:t>
            </a:r>
            <a:r>
              <a:rPr lang="ar-SA" sz="2000" dirty="0" smtClean="0"/>
              <a:t> الأطفال. ولا يحتاج ولي الأمر قضاء وقت في الروضة حتى يشارك طفله خبراته وبرنامجه التربوي، هناك آباء كثيرون </a:t>
            </a:r>
            <a:r>
              <a:rPr lang="ar-SA" sz="2000" b="1" dirty="0" smtClean="0"/>
              <a:t>ينشغلون مع أطفالهم في تجميع أشياء من البيئة والبحث عن كتب وقراءتها معهم حول موضوع يجري العمل </a:t>
            </a:r>
            <a:r>
              <a:rPr lang="ar-SA" sz="2000" b="1" dirty="0" err="1" smtClean="0"/>
              <a:t>به</a:t>
            </a:r>
            <a:r>
              <a:rPr lang="ar-SA" sz="2000" b="1" dirty="0" smtClean="0"/>
              <a:t> في الفصل. كما يقوم البعض الآخر، بطلب من المعلمة، بالتبرع بقصص </a:t>
            </a:r>
            <a:r>
              <a:rPr lang="ar-SA" sz="2000" dirty="0" smtClean="0"/>
              <a:t>أو أغان أو وصفات لمأكولات محبوبة في الأسرة وقد يجدون الوقت لعمل تلك الأكلات بيع الأطفال بترتيب خاص مع المدرسة , كما يرحب أباء </a:t>
            </a:r>
            <a:r>
              <a:rPr lang="ar-SA" sz="2000" b="1" dirty="0" smtClean="0"/>
              <a:t>آخرون بمرافقة أطفال الفصل في رحلات خارجية</a:t>
            </a:r>
            <a:r>
              <a:rPr lang="en-US" sz="2000" b="1" dirty="0" smtClean="0"/>
              <a:t>. </a:t>
            </a:r>
            <a:r>
              <a:rPr lang="ar-SA" sz="2000" b="1" dirty="0" smtClean="0"/>
              <a:t>أفكار كثيرة ومبتكرة يمكن أن يأتي </a:t>
            </a:r>
            <a:r>
              <a:rPr lang="ar-SA" sz="2000" b="1" dirty="0" err="1" smtClean="0"/>
              <a:t>بها</a:t>
            </a:r>
            <a:r>
              <a:rPr lang="ar-SA" sz="2000" b="1" dirty="0" smtClean="0"/>
              <a:t> أولياء الأمور لإضفاء البهجة على جو الفصل وما تسعى الروضة والبرنامج لتحقيقه للأطفال</a:t>
            </a:r>
            <a:r>
              <a:rPr lang="ar-SA" sz="2000" dirty="0" smtClean="0"/>
              <a:t>، بشرط إتباع سياسة الباب المفتوح، حيث يشعر </a:t>
            </a:r>
            <a:r>
              <a:rPr lang="en-US" sz="2000" dirty="0" smtClean="0"/>
              <a:t>| </a:t>
            </a:r>
            <a:r>
              <a:rPr lang="ar-SA" sz="2000" dirty="0" err="1" smtClean="0"/>
              <a:t>الأباء</a:t>
            </a:r>
            <a:r>
              <a:rPr lang="ar-SA" sz="2000" dirty="0" smtClean="0"/>
              <a:t> بالترحيب وأن محاولاتهم موضع تقديره والتعبير عن ذلك بتوجيه الشكر الصريح لهم بشتى الطرق</a:t>
            </a:r>
            <a:endParaRPr lang="en-US" sz="2000"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5E2216"/>
        </a:solidFill>
        <a:effectLst/>
      </p:bgPr>
    </p:bg>
    <p:spTree>
      <p:nvGrpSpPr>
        <p:cNvPr id="1" name=""/>
        <p:cNvGrpSpPr/>
        <p:nvPr/>
      </p:nvGrpSpPr>
      <p:grpSpPr>
        <a:xfrm>
          <a:off x="0" y="0"/>
          <a:ext cx="0" cy="0"/>
          <a:chOff x="0" y="0"/>
          <a:chExt cx="0" cy="0"/>
        </a:xfrm>
      </p:grpSpPr>
      <p:sp>
        <p:nvSpPr>
          <p:cNvPr id="2" name="مربع نص 1"/>
          <p:cNvSpPr txBox="1"/>
          <p:nvPr/>
        </p:nvSpPr>
        <p:spPr>
          <a:xfrm>
            <a:off x="4191000" y="1447800"/>
            <a:ext cx="3080331" cy="369332"/>
          </a:xfrm>
          <a:prstGeom prst="rect">
            <a:avLst/>
          </a:prstGeom>
          <a:noFill/>
        </p:spPr>
        <p:txBody>
          <a:bodyPr wrap="square" rtlCol="0">
            <a:spAutoFit/>
          </a:bodyPr>
          <a:lstStyle/>
          <a:p>
            <a:pPr algn="r" rtl="1"/>
            <a:endParaRPr lang="en-US" dirty="0"/>
          </a:p>
        </p:txBody>
      </p:sp>
      <p:sp>
        <p:nvSpPr>
          <p:cNvPr id="4" name="مربع نص 3"/>
          <p:cNvSpPr txBox="1"/>
          <p:nvPr/>
        </p:nvSpPr>
        <p:spPr>
          <a:xfrm>
            <a:off x="228600" y="228600"/>
            <a:ext cx="8686800" cy="6971139"/>
          </a:xfrm>
          <a:prstGeom prst="rect">
            <a:avLst/>
          </a:prstGeom>
          <a:solidFill>
            <a:srgbClr val="F2DCDB"/>
          </a:solidFill>
          <a:ln>
            <a:solidFill>
              <a:srgbClr val="800000">
                <a:alpha val="40000"/>
              </a:srgb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just" rtl="1">
              <a:lnSpc>
                <a:spcPct val="150000"/>
              </a:lnSpc>
            </a:pPr>
            <a:r>
              <a:rPr lang="ar-SA" sz="2800" b="1" dirty="0" smtClean="0"/>
              <a:t>6. توفير تربية والدية</a:t>
            </a:r>
            <a:r>
              <a:rPr lang="en-US" sz="2800" b="1" dirty="0" smtClean="0"/>
              <a:t>: </a:t>
            </a:r>
          </a:p>
          <a:p>
            <a:pPr algn="just" rtl="1">
              <a:lnSpc>
                <a:spcPct val="150000"/>
              </a:lnSpc>
            </a:pPr>
            <a:r>
              <a:rPr lang="ar-SA" dirty="0" smtClean="0"/>
              <a:t> يمكن توفير فرص للتربية أو التوعية </a:t>
            </a:r>
            <a:r>
              <a:rPr lang="ar-SA" dirty="0" err="1" smtClean="0"/>
              <a:t>الوالدية</a:t>
            </a:r>
            <a:r>
              <a:rPr lang="ar-SA" dirty="0" smtClean="0"/>
              <a:t> بأكثر من طريقة، على أن يسبق ذلك مسح لاحتياجات أولياء الأمور الشخصية، </a:t>
            </a:r>
            <a:r>
              <a:rPr lang="ar-SA" b="1" dirty="0" smtClean="0"/>
              <a:t>ويمكن التعرف على تلك الاحتياجات إما مباشرة بدعوتهم لجلسة عصف ذهني (</a:t>
            </a:r>
            <a:r>
              <a:rPr lang="en-US" b="1" dirty="0" smtClean="0"/>
              <a:t>brain </a:t>
            </a:r>
            <a:r>
              <a:rPr lang="en-US" b="1" dirty="0" err="1" smtClean="0"/>
              <a:t>storiming</a:t>
            </a:r>
            <a:r>
              <a:rPr lang="ar-SA" b="1" dirty="0" smtClean="0"/>
              <a:t>) حيث يجري الاتفاق على أهم القضايا</a:t>
            </a:r>
            <a:r>
              <a:rPr lang="en-US" b="1" dirty="0" smtClean="0"/>
              <a:t> </a:t>
            </a:r>
            <a:r>
              <a:rPr lang="ar-SA" b="1" dirty="0" smtClean="0"/>
              <a:t> التي يودون الحصول على تدريب بخصوصها، أو كتابة </a:t>
            </a:r>
            <a:r>
              <a:rPr lang="ar-SA" dirty="0" smtClean="0"/>
              <a:t>بإرسال استطلاع رأي، يقوم الآباء من خلاله بتحديد أكثر </a:t>
            </a:r>
            <a:r>
              <a:rPr lang="ar-SA" b="1" dirty="0" smtClean="0"/>
              <a:t>الأمور التي يشعرون بالحاجة للتدريب عليها، أو ترتيبها حسب الأهمية بالنسبة لهم. في ضوء ترتيبات القضايا ذات الاهتمام المشترك أو الملحة يتم عقد ورش عمل للآباء ويحضرون معهم أطفالهم. يخصص النصف الأول من اليوم لمناقشات يشترك فيها أولياء الأمور والهيئة العاملة، </a:t>
            </a:r>
            <a:r>
              <a:rPr lang="ar-SA" dirty="0" smtClean="0"/>
              <a:t>بينما يكون الأطفال في رعاية بعض العاملين، وخلال النصف </a:t>
            </a:r>
            <a:r>
              <a:rPr lang="ar-SA" b="1" dirty="0" smtClean="0"/>
              <a:t>الثاني من الورشة يعمل الآباء مع أطفالهم للتدريب على مهارات محددة أو يقومون بعمل أشياء يأخذونها معهم البيت على طريقة "اعمل/ خذ" (</a:t>
            </a:r>
            <a:r>
              <a:rPr lang="en-US" b="1" dirty="0" smtClean="0"/>
              <a:t>make it</a:t>
            </a:r>
            <a:r>
              <a:rPr lang="ar-SA" b="1" dirty="0" smtClean="0"/>
              <a:t> / </a:t>
            </a:r>
            <a:r>
              <a:rPr lang="en-US" b="1" dirty="0" smtClean="0"/>
              <a:t>take it</a:t>
            </a:r>
            <a:r>
              <a:rPr lang="ar-SA" b="1" dirty="0" smtClean="0"/>
              <a:t>) كما يمكن عمل جلسات دراسة الطفل، من خلال اصطحاب أولياء الأمور لملاحظة مهارات الأطفال الجسمية </a:t>
            </a:r>
            <a:r>
              <a:rPr lang="ar-SA" dirty="0" smtClean="0"/>
              <a:t>والاجتماعية والمعرفية، </a:t>
            </a:r>
            <a:r>
              <a:rPr lang="ar-SA" b="1" dirty="0" smtClean="0"/>
              <a:t>ومناقشتها فيما بعد واقتراح أنشطة يمكن أن تؤدي إلى تنميتها في الروضة والبيت. وبإمكان الروضة تزويد الآباء بمواد مكتوبة عن نمو الطفل وتعلمه في شكل كتب أو كتيبات أو كاسيتات وأشرطة فيديو </a:t>
            </a:r>
            <a:r>
              <a:rPr lang="ar-SA" b="1" dirty="0" err="1" smtClean="0"/>
              <a:t>ودسكات</a:t>
            </a:r>
            <a:r>
              <a:rPr lang="ar-SA" b="1" dirty="0" smtClean="0"/>
              <a:t> أو (</a:t>
            </a:r>
            <a:r>
              <a:rPr lang="en-US" b="1" dirty="0" smtClean="0"/>
              <a:t>CDS</a:t>
            </a:r>
            <a:r>
              <a:rPr lang="ar-SA" b="1" dirty="0" smtClean="0"/>
              <a:t>) وذلك على سبيل الاستعارة من مكتبة الروضة أو الفصل، أو إعطائهم مقتطفا</a:t>
            </a:r>
            <a:r>
              <a:rPr lang="ar-SA" dirty="0" smtClean="0"/>
              <a:t>ت من مقالات أو مجلات متخصصة أو حتى من صحف تتحدث عن المواضيع التي تشغلهم.</a:t>
            </a:r>
          </a:p>
          <a:p>
            <a:pPr algn="just" rtl="1">
              <a:lnSpc>
                <a:spcPct val="150000"/>
              </a:lnSpc>
            </a:pPr>
            <a:endParaRPr lang="ar-SA" dirty="0" smtClean="0"/>
          </a:p>
          <a:p>
            <a:pPr algn="just" rtl="1">
              <a:lnSpc>
                <a:spcPct val="150000"/>
              </a:lnSpc>
            </a:pPr>
            <a:r>
              <a:rPr lang="ar-SA" dirty="0" smtClean="0"/>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ة Office">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776</TotalTime>
  <Words>2303</Words>
  <Application>Microsoft Office PowerPoint</Application>
  <PresentationFormat>On-screen Show (4:3)</PresentationFormat>
  <Paragraphs>72</Paragraphs>
  <Slides>13</Slides>
  <Notes>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سمة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الثامن التربية الأسرية</dc:title>
  <dc:creator>Hp</dc:creator>
  <cp:lastModifiedBy>DELL</cp:lastModifiedBy>
  <cp:revision>81</cp:revision>
  <dcterms:created xsi:type="dcterms:W3CDTF">2020-04-19T19:56:42Z</dcterms:created>
  <dcterms:modified xsi:type="dcterms:W3CDTF">2021-02-22T17:46:44Z</dcterms:modified>
</cp:coreProperties>
</file>