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notesMasterIdLst>
    <p:notesMasterId r:id="rId17"/>
  </p:notesMasterIdLst>
  <p:sldIdLst>
    <p:sldId id="282" r:id="rId2"/>
    <p:sldId id="283" r:id="rId3"/>
    <p:sldId id="284" r:id="rId4"/>
    <p:sldId id="286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166" y="-4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ABA6-4E73-4127-8911-C5A7CFDBF3F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C7B3F-586C-4292-AE65-C1B43F98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4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99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92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3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3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34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3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6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7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BF61-EB2B-42D1-A8D7-EAC9C5DA7C2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AE7E4F-FD68-4917-82BD-FC6D987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9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/>
          <p:nvPr/>
        </p:nvSpPr>
        <p:spPr>
          <a:xfrm rot="-5400000" flipH="1">
            <a:off x="-1804828" y="2929572"/>
            <a:ext cx="3904456" cy="29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86" y="89664"/>
            <a:ext cx="5231109" cy="132311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1" y="922813"/>
            <a:ext cx="3887704" cy="41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dirty="0"/>
              <a:t>أماكن استخدامه : </a:t>
            </a:r>
            <a:endParaRPr lang="en-US" sz="2400" dirty="0"/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819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4649" y="736453"/>
            <a:ext cx="1202910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 smtClean="0"/>
              <a:t>يستخدم في المكيفات وخاصة في أنظمة التكييف المركزي , وفي أماكن صناعية سواء كانت 1 فاز أو 3 فاز . </a:t>
            </a:r>
          </a:p>
          <a:p>
            <a:pPr algn="r"/>
            <a:r>
              <a:rPr lang="ar-SA" dirty="0" smtClean="0"/>
              <a:t>الهدف منه : </a:t>
            </a:r>
          </a:p>
          <a:p>
            <a:pPr algn="r"/>
            <a:r>
              <a:rPr lang="ar-SA" dirty="0" smtClean="0"/>
              <a:t>يستخدم من أجل فصل القدرة عن الماكنة بشكل كامل وعمل الصيانة اللازمة , أو فك وتركيب الماكنة . 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5" y="1943284"/>
            <a:ext cx="7207901" cy="435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56823" y="399245"/>
            <a:ext cx="10847789" cy="613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" y="1433972"/>
            <a:ext cx="7765845" cy="406089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245429" y="787641"/>
            <a:ext cx="763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>يعتمد بالحجم و السعر على قيمة التيار أي (قدرة المفتاح على تمرير التيار ) .</a:t>
            </a:r>
          </a:p>
        </p:txBody>
      </p:sp>
    </p:spTree>
    <p:extLst>
      <p:ext uri="{BB962C8B-B14F-4D97-AF65-F5344CB8AC3E}">
        <p14:creationId xmlns:p14="http://schemas.microsoft.com/office/powerpoint/2010/main" val="1476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dirty="0"/>
              <a:t>طريقة الفحص والتصليح : </a:t>
            </a:r>
            <a:endParaRPr lang="en-US" sz="2400" dirty="0"/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92925" y="624110"/>
            <a:ext cx="8911687" cy="89559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71141" y="736453"/>
            <a:ext cx="8915400" cy="5190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 smtClean="0"/>
              <a:t>1. يتم فصل الكهرباء عنه وعن الحمل .</a:t>
            </a:r>
          </a:p>
          <a:p>
            <a:pPr algn="r"/>
            <a:r>
              <a:rPr lang="en-US" dirty="0" smtClean="0"/>
              <a:t> 0</a:t>
            </a:r>
            <a:r>
              <a:rPr lang="ar-SA" dirty="0" smtClean="0"/>
              <a:t>2. يتم فتحه عن طريق وضعه بحالةال </a:t>
            </a:r>
          </a:p>
          <a:p>
            <a:pPr algn="r"/>
            <a:r>
              <a:rPr lang="ar-SA" dirty="0" smtClean="0"/>
              <a:t>3.يتم وصل الكهرباء وفحصه بملف التستر على كل فوهة , في حال أضاءت جميع الفوهات يكون شغّال , لكن إذا لم تضيء إحدى الفوهات يكون في خلل , وبحاجه إلى تبديله بشكل كامل .</a:t>
            </a:r>
          </a:p>
          <a:p>
            <a:pPr algn="r"/>
            <a:r>
              <a:rPr lang="ar-SA" dirty="0" smtClean="0"/>
              <a:t>4.أو عن طريق فحص الجهد بين الفوهات . </a:t>
            </a:r>
          </a:p>
          <a:p>
            <a:pPr algn="r"/>
            <a:endParaRPr lang="ar-SA" dirty="0" smtClean="0"/>
          </a:p>
          <a:p>
            <a:pPr algn="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31" y="2364114"/>
            <a:ext cx="3387145" cy="3129989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42" y="2643419"/>
            <a:ext cx="3128708" cy="312998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9" y="2738024"/>
            <a:ext cx="3257497" cy="3129989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936" y="2738023"/>
            <a:ext cx="1906074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1737360" y="724376"/>
            <a:ext cx="9951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ar-SA" u="sng" dirty="0">
                <a:latin typeface="Courier New" pitchFamily="49" charset="0"/>
                <a:cs typeface="Courier New" pitchFamily="49" charset="0"/>
              </a:rPr>
              <a:t>أماكن استخدامه : 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algn="r"/>
            <a:endParaRPr lang="en-US" dirty="0"/>
          </a:p>
          <a:p>
            <a:pPr algn="r">
              <a:lnSpc>
                <a:spcPct val="150000"/>
              </a:lnSpc>
            </a:pPr>
            <a:r>
              <a:rPr lang="ar-SA" dirty="0"/>
              <a:t>يستخدم في المكيفات وخاصة في أنظمة التكييف المركزي , وفي أماكن صناعية سواء كانت 1 فاز أو 3 فاز </a:t>
            </a:r>
            <a:endParaRPr lang="en-US" dirty="0"/>
          </a:p>
        </p:txBody>
      </p:sp>
      <p:pic>
        <p:nvPicPr>
          <p:cNvPr id="10" name="Picture 2" descr="C:\Users\Dell\Desktop\44518026_500322670481577_136530511624824422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754" y="2063163"/>
            <a:ext cx="7467601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539"/>
            <a:ext cx="3448957" cy="154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2" y="2425966"/>
            <a:ext cx="3456939" cy="159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" y="4088831"/>
            <a:ext cx="3410649" cy="219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55" y="736453"/>
            <a:ext cx="3230402" cy="16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55" y="2594313"/>
            <a:ext cx="3230402" cy="183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55" y="4574518"/>
            <a:ext cx="3230402" cy="168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10" y="823539"/>
            <a:ext cx="3776387" cy="17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11" y="2972679"/>
            <a:ext cx="3776387" cy="209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4" y="812653"/>
            <a:ext cx="4294076" cy="252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40" y="812652"/>
            <a:ext cx="3802781" cy="25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0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rot="5400000">
            <a:off x="1481936" y="415140"/>
            <a:ext cx="3541450" cy="56866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623392" y="4293097"/>
            <a:ext cx="7008779" cy="672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Second Semester 2024/2025</a:t>
            </a: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409325" y="1676401"/>
            <a:ext cx="5579641" cy="1992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LECTURE10:</a:t>
            </a:r>
            <a:b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sz="2800" b="1" dirty="0">
              <a:solidFill>
                <a:schemeClr val="accent4">
                  <a:lumMod val="75000"/>
                </a:schemeClr>
              </a:solidFill>
              <a:sym typeface="Livvic"/>
            </a:endParaRPr>
          </a:p>
        </p:txBody>
      </p:sp>
      <p:sp>
        <p:nvSpPr>
          <p:cNvPr id="127" name="Google Shape;127;p24"/>
          <p:cNvSpPr/>
          <p:nvPr/>
        </p:nvSpPr>
        <p:spPr>
          <a:xfrm rot="-5400000" flipH="1">
            <a:off x="-1623325" y="3111078"/>
            <a:ext cx="3541452" cy="2948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34" y="68628"/>
            <a:ext cx="5231109" cy="1226773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0" y="6405331"/>
            <a:ext cx="12192000" cy="4526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                                                       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855980" y="3332831"/>
            <a:ext cx="30187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Isolator Switch</a:t>
            </a:r>
            <a:endParaRPr lang="en-US" sz="3200" b="1" dirty="0">
              <a:solidFill>
                <a:srgbClr val="0070C0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Isolator </a:t>
            </a:r>
            <a:r>
              <a:rPr lang="en-US" sz="2400" dirty="0" smtClean="0"/>
              <a:t>Switch</a:t>
            </a:r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338735" y="624110"/>
            <a:ext cx="7753001" cy="2792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sz="1800" dirty="0" smtClean="0"/>
              <a:t>*هو عبارة عن مفتاح (مطري) , أي له غطاء خارجي لحمايته , ويقوم بوصل وفصل الكهرباء عن الحمل , ويتم التحكم فيه من قبل المستخدم يدوياً  , وممكن أن يكون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ar-SA" sz="1800" dirty="0" smtClean="0"/>
              <a:t> . </a:t>
            </a:r>
            <a:r>
              <a:rPr lang="en-US" sz="1800" dirty="0" smtClean="0"/>
              <a:t>AC / DC</a:t>
            </a:r>
            <a:r>
              <a:rPr lang="ar-SA" sz="1800" dirty="0" smtClean="0"/>
              <a:t/>
            </a:r>
            <a:br>
              <a:rPr lang="ar-SA" sz="1800" dirty="0" smtClean="0"/>
            </a:br>
            <a:r>
              <a:rPr lang="ar-SA" sz="1800" dirty="0" smtClean="0"/>
              <a:t/>
            </a:r>
            <a:br>
              <a:rPr lang="ar-SA" sz="1800" dirty="0" smtClean="0"/>
            </a:br>
            <a:r>
              <a:rPr lang="en-US" sz="1800" dirty="0" smtClean="0"/>
              <a:t>switch { ON /OF} </a:t>
            </a:r>
            <a:r>
              <a:rPr lang="ar-SA" sz="1800" dirty="0" smtClean="0"/>
              <a:t>* غالباً يكون لونه أحمر ,   </a:t>
            </a:r>
            <a:br>
              <a:rPr lang="ar-SA" sz="1800" dirty="0" smtClean="0"/>
            </a:br>
            <a:r>
              <a:rPr lang="ar-SA" sz="1800" dirty="0" smtClean="0"/>
              <a:t/>
            </a:r>
            <a:br>
              <a:rPr lang="ar-SA" sz="1800" dirty="0" smtClean="0"/>
            </a:br>
            <a:r>
              <a:rPr lang="ar-SA" sz="1800" dirty="0" smtClean="0"/>
              <a:t>* يشغل عليه حمل </a:t>
            </a:r>
            <a:r>
              <a:rPr lang="en-US" sz="1800" dirty="0" smtClean="0"/>
              <a:t>AC / DC </a:t>
            </a:r>
            <a:br>
              <a:rPr lang="en-US" sz="1800" dirty="0" smtClean="0"/>
            </a:br>
            <a:r>
              <a:rPr lang="ar-SA" sz="1800" dirty="0" smtClean="0"/>
              <a:t/>
            </a:r>
            <a:br>
              <a:rPr lang="ar-SA" sz="1800" dirty="0" smtClean="0"/>
            </a:br>
            <a:r>
              <a:rPr lang="ar-SA" sz="1800" dirty="0" smtClean="0"/>
              <a:t> , للحماية.</a:t>
            </a:r>
            <a:r>
              <a:rPr lang="en-US" sz="1800" dirty="0" smtClean="0"/>
              <a:t>Safety mechanical </a:t>
            </a:r>
            <a:r>
              <a:rPr lang="ar-SA" sz="1800" dirty="0" smtClean="0"/>
              <a:t>يحتوي على </a:t>
            </a:r>
            <a:endParaRPr lang="en-US" sz="1800" dirty="0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5" y="1257819"/>
            <a:ext cx="2858037" cy="350949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35" y="3487667"/>
            <a:ext cx="3503944" cy="19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78" y="868679"/>
            <a:ext cx="7530129" cy="44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38" y="736454"/>
            <a:ext cx="8422662" cy="40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9" y="4570004"/>
            <a:ext cx="353383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62" y="739541"/>
            <a:ext cx="6949419" cy="288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4" y="3493477"/>
            <a:ext cx="8035758" cy="277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/>
              <a:t> : </a:t>
            </a:r>
            <a:r>
              <a:rPr lang="en-US" sz="2400" dirty="0"/>
              <a:t>Isolator Switch </a:t>
            </a:r>
            <a:r>
              <a:rPr lang="ar-SA" sz="2400" dirty="0"/>
              <a:t>مبدأ عمل ال</a:t>
            </a:r>
            <a:r>
              <a:rPr lang="ar-SA" sz="2400" b="1" dirty="0"/>
              <a:t> </a:t>
            </a:r>
            <a:r>
              <a:rPr lang="en-US" sz="2400" dirty="0"/>
              <a:t> </a:t>
            </a: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96214" y="748486"/>
            <a:ext cx="11783491" cy="4766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dirty="0" smtClean="0"/>
              <a:t>*** يعتمد على وجود ذراع خارجية يتم تحريكها يدوياً , هذه الذراع تكون متصلة (أي مربوطة) مع </a:t>
            </a:r>
            <a:r>
              <a:rPr lang="ar-SA" sz="2000" dirty="0" err="1" smtClean="0"/>
              <a:t>تلامسات</a:t>
            </a:r>
            <a:r>
              <a:rPr lang="ar-SA" sz="2000" dirty="0" smtClean="0"/>
              <a:t> داخل المفتاح , عند تحريك الذراع يتم فصل أو وصل </a:t>
            </a:r>
            <a:r>
              <a:rPr lang="ar-SA" sz="2000" dirty="0" err="1" smtClean="0"/>
              <a:t>التلامسات</a:t>
            </a:r>
            <a:r>
              <a:rPr lang="ar-SA" sz="2000" dirty="0" smtClean="0"/>
              <a:t> , وبالتالي وصل أو فصل الدائرة . </a:t>
            </a:r>
          </a:p>
          <a:p>
            <a:pPr algn="r"/>
            <a:endParaRPr lang="ar-SA" sz="2000" dirty="0" smtClean="0"/>
          </a:p>
          <a:p>
            <a:pPr algn="r"/>
            <a:r>
              <a:rPr lang="ar-SA" sz="2000" dirty="0" smtClean="0"/>
              <a:t>*** يوجد عليه رمزين (0 , 1) , وله طقتان :</a:t>
            </a:r>
          </a:p>
          <a:p>
            <a:pPr algn="r"/>
            <a:r>
              <a:rPr lang="ar-SA" sz="2000" dirty="0" smtClean="0"/>
              <a:t>     عندما يكون على الرقم 1 , يكون واصل الجهاز بالشبكة .   </a:t>
            </a:r>
          </a:p>
          <a:p>
            <a:pPr algn="r"/>
            <a:r>
              <a:rPr lang="ar-SA" sz="2000" dirty="0" smtClean="0"/>
              <a:t>     وعندما يكون على الرقم 0 , يكون فاصل .     </a:t>
            </a:r>
          </a:p>
          <a:p>
            <a:pPr algn="r"/>
            <a:endParaRPr lang="ar-SA" sz="2000" dirty="0" smtClean="0"/>
          </a:p>
          <a:p>
            <a:pPr algn="r"/>
            <a:r>
              <a:rPr lang="ar-SA" sz="2000" dirty="0" smtClean="0"/>
              <a:t>*** ميزته : أن التعامل معه يدوياً , أي لا يوجد فيه ملفات , لذلك صعب نوعاً ما تلفه .  </a:t>
            </a:r>
          </a:p>
        </p:txBody>
      </p:sp>
    </p:spTree>
    <p:extLst>
      <p:ext uri="{BB962C8B-B14F-4D97-AF65-F5344CB8AC3E}">
        <p14:creationId xmlns:p14="http://schemas.microsoft.com/office/powerpoint/2010/main" val="1476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84" y="1184869"/>
            <a:ext cx="4830228" cy="4009985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7" y="1038626"/>
            <a:ext cx="5259861" cy="40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0" y="6405331"/>
            <a:ext cx="8677472" cy="4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Google Shape;135;p25"/>
          <p:cNvSpPr/>
          <p:nvPr/>
        </p:nvSpPr>
        <p:spPr>
          <a:xfrm rot="16200000" flipH="1">
            <a:off x="9840536" y="4506536"/>
            <a:ext cx="1188400" cy="3514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54" y="5773408"/>
            <a:ext cx="1015967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946941" y="3561"/>
            <a:ext cx="11239600" cy="731200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dirty="0"/>
              <a:t>أنواعه من حيث عدد </a:t>
            </a:r>
            <a:r>
              <a:rPr lang="ar-SA" sz="2400" dirty="0" smtClean="0"/>
              <a:t>الأقطاب</a:t>
            </a:r>
            <a:endParaRPr lang="en-US" sz="2400" dirty="0"/>
          </a:p>
        </p:txBody>
      </p:sp>
      <p:pic>
        <p:nvPicPr>
          <p:cNvPr id="2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9542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34;p25"/>
          <p:cNvSpPr/>
          <p:nvPr/>
        </p:nvSpPr>
        <p:spPr>
          <a:xfrm rot="16200000" flipH="1">
            <a:off x="102619" y="-105347"/>
            <a:ext cx="731200" cy="9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48101"/>
            <a:ext cx="683105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431">
            <a:off x="227326" y="3268590"/>
            <a:ext cx="3421620" cy="247953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95" y="702647"/>
            <a:ext cx="1753905" cy="224590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70941" y="8672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 smtClean="0"/>
              <a:t> , ويستخدم هذا النوع في الواحد فاز .</a:t>
            </a:r>
            <a:r>
              <a:rPr lang="en-US" dirty="0" smtClean="0"/>
              <a:t> 2 pole </a:t>
            </a:r>
            <a:r>
              <a:rPr lang="ar-SA" dirty="0" smtClean="0"/>
              <a:t>يوجد من</a:t>
            </a:r>
            <a:endParaRPr lang="en-US" dirty="0" smtClean="0"/>
          </a:p>
          <a:p>
            <a:pPr algn="r"/>
            <a:r>
              <a:rPr lang="ar-SA" dirty="0" smtClean="0"/>
              <a:t>, ويستخدم هذا النوع في الثلاث فاز . </a:t>
            </a:r>
            <a:r>
              <a:rPr lang="en-US" dirty="0" smtClean="0"/>
              <a:t>3 or 4 poles </a:t>
            </a:r>
            <a:r>
              <a:rPr lang="ar-SA" dirty="0" smtClean="0"/>
              <a:t>ويوجد منه</a:t>
            </a:r>
          </a:p>
          <a:p>
            <a:pPr algn="r"/>
            <a:endParaRPr lang="ar-SA" dirty="0" smtClean="0"/>
          </a:p>
          <a:p>
            <a:pPr algn="r"/>
            <a:r>
              <a:rPr lang="ar-SA" dirty="0" smtClean="0"/>
              <a:t>** في الواحد فاز يدخل عليه – فاز </a:t>
            </a:r>
            <a:r>
              <a:rPr lang="ar-SA" dirty="0" err="1" smtClean="0"/>
              <a:t>ونيتر</a:t>
            </a:r>
            <a:r>
              <a:rPr lang="ar-SA" dirty="0" smtClean="0"/>
              <a:t> - , ويخرج منه – فاز </a:t>
            </a:r>
            <a:r>
              <a:rPr lang="ar-SA" dirty="0" err="1" smtClean="0"/>
              <a:t>ونيتر</a:t>
            </a:r>
            <a:r>
              <a:rPr lang="ar-SA" dirty="0" smtClean="0"/>
              <a:t> - .</a:t>
            </a:r>
          </a:p>
          <a:p>
            <a:pPr algn="r"/>
            <a:r>
              <a:rPr lang="ar-SA" dirty="0" smtClean="0"/>
              <a:t>** في الثلاث فاز يدخل عليه – 3 فاز , ويخرج منه – 3 فاز , إذا كان 3 </a:t>
            </a:r>
          </a:p>
          <a:p>
            <a:pPr algn="r"/>
            <a:r>
              <a:rPr lang="ar-SA" dirty="0" smtClean="0"/>
              <a:t>أما إذا كان 4 , يدخل عليه – 3 فاز </a:t>
            </a:r>
            <a:r>
              <a:rPr lang="ar-SA" dirty="0" err="1" smtClean="0"/>
              <a:t>ونيتر</a:t>
            </a:r>
            <a:r>
              <a:rPr lang="ar-SA" dirty="0" smtClean="0"/>
              <a:t> , ويخرج منه – 3 فاز </a:t>
            </a:r>
            <a:r>
              <a:rPr lang="ar-SA" dirty="0" err="1" smtClean="0"/>
              <a:t>ونيتر</a:t>
            </a:r>
            <a:r>
              <a:rPr lang="ar-SA" dirty="0" smtClean="0"/>
              <a:t> - .</a:t>
            </a:r>
          </a:p>
          <a:p>
            <a:pPr algn="r"/>
            <a:r>
              <a:rPr lang="ar-S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</TotalTime>
  <Words>464</Words>
  <Application>Microsoft Office PowerPoint</Application>
  <PresentationFormat>مخصص</PresentationFormat>
  <Paragraphs>50</Paragraphs>
  <Slides>15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Wisp</vt:lpstr>
      <vt:lpstr>عرض تقديمي في PowerPoint</vt:lpstr>
      <vt:lpstr>LECTURE10: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shaymaa</dc:creator>
  <cp:lastModifiedBy>Acer</cp:lastModifiedBy>
  <cp:revision>30</cp:revision>
  <dcterms:created xsi:type="dcterms:W3CDTF">2018-03-31T14:01:14Z</dcterms:created>
  <dcterms:modified xsi:type="dcterms:W3CDTF">2024-04-04T14:16:25Z</dcterms:modified>
</cp:coreProperties>
</file>