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75" r:id="rId3"/>
    <p:sldId id="276" r:id="rId4"/>
    <p:sldId id="283" r:id="rId5"/>
    <p:sldId id="282" r:id="rId6"/>
    <p:sldId id="284"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17" autoAdjust="0"/>
  </p:normalViewPr>
  <p:slideViewPr>
    <p:cSldViewPr>
      <p:cViewPr varScale="1">
        <p:scale>
          <a:sx n="70" d="100"/>
          <a:sy n="70" d="100"/>
        </p:scale>
        <p:origin x="-137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3/24/2021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24-Mar-21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24-Mar-21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24-Mar-21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24-Mar-21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24-Mar-21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24-Mar-21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24-Mar-21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24-Mar-21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24-Mar-21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24-Mar-21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24-Mar-21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24-Mar-21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الاملاح المعدنية .....1</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24-Mar-21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1071546"/>
            <a:ext cx="8072494" cy="3643338"/>
          </a:xfrm>
        </p:spPr>
        <p:txBody>
          <a:bodyPr>
            <a:noAutofit/>
          </a:bodyPr>
          <a:lstStyle/>
          <a:p>
            <a:pPr rtl="1"/>
            <a:r>
              <a:rPr lang="ar-IQ" sz="2000" b="1" dirty="0" smtClean="0"/>
              <a:t>   </a:t>
            </a:r>
            <a:endParaRPr lang="en-US" sz="2000" dirty="0" smtClean="0"/>
          </a:p>
          <a:p>
            <a:pPr rtl="1"/>
            <a:r>
              <a:rPr lang="ar-IQ" sz="2000" b="1" dirty="0"/>
              <a:t>    </a:t>
            </a:r>
            <a:r>
              <a:rPr lang="ar-JO" sz="2000" b="1" dirty="0"/>
              <a:t>تعد الاملاح المعدنية جزءا أساسيا وهاما من مكونات الجسم، ويحتاجها الجسم بكميات قليلة للحفاظ على الصحة وادامة الحياة وهي تختلف عن العناصر الاخرى بأنها عناصر ((غير عضوية))، فالكثير من الاملاح المعدنية يقوم بعمليات حيوية ذات أهمية كبيرة للجسم لذا فهي من الضروري أن تكون ضمن الوجبة الغذائية، يقدر عدد العناصر المعدنية المعروفة والفعالة </a:t>
            </a:r>
            <a:r>
              <a:rPr lang="ar-IQ" sz="2000" b="1" dirty="0"/>
              <a:t>بـ</a:t>
            </a:r>
            <a:r>
              <a:rPr lang="ar-JO" sz="2000" b="1" dirty="0"/>
              <a:t>(21) عنصرا، كما ويوجد قسم آخر ولكن لم يكشف أو لم يفهم بعد دوره الوظيفي وفائدته للجسم، وتعد مواد فعالة كيميائيا بسبب امتلاكها شحنات سالبة وموجبة تؤثر في سلوكها </a:t>
            </a:r>
            <a:r>
              <a:rPr lang="ar-JO" sz="2000" b="1" dirty="0" err="1"/>
              <a:t>البايولوجي</a:t>
            </a:r>
            <a:r>
              <a:rPr lang="ar-JO" sz="2000" b="1" dirty="0"/>
              <a:t> ولاسيما امتصاصها من قبل الجهاز الهضمي وانتقالها الى الجسم في الدم والسوائل، ويؤدي نقص هذه الاملاح لفترة طويلة الى حدوث اختلال في عمليات البناء والوظائف للجسم</a:t>
            </a:r>
            <a:r>
              <a:rPr lang="ar-IQ" sz="2000" b="1" dirty="0"/>
              <a:t>.</a:t>
            </a:r>
            <a:r>
              <a:rPr lang="ar-JO" sz="2000" b="1" dirty="0"/>
              <a:t> تشكل الاملاح المعدنية حوالي 5 % من وزن الجسم</a:t>
            </a:r>
            <a:r>
              <a:rPr lang="ar-IQ" sz="2000" b="1" dirty="0"/>
              <a:t>.</a:t>
            </a:r>
            <a:endParaRPr lang="en-US" sz="2000" dirty="0"/>
          </a:p>
          <a:p>
            <a:pPr rtl="1"/>
            <a:r>
              <a:rPr lang="ar-JO" sz="2000" b="1" dirty="0"/>
              <a:t> </a:t>
            </a:r>
            <a:endParaRPr lang="en-US" sz="2000" dirty="0"/>
          </a:p>
          <a:p>
            <a:pPr rtl="1"/>
            <a:endParaRPr lang="en-US" sz="2000" dirty="0"/>
          </a:p>
        </p:txBody>
      </p:sp>
      <p:sp>
        <p:nvSpPr>
          <p:cNvPr id="4" name="عنصر نائب للتاريخ 3"/>
          <p:cNvSpPr>
            <a:spLocks noGrp="1"/>
          </p:cNvSpPr>
          <p:nvPr>
            <p:ph type="dt" sz="half" idx="10"/>
          </p:nvPr>
        </p:nvSpPr>
        <p:spPr/>
        <p:txBody>
          <a:bodyPr/>
          <a:lstStyle/>
          <a:p>
            <a:fld id="{B02E0F1F-EDCA-46E7-8119-91E26A2CDF94}" type="datetime5">
              <a:rPr lang="en-US" smtClean="0"/>
              <a:pPr/>
              <a:t>24-Mar-21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285728"/>
            <a:ext cx="7072362" cy="5072098"/>
          </a:xfrm>
        </p:spPr>
        <p:txBody>
          <a:bodyPr>
            <a:normAutofit fontScale="85000" lnSpcReduction="10000"/>
          </a:bodyPr>
          <a:lstStyle/>
          <a:p>
            <a:pPr rtl="1"/>
            <a:r>
              <a:rPr lang="ar-JO" b="1" dirty="0" smtClean="0"/>
              <a:t> </a:t>
            </a:r>
            <a:r>
              <a:rPr lang="ar-IQ" b="1" dirty="0" smtClean="0"/>
              <a:t> </a:t>
            </a:r>
            <a:r>
              <a:rPr lang="ar-JO" b="1" u="sng" dirty="0"/>
              <a:t>أهمية ووظائف العناصر المعدنية لجسم الانسان  : </a:t>
            </a:r>
            <a:endParaRPr lang="en-US" dirty="0"/>
          </a:p>
          <a:p>
            <a:pPr rtl="1"/>
            <a:r>
              <a:rPr lang="ar-IQ" b="1" dirty="0"/>
              <a:t>    </a:t>
            </a:r>
            <a:r>
              <a:rPr lang="ar-JO" b="1" dirty="0"/>
              <a:t>ترجع أهمية الاملاح المعدنية للجسم طبقا لما اتفقت عليه المراجع العلمية في تغذية الفرد والرياضي خاصة لكثير من المتغيرات وكما يلي:</a:t>
            </a:r>
            <a:endParaRPr lang="en-US" dirty="0"/>
          </a:p>
          <a:p>
            <a:pPr rtl="1"/>
            <a:r>
              <a:rPr lang="ar-JO" b="1" dirty="0"/>
              <a:t>1-  تدخل في تركيب خلايا الجسم من حيث ( بناء الهيكل العظمي والاسنان  كالسيوم، فسفور بناء كريات الدم الحمراء  الحديد، </a:t>
            </a:r>
            <a:r>
              <a:rPr lang="ar-JO" b="1" dirty="0" err="1"/>
              <a:t>الهيموكلوبين</a:t>
            </a:r>
            <a:r>
              <a:rPr lang="ar-IQ" b="1" dirty="0"/>
              <a:t>.</a:t>
            </a:r>
            <a:endParaRPr lang="en-US" dirty="0"/>
          </a:p>
          <a:p>
            <a:pPr rtl="1"/>
            <a:r>
              <a:rPr lang="ar-JO" b="1" dirty="0"/>
              <a:t>2-  تعد جزءا تركيبيا مهما لكثير من العناصر الغذائية والمركبات مثل الفيتامينات والاحماض الامينية</a:t>
            </a:r>
            <a:r>
              <a:rPr lang="ar-IQ" b="1" dirty="0"/>
              <a:t>.</a:t>
            </a:r>
            <a:endParaRPr lang="en-US" dirty="0"/>
          </a:p>
          <a:p>
            <a:pPr rtl="1"/>
            <a:r>
              <a:rPr lang="ar-JO" b="1" dirty="0"/>
              <a:t>3-  تقوم بتنظيم وتوازن السوائل بالجسم</a:t>
            </a:r>
            <a:r>
              <a:rPr lang="ar-IQ" b="1" dirty="0"/>
              <a:t>.</a:t>
            </a:r>
            <a:endParaRPr lang="en-US" dirty="0"/>
          </a:p>
          <a:p>
            <a:pPr rtl="1"/>
            <a:r>
              <a:rPr lang="ar-JO" b="1" dirty="0"/>
              <a:t>4-  تستخدم كعناصر منظمة لمستوى الحموضة والسوائل</a:t>
            </a:r>
            <a:r>
              <a:rPr lang="ar-IQ" b="1" dirty="0"/>
              <a:t>.</a:t>
            </a:r>
            <a:endParaRPr lang="en-US" dirty="0"/>
          </a:p>
          <a:p>
            <a:pPr rtl="1"/>
            <a:r>
              <a:rPr lang="ar-JO" b="1" dirty="0"/>
              <a:t>5-  تنظيم ضربات القلب</a:t>
            </a:r>
            <a:r>
              <a:rPr lang="ar-IQ" b="1" dirty="0"/>
              <a:t>.</a:t>
            </a:r>
            <a:endParaRPr lang="en-US" dirty="0"/>
          </a:p>
          <a:p>
            <a:pPr rtl="1"/>
            <a:r>
              <a:rPr lang="ar-JO" b="1" dirty="0"/>
              <a:t>6-  التحكم في انقباض العضلات (صوديوم، بوتاسيوم)</a:t>
            </a:r>
            <a:r>
              <a:rPr lang="ar-IQ" b="1" dirty="0"/>
              <a:t>.</a:t>
            </a:r>
            <a:endParaRPr lang="en-US" dirty="0"/>
          </a:p>
          <a:p>
            <a:pPr rtl="1"/>
            <a:r>
              <a:rPr lang="ar-JO" b="1" dirty="0"/>
              <a:t>7-  تساعد على عدم التجلط (كالسيوم)</a:t>
            </a:r>
            <a:r>
              <a:rPr lang="ar-IQ" b="1" dirty="0"/>
              <a:t>.</a:t>
            </a:r>
            <a:endParaRPr lang="en-US" dirty="0"/>
          </a:p>
          <a:p>
            <a:pPr rtl="1"/>
            <a:r>
              <a:rPr lang="ar-JO" b="1" dirty="0"/>
              <a:t>8-  تستخدم في نقل الاشارات العصبية</a:t>
            </a:r>
            <a:r>
              <a:rPr lang="ar-IQ" b="1" dirty="0"/>
              <a:t>.</a:t>
            </a:r>
            <a:endParaRPr lang="en-US" dirty="0"/>
          </a:p>
          <a:p>
            <a:pPr rtl="1"/>
            <a:endParaRPr lang="ar-SA" b="1" dirty="0" smtClean="0"/>
          </a:p>
        </p:txBody>
      </p:sp>
      <p:sp>
        <p:nvSpPr>
          <p:cNvPr id="4" name="عنصر نائب للتاريخ 3"/>
          <p:cNvSpPr>
            <a:spLocks noGrp="1"/>
          </p:cNvSpPr>
          <p:nvPr>
            <p:ph type="dt" sz="half" idx="10"/>
          </p:nvPr>
        </p:nvSpPr>
        <p:spPr/>
        <p:txBody>
          <a:bodyPr/>
          <a:lstStyle/>
          <a:p>
            <a:fld id="{2AB65A39-2287-42FF-B8D0-D8AF8CD5C095}" type="datetime5">
              <a:rPr lang="en-US" smtClean="0"/>
              <a:pPr/>
              <a:t>24-Mar-21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00042"/>
            <a:ext cx="7772400" cy="4500594"/>
          </a:xfrm>
        </p:spPr>
        <p:txBody>
          <a:bodyPr>
            <a:normAutofit/>
          </a:bodyPr>
          <a:lstStyle/>
          <a:p>
            <a:pPr rtl="1"/>
            <a:r>
              <a:rPr lang="ar-JO" b="1" dirty="0" smtClean="0"/>
              <a:t>   </a:t>
            </a:r>
            <a:r>
              <a:rPr lang="ar-JO" b="1" dirty="0"/>
              <a:t>-  تدخل في تركيب الانزيمات المختلفة</a:t>
            </a:r>
            <a:r>
              <a:rPr lang="ar-IQ" b="1" dirty="0"/>
              <a:t>.</a:t>
            </a:r>
            <a:endParaRPr lang="en-US" dirty="0"/>
          </a:p>
          <a:p>
            <a:pPr rtl="1"/>
            <a:r>
              <a:rPr lang="ar-JO" b="1" dirty="0"/>
              <a:t>10-  تدخل في تركيب الهرمونات (اليود، هرمون الغدة الدرقية)</a:t>
            </a:r>
            <a:r>
              <a:rPr lang="ar-IQ" b="1" dirty="0"/>
              <a:t>.</a:t>
            </a:r>
            <a:endParaRPr lang="en-US" dirty="0"/>
          </a:p>
          <a:p>
            <a:pPr rtl="1"/>
            <a:r>
              <a:rPr lang="ar-JO" b="1" dirty="0"/>
              <a:t>11-  لها أهمية في </a:t>
            </a:r>
            <a:r>
              <a:rPr lang="ar-JO" b="1" dirty="0" err="1"/>
              <a:t>عنلية</a:t>
            </a:r>
            <a:r>
              <a:rPr lang="ar-JO" b="1" dirty="0"/>
              <a:t> التنفس</a:t>
            </a:r>
            <a:r>
              <a:rPr lang="ar-IQ" b="1" dirty="0"/>
              <a:t>.</a:t>
            </a:r>
            <a:endParaRPr lang="en-US" dirty="0"/>
          </a:p>
          <a:p>
            <a:pPr rtl="1"/>
            <a:r>
              <a:rPr lang="ar-JO" b="1" dirty="0"/>
              <a:t>12-  تهيمن على عمليات التأكسد وتوليد الطاقة</a:t>
            </a:r>
            <a:r>
              <a:rPr lang="ar-IQ" b="1" dirty="0"/>
              <a:t>.</a:t>
            </a:r>
            <a:endParaRPr lang="en-US" dirty="0"/>
          </a:p>
          <a:p>
            <a:pPr rtl="1"/>
            <a:endParaRPr lang="en-US"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24-Mar-21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928670"/>
            <a:ext cx="7772400" cy="3882641"/>
          </a:xfrm>
        </p:spPr>
        <p:txBody>
          <a:bodyPr>
            <a:normAutofit/>
          </a:bodyPr>
          <a:lstStyle/>
          <a:p>
            <a:pPr rtl="1"/>
            <a:r>
              <a:rPr lang="ar-JO" b="1" u="sng" dirty="0"/>
              <a:t>أنواع الاملاح المعدنية : </a:t>
            </a:r>
            <a:endParaRPr lang="en-US" dirty="0"/>
          </a:p>
          <a:p>
            <a:pPr rtl="1"/>
            <a:r>
              <a:rPr lang="ar-IQ" b="1" dirty="0"/>
              <a:t>    </a:t>
            </a:r>
            <a:r>
              <a:rPr lang="ar-JO" b="1" dirty="0"/>
              <a:t>تقسم الاملاح المعدنية الى نوعين وان لكل منها له وظيفته الهامة وتأثيره الخاص على الجسم، وهذين النوعين هما:- </a:t>
            </a:r>
            <a:endParaRPr lang="en-US" dirty="0"/>
          </a:p>
          <a:p>
            <a:pPr rtl="1"/>
            <a:r>
              <a:rPr lang="ar-JO" b="1" dirty="0"/>
              <a:t>1- النوع الاول: ويحتاجها الجسم بكميات كبيرة ويتضمن كل من ( الكالسيوم، الصوديوم، الحديد، الفسفور)</a:t>
            </a:r>
            <a:r>
              <a:rPr lang="ar-IQ" b="1" dirty="0"/>
              <a:t>.</a:t>
            </a:r>
            <a:endParaRPr lang="en-US" dirty="0"/>
          </a:p>
          <a:p>
            <a:pPr rtl="1"/>
            <a:r>
              <a:rPr lang="ar-JO" b="1" dirty="0"/>
              <a:t> </a:t>
            </a:r>
            <a:endParaRPr lang="en-US"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24-Mar-21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00042"/>
            <a:ext cx="7772400" cy="4311269"/>
          </a:xfrm>
        </p:spPr>
        <p:txBody>
          <a:bodyPr>
            <a:normAutofit fontScale="92500" lnSpcReduction="20000"/>
          </a:bodyPr>
          <a:lstStyle/>
          <a:p>
            <a:pPr rtl="1"/>
            <a:r>
              <a:rPr lang="ar-JO" b="1" dirty="0"/>
              <a:t>-  النوع الثاني : </a:t>
            </a:r>
            <a:r>
              <a:rPr lang="ar-IQ" b="1" dirty="0"/>
              <a:t>    </a:t>
            </a:r>
            <a:r>
              <a:rPr lang="ar-JO" b="1" dirty="0"/>
              <a:t>ويحتاج جسم الانسان الى كميات ضئيلة من النوع الثاني وان الجسم ممكن أن يكتفي بنسبة ضئيلة منه . </a:t>
            </a:r>
            <a:endParaRPr lang="en-US" dirty="0"/>
          </a:p>
          <a:p>
            <a:pPr rtl="1"/>
            <a:r>
              <a:rPr lang="ar-JO" b="1" dirty="0"/>
              <a:t> ويتضمن (الكبريت، الكلور، اليود، الزنك، المغنيسيوم، الفلور، الكوبلت، المنغنيز ..... الخ)</a:t>
            </a:r>
            <a:r>
              <a:rPr lang="ar-IQ" b="1" dirty="0"/>
              <a:t>.</a:t>
            </a:r>
            <a:endParaRPr lang="en-US" dirty="0"/>
          </a:p>
          <a:p>
            <a:pPr rtl="1"/>
            <a:r>
              <a:rPr lang="ar-JO" b="1" dirty="0"/>
              <a:t>- تزود الوجبة المتوازنة للرياضي احتياجاته من الاملاح ويستثنى من ذلك الذين يمارسون رياضة المطاولة في الطقس الحار، فأن كوب من عصير البرتقال أو الطماطم أو اللبن المملح كافي </a:t>
            </a:r>
            <a:r>
              <a:rPr lang="ar-JO" b="1" dirty="0" err="1"/>
              <a:t>لاعادة</a:t>
            </a:r>
            <a:r>
              <a:rPr lang="ar-JO" b="1" dirty="0"/>
              <a:t> توازن الاملاح في الجسم، ان نقص الاملاح خلال التمرين أو المنافسة بسبب بعض التقلصات في العضلات ولا ينصح بتعويض الاملاح خلال التمرين وذلك لان تركيز الملح لا يقل بل يزداد خلال التمرين والذي يفقد في مثل هذه الحالة هو السوائل.</a:t>
            </a:r>
            <a:endParaRPr lang="en-US" dirty="0"/>
          </a:p>
          <a:p>
            <a:pPr rtl="1"/>
            <a:r>
              <a:rPr lang="ar-JO" b="1" dirty="0"/>
              <a:t>- كما ويفقد بعض الرياضيين كعدائي المسافات الطويلة، لاعبي كرة القدم، الملاكمة من الحديد أكثر ما يفقده الشخص الاعتيادي، وأسبابه كثرة التعرق وزيادة تحلل الكريات الحمراء.</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24-Mar-21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24-Mar-21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7</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449</TotalTime>
  <Words>53</Words>
  <Application>Microsoft Office PowerPoint</Application>
  <PresentationFormat>عرض على الشاشة (3:4)‏</PresentationFormat>
  <Paragraphs>47</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Concourse</vt:lpstr>
      <vt:lpstr>الاملاح المعدنية .....1</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105</cp:revision>
  <dcterms:created xsi:type="dcterms:W3CDTF">2017-10-26T15:09:56Z</dcterms:created>
  <dcterms:modified xsi:type="dcterms:W3CDTF">2021-03-24T19:01:42Z</dcterms:modified>
</cp:coreProperties>
</file>