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7" r:id="rId7"/>
    <p:sldId id="262" r:id="rId8"/>
    <p:sldId id="263" r:id="rId9"/>
    <p:sldId id="26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F130041-865F-4ACE-9B94-33DB931A923C}" type="datetimeFigureOut">
              <a:rPr lang="ar-JO" smtClean="0"/>
              <a:t>18/05/1443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569A4B68-9EF3-4DCA-BE2A-646E20AEAC4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34304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997-8359-489C-8FEE-24C42170D426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EF0D-351C-4CDB-8B50-6AEC07E8E710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15B9-35CF-4CCB-8AC7-E4D084841A25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BC32-7630-46B1-8F87-D2CE03193D6E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58BC-0ADC-4767-919F-B23F8E96B554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9880C-53CF-4C12-9EFB-E26037FE99E7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EE087-100E-4A97-B3C7-D4F4D81438D4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BE14-FDED-453F-9EA6-DE597C4004F5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1AC4-272D-4FEF-BB30-C8F8522FF94C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B39E-52B2-4EA0-B627-C4DB1B9CF90B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95F0-C726-47D3-BD94-46A1960BFB6C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06605-799B-42C0-9F17-D880405BC51A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0DBA-38AE-4E08-A3CB-8FC69BC5A131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6392-3E7E-4EE6-B95F-62850593972A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9326-0489-4E05-9CC1-2BC9520461AA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DA81-2491-47ED-96DF-9D95A824A991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A7E3E-B156-41CC-8A2C-83BA762E151E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803" y="278311"/>
            <a:ext cx="1651000" cy="165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3634" y="2076995"/>
            <a:ext cx="77593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 </a:t>
            </a:r>
            <a:r>
              <a:rPr lang="en-US" sz="2800" b="1" dirty="0" smtClean="0"/>
              <a:t>Faculty of Arts and Educational sciences</a:t>
            </a:r>
            <a:endParaRPr lang="ar-JO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56263" y="2886891"/>
            <a:ext cx="61787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/>
              <a:t>Languages Department </a:t>
            </a:r>
            <a:endParaRPr lang="ar-JO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2505118" y="3377369"/>
            <a:ext cx="718177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</a:rPr>
              <a:t>English Language (1)</a:t>
            </a:r>
            <a:endParaRPr lang="en-US" sz="5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9157" y="4401808"/>
            <a:ext cx="32736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/>
              <a:t>(15200106)</a:t>
            </a:r>
            <a:endParaRPr lang="ar-JO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19380" y="5391150"/>
            <a:ext cx="695325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/>
              <a:t>Instructor: Dr.Adli Odeh</a:t>
            </a:r>
            <a:endParaRPr lang="ar-JO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8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23">
        <p15:prstTrans prst="peelOff"/>
      </p:transition>
    </mc:Choice>
    <mc:Fallback xmlns="">
      <p:transition spd="slow" advTm="96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b="1" dirty="0" smtClean="0"/>
              <a:t>Past Simple Tense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Affirmative: S+V2+C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6103" y="2133600"/>
            <a:ext cx="10028509" cy="377762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endParaRPr lang="en-US" dirty="0" smtClean="0"/>
          </a:p>
          <a:p>
            <a:pPr marL="0" indent="0" algn="l" rtl="0">
              <a:buNone/>
            </a:pPr>
            <a:endParaRPr lang="ar-J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134" y="95431"/>
            <a:ext cx="1651000" cy="9234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532566"/>
              </p:ext>
            </p:extLst>
          </p:nvPr>
        </p:nvGraphicFramePr>
        <p:xfrm>
          <a:off x="2481944" y="3075686"/>
          <a:ext cx="8576899" cy="2784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9225">
                  <a:extLst>
                    <a:ext uri="{9D8B030D-6E8A-4147-A177-3AD203B41FA5}">
                      <a16:colId xmlns:a16="http://schemas.microsoft.com/office/drawing/2014/main" val="1819360432"/>
                    </a:ext>
                  </a:extLst>
                </a:gridCol>
                <a:gridCol w="2680936">
                  <a:extLst>
                    <a:ext uri="{9D8B030D-6E8A-4147-A177-3AD203B41FA5}">
                      <a16:colId xmlns:a16="http://schemas.microsoft.com/office/drawing/2014/main" val="186331453"/>
                    </a:ext>
                  </a:extLst>
                </a:gridCol>
                <a:gridCol w="3596738">
                  <a:extLst>
                    <a:ext uri="{9D8B030D-6E8A-4147-A177-3AD203B41FA5}">
                      <a16:colId xmlns:a16="http://schemas.microsoft.com/office/drawing/2014/main" val="29829747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Singular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Plural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extLst>
                  <a:ext uri="{0D108BD9-81ED-4DB2-BD59-A6C34878D82A}">
                    <a16:rowId xmlns:a16="http://schemas.microsoft.com/office/drawing/2014/main" val="3253641216"/>
                  </a:ext>
                </a:extLst>
              </a:tr>
              <a:tr h="3321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1st person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I drank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we drank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extLst>
                  <a:ext uri="{0D108BD9-81ED-4DB2-BD59-A6C34878D82A}">
                    <a16:rowId xmlns:a16="http://schemas.microsoft.com/office/drawing/2014/main" val="1418202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2nd person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you drank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you drank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extLst>
                  <a:ext uri="{0D108BD9-81ED-4DB2-BD59-A6C34878D82A}">
                    <a16:rowId xmlns:a16="http://schemas.microsoft.com/office/drawing/2014/main" val="3999436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3rd person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he/she/it drank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they drank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extLst>
                  <a:ext uri="{0D108BD9-81ED-4DB2-BD59-A6C34878D82A}">
                    <a16:rowId xmlns:a16="http://schemas.microsoft.com/office/drawing/2014/main" val="1377023180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99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8420">
        <p15:prstTrans prst="peelOff"/>
      </p:transition>
    </mc:Choice>
    <mc:Fallback xmlns="">
      <p:transition spd="slow" advTm="138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33" y="624110"/>
            <a:ext cx="9098280" cy="528797"/>
          </a:xfrm>
        </p:spPr>
        <p:txBody>
          <a:bodyPr>
            <a:normAutofit fontScale="90000"/>
          </a:bodyPr>
          <a:lstStyle/>
          <a:p>
            <a:pPr rtl="0"/>
            <a:r>
              <a:rPr lang="en-US" b="1" dirty="0"/>
              <a:t>Negative </a:t>
            </a:r>
            <a:r>
              <a:rPr lang="en-US" b="1" dirty="0" smtClean="0"/>
              <a:t>statements: S+didn’t+V1+C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32" y="1319349"/>
            <a:ext cx="8915400" cy="5212080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endParaRPr lang="en-US" sz="2800" b="1" dirty="0"/>
          </a:p>
          <a:p>
            <a:pPr marL="0" indent="0" algn="l" rtl="0">
              <a:buNone/>
            </a:pPr>
            <a:endParaRPr lang="en-US" sz="2800" b="1" dirty="0" smtClean="0"/>
          </a:p>
          <a:p>
            <a:pPr marL="0" indent="0" algn="l" rtl="0">
              <a:buNone/>
            </a:pPr>
            <a:endParaRPr lang="en-US" sz="2800" b="1" dirty="0" smtClean="0"/>
          </a:p>
          <a:p>
            <a:pPr marL="0" indent="0" algn="l" rtl="0">
              <a:buNone/>
            </a:pPr>
            <a:endParaRPr lang="ar-JO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26" y="254000"/>
            <a:ext cx="1651000" cy="73877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811308"/>
              </p:ext>
            </p:extLst>
          </p:nvPr>
        </p:nvGraphicFramePr>
        <p:xfrm>
          <a:off x="2577782" y="2082909"/>
          <a:ext cx="8643211" cy="2784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8721">
                  <a:extLst>
                    <a:ext uri="{9D8B030D-6E8A-4147-A177-3AD203B41FA5}">
                      <a16:colId xmlns:a16="http://schemas.microsoft.com/office/drawing/2014/main" val="278709275"/>
                    </a:ext>
                  </a:extLst>
                </a:gridCol>
                <a:gridCol w="3540283">
                  <a:extLst>
                    <a:ext uri="{9D8B030D-6E8A-4147-A177-3AD203B41FA5}">
                      <a16:colId xmlns:a16="http://schemas.microsoft.com/office/drawing/2014/main" val="4068303050"/>
                    </a:ext>
                  </a:extLst>
                </a:gridCol>
                <a:gridCol w="3004207">
                  <a:extLst>
                    <a:ext uri="{9D8B030D-6E8A-4147-A177-3AD203B41FA5}">
                      <a16:colId xmlns:a16="http://schemas.microsoft.com/office/drawing/2014/main" val="8333747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Singular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Plural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extLst>
                  <a:ext uri="{0D108BD9-81ED-4DB2-BD59-A6C34878D82A}">
                    <a16:rowId xmlns:a16="http://schemas.microsoft.com/office/drawing/2014/main" val="3543649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1st person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 didn't drink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we didn't drink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extLst>
                  <a:ext uri="{0D108BD9-81ED-4DB2-BD59-A6C34878D82A}">
                    <a16:rowId xmlns:a16="http://schemas.microsoft.com/office/drawing/2014/main" val="674286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2nd person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you didn't drink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you didn't drink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extLst>
                  <a:ext uri="{0D108BD9-81ED-4DB2-BD59-A6C34878D82A}">
                    <a16:rowId xmlns:a16="http://schemas.microsoft.com/office/drawing/2014/main" val="3336248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3rd person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he/she/it didn't drink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they didn't drink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extLst>
                  <a:ext uri="{0D108BD9-81ED-4DB2-BD59-A6C34878D82A}">
                    <a16:rowId xmlns:a16="http://schemas.microsoft.com/office/drawing/2014/main" val="1519997802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18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377">
        <p15:prstTrans prst="peelOff"/>
      </p:transition>
    </mc:Choice>
    <mc:Fallback xmlns="">
      <p:transition spd="slow" advTm="56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61258"/>
            <a:ext cx="8911687" cy="627016"/>
          </a:xfrm>
        </p:spPr>
        <p:txBody>
          <a:bodyPr>
            <a:normAutofit fontScale="90000"/>
          </a:bodyPr>
          <a:lstStyle/>
          <a:p>
            <a:pPr rtl="0"/>
            <a:r>
              <a:rPr lang="en-US" b="1" dirty="0" smtClean="0"/>
              <a:t>Questions: </a:t>
            </a:r>
            <a:r>
              <a:rPr lang="en-US" b="1" dirty="0" err="1" smtClean="0"/>
              <a:t>Did+S</a:t>
            </a:r>
            <a:r>
              <a:rPr lang="en-US" b="1" dirty="0" smtClean="0"/>
              <a:t>+ V1+C</a:t>
            </a:r>
            <a:endParaRPr lang="ar-JO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565542"/>
              </p:ext>
            </p:extLst>
          </p:nvPr>
        </p:nvGraphicFramePr>
        <p:xfrm>
          <a:off x="2896076" y="2689130"/>
          <a:ext cx="8023860" cy="2784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684">
                  <a:extLst>
                    <a:ext uri="{9D8B030D-6E8A-4147-A177-3AD203B41FA5}">
                      <a16:colId xmlns:a16="http://schemas.microsoft.com/office/drawing/2014/main" val="4089459011"/>
                    </a:ext>
                  </a:extLst>
                </a:gridCol>
                <a:gridCol w="3307556">
                  <a:extLst>
                    <a:ext uri="{9D8B030D-6E8A-4147-A177-3AD203B41FA5}">
                      <a16:colId xmlns:a16="http://schemas.microsoft.com/office/drawing/2014/main" val="2816350778"/>
                    </a:ext>
                  </a:extLst>
                </a:gridCol>
                <a:gridCol w="2674620">
                  <a:extLst>
                    <a:ext uri="{9D8B030D-6E8A-4147-A177-3AD203B41FA5}">
                      <a16:colId xmlns:a16="http://schemas.microsoft.com/office/drawing/2014/main" val="13971984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Singular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Plural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extLst>
                  <a:ext uri="{0D108BD9-81ED-4DB2-BD59-A6C34878D82A}">
                    <a16:rowId xmlns:a16="http://schemas.microsoft.com/office/drawing/2014/main" val="2678798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1st person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did I drink?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did we drink?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extLst>
                  <a:ext uri="{0D108BD9-81ED-4DB2-BD59-A6C34878D82A}">
                    <a16:rowId xmlns:a16="http://schemas.microsoft.com/office/drawing/2014/main" val="3869844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2nd person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did you drink?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did you drink?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extLst>
                  <a:ext uri="{0D108BD9-81ED-4DB2-BD59-A6C34878D82A}">
                    <a16:rowId xmlns:a16="http://schemas.microsoft.com/office/drawing/2014/main" val="2624927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3rd person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did he/she/it drink?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did they drink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/>
                </a:tc>
                <a:extLst>
                  <a:ext uri="{0D108BD9-81ED-4DB2-BD59-A6C34878D82A}">
                    <a16:rowId xmlns:a16="http://schemas.microsoft.com/office/drawing/2014/main" val="109308687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91" y="-35196"/>
            <a:ext cx="1651000" cy="10279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26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428">
        <p15:prstTrans prst="peelOff"/>
      </p:transition>
    </mc:Choice>
    <mc:Fallback xmlns="">
      <p:transition spd="slow" advTm="49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1993"/>
          </a:xfrm>
        </p:spPr>
        <p:txBody>
          <a:bodyPr/>
          <a:lstStyle/>
          <a:p>
            <a:r>
              <a:rPr lang="en-US" b="1" dirty="0" smtClean="0"/>
              <a:t>USES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024743"/>
            <a:ext cx="8915400" cy="3886479"/>
          </a:xfrm>
        </p:spPr>
        <p:txBody>
          <a:bodyPr>
            <a:normAutofit/>
          </a:bodyPr>
          <a:lstStyle/>
          <a:p>
            <a:pPr algn="l" rtl="0"/>
            <a:r>
              <a:rPr lang="en-US" sz="3200" b="1" dirty="0" smtClean="0"/>
              <a:t>1- For </a:t>
            </a:r>
            <a:r>
              <a:rPr lang="en-US" sz="3200" b="1" dirty="0"/>
              <a:t>actions that happened in the past</a:t>
            </a:r>
          </a:p>
          <a:p>
            <a:pPr algn="l" rtl="0"/>
            <a:r>
              <a:rPr lang="en-US" sz="3200" dirty="0"/>
              <a:t>The past simple is the most usual tense for talking about things that happened or have finished before now. Very often we use a word or expression of finished time with this tense. </a:t>
            </a:r>
          </a:p>
          <a:p>
            <a:pPr algn="l" rtl="0">
              <a:buAutoNum type="arabicPeriod"/>
            </a:pPr>
            <a:endParaRPr lang="en-US" sz="3200" b="1" dirty="0" smtClean="0"/>
          </a:p>
          <a:p>
            <a:pPr marL="0" indent="0" algn="l" rtl="0">
              <a:buNone/>
            </a:pPr>
            <a:endParaRPr lang="ar-JO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91" y="147682"/>
            <a:ext cx="1651000" cy="10052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25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4835">
        <p15:prstTrans prst="peelOff"/>
      </p:transition>
    </mc:Choice>
    <mc:Fallback xmlns="">
      <p:transition spd="slow" advTm="848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common time expressions used with the past tense are: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2400" b="1" dirty="0" smtClean="0"/>
              <a:t>Yesterday</a:t>
            </a:r>
          </a:p>
          <a:p>
            <a:pPr marL="0" indent="0" algn="l" rtl="0">
              <a:buNone/>
            </a:pPr>
            <a:r>
              <a:rPr lang="en-US" sz="2400" b="1" dirty="0" smtClean="0"/>
              <a:t> </a:t>
            </a:r>
            <a:r>
              <a:rPr lang="en-US" sz="2400" b="1" dirty="0"/>
              <a:t>many years </a:t>
            </a:r>
            <a:r>
              <a:rPr lang="en-US" sz="2400" b="1" dirty="0" smtClean="0"/>
              <a:t>ago</a:t>
            </a:r>
          </a:p>
          <a:p>
            <a:pPr marL="0" indent="0" algn="l" rtl="0">
              <a:buNone/>
            </a:pPr>
            <a:r>
              <a:rPr lang="en-US" sz="2400" b="1" dirty="0" smtClean="0"/>
              <a:t> </a:t>
            </a:r>
            <a:r>
              <a:rPr lang="en-US" sz="2400" b="1" dirty="0"/>
              <a:t>a long time ago </a:t>
            </a:r>
            <a:endParaRPr lang="en-US" sz="2400" b="1" dirty="0" smtClean="0"/>
          </a:p>
          <a:p>
            <a:pPr marL="0" indent="0" algn="l" rtl="0">
              <a:buNone/>
            </a:pPr>
            <a:r>
              <a:rPr lang="en-US" sz="2400" b="1" dirty="0" smtClean="0"/>
              <a:t>before </a:t>
            </a:r>
            <a:r>
              <a:rPr lang="en-US" sz="2400" b="1" dirty="0"/>
              <a:t>this year </a:t>
            </a:r>
            <a:endParaRPr lang="en-US" sz="2400" b="1" dirty="0" smtClean="0"/>
          </a:p>
          <a:p>
            <a:pPr marL="0" indent="0" algn="l" rtl="0">
              <a:buNone/>
            </a:pPr>
            <a:r>
              <a:rPr lang="en-US" sz="2400" b="1" dirty="0" smtClean="0"/>
              <a:t>at </a:t>
            </a:r>
            <a:r>
              <a:rPr lang="en-US" sz="2400" b="1" dirty="0"/>
              <a:t>that </a:t>
            </a:r>
            <a:r>
              <a:rPr lang="en-US" sz="2400" b="1" dirty="0" smtClean="0"/>
              <a:t>time</a:t>
            </a:r>
          </a:p>
          <a:p>
            <a:pPr marL="0" indent="0" algn="l" rtl="0">
              <a:buNone/>
            </a:pPr>
            <a:r>
              <a:rPr lang="en-US" sz="2400" b="1" dirty="0" smtClean="0"/>
              <a:t> </a:t>
            </a:r>
            <a:r>
              <a:rPr lang="en-US" sz="2400" b="1" dirty="0"/>
              <a:t>for many years </a:t>
            </a:r>
            <a:endParaRPr lang="en-US" sz="2400" b="1" dirty="0" smtClean="0"/>
          </a:p>
          <a:p>
            <a:pPr marL="0" indent="0" algn="l" rtl="0">
              <a:buNone/>
            </a:pPr>
            <a:r>
              <a:rPr lang="en-US" sz="2400" b="1" dirty="0" smtClean="0"/>
              <a:t>in </a:t>
            </a:r>
            <a:r>
              <a:rPr lang="en-US" sz="2400" b="1" dirty="0"/>
              <a:t>19— </a:t>
            </a:r>
            <a:endParaRPr lang="en-US" sz="2400" b="1" dirty="0" smtClean="0"/>
          </a:p>
          <a:p>
            <a:pPr marL="0" indent="0" algn="l" rtl="0">
              <a:buNone/>
            </a:pPr>
            <a:r>
              <a:rPr lang="en-US" sz="2400" b="1" dirty="0" smtClean="0"/>
              <a:t>last </a:t>
            </a:r>
            <a:r>
              <a:rPr lang="en-US" sz="2400" b="1" dirty="0"/>
              <a:t>night, Saturday, weekend, year…</a:t>
            </a:r>
            <a:endParaRPr lang="ar-JO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1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4494">
        <p15:prstTrans prst="peelOff"/>
      </p:transition>
    </mc:Choice>
    <mc:Fallback xmlns="">
      <p:transition spd="slow" advTm="84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99295"/>
          </a:xfrm>
        </p:spPr>
        <p:txBody>
          <a:bodyPr>
            <a:normAutofit fontScale="90000"/>
          </a:bodyPr>
          <a:lstStyle/>
          <a:p>
            <a:pPr rtl="0"/>
            <a:r>
              <a:rPr lang="en-US" b="1" dirty="0" smtClean="0"/>
              <a:t>Examples: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95331"/>
            <a:ext cx="8915400" cy="5780679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2400" b="1" dirty="0" smtClean="0"/>
              <a:t>1- She </a:t>
            </a:r>
            <a:r>
              <a:rPr lang="en-US" sz="2400" b="1" dirty="0"/>
              <a:t>came to Germany </a:t>
            </a:r>
            <a:r>
              <a:rPr lang="en-US" sz="2400" b="1" u="sng" dirty="0"/>
              <a:t>two years ago</a:t>
            </a:r>
            <a:r>
              <a:rPr lang="en-US" sz="2400" b="1" dirty="0"/>
              <a:t>.</a:t>
            </a:r>
          </a:p>
          <a:p>
            <a:pPr marL="0" indent="0" algn="l" rtl="0">
              <a:buNone/>
            </a:pPr>
            <a:r>
              <a:rPr lang="en-US" sz="2400" b="1" dirty="0" smtClean="0"/>
              <a:t>2- It </a:t>
            </a:r>
            <a:r>
              <a:rPr lang="en-US" sz="2400" b="1" dirty="0"/>
              <a:t>rained every day for a week </a:t>
            </a:r>
            <a:r>
              <a:rPr lang="en-US" sz="2400" b="1" u="sng" dirty="0"/>
              <a:t>on my vacation</a:t>
            </a:r>
            <a:r>
              <a:rPr lang="en-US" sz="2400" b="1" dirty="0"/>
              <a:t>.</a:t>
            </a:r>
          </a:p>
          <a:p>
            <a:pPr marL="0" indent="0" algn="l" rtl="0">
              <a:buNone/>
            </a:pPr>
            <a:r>
              <a:rPr lang="en-US" sz="2400" b="1" dirty="0" smtClean="0"/>
              <a:t>3- Columbus </a:t>
            </a:r>
            <a:r>
              <a:rPr lang="en-US" sz="2400" b="1" dirty="0"/>
              <a:t>discovered America </a:t>
            </a:r>
            <a:r>
              <a:rPr lang="en-US" sz="2400" b="1" u="sng" dirty="0"/>
              <a:t>in 1492.</a:t>
            </a:r>
          </a:p>
          <a:p>
            <a:pPr marL="0" indent="0" algn="l" rtl="0">
              <a:buNone/>
            </a:pPr>
            <a:r>
              <a:rPr lang="en-US" sz="2400" b="1" dirty="0" smtClean="0"/>
              <a:t>4- I </a:t>
            </a:r>
            <a:r>
              <a:rPr lang="en-US" sz="2400" b="1" dirty="0"/>
              <a:t>played tennis </a:t>
            </a:r>
            <a:r>
              <a:rPr lang="en-US" sz="2400" b="1" u="sng" dirty="0"/>
              <a:t>at the weekend</a:t>
            </a:r>
            <a:r>
              <a:rPr lang="en-US" sz="2400" b="1" dirty="0"/>
              <a:t>.</a:t>
            </a:r>
          </a:p>
          <a:p>
            <a:pPr marL="0" indent="0" algn="l" rtl="0">
              <a:buNone/>
            </a:pPr>
            <a:r>
              <a:rPr lang="en-US" sz="2400" b="1" dirty="0" smtClean="0"/>
              <a:t>5- I </a:t>
            </a:r>
            <a:r>
              <a:rPr lang="en-US" sz="2400" b="1" dirty="0"/>
              <a:t>didn't see you </a:t>
            </a:r>
            <a:r>
              <a:rPr lang="en-US" sz="2400" b="1" u="sng" dirty="0"/>
              <a:t>yesterday.</a:t>
            </a:r>
            <a:r>
              <a:rPr lang="en-US" sz="2400" b="1" dirty="0"/>
              <a:t> Were you in school?</a:t>
            </a:r>
          </a:p>
          <a:p>
            <a:pPr marL="0" indent="0" algn="l" rtl="0">
              <a:buNone/>
            </a:pPr>
            <a:r>
              <a:rPr lang="en-US" sz="2400" b="1" dirty="0" smtClean="0"/>
              <a:t>6- My </a:t>
            </a:r>
            <a:r>
              <a:rPr lang="en-US" sz="2400" b="1" dirty="0"/>
              <a:t>mother went shopping on Saturday but she didn't buy anything</a:t>
            </a:r>
            <a:r>
              <a:rPr lang="en-US" sz="2400" b="1" dirty="0" smtClean="0"/>
              <a:t>.</a:t>
            </a:r>
            <a:endParaRPr lang="en-US" sz="2400" b="1" dirty="0"/>
          </a:p>
          <a:p>
            <a:pPr marL="0" indent="0" algn="l" rtl="0">
              <a:buNone/>
            </a:pPr>
            <a:r>
              <a:rPr lang="en-US" sz="2400" b="1" dirty="0" smtClean="0"/>
              <a:t>7- How </a:t>
            </a:r>
            <a:r>
              <a:rPr lang="en-US" sz="2400" b="1" dirty="0"/>
              <a:t>did you do that?</a:t>
            </a:r>
          </a:p>
          <a:p>
            <a:pPr marL="0" indent="0" algn="l" rtl="0">
              <a:buNone/>
            </a:pPr>
            <a:r>
              <a:rPr lang="en-US" sz="2400" b="1" dirty="0" smtClean="0"/>
              <a:t>8- Did </a:t>
            </a:r>
            <a:r>
              <a:rPr lang="en-US" sz="2400" b="1" dirty="0"/>
              <a:t>you see the film on TV </a:t>
            </a:r>
            <a:r>
              <a:rPr lang="en-US" sz="2400" b="1" u="sng" dirty="0"/>
              <a:t>last night?</a:t>
            </a:r>
          </a:p>
          <a:p>
            <a:pPr marL="0" indent="0" algn="l" rtl="0">
              <a:buNone/>
            </a:pPr>
            <a:r>
              <a:rPr lang="en-US" sz="2400" b="1" dirty="0" smtClean="0"/>
              <a:t>9- Why </a:t>
            </a:r>
            <a:r>
              <a:rPr lang="en-US" sz="2400" b="1" dirty="0"/>
              <a:t>didn't you do your homework?</a:t>
            </a:r>
          </a:p>
          <a:p>
            <a:pPr marL="0" indent="0" algn="l" rtl="0">
              <a:buNone/>
            </a:pP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147682"/>
            <a:ext cx="1320074" cy="8712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0276">
        <p15:prstTrans prst="peelOff"/>
      </p:transition>
    </mc:Choice>
    <mc:Fallback xmlns="">
      <p:transition spd="slow" advTm="120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56496"/>
          </a:xfrm>
        </p:spPr>
        <p:txBody>
          <a:bodyPr/>
          <a:lstStyle/>
          <a:p>
            <a:r>
              <a:rPr lang="en-US" b="1" dirty="0"/>
              <a:t>USES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99822"/>
            <a:ext cx="8915400" cy="4752622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sz="2400" b="1" dirty="0"/>
              <a:t>2. Past habit </a:t>
            </a:r>
            <a:r>
              <a:rPr lang="en-US" sz="2400" b="1" dirty="0" smtClean="0"/>
              <a:t>or situations</a:t>
            </a:r>
          </a:p>
          <a:p>
            <a:pPr marL="0" indent="0" algn="l" rtl="0">
              <a:buNone/>
            </a:pPr>
            <a:r>
              <a:rPr lang="en-US" sz="2400" b="1" dirty="0" smtClean="0"/>
              <a:t>Like </a:t>
            </a:r>
            <a:r>
              <a:rPr lang="en-US" sz="2400" b="1" u="sng" dirty="0"/>
              <a:t>used to</a:t>
            </a:r>
            <a:r>
              <a:rPr lang="en-US" sz="2400" b="1" dirty="0"/>
              <a:t>, the simple past can be used to describe past </a:t>
            </a:r>
            <a:r>
              <a:rPr lang="en-US" sz="2400" b="1" dirty="0" smtClean="0"/>
              <a:t>habits:</a:t>
            </a:r>
          </a:p>
          <a:p>
            <a:pPr marL="0" indent="0" algn="l" rtl="0">
              <a:buNone/>
            </a:pPr>
            <a:r>
              <a:rPr lang="en-US" sz="2400" b="1" dirty="0" smtClean="0"/>
              <a:t>Example:</a:t>
            </a:r>
          </a:p>
          <a:p>
            <a:pPr marL="0" indent="0" algn="l" rtl="0">
              <a:buNone/>
            </a:pPr>
            <a:r>
              <a:rPr lang="en-US" sz="2400" b="1" dirty="0" smtClean="0"/>
              <a:t>1- When I was a child , we lived in  small house by the sea.</a:t>
            </a:r>
          </a:p>
          <a:p>
            <a:pPr marL="0" indent="0" algn="l" rtl="0">
              <a:buNone/>
            </a:pPr>
            <a:r>
              <a:rPr lang="en-US" sz="2400" b="1" dirty="0" smtClean="0"/>
              <a:t>2- I used to live in  a big house.</a:t>
            </a:r>
          </a:p>
          <a:p>
            <a:pPr marL="0" indent="0" algn="l" rtl="0">
              <a:buNone/>
            </a:pPr>
            <a:r>
              <a:rPr lang="en-US" sz="2400" b="1" dirty="0" smtClean="0"/>
              <a:t>3- I used to walk four miles.</a:t>
            </a:r>
          </a:p>
          <a:p>
            <a:pPr marL="0" indent="0" algn="l" rtl="0">
              <a:buNone/>
            </a:pPr>
            <a:r>
              <a:rPr lang="en-US" sz="2400" b="1" dirty="0" smtClean="0"/>
              <a:t>4- He lived in Rome for long time.</a:t>
            </a:r>
          </a:p>
          <a:p>
            <a:pPr marL="0" indent="0" algn="l" rtl="0">
              <a:buNone/>
            </a:pPr>
            <a:r>
              <a:rPr lang="en-US" sz="2400" b="1" dirty="0" smtClean="0"/>
              <a:t>5- He worked in that bank for 4 years.</a:t>
            </a:r>
          </a:p>
          <a:p>
            <a:pPr marL="0" indent="0" algn="l" rtl="0">
              <a:buNone/>
            </a:pPr>
            <a:r>
              <a:rPr lang="en-US" sz="2400" b="1" dirty="0" smtClean="0"/>
              <a:t>6- He always carried an umbrella.</a:t>
            </a:r>
          </a:p>
          <a:p>
            <a:pPr marL="0" indent="0" algn="l" rtl="0">
              <a:buNone/>
            </a:pPr>
            <a:endParaRPr lang="ar-JO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91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108">
        <p15:prstTrans prst="peelOff"/>
      </p:transition>
    </mc:Choice>
    <mc:Fallback xmlns="">
      <p:transition spd="slow" advTm="2301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Past simple 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dirty="0" smtClean="0"/>
              <a:t>Uses </a:t>
            </a:r>
          </a:p>
          <a:p>
            <a:pPr marL="0" indent="0" algn="l" rtl="0">
              <a:buNone/>
            </a:pPr>
            <a:r>
              <a:rPr lang="en-US" b="1" dirty="0" smtClean="0"/>
              <a:t>3- An action that follow each other in a story</a:t>
            </a:r>
            <a:r>
              <a:rPr lang="en-US" dirty="0" smtClean="0"/>
              <a:t>.</a:t>
            </a:r>
          </a:p>
          <a:p>
            <a:pPr marL="0" indent="0" algn="l" rtl="0">
              <a:buNone/>
            </a:pPr>
            <a:r>
              <a:rPr lang="en-US" dirty="0" smtClean="0"/>
              <a:t>Ex:</a:t>
            </a:r>
          </a:p>
          <a:p>
            <a:pPr marL="0" indent="0" algn="l" rtl="0">
              <a:buNone/>
            </a:pPr>
            <a:r>
              <a:rPr lang="en-US" dirty="0" smtClean="0"/>
              <a:t>Mary walked into </a:t>
            </a:r>
            <a:r>
              <a:rPr lang="en-US" dirty="0" smtClean="0"/>
              <a:t>the room </a:t>
            </a:r>
            <a:r>
              <a:rPr lang="en-US" dirty="0" smtClean="0"/>
              <a:t>and stopped. She listened carefully. She hears a noise coming from behind the curtain.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02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608</TotalTime>
  <Words>320</Words>
  <Application>Microsoft Office PowerPoint</Application>
  <PresentationFormat>Widescreen</PresentationFormat>
  <Paragraphs>89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Tahoma</vt:lpstr>
      <vt:lpstr>Wingdings 3</vt:lpstr>
      <vt:lpstr>Wisp</vt:lpstr>
      <vt:lpstr>PowerPoint Presentation</vt:lpstr>
      <vt:lpstr>Past Simple Tense Affirmative: S+V2+C</vt:lpstr>
      <vt:lpstr>Negative statements: S+didn’t+V1+C</vt:lpstr>
      <vt:lpstr>Questions: Did+S+ V1+C</vt:lpstr>
      <vt:lpstr>USES</vt:lpstr>
      <vt:lpstr>Some common time expressions used with the past tense are:</vt:lpstr>
      <vt:lpstr>Examples:</vt:lpstr>
      <vt:lpstr>USES</vt:lpstr>
      <vt:lpstr>Past simple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17</cp:revision>
  <dcterms:created xsi:type="dcterms:W3CDTF">2020-06-27T11:38:44Z</dcterms:created>
  <dcterms:modified xsi:type="dcterms:W3CDTF">2021-12-22T13:14:06Z</dcterms:modified>
</cp:coreProperties>
</file>