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7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7" r:id="rId10"/>
    <p:sldId id="264" r:id="rId11"/>
    <p:sldId id="265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D6C92-49DC-4A15-AE61-79FAAC0FBBCE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40096-59D8-44C6-B53D-47899F9B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93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995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56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02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42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796027F-7875-4030-9381-8BD8C4F21935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39889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90022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1581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84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22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509A250-FF31-4206-8172-F9D3106AACB1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171699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509A250-FF31-4206-8172-F9D3106AACB1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475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26769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834150D5-4018-4515-A0A2-D711011DB997}"/>
              </a:ext>
            </a:extLst>
          </p:cNvPr>
          <p:cNvSpPr/>
          <p:nvPr/>
        </p:nvSpPr>
        <p:spPr>
          <a:xfrm>
            <a:off x="3419062" y="92766"/>
            <a:ext cx="5406886" cy="132521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b="1" u="sng" dirty="0">
                <a:solidFill>
                  <a:srgbClr val="00B0F0"/>
                </a:solidFill>
              </a:rPr>
              <a:t>اولا / مفهوم المنهج التجريبى </a:t>
            </a:r>
            <a:endParaRPr lang="en-US" sz="3200" b="1" u="sng" dirty="0">
              <a:solidFill>
                <a:srgbClr val="00B0F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425359-883F-4191-9317-E78DE237F87F}"/>
              </a:ext>
            </a:extLst>
          </p:cNvPr>
          <p:cNvSpPr/>
          <p:nvPr/>
        </p:nvSpPr>
        <p:spPr>
          <a:xfrm>
            <a:off x="2835965" y="1603513"/>
            <a:ext cx="7898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780357-B011-4AD2-B009-504442248CF3}"/>
              </a:ext>
            </a:extLst>
          </p:cNvPr>
          <p:cNvSpPr/>
          <p:nvPr/>
        </p:nvSpPr>
        <p:spPr>
          <a:xfrm>
            <a:off x="2133600" y="1603513"/>
            <a:ext cx="8786187" cy="4216539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r"/>
            <a:r>
              <a:rPr lang="ar-EG" sz="2400" b="1" dirty="0"/>
              <a:t>والمنهج التجريبى منهج يعتمد  كغيره من المناهج العلمية على الملاحظة</a:t>
            </a:r>
          </a:p>
          <a:p>
            <a:pPr algn="r"/>
            <a:r>
              <a:rPr lang="ar-EG" sz="2400" b="1" dirty="0"/>
              <a:t>الموضوعية الدقيقة, لكنه يتميز عنها باتخاذه التجريب أداة لاختبار صحة الفروض,</a:t>
            </a:r>
          </a:p>
          <a:p>
            <a:pPr algn="r"/>
            <a:r>
              <a:rPr lang="ar-EG" sz="2400" b="1" dirty="0"/>
              <a:t>وبقدرته على التحكم فى مختلف العوامل التى يمكن أن تؤثر فى السلوك المدروس,</a:t>
            </a:r>
          </a:p>
          <a:p>
            <a:pPr algn="r"/>
            <a:r>
              <a:rPr lang="ar-EG" sz="2400" b="1" dirty="0"/>
              <a:t>كما أنه يتيح الكشف عما بين الأسباب والنتائج من علاقات.. لذلك كانت خطواته توازى خطوات المنهج العلمى فى البحث الذى يتبعه العلماء جميعا للوصول الى النظريات والقوانين                                       </a:t>
            </a:r>
            <a:r>
              <a:rPr lang="ar-EG" sz="1600" b="1" dirty="0">
                <a:solidFill>
                  <a:srgbClr val="FF0000"/>
                </a:solidFill>
              </a:rPr>
              <a:t>(سليمان؛2014؛ص89)               </a:t>
            </a:r>
          </a:p>
          <a:p>
            <a:pPr algn="r"/>
            <a:r>
              <a:rPr lang="ar-EG" dirty="0"/>
              <a:t> </a:t>
            </a:r>
            <a:endParaRPr lang="ar-EG" sz="2400" dirty="0"/>
          </a:p>
          <a:p>
            <a:pPr algn="r"/>
            <a:r>
              <a:rPr lang="ar-EG" sz="2400" b="1" u="sng" dirty="0">
                <a:solidFill>
                  <a:srgbClr val="FF0000"/>
                </a:solidFill>
              </a:rPr>
              <a:t>تعريف اخر للمنهج التجريبى  </a:t>
            </a:r>
            <a:r>
              <a:rPr lang="ar-EG" sz="2400" b="1" dirty="0"/>
              <a:t>و يذكر العساف المنهج التجريبى هو المنهج الذى يستطيع الباحث بواستطه ان يعرف اثر السبب (المتغير المستقل) على النتيجة (المتغير التابع)   </a:t>
            </a:r>
            <a:r>
              <a:rPr lang="ar-EG" sz="1400" b="1" dirty="0">
                <a:solidFill>
                  <a:srgbClr val="FF0000"/>
                </a:solidFill>
              </a:rPr>
              <a:t>(عساف؛1431؛ص277)</a:t>
            </a:r>
          </a:p>
          <a:p>
            <a:pPr algn="r"/>
            <a:endParaRPr lang="ar-EG" b="1" dirty="0"/>
          </a:p>
          <a:p>
            <a:pPr algn="r"/>
            <a:r>
              <a:rPr lang="ar-EG" sz="2400" b="1" u="sng" dirty="0">
                <a:solidFill>
                  <a:srgbClr val="FF0000"/>
                </a:solidFill>
              </a:rPr>
              <a:t>تعريف اخر للمنهج التجريبى </a:t>
            </a:r>
            <a:r>
              <a:rPr lang="ar-EG" sz="2400" b="1" dirty="0"/>
              <a:t>انه استخدام التجربة فى اثبات الفروض او اثبات الفروض عن طريق التجريب                                         </a:t>
            </a:r>
            <a:r>
              <a:rPr lang="ar-EG" sz="1600" b="1" dirty="0">
                <a:solidFill>
                  <a:srgbClr val="FF0000"/>
                </a:solidFill>
              </a:rPr>
              <a:t>(عبيدات ؛2005؛ص310)</a:t>
            </a:r>
          </a:p>
        </p:txBody>
      </p:sp>
    </p:spTree>
    <p:extLst>
      <p:ext uri="{BB962C8B-B14F-4D97-AF65-F5344CB8AC3E}">
        <p14:creationId xmlns:p14="http://schemas.microsoft.com/office/powerpoint/2010/main" val="35034564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ame 1">
            <a:extLst>
              <a:ext uri="{FF2B5EF4-FFF2-40B4-BE49-F238E27FC236}">
                <a16:creationId xmlns:a16="http://schemas.microsoft.com/office/drawing/2014/main" id="{340FBCF8-62AD-43CB-BEEB-AC3A6F2C1F74}"/>
              </a:ext>
            </a:extLst>
          </p:cNvPr>
          <p:cNvSpPr/>
          <p:nvPr/>
        </p:nvSpPr>
        <p:spPr>
          <a:xfrm>
            <a:off x="3034748" y="0"/>
            <a:ext cx="5857461" cy="914400"/>
          </a:xfrm>
          <a:prstGeom prst="fram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600" b="1" dirty="0">
                <a:solidFill>
                  <a:schemeClr val="tx1"/>
                </a:solidFill>
              </a:rPr>
              <a:t>انواع التجارب حسب مدة الدراسة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Scroll: Vertical 2">
            <a:extLst>
              <a:ext uri="{FF2B5EF4-FFF2-40B4-BE49-F238E27FC236}">
                <a16:creationId xmlns:a16="http://schemas.microsoft.com/office/drawing/2014/main" id="{6205F95C-0332-479C-8E80-27BAF6F65D43}"/>
              </a:ext>
            </a:extLst>
          </p:cNvPr>
          <p:cNvSpPr/>
          <p:nvPr/>
        </p:nvSpPr>
        <p:spPr>
          <a:xfrm>
            <a:off x="7898296" y="914400"/>
            <a:ext cx="2292626" cy="1143000"/>
          </a:xfrm>
          <a:prstGeom prst="vertic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2800" b="1" dirty="0">
                <a:solidFill>
                  <a:schemeClr val="tx1"/>
                </a:solidFill>
              </a:rPr>
              <a:t>تجارب قصيرة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Scroll: Vertical 3">
            <a:extLst>
              <a:ext uri="{FF2B5EF4-FFF2-40B4-BE49-F238E27FC236}">
                <a16:creationId xmlns:a16="http://schemas.microsoft.com/office/drawing/2014/main" id="{37253000-CDEB-468B-A658-C9F1E8C569E3}"/>
              </a:ext>
            </a:extLst>
          </p:cNvPr>
          <p:cNvSpPr/>
          <p:nvPr/>
        </p:nvSpPr>
        <p:spPr>
          <a:xfrm>
            <a:off x="1736035" y="914400"/>
            <a:ext cx="2517914" cy="1143000"/>
          </a:xfrm>
          <a:prstGeom prst="vertic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b="1" dirty="0">
                <a:solidFill>
                  <a:schemeClr val="tx1"/>
                </a:solidFill>
              </a:rPr>
              <a:t>تجارب طويلة 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C5DF36-CD02-4192-88AF-980E127AC3CD}"/>
              </a:ext>
            </a:extLst>
          </p:cNvPr>
          <p:cNvSpPr txBox="1"/>
          <p:nvPr/>
        </p:nvSpPr>
        <p:spPr>
          <a:xfrm>
            <a:off x="7898296" y="2057400"/>
            <a:ext cx="2139827" cy="206210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/>
              <a:t>تطبق فى فترة قصيرة وتتميز بالدقة لسهولة ضبط المتغيرات  </a:t>
            </a:r>
            <a:endParaRPr lang="en-US" sz="32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95A961-6600-4D28-BF23-DE1ACA82D14C}"/>
              </a:ext>
            </a:extLst>
          </p:cNvPr>
          <p:cNvSpPr txBox="1"/>
          <p:nvPr/>
        </p:nvSpPr>
        <p:spPr>
          <a:xfrm>
            <a:off x="1427330" y="2057400"/>
            <a:ext cx="3051905" cy="452431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EG" sz="3600" dirty="0"/>
              <a:t>وهى التجارب التى تطبق ضمن فترة طويلة  </a:t>
            </a:r>
          </a:p>
          <a:p>
            <a:pPr algn="r"/>
            <a:r>
              <a:rPr lang="ar-EG" sz="3600" dirty="0"/>
              <a:t>وتكون اقل دقة لانها تتاثر بمرور الزمن لمتغيرات دخيلة تؤثر فى نتائج الدراسة مثل النضج والخبرة </a:t>
            </a:r>
            <a:endParaRPr lang="en-US" sz="360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CF82D9E-1465-43F7-9471-BCFD5CE1E3CA}"/>
              </a:ext>
            </a:extLst>
          </p:cNvPr>
          <p:cNvSpPr/>
          <p:nvPr/>
        </p:nvSpPr>
        <p:spPr>
          <a:xfrm>
            <a:off x="7540486" y="6228522"/>
            <a:ext cx="3419061" cy="629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dirty="0"/>
              <a:t>(عباس ؛نوفل؛ابو عواد؛العبسى 2006؛ص:؛82)79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758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llout: Down Arrow 1">
            <a:extLst>
              <a:ext uri="{FF2B5EF4-FFF2-40B4-BE49-F238E27FC236}">
                <a16:creationId xmlns:a16="http://schemas.microsoft.com/office/drawing/2014/main" id="{BD7DF767-E8B2-4BCC-8F6C-500A94604E61}"/>
              </a:ext>
            </a:extLst>
          </p:cNvPr>
          <p:cNvSpPr/>
          <p:nvPr/>
        </p:nvSpPr>
        <p:spPr>
          <a:xfrm>
            <a:off x="3207026" y="265043"/>
            <a:ext cx="4996070" cy="1179444"/>
          </a:xfrm>
          <a:prstGeom prst="downArrow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600" b="1" dirty="0">
                <a:solidFill>
                  <a:srgbClr val="FFFF00"/>
                </a:solidFill>
              </a:rPr>
              <a:t>خطوات المنهج التجريبى 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534F30-C04F-47EA-978F-9FA6F7C0CF6E}"/>
              </a:ext>
            </a:extLst>
          </p:cNvPr>
          <p:cNvSpPr txBox="1"/>
          <p:nvPr/>
        </p:nvSpPr>
        <p:spPr>
          <a:xfrm>
            <a:off x="6202017" y="2451652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dirty="0"/>
              <a:t>                    </a:t>
            </a:r>
            <a:endParaRPr lang="en-US" dirty="0"/>
          </a:p>
        </p:txBody>
      </p:sp>
      <p:sp>
        <p:nvSpPr>
          <p:cNvPr id="7" name="Scroll: Vertical 6">
            <a:extLst>
              <a:ext uri="{FF2B5EF4-FFF2-40B4-BE49-F238E27FC236}">
                <a16:creationId xmlns:a16="http://schemas.microsoft.com/office/drawing/2014/main" id="{3E2BC663-0F56-4CA0-AF85-14AD177EF605}"/>
              </a:ext>
            </a:extLst>
          </p:cNvPr>
          <p:cNvSpPr/>
          <p:nvPr/>
        </p:nvSpPr>
        <p:spPr>
          <a:xfrm>
            <a:off x="1421295" y="1000539"/>
            <a:ext cx="9349409" cy="5453270"/>
          </a:xfrm>
          <a:prstGeom prst="vertic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b="1" dirty="0">
                <a:solidFill>
                  <a:srgbClr val="FFFF00"/>
                </a:solidFill>
              </a:rPr>
              <a:t>1</a:t>
            </a:r>
            <a:r>
              <a:rPr lang="ar-EG" sz="2000" b="1" dirty="0">
                <a:solidFill>
                  <a:schemeClr val="tx1"/>
                </a:solidFill>
              </a:rPr>
              <a:t>/ التعرف على المشكلة وتحديدها  </a:t>
            </a:r>
          </a:p>
          <a:p>
            <a:pPr algn="ctr"/>
            <a:r>
              <a:rPr lang="ar-EG" sz="2000" b="1" dirty="0">
                <a:solidFill>
                  <a:schemeClr val="tx1"/>
                </a:solidFill>
              </a:rPr>
              <a:t>2/صياغة الفروض واستباط ما يترتب عليها  </a:t>
            </a:r>
          </a:p>
          <a:p>
            <a:pPr algn="ctr"/>
            <a:r>
              <a:rPr lang="ar-EG" sz="2000" b="1" dirty="0">
                <a:solidFill>
                  <a:schemeClr val="tx1"/>
                </a:solidFill>
              </a:rPr>
              <a:t>3/وضع تصميم تجريبى يتضمن جميع النتائج وشروطها وعلاقاتها وقد يستلزم ذلك    </a:t>
            </a:r>
          </a:p>
          <a:p>
            <a:pPr algn="ctr"/>
            <a:r>
              <a:rPr lang="ar-EG" sz="2000" b="1" dirty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ar-EG" sz="2000" b="1" dirty="0">
                <a:solidFill>
                  <a:schemeClr val="tx1"/>
                </a:solidFill>
              </a:rPr>
              <a:t> أ/اختيار عينة من المفحوصين لتمثل مجتمعا معينا  </a:t>
            </a:r>
          </a:p>
          <a:p>
            <a:pPr algn="ctr"/>
            <a:r>
              <a:rPr lang="ar-EG" sz="2000" b="1" dirty="0">
                <a:solidFill>
                  <a:schemeClr val="tx1"/>
                </a:solidFill>
              </a:rPr>
              <a:t>ب/تصنيف المفحوصين فى مجموعات او المزاوجة بينهم لضمان التجانس  </a:t>
            </a:r>
          </a:p>
          <a:p>
            <a:pPr algn="ctr"/>
            <a:r>
              <a:rPr lang="ar-EG" sz="2000" b="1" dirty="0">
                <a:solidFill>
                  <a:schemeClr val="tx1"/>
                </a:solidFill>
              </a:rPr>
              <a:t>ج/ التعرف على العوامل الغير تجريبية وضبطها  </a:t>
            </a:r>
          </a:p>
          <a:p>
            <a:pPr algn="ctr"/>
            <a:r>
              <a:rPr lang="ar-EG" sz="2000" b="1" dirty="0">
                <a:solidFill>
                  <a:schemeClr val="tx1"/>
                </a:solidFill>
              </a:rPr>
              <a:t>د/ اختيار او تصميم الوسائل الازمة لقياس نتائج التجربة والتاكد من صدقها  </a:t>
            </a:r>
          </a:p>
          <a:p>
            <a:pPr algn="ctr"/>
            <a:r>
              <a:rPr lang="ar-EG" sz="2000" b="1" dirty="0">
                <a:solidFill>
                  <a:schemeClr val="tx1"/>
                </a:solidFill>
              </a:rPr>
              <a:t>ه/اجراء اختبارات استطلاعية لاستكمال نواحى القصور فى الوسائل او التصميم التجريبى  </a:t>
            </a:r>
          </a:p>
          <a:p>
            <a:pPr algn="ctr"/>
            <a:r>
              <a:rPr lang="ar-EG" sz="2000" b="1" dirty="0">
                <a:solidFill>
                  <a:schemeClr val="tx1"/>
                </a:solidFill>
              </a:rPr>
              <a:t>و/ تحديد مكان اجراء التجربة ووقت اجرائها والمدة التى تستغرقها .  </a:t>
            </a:r>
          </a:p>
          <a:p>
            <a:pPr algn="ctr"/>
            <a:r>
              <a:rPr lang="ar-EG" sz="2000" b="1" dirty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ar-EG" sz="2000" b="1" dirty="0">
                <a:solidFill>
                  <a:schemeClr val="tx1"/>
                </a:solidFill>
              </a:rPr>
              <a:t> 4/ اجراء التجربة  </a:t>
            </a:r>
          </a:p>
          <a:p>
            <a:pPr algn="ctr"/>
            <a:r>
              <a:rPr lang="ar-EG" sz="2000" b="1" dirty="0">
                <a:solidFill>
                  <a:schemeClr val="tx1"/>
                </a:solidFill>
              </a:rPr>
              <a:t>5/تنظيم البيانات الخام واختصارها بطريقة تؤدى الى افضل تقدير متحيز للاثر الذى يفترض وجوده . </a:t>
            </a:r>
          </a:p>
          <a:p>
            <a:pPr algn="ctr"/>
            <a:r>
              <a:rPr lang="ar-EG" sz="2000" b="1" dirty="0">
                <a:solidFill>
                  <a:schemeClr val="tx1"/>
                </a:solidFill>
              </a:rPr>
              <a:t>6/تطبيق اختبار دلالة مناسب لتحديد مدى الثقة فى نتائج الدراسة   </a:t>
            </a:r>
          </a:p>
          <a:p>
            <a:r>
              <a:rPr lang="ar-EG" b="1" u="sng" dirty="0">
                <a:solidFill>
                  <a:srgbClr val="FFC000"/>
                </a:solidFill>
              </a:rPr>
              <a:t>(دالين ؛1997؛348؛349)</a:t>
            </a:r>
          </a:p>
        </p:txBody>
      </p:sp>
    </p:spTree>
    <p:extLst>
      <p:ext uri="{BB962C8B-B14F-4D97-AF65-F5344CB8AC3E}">
        <p14:creationId xmlns:p14="http://schemas.microsoft.com/office/powerpoint/2010/main" val="2023852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uble Wave 2">
            <a:extLst>
              <a:ext uri="{FF2B5EF4-FFF2-40B4-BE49-F238E27FC236}">
                <a16:creationId xmlns:a16="http://schemas.microsoft.com/office/drawing/2014/main" id="{0C83E597-3261-445E-B6E4-72B1EF949424}"/>
              </a:ext>
            </a:extLst>
          </p:cNvPr>
          <p:cNvSpPr/>
          <p:nvPr/>
        </p:nvSpPr>
        <p:spPr>
          <a:xfrm>
            <a:off x="3485322" y="172278"/>
            <a:ext cx="5022574" cy="914400"/>
          </a:xfrm>
          <a:prstGeom prst="doubleWav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4000" b="1" dirty="0">
                <a:solidFill>
                  <a:schemeClr val="tx1"/>
                </a:solidFill>
              </a:rPr>
              <a:t>مميزات المنهج التجريبى 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33E20E-3F65-4DF8-ADAD-78BCFF9AA374}"/>
              </a:ext>
            </a:extLst>
          </p:cNvPr>
          <p:cNvSpPr txBox="1"/>
          <p:nvPr/>
        </p:nvSpPr>
        <p:spPr>
          <a:xfrm>
            <a:off x="1166191" y="1736035"/>
            <a:ext cx="10522225" cy="440120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EG" sz="4000" dirty="0"/>
              <a:t>1/دقة النتائج التى يمكن التوصل اليها بتطبيق هذا المنهج فتعامل الباحث مع عامل واحد وتثبيت العوامل الاخرى يساعده فى اكتشاف العلاقات السببية بين المتغيرات بسرعة ودقة  </a:t>
            </a:r>
          </a:p>
          <a:p>
            <a:pPr algn="r"/>
            <a:r>
              <a:rPr lang="ar-EG" sz="4000" dirty="0"/>
              <a:t>2/ يدرس الاسباب والعوامل التى تقف وراء حدوث الظاهرة ويحاول تحليلها وتفسيرها  </a:t>
            </a:r>
          </a:p>
          <a:p>
            <a:r>
              <a:rPr lang="ar-EG" sz="4000" dirty="0"/>
              <a:t>3/ تعدد تصميمات المنهج التجريبى وتطور وسائل القياس مما يجعله مرنا يمكن ان يتكيف مع حالات كثيرة                                               </a:t>
            </a:r>
            <a:r>
              <a:rPr lang="ar-EG" sz="2000" dirty="0"/>
              <a:t>(ملحم ؛1423،ص404)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22101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uble Wave 1">
            <a:extLst>
              <a:ext uri="{FF2B5EF4-FFF2-40B4-BE49-F238E27FC236}">
                <a16:creationId xmlns:a16="http://schemas.microsoft.com/office/drawing/2014/main" id="{3005DA93-7E5F-423C-8A4D-0816E0C4E80D}"/>
              </a:ext>
            </a:extLst>
          </p:cNvPr>
          <p:cNvSpPr/>
          <p:nvPr/>
        </p:nvSpPr>
        <p:spPr>
          <a:xfrm>
            <a:off x="3392557" y="450574"/>
            <a:ext cx="5671930" cy="914400"/>
          </a:xfrm>
          <a:prstGeom prst="doubleWav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4800" b="1" dirty="0">
                <a:solidFill>
                  <a:schemeClr val="tx1"/>
                </a:solidFill>
              </a:rPr>
              <a:t>عيوب المنهج التجريبى 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C1F388-D255-45A3-A982-2EA2AFB7F34C}"/>
              </a:ext>
            </a:extLst>
          </p:cNvPr>
          <p:cNvSpPr txBox="1"/>
          <p:nvPr/>
        </p:nvSpPr>
        <p:spPr>
          <a:xfrm>
            <a:off x="1258956" y="1630018"/>
            <a:ext cx="10058399" cy="507831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EG" sz="3600" b="1" dirty="0"/>
              <a:t>1 التحيز: و الذي قد ينجمُ من الباحث نفسه او من ا لاشخاص الذين تجرى عليهم التجربة من خلال تكلفهم وابتعادهم عن سلوكهم الطبيعى مما يؤثر على النتائج </a:t>
            </a:r>
          </a:p>
          <a:p>
            <a:pPr algn="r"/>
            <a:r>
              <a:rPr lang="ar-EG" sz="3600" b="1" dirty="0"/>
              <a:t>.2 صعوبة التحكم في جميع المتغيرات التي تؤثر في الظاهر نظراً لصعوبة حصرها  </a:t>
            </a:r>
          </a:p>
          <a:p>
            <a:pPr algn="r"/>
            <a:r>
              <a:rPr lang="ar-EG" sz="3600" b="1" dirty="0"/>
              <a:t>3 صعوبة تمكن الباحث من اختيار مجموعتين متكافئتين مما يؤثر على نتائج التجربة  </a:t>
            </a:r>
          </a:p>
          <a:p>
            <a:pPr algn="r"/>
            <a:r>
              <a:rPr lang="ar-EG" sz="3600" b="1" dirty="0"/>
              <a:t>4 احتمال وجود الاخطاء التجريبية التى تسبب فى الوصول الى نتائج غير دقيقة مثل اخطاء اختيار العينة                                                 </a:t>
            </a:r>
            <a:r>
              <a:rPr lang="ar-EG" b="1" dirty="0">
                <a:solidFill>
                  <a:srgbClr val="FF0000"/>
                </a:solidFill>
              </a:rPr>
              <a:t>(قندليجى ؛2008؛ص111؛112)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898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00A65D-EB64-4E75-941A-94995CF0187B}"/>
              </a:ext>
            </a:extLst>
          </p:cNvPr>
          <p:cNvSpPr txBox="1"/>
          <p:nvPr/>
        </p:nvSpPr>
        <p:spPr>
          <a:xfrm>
            <a:off x="3511826" y="622852"/>
            <a:ext cx="6096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2800" dirty="0"/>
              <a:t>اراد باحث دراسة اثر تدريس مادة الرياضيات باستخدام الحاسوب فى تحصيل الطلبة فقام باختيار شعبتين احداهما     </a:t>
            </a:r>
          </a:p>
          <a:p>
            <a:r>
              <a:rPr lang="ar-EG" dirty="0"/>
              <a:t>                                                   </a:t>
            </a: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7A7A2B7-1C1A-4BD1-9946-1C5025850916}"/>
              </a:ext>
            </a:extLst>
          </p:cNvPr>
          <p:cNvSpPr/>
          <p:nvPr/>
        </p:nvSpPr>
        <p:spPr>
          <a:xfrm>
            <a:off x="7841974" y="1635488"/>
            <a:ext cx="3531704" cy="1969103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b="1" dirty="0">
                <a:solidFill>
                  <a:srgbClr val="00B050"/>
                </a:solidFill>
              </a:rPr>
              <a:t>درس المادة العلمية باستخدام الحاسوب 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AAB0BEF-4C1D-469F-9FA6-44AA04BF6AE1}"/>
              </a:ext>
            </a:extLst>
          </p:cNvPr>
          <p:cNvSpPr/>
          <p:nvPr/>
        </p:nvSpPr>
        <p:spPr>
          <a:xfrm>
            <a:off x="1974574" y="1549348"/>
            <a:ext cx="3299790" cy="214138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b="1" dirty="0">
                <a:solidFill>
                  <a:srgbClr val="00B050"/>
                </a:solidFill>
              </a:rPr>
              <a:t>درس المادة العلمية بالطريقة التقليدية 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21F17D5-E4BF-4E9C-BFF9-138047822C14}"/>
              </a:ext>
            </a:extLst>
          </p:cNvPr>
          <p:cNvSpPr/>
          <p:nvPr/>
        </p:nvSpPr>
        <p:spPr>
          <a:xfrm>
            <a:off x="4350027" y="3604591"/>
            <a:ext cx="4731026" cy="300161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b="1" dirty="0">
                <a:solidFill>
                  <a:schemeClr val="tx1"/>
                </a:solidFill>
              </a:rPr>
              <a:t>وبعد انتهاء  من تطبيق التجربة  اجرى الباحث اختبار تحصيليا على طلبة الشعبتين وقارن بين نتائج الطلبة  لتحديد وجود او عدم وجود اثر لاستخدام الحاسوب فى تدريس الرياضيات 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2725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unched Tape 1">
            <a:extLst>
              <a:ext uri="{FF2B5EF4-FFF2-40B4-BE49-F238E27FC236}">
                <a16:creationId xmlns:a16="http://schemas.microsoft.com/office/drawing/2014/main" id="{0A1D5F48-CB15-4778-ADDE-00713BDD20F8}"/>
              </a:ext>
            </a:extLst>
          </p:cNvPr>
          <p:cNvSpPr/>
          <p:nvPr/>
        </p:nvSpPr>
        <p:spPr>
          <a:xfrm>
            <a:off x="3525078" y="132521"/>
            <a:ext cx="6082748" cy="1484243"/>
          </a:xfrm>
          <a:prstGeom prst="flowChartPunchedTap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4800" b="1" u="sng" dirty="0">
                <a:solidFill>
                  <a:schemeClr val="tx1"/>
                </a:solidFill>
              </a:rPr>
              <a:t>مصطلحات فى المنهج التجريبى </a:t>
            </a:r>
            <a:endParaRPr lang="en-US" sz="4800" b="1" u="sng" dirty="0">
              <a:solidFill>
                <a:schemeClr val="tx1"/>
              </a:solidFill>
            </a:endParaRPr>
          </a:p>
        </p:txBody>
      </p:sp>
      <p:sp>
        <p:nvSpPr>
          <p:cNvPr id="3" name="Flowchart: Preparation 2">
            <a:extLst>
              <a:ext uri="{FF2B5EF4-FFF2-40B4-BE49-F238E27FC236}">
                <a16:creationId xmlns:a16="http://schemas.microsoft.com/office/drawing/2014/main" id="{FB3342B5-56A1-48C4-A991-7515874908A8}"/>
              </a:ext>
            </a:extLst>
          </p:cNvPr>
          <p:cNvSpPr/>
          <p:nvPr/>
        </p:nvSpPr>
        <p:spPr>
          <a:xfrm>
            <a:off x="8057322" y="1702902"/>
            <a:ext cx="3220810" cy="881271"/>
          </a:xfrm>
          <a:prstGeom prst="flowChartPreparati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2400" b="1" u="sng" dirty="0">
                <a:solidFill>
                  <a:schemeClr val="tx1"/>
                </a:solidFill>
              </a:rPr>
              <a:t>1/ المجموعة التجريبية </a:t>
            </a:r>
            <a:endParaRPr lang="en-US" sz="2400" b="1" u="sng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E53594-3EDF-4E6D-BB40-C67E6FB9A3BB}"/>
              </a:ext>
            </a:extLst>
          </p:cNvPr>
          <p:cNvSpPr txBox="1"/>
          <p:nvPr/>
        </p:nvSpPr>
        <p:spPr>
          <a:xfrm>
            <a:off x="8495176" y="2584173"/>
            <a:ext cx="278295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/>
              <a:t>هى التى تعرضت للمتغير التجريبى الجديد ( التدريس باستخدام الحاسب الالى )   وذلك بهدف معرفة اثر ذلك المتغير   </a:t>
            </a:r>
          </a:p>
          <a:p>
            <a:pPr algn="r"/>
            <a:r>
              <a:rPr lang="ar-EG" sz="3200" b="1" dirty="0"/>
              <a:t>                 </a:t>
            </a:r>
            <a:endParaRPr lang="en-US" sz="3200" b="1" dirty="0"/>
          </a:p>
        </p:txBody>
      </p:sp>
      <p:sp>
        <p:nvSpPr>
          <p:cNvPr id="6" name="Flowchart: Preparation 5">
            <a:extLst>
              <a:ext uri="{FF2B5EF4-FFF2-40B4-BE49-F238E27FC236}">
                <a16:creationId xmlns:a16="http://schemas.microsoft.com/office/drawing/2014/main" id="{DA2641F9-AB37-4D4A-B866-36F4F289B02C}"/>
              </a:ext>
            </a:extLst>
          </p:cNvPr>
          <p:cNvSpPr/>
          <p:nvPr/>
        </p:nvSpPr>
        <p:spPr>
          <a:xfrm>
            <a:off x="2584175" y="1842052"/>
            <a:ext cx="2994990" cy="881271"/>
          </a:xfrm>
          <a:prstGeom prst="flowChartPreparati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2800" b="1" u="sng" dirty="0">
                <a:solidFill>
                  <a:schemeClr val="tx1"/>
                </a:solidFill>
              </a:rPr>
              <a:t>2/المجموعة الضابطة </a:t>
            </a:r>
            <a:endParaRPr lang="en-US" sz="2800" b="1" u="sng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280337-E7BE-4E06-978C-F369A95D3D3D}"/>
              </a:ext>
            </a:extLst>
          </p:cNvPr>
          <p:cNvSpPr txBox="1"/>
          <p:nvPr/>
        </p:nvSpPr>
        <p:spPr>
          <a:xfrm>
            <a:off x="2318333" y="2948611"/>
            <a:ext cx="299499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b="1" dirty="0"/>
              <a:t>هى المجموعة التى لم تتعرض للتاثير (المتغير التجريبى الجديد وبقيت تحت ظروف عادية  </a:t>
            </a:r>
          </a:p>
          <a:p>
            <a:pPr algn="r"/>
            <a:r>
              <a:rPr lang="ar-EG" sz="3600" b="1" u="sng" dirty="0">
                <a:solidFill>
                  <a:srgbClr val="FF0000"/>
                </a:solidFill>
              </a:rPr>
              <a:t>اهميه</a:t>
            </a:r>
            <a:r>
              <a:rPr lang="ar-EG" sz="2800" b="1" dirty="0"/>
              <a:t> المجموعة الضابطة اساس الحكم على مدى الفائدة الناتجة عن تطبيق المتغير التجريبى                             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34787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eparation 1">
            <a:extLst>
              <a:ext uri="{FF2B5EF4-FFF2-40B4-BE49-F238E27FC236}">
                <a16:creationId xmlns:a16="http://schemas.microsoft.com/office/drawing/2014/main" id="{AF63C583-A920-4B0C-90E7-4E1AA9BB5245}"/>
              </a:ext>
            </a:extLst>
          </p:cNvPr>
          <p:cNvSpPr/>
          <p:nvPr/>
        </p:nvSpPr>
        <p:spPr>
          <a:xfrm>
            <a:off x="7858540" y="357808"/>
            <a:ext cx="2544947" cy="1391478"/>
          </a:xfrm>
          <a:prstGeom prst="flowChartPreparati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b="1" u="sng" dirty="0">
                <a:solidFill>
                  <a:schemeClr val="tx1"/>
                </a:solidFill>
              </a:rPr>
              <a:t>3/ المتغير المستقل </a:t>
            </a:r>
            <a:endParaRPr lang="en-US" sz="3200" b="1" u="sng" dirty="0">
              <a:solidFill>
                <a:schemeClr val="tx1"/>
              </a:solidFill>
            </a:endParaRPr>
          </a:p>
        </p:txBody>
      </p:sp>
      <p:sp>
        <p:nvSpPr>
          <p:cNvPr id="3" name="Flowchart: Preparation 2">
            <a:extLst>
              <a:ext uri="{FF2B5EF4-FFF2-40B4-BE49-F238E27FC236}">
                <a16:creationId xmlns:a16="http://schemas.microsoft.com/office/drawing/2014/main" id="{EB8602FD-293A-4C2C-B235-C362134809CF}"/>
              </a:ext>
            </a:extLst>
          </p:cNvPr>
          <p:cNvSpPr/>
          <p:nvPr/>
        </p:nvSpPr>
        <p:spPr>
          <a:xfrm>
            <a:off x="2451653" y="357808"/>
            <a:ext cx="2544947" cy="1391478"/>
          </a:xfrm>
          <a:prstGeom prst="flowChartPreparati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b="1" u="sng" dirty="0">
                <a:solidFill>
                  <a:schemeClr val="tx1"/>
                </a:solidFill>
              </a:rPr>
              <a:t>4/ المتغير التابع </a:t>
            </a:r>
            <a:endParaRPr lang="en-US" sz="3200" b="1" u="sng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5B538F-93E4-494D-8FE7-94C31F4A28C4}"/>
              </a:ext>
            </a:extLst>
          </p:cNvPr>
          <p:cNvSpPr txBox="1"/>
          <p:nvPr/>
        </p:nvSpPr>
        <p:spPr>
          <a:xfrm>
            <a:off x="7858540" y="2186609"/>
            <a:ext cx="37768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600" dirty="0"/>
              <a:t>  </a:t>
            </a:r>
            <a:r>
              <a:rPr lang="ar-EG" sz="3600" b="1" dirty="0">
                <a:solidFill>
                  <a:srgbClr val="FF0000"/>
                </a:solidFill>
              </a:rPr>
              <a:t>(طريقة التدريس )</a:t>
            </a:r>
          </a:p>
          <a:p>
            <a:pPr algn="r"/>
            <a:r>
              <a:rPr lang="ar-EG" sz="3600" dirty="0"/>
              <a:t>وهو المتغير الذى يراد بحث اثره فى متغير اخر  ويستطيع الباحث يتحكم فيه لقياس اثره فى المتغير الاخر 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398683-A5BC-4138-85FC-6609929F0DEB}"/>
              </a:ext>
            </a:extLst>
          </p:cNvPr>
          <p:cNvSpPr txBox="1"/>
          <p:nvPr/>
        </p:nvSpPr>
        <p:spPr>
          <a:xfrm>
            <a:off x="1338470" y="2186610"/>
            <a:ext cx="435996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2800" b="1" dirty="0">
                <a:solidFill>
                  <a:srgbClr val="FF0000"/>
                </a:solidFill>
              </a:rPr>
              <a:t>(التحصيل فى الرياضيات )</a:t>
            </a:r>
            <a:endParaRPr lang="ar-EG" sz="2400" b="1" u="sng" dirty="0">
              <a:solidFill>
                <a:srgbClr val="FF0000"/>
              </a:solidFill>
            </a:endParaRPr>
          </a:p>
          <a:p>
            <a:pPr algn="r"/>
            <a:r>
              <a:rPr lang="ar-EG" sz="3600" dirty="0"/>
              <a:t>وهو المتغير الذى يحاول الباحث معرفة اثر المتغير المستقل فيه ويقاس من خلال الدرجة التى حصل عليها الطلاب من خلال الاختبار على المجموعتين                                         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31061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llout: Down Arrow 1">
            <a:extLst>
              <a:ext uri="{FF2B5EF4-FFF2-40B4-BE49-F238E27FC236}">
                <a16:creationId xmlns:a16="http://schemas.microsoft.com/office/drawing/2014/main" id="{936B3FA4-BC62-4F87-9E4C-477D0FCFA3F6}"/>
              </a:ext>
            </a:extLst>
          </p:cNvPr>
          <p:cNvSpPr/>
          <p:nvPr/>
        </p:nvSpPr>
        <p:spPr>
          <a:xfrm>
            <a:off x="4134678" y="198783"/>
            <a:ext cx="4108174" cy="1298713"/>
          </a:xfrm>
          <a:prstGeom prst="downArrow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4000" b="1" u="sng" dirty="0">
                <a:solidFill>
                  <a:srgbClr val="00B0F0"/>
                </a:solidFill>
              </a:rPr>
              <a:t>5/ المتغيرات الدخيلة </a:t>
            </a:r>
            <a:endParaRPr lang="en-US" sz="4000" b="1" u="sng" dirty="0">
              <a:solidFill>
                <a:srgbClr val="00B0F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647178-221D-4DC2-BA26-EF4D00CCD361}"/>
              </a:ext>
            </a:extLst>
          </p:cNvPr>
          <p:cNvSpPr txBox="1"/>
          <p:nvPr/>
        </p:nvSpPr>
        <p:spPr>
          <a:xfrm>
            <a:off x="2067339" y="1828801"/>
            <a:ext cx="91307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/>
              <a:t>نوع من المتغيرات المستقلة لا يدخل فى تصميم الدراسة ولا يخضع لسيطرة الباحث ولكنه يؤثر فى المتغير التابع تاثير غير مرغوب فيه          </a:t>
            </a:r>
          </a:p>
          <a:p>
            <a:pPr algn="r"/>
            <a:r>
              <a:rPr lang="ar-EG" sz="3200" b="1" dirty="0"/>
              <a:t>مثل الجنس والدافعية والقدرات الخاصة      </a:t>
            </a:r>
          </a:p>
          <a:p>
            <a:pPr algn="r"/>
            <a:r>
              <a:rPr lang="ar-EG" sz="3200" b="1" dirty="0"/>
              <a:t> </a:t>
            </a:r>
          </a:p>
          <a:p>
            <a:pPr algn="r"/>
            <a:r>
              <a:rPr lang="ar-EG" sz="3200" b="1" dirty="0"/>
              <a:t>والباحث الذى يريد الوصول الى افضل النتائج يجب ان يحاول التقليل من اثر تلك المتغيرات  </a:t>
            </a:r>
          </a:p>
          <a:p>
            <a:pPr algn="r"/>
            <a:r>
              <a:rPr lang="ar-EG" sz="3200" b="1" dirty="0"/>
              <a:t> </a:t>
            </a:r>
          </a:p>
          <a:p>
            <a:pPr algn="r"/>
            <a:r>
              <a:rPr lang="ar-EG" sz="3200" b="1" dirty="0"/>
              <a:t> </a:t>
            </a:r>
          </a:p>
          <a:p>
            <a:pPr algn="r"/>
            <a:r>
              <a:rPr lang="ar-EG" sz="3200" b="1" dirty="0"/>
              <a:t>وافضل طريقة لضبط المتغيرات الدخيلة هى استخدام مجموعتين متكافئتين فى بداية التجربة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08719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llout: Down Arrow 1">
            <a:extLst>
              <a:ext uri="{FF2B5EF4-FFF2-40B4-BE49-F238E27FC236}">
                <a16:creationId xmlns:a16="http://schemas.microsoft.com/office/drawing/2014/main" id="{003DEAA1-AD8D-4AD7-A8A6-4B4C9D7567B2}"/>
              </a:ext>
            </a:extLst>
          </p:cNvPr>
          <p:cNvSpPr/>
          <p:nvPr/>
        </p:nvSpPr>
        <p:spPr>
          <a:xfrm>
            <a:off x="4035287" y="106016"/>
            <a:ext cx="4121426" cy="1616765"/>
          </a:xfrm>
          <a:prstGeom prst="downArrow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4400" b="1" u="sng" dirty="0">
                <a:solidFill>
                  <a:srgbClr val="FFFF00"/>
                </a:solidFill>
              </a:rPr>
              <a:t>6/ الصدق الداخلى </a:t>
            </a:r>
            <a:endParaRPr lang="en-US" sz="4400" b="1" u="sng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B1CE62-D544-40EA-BE36-89415FD49F8D}"/>
              </a:ext>
            </a:extLst>
          </p:cNvPr>
          <p:cNvSpPr txBox="1"/>
          <p:nvPr/>
        </p:nvSpPr>
        <p:spPr>
          <a:xfrm>
            <a:off x="2570922" y="2067338"/>
            <a:ext cx="744772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4000" b="1" dirty="0"/>
              <a:t>ويقصد به الى اى قدر يمكن القول بان التجربة حقيقة احدثت فرقا وهناك عدة عوامل تؤثر فى الصدق الداخلى للبحث كتاريخ حدوث التجربة ونضج الافراد   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120797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74C29EAB-B3D8-47A8-80D4-B812B077E95D}"/>
              </a:ext>
            </a:extLst>
          </p:cNvPr>
          <p:cNvSpPr/>
          <p:nvPr/>
        </p:nvSpPr>
        <p:spPr>
          <a:xfrm>
            <a:off x="3750365" y="357808"/>
            <a:ext cx="5102087" cy="109993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5400" b="1" dirty="0">
                <a:solidFill>
                  <a:schemeClr val="tx1"/>
                </a:solidFill>
              </a:rPr>
              <a:t>انواع التجارب 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B0511779-488D-43DD-85CB-48D26808C0F2}"/>
              </a:ext>
            </a:extLst>
          </p:cNvPr>
          <p:cNvSpPr/>
          <p:nvPr/>
        </p:nvSpPr>
        <p:spPr>
          <a:xfrm>
            <a:off x="5446642" y="1457739"/>
            <a:ext cx="1895061" cy="978408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502E01-466F-47BE-B295-F0E793B2E67A}"/>
              </a:ext>
            </a:extLst>
          </p:cNvPr>
          <p:cNvSpPr/>
          <p:nvPr/>
        </p:nvSpPr>
        <p:spPr>
          <a:xfrm>
            <a:off x="4505737" y="2436147"/>
            <a:ext cx="3776869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2800" b="1" u="sng" dirty="0">
                <a:solidFill>
                  <a:schemeClr val="tx1"/>
                </a:solidFill>
              </a:rPr>
              <a:t>تصنف التجارب الى 3 مستويات </a:t>
            </a:r>
            <a:endParaRPr lang="en-US" sz="2800" b="1" u="sng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B4BCCAF-B72C-443B-8EC1-C5EEB928BD53}"/>
              </a:ext>
            </a:extLst>
          </p:cNvPr>
          <p:cNvCxnSpPr>
            <a:cxnSpLocks/>
          </p:cNvCxnSpPr>
          <p:nvPr/>
        </p:nvCxnSpPr>
        <p:spPr>
          <a:xfrm>
            <a:off x="8282606" y="3350547"/>
            <a:ext cx="689116" cy="651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AFC1DA2-5319-4E60-9720-76B526AA2B7E}"/>
              </a:ext>
            </a:extLst>
          </p:cNvPr>
          <p:cNvCxnSpPr>
            <a:cxnSpLocks/>
          </p:cNvCxnSpPr>
          <p:nvPr/>
        </p:nvCxnSpPr>
        <p:spPr>
          <a:xfrm>
            <a:off x="6301408" y="3310791"/>
            <a:ext cx="0" cy="6913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4C62F1F-8B74-4091-8D0E-BC01EC4CA7D2}"/>
              </a:ext>
            </a:extLst>
          </p:cNvPr>
          <p:cNvCxnSpPr>
            <a:cxnSpLocks/>
          </p:cNvCxnSpPr>
          <p:nvPr/>
        </p:nvCxnSpPr>
        <p:spPr>
          <a:xfrm flipH="1">
            <a:off x="4081670" y="3350547"/>
            <a:ext cx="424068" cy="651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ame 15">
            <a:extLst>
              <a:ext uri="{FF2B5EF4-FFF2-40B4-BE49-F238E27FC236}">
                <a16:creationId xmlns:a16="http://schemas.microsoft.com/office/drawing/2014/main" id="{71627785-ED7F-48E2-B9FF-73D00C5AAE72}"/>
              </a:ext>
            </a:extLst>
          </p:cNvPr>
          <p:cNvSpPr/>
          <p:nvPr/>
        </p:nvSpPr>
        <p:spPr>
          <a:xfrm>
            <a:off x="8971722" y="4002155"/>
            <a:ext cx="2133600" cy="82163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2400" b="1" dirty="0">
                <a:solidFill>
                  <a:schemeClr val="tx1"/>
                </a:solidFill>
              </a:rPr>
              <a:t>طريقة اجراء التجربة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Frame 16">
            <a:extLst>
              <a:ext uri="{FF2B5EF4-FFF2-40B4-BE49-F238E27FC236}">
                <a16:creationId xmlns:a16="http://schemas.microsoft.com/office/drawing/2014/main" id="{702D4F31-B555-4EC8-952F-6D26932FFBB4}"/>
              </a:ext>
            </a:extLst>
          </p:cNvPr>
          <p:cNvSpPr/>
          <p:nvPr/>
        </p:nvSpPr>
        <p:spPr>
          <a:xfrm>
            <a:off x="5141848" y="4002155"/>
            <a:ext cx="2425145" cy="82163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2800" b="1" dirty="0">
                <a:solidFill>
                  <a:schemeClr val="tx1"/>
                </a:solidFill>
              </a:rPr>
              <a:t>افراد الدراسة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8" name="Frame 17">
            <a:extLst>
              <a:ext uri="{FF2B5EF4-FFF2-40B4-BE49-F238E27FC236}">
                <a16:creationId xmlns:a16="http://schemas.microsoft.com/office/drawing/2014/main" id="{D7F7A69F-271A-4B59-8659-FAEF52D0006A}"/>
              </a:ext>
            </a:extLst>
          </p:cNvPr>
          <p:cNvSpPr/>
          <p:nvPr/>
        </p:nvSpPr>
        <p:spPr>
          <a:xfrm>
            <a:off x="1537252" y="3955772"/>
            <a:ext cx="2554355" cy="9144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b="1" dirty="0">
                <a:solidFill>
                  <a:schemeClr val="tx1"/>
                </a:solidFill>
              </a:rPr>
              <a:t>مدة الدراسة 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754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ame 1">
            <a:extLst>
              <a:ext uri="{FF2B5EF4-FFF2-40B4-BE49-F238E27FC236}">
                <a16:creationId xmlns:a16="http://schemas.microsoft.com/office/drawing/2014/main" id="{96F57653-5411-4501-BD7B-C79EC1037668}"/>
              </a:ext>
            </a:extLst>
          </p:cNvPr>
          <p:cNvSpPr/>
          <p:nvPr/>
        </p:nvSpPr>
        <p:spPr>
          <a:xfrm>
            <a:off x="2557670" y="132522"/>
            <a:ext cx="6626087" cy="914400"/>
          </a:xfrm>
          <a:prstGeom prst="fram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b="1" u="sng" dirty="0">
                <a:solidFill>
                  <a:schemeClr val="tx1"/>
                </a:solidFill>
              </a:rPr>
              <a:t>انواع التجارب حسب طريقة اجرائها  وتنقسم الى </a:t>
            </a:r>
            <a:endParaRPr lang="en-US" sz="3200" b="1" u="sng" dirty="0">
              <a:solidFill>
                <a:schemeClr val="tx1"/>
              </a:solidFill>
            </a:endParaRPr>
          </a:p>
        </p:txBody>
      </p:sp>
      <p:sp>
        <p:nvSpPr>
          <p:cNvPr id="3" name="Scroll: Vertical 2">
            <a:extLst>
              <a:ext uri="{FF2B5EF4-FFF2-40B4-BE49-F238E27FC236}">
                <a16:creationId xmlns:a16="http://schemas.microsoft.com/office/drawing/2014/main" id="{08D41AF4-EB6D-4770-A96B-BDD2D749B5B1}"/>
              </a:ext>
            </a:extLst>
          </p:cNvPr>
          <p:cNvSpPr/>
          <p:nvPr/>
        </p:nvSpPr>
        <p:spPr>
          <a:xfrm>
            <a:off x="8442033" y="1046922"/>
            <a:ext cx="1960924" cy="1669773"/>
          </a:xfrm>
          <a:prstGeom prst="vertic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600" b="1" dirty="0">
                <a:solidFill>
                  <a:schemeClr val="tx1"/>
                </a:solidFill>
              </a:rPr>
              <a:t>1/ تجارب معملية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4" name="Scroll: Vertical 3">
            <a:extLst>
              <a:ext uri="{FF2B5EF4-FFF2-40B4-BE49-F238E27FC236}">
                <a16:creationId xmlns:a16="http://schemas.microsoft.com/office/drawing/2014/main" id="{2BAD5A21-2D15-477E-B973-303D103ECF22}"/>
              </a:ext>
            </a:extLst>
          </p:cNvPr>
          <p:cNvSpPr/>
          <p:nvPr/>
        </p:nvSpPr>
        <p:spPr>
          <a:xfrm>
            <a:off x="1789043" y="1046922"/>
            <a:ext cx="2213113" cy="1669772"/>
          </a:xfrm>
          <a:prstGeom prst="vertic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600" b="1" dirty="0">
                <a:solidFill>
                  <a:schemeClr val="tx1"/>
                </a:solidFill>
              </a:rPr>
              <a:t>2/ تجارب غير معملية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D0C27F-314A-4DB9-BA57-FC7BFF4B3F64}"/>
              </a:ext>
            </a:extLst>
          </p:cNvPr>
          <p:cNvSpPr txBox="1"/>
          <p:nvPr/>
        </p:nvSpPr>
        <p:spPr>
          <a:xfrm>
            <a:off x="8057324" y="2716695"/>
            <a:ext cx="3180522" cy="35394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/>
              <a:t>هى التى تتم داخل المعمل فى ظروف صناعية خاصة تصمم لاغراض التجربة   </a:t>
            </a:r>
          </a:p>
          <a:p>
            <a:pPr algn="r"/>
            <a:r>
              <a:rPr lang="ar-EG" sz="3200" b="1" dirty="0"/>
              <a:t> </a:t>
            </a:r>
          </a:p>
          <a:p>
            <a:pPr algn="r"/>
            <a:r>
              <a:rPr lang="ar-EG" sz="3200" b="1" dirty="0"/>
              <a:t>تتميز بدقتها وسهولة ظبط المتغيرات الدخيلة فيها </a:t>
            </a:r>
            <a:endParaRPr lang="en-US" sz="32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7EFC77-0A80-4303-A199-A8ABD44CDA9F}"/>
              </a:ext>
            </a:extLst>
          </p:cNvPr>
          <p:cNvSpPr txBox="1"/>
          <p:nvPr/>
        </p:nvSpPr>
        <p:spPr>
          <a:xfrm>
            <a:off x="1205948" y="2716694"/>
            <a:ext cx="3856383" cy="421653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/>
              <a:t>هى التى تتم خارج المعمل فى ظروف طبيعية وتكون اقل دقة واكثر صعوبة فى ضبط المتغيرات الدخيلة  </a:t>
            </a:r>
          </a:p>
          <a:p>
            <a:pPr algn="r"/>
            <a:r>
              <a:rPr lang="ar-EG" sz="4400" b="1" u="sng" dirty="0">
                <a:solidFill>
                  <a:srgbClr val="FF0000"/>
                </a:solidFill>
              </a:rPr>
              <a:t>تجربة فى مدرسة </a:t>
            </a:r>
            <a:r>
              <a:rPr lang="ar-EG" sz="3200" b="1" dirty="0"/>
              <a:t>لدراسة اثر استخدام برنامج تدريبى فى تنمية التفكير الابداعى لدى الطلبة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83609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ame 1">
            <a:extLst>
              <a:ext uri="{FF2B5EF4-FFF2-40B4-BE49-F238E27FC236}">
                <a16:creationId xmlns:a16="http://schemas.microsoft.com/office/drawing/2014/main" id="{2DEE448D-BB4A-448E-AC6D-540064B7B348}"/>
              </a:ext>
            </a:extLst>
          </p:cNvPr>
          <p:cNvSpPr/>
          <p:nvPr/>
        </p:nvSpPr>
        <p:spPr>
          <a:xfrm>
            <a:off x="2809461" y="198783"/>
            <a:ext cx="6586330" cy="914400"/>
          </a:xfrm>
          <a:prstGeom prst="fram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600" b="1" dirty="0">
                <a:solidFill>
                  <a:schemeClr val="tx1"/>
                </a:solidFill>
              </a:rPr>
              <a:t>تجارب حسب افراد الدراسة  وتنقسم الى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Scroll: Vertical 2">
            <a:extLst>
              <a:ext uri="{FF2B5EF4-FFF2-40B4-BE49-F238E27FC236}">
                <a16:creationId xmlns:a16="http://schemas.microsoft.com/office/drawing/2014/main" id="{90C25838-A6B0-4665-B665-646E1ABAC758}"/>
              </a:ext>
            </a:extLst>
          </p:cNvPr>
          <p:cNvSpPr/>
          <p:nvPr/>
        </p:nvSpPr>
        <p:spPr>
          <a:xfrm>
            <a:off x="8348869" y="1113183"/>
            <a:ext cx="2822316" cy="1143000"/>
          </a:xfrm>
          <a:prstGeom prst="vertic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2800" b="1" dirty="0">
                <a:solidFill>
                  <a:schemeClr val="tx1"/>
                </a:solidFill>
              </a:rPr>
              <a:t>1/ تجارب على مجموعة واحدة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Scroll: Vertical 3">
            <a:extLst>
              <a:ext uri="{FF2B5EF4-FFF2-40B4-BE49-F238E27FC236}">
                <a16:creationId xmlns:a16="http://schemas.microsoft.com/office/drawing/2014/main" id="{0DF961F8-767D-481C-BB3C-C0301DB8EAF6}"/>
              </a:ext>
            </a:extLst>
          </p:cNvPr>
          <p:cNvSpPr/>
          <p:nvPr/>
        </p:nvSpPr>
        <p:spPr>
          <a:xfrm>
            <a:off x="1398303" y="1113183"/>
            <a:ext cx="2822316" cy="1143000"/>
          </a:xfrm>
          <a:prstGeom prst="vertic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2800" b="1" dirty="0">
                <a:solidFill>
                  <a:schemeClr val="tx1"/>
                </a:solidFill>
              </a:rPr>
              <a:t>2/ تجارب على اكثر من مجموعة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0F6873-6C82-4AD0-9FE9-DE2AFEDE61BD}"/>
              </a:ext>
            </a:extLst>
          </p:cNvPr>
          <p:cNvSpPr txBox="1"/>
          <p:nvPr/>
        </p:nvSpPr>
        <p:spPr>
          <a:xfrm>
            <a:off x="7792278" y="2716696"/>
            <a:ext cx="3896139" cy="35394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EG" sz="2800" b="1" dirty="0"/>
              <a:t>** تتعرض المجموعة لتاثير المتغير المستقل      </a:t>
            </a:r>
          </a:p>
          <a:p>
            <a:pPr algn="r"/>
            <a:r>
              <a:rPr lang="ar-EG" sz="2800" b="1" dirty="0"/>
              <a:t>**يتم دراسة وضع المجموعة قبل وبعد تاثير المتغير المستقل    </a:t>
            </a:r>
          </a:p>
          <a:p>
            <a:pPr algn="r"/>
            <a:r>
              <a:rPr lang="ar-EG" sz="2800" b="1" dirty="0"/>
              <a:t>** فاذا وجد فرق بين وضع المجموعة قبل وبعد التجربة   </a:t>
            </a:r>
          </a:p>
          <a:p>
            <a:pPr algn="r"/>
            <a:r>
              <a:rPr lang="ar-EG" sz="2800" b="1" dirty="0"/>
              <a:t>فان التغيير سببه تاثير المتغير المستقل  </a:t>
            </a:r>
            <a:endParaRPr lang="en-US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B93C46-1135-488A-B6E1-2FEA1C183B3B}"/>
              </a:ext>
            </a:extLst>
          </p:cNvPr>
          <p:cNvSpPr txBox="1"/>
          <p:nvPr/>
        </p:nvSpPr>
        <p:spPr>
          <a:xfrm>
            <a:off x="1398303" y="2849217"/>
            <a:ext cx="2822316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EG" sz="3600" b="1" dirty="0"/>
              <a:t>مجموعة تجريبية ومجموعة ضابطة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5879694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9E77EDF1-0821-4215-BD6E-A2D49F0255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445</TotalTime>
  <Words>880</Words>
  <Application>Microsoft Office PowerPoint</Application>
  <PresentationFormat>Widescreen</PresentationFormat>
  <Paragraphs>91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Gill Sans MT</vt:lpstr>
      <vt:lpstr>Impact</vt:lpstr>
      <vt:lpstr>Majalla UI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Shiko</dc:creator>
  <cp:lastModifiedBy>midiTech</cp:lastModifiedBy>
  <cp:revision>37</cp:revision>
  <dcterms:created xsi:type="dcterms:W3CDTF">2018-11-02T21:34:57Z</dcterms:created>
  <dcterms:modified xsi:type="dcterms:W3CDTF">2020-03-29T05:59:21Z</dcterms:modified>
</cp:coreProperties>
</file>