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277" r:id="rId3"/>
    <p:sldId id="278" r:id="rId4"/>
    <p:sldId id="279" r:id="rId5"/>
    <p:sldId id="280" r:id="rId6"/>
    <p:sldId id="27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17" autoAdjust="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E4784D-E5D8-4DF4-9BE7-3ACC6270B3DB}" type="datetimeFigureOut">
              <a:rPr lang="en-US" smtClean="0"/>
              <a:pPr/>
              <a:t>5/15/2021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03881D-C254-43C0-83AC-49BE70A939AB}" type="slidenum">
              <a:rPr lang="en-US" smtClean="0"/>
              <a:pPr/>
              <a:t>‹#›</a:t>
            </a:fld>
            <a:endParaRPr lang="en-US"/>
          </a:p>
        </p:txBody>
      </p:sp>
    </p:spTree>
    <p:extLst>
      <p:ext uri="{BB962C8B-B14F-4D97-AF65-F5344CB8AC3E}">
        <p14:creationId xmlns:p14="http://schemas.microsoft.com/office/powerpoint/2010/main" val="317891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EF2894-7468-4140-B9B7-F66E7F7F0172}" type="datetime5">
              <a:rPr lang="en-US" smtClean="0"/>
              <a:pPr/>
              <a:t>15-May-21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275F42-C598-493B-B6CF-68609FFA48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A0DB38-2D56-4B7B-832F-915D384B5214}" type="datetime5">
              <a:rPr lang="en-US" smtClean="0"/>
              <a:pPr/>
              <a:t>15-May-21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82BD69-7E5F-4978-BF99-A4466001F3E7}" type="datetime5">
              <a:rPr lang="en-US" smtClean="0"/>
              <a:pPr/>
              <a:t>15-May-21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2AA1F7-A526-45FE-B584-38FFAE472878}" type="datetime5">
              <a:rPr lang="en-US" smtClean="0"/>
              <a:pPr/>
              <a:t>15-May-21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CCFB67-5134-4BBF-95FE-8481B7201039}" type="datetime5">
              <a:rPr lang="en-US" smtClean="0"/>
              <a:pPr/>
              <a:t>15-May-21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5BF0C0-ABBF-4F1D-956E-6131811CF843}" type="datetime5">
              <a:rPr lang="en-US" smtClean="0"/>
              <a:pPr/>
              <a:t>15-May-21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E8BF4B-8855-4065-99C9-EF0B8EB6C4EB}" type="datetime5">
              <a:rPr lang="en-US" smtClean="0"/>
              <a:pPr/>
              <a:t>15-May-21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B91F7BA-C5F7-44EA-A4F1-7CE033CF50EE}" type="datetime5">
              <a:rPr lang="en-US" smtClean="0"/>
              <a:pPr/>
              <a:t>15-May-21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DF2A57-B0D3-487D-97CC-625C3218FF2F}" type="datetime5">
              <a:rPr lang="en-US" smtClean="0"/>
              <a:pPr/>
              <a:t>15-May-21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170A70B-22D2-4F58-AA78-DEABFA89188F}" type="datetime5">
              <a:rPr lang="en-US" smtClean="0"/>
              <a:pPr/>
              <a:t>15-May-21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315C8F7-E6EB-4EB1-8B58-CA106EE9759C}" type="datetime5">
              <a:rPr lang="en-US" smtClean="0"/>
              <a:pPr/>
              <a:t>15-May-21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275F42-C598-493B-B6CF-68609FFA487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B9BB97D-19EC-4453-97B2-156014B59CA8}" type="datetime5">
              <a:rPr lang="en-US" smtClean="0"/>
              <a:pPr/>
              <a:t>15-May-21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275F42-C598-493B-B6CF-68609FFA48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1214422"/>
            <a:ext cx="7772400" cy="1800200"/>
          </a:xfrm>
        </p:spPr>
        <p:txBody>
          <a:bodyPr>
            <a:noAutofit/>
          </a:bodyPr>
          <a:lstStyle/>
          <a:p>
            <a:pPr algn="ctr" rtl="1"/>
            <a:r>
              <a:rPr lang="ar-SA" sz="4400" dirty="0" smtClean="0"/>
              <a:t>المكملات الغذائية.....2</a:t>
            </a:r>
            <a:br>
              <a:rPr lang="ar-SA" sz="4400" dirty="0" smtClean="0"/>
            </a:br>
            <a:endParaRPr lang="en-US" sz="4400" dirty="0"/>
          </a:p>
        </p:txBody>
      </p:sp>
      <p:sp>
        <p:nvSpPr>
          <p:cNvPr id="3" name="Subtitle 2"/>
          <p:cNvSpPr>
            <a:spLocks noGrp="1"/>
          </p:cNvSpPr>
          <p:nvPr>
            <p:ph type="subTitle" idx="1"/>
          </p:nvPr>
        </p:nvSpPr>
        <p:spPr>
          <a:xfrm>
            <a:off x="1371600" y="3068960"/>
            <a:ext cx="6400800" cy="1728192"/>
          </a:xfrm>
        </p:spPr>
        <p:txBody>
          <a:bodyPr>
            <a:normAutofit fontScale="85000" lnSpcReduction="20000"/>
          </a:bodyPr>
          <a:lstStyle/>
          <a:p>
            <a:pPr algn="ctr" rtl="1"/>
            <a:r>
              <a:rPr lang="ar-SA" b="1" dirty="0" smtClean="0"/>
              <a:t>ا.د</a:t>
            </a:r>
            <a:r>
              <a:rPr lang="ar-SA" b="1" dirty="0"/>
              <a:t>. محمود </a:t>
            </a:r>
            <a:r>
              <a:rPr lang="ar-SA" b="1" dirty="0" smtClean="0"/>
              <a:t>سليمان عزب</a:t>
            </a:r>
            <a:endParaRPr lang="en-US" b="1" dirty="0"/>
          </a:p>
          <a:p>
            <a:pPr algn="ctr" rtl="1"/>
            <a:r>
              <a:rPr lang="en-US" b="1" dirty="0" smtClean="0"/>
              <a:t>Dr. </a:t>
            </a:r>
            <a:r>
              <a:rPr lang="en-US" b="1" dirty="0"/>
              <a:t>Mahmoud </a:t>
            </a:r>
            <a:r>
              <a:rPr lang="en-US" b="1" dirty="0" err="1" smtClean="0"/>
              <a:t>Solaiman</a:t>
            </a:r>
            <a:r>
              <a:rPr lang="en-US" b="1" dirty="0" smtClean="0"/>
              <a:t> Azab</a:t>
            </a:r>
            <a:endParaRPr lang="en-US" b="1" dirty="0"/>
          </a:p>
          <a:p>
            <a:pPr algn="ctr" rtl="1"/>
            <a:r>
              <a:rPr lang="ar-SA" b="1" dirty="0"/>
              <a:t>جامعة فلسطين التقنية – خضوري </a:t>
            </a:r>
            <a:endParaRPr lang="en-US" b="1" dirty="0"/>
          </a:p>
          <a:p>
            <a:r>
              <a:rPr lang="en-US" sz="2800" b="1" dirty="0" smtClean="0"/>
              <a:t>Palestine Technical University- Khadouri</a:t>
            </a:r>
            <a:endParaRPr lang="en-US" b="1" dirty="0" smtClean="0"/>
          </a:p>
          <a:p>
            <a:pPr algn="ctr"/>
            <a:r>
              <a:rPr lang="ar-SA" b="1" dirty="0" smtClean="0"/>
              <a:t>دائرة التربية الرياضية </a:t>
            </a:r>
            <a:endParaRPr lang="en-US" b="1" dirty="0"/>
          </a:p>
          <a:p>
            <a:endParaRPr lang="en-US" dirty="0"/>
          </a:p>
        </p:txBody>
      </p:sp>
      <p:sp>
        <p:nvSpPr>
          <p:cNvPr id="4" name="Date Placeholder 3"/>
          <p:cNvSpPr>
            <a:spLocks noGrp="1"/>
          </p:cNvSpPr>
          <p:nvPr>
            <p:ph type="dt" sz="half" idx="10"/>
          </p:nvPr>
        </p:nvSpPr>
        <p:spPr/>
        <p:txBody>
          <a:bodyPr/>
          <a:lstStyle/>
          <a:p>
            <a:fld id="{9B9EB633-4E1C-4018-9FF8-73B4EE5EC7B3}" type="datetime5">
              <a:rPr lang="en-US" smtClean="0"/>
              <a:pPr/>
              <a:t>15-May-21</a:t>
            </a:fld>
            <a:endParaRPr lang="en-US"/>
          </a:p>
        </p:txBody>
      </p:sp>
      <p:sp>
        <p:nvSpPr>
          <p:cNvPr id="5" name="Slide Number Placeholder 4"/>
          <p:cNvSpPr>
            <a:spLocks noGrp="1"/>
          </p:cNvSpPr>
          <p:nvPr>
            <p:ph type="sldNum" sz="quarter" idx="12"/>
          </p:nvPr>
        </p:nvSpPr>
        <p:spPr/>
        <p:txBody>
          <a:bodyPr/>
          <a:lstStyle/>
          <a:p>
            <a:fld id="{1D275F42-C598-493B-B6CF-68609FFA487F}" type="slidenum">
              <a:rPr lang="en-US" smtClean="0"/>
              <a:pPr/>
              <a:t>1</a:t>
            </a:fld>
            <a:endParaRPr lang="en-US"/>
          </a:p>
        </p:txBody>
      </p:sp>
      <p:pic>
        <p:nvPicPr>
          <p:cNvPr id="6" name="Picture 1"/>
          <p:cNvPicPr/>
          <p:nvPr/>
        </p:nvPicPr>
        <p:blipFill>
          <a:blip r:embed="rId2" cstate="print"/>
          <a:srcRect/>
          <a:stretch>
            <a:fillRect/>
          </a:stretch>
        </p:blipFill>
        <p:spPr bwMode="auto">
          <a:xfrm>
            <a:off x="6858016" y="142852"/>
            <a:ext cx="1268416" cy="1143008"/>
          </a:xfrm>
          <a:prstGeom prst="rect">
            <a:avLst/>
          </a:prstGeom>
          <a:noFill/>
          <a:ln w="9525">
            <a:noFill/>
            <a:miter lim="800000"/>
            <a:headEnd/>
            <a:tailEnd/>
          </a:ln>
        </p:spPr>
      </p:pic>
      <p:pic>
        <p:nvPicPr>
          <p:cNvPr id="7" name="Picture 1"/>
          <p:cNvPicPr/>
          <p:nvPr/>
        </p:nvPicPr>
        <p:blipFill>
          <a:blip r:embed="rId2" cstate="print"/>
          <a:srcRect/>
          <a:stretch>
            <a:fillRect/>
          </a:stretch>
        </p:blipFill>
        <p:spPr bwMode="auto">
          <a:xfrm>
            <a:off x="357158" y="142852"/>
            <a:ext cx="1357322" cy="1071570"/>
          </a:xfrm>
          <a:prstGeom prst="rect">
            <a:avLst/>
          </a:prstGeom>
          <a:noFill/>
          <a:ln w="9525">
            <a:noFill/>
            <a:miter lim="800000"/>
            <a:headEnd/>
            <a:tailEnd/>
          </a:ln>
        </p:spPr>
      </p:pic>
      <p:pic>
        <p:nvPicPr>
          <p:cNvPr id="12" name="صورة 11" descr="Sun"/>
          <p:cNvPicPr/>
          <p:nvPr/>
        </p:nvPicPr>
        <p:blipFill>
          <a:blip r:embed="rId3" cstate="print"/>
          <a:srcRect/>
          <a:stretch>
            <a:fillRect/>
          </a:stretch>
        </p:blipFill>
        <p:spPr bwMode="auto">
          <a:xfrm>
            <a:off x="179512" y="1214422"/>
            <a:ext cx="2382980" cy="2208129"/>
          </a:xfrm>
          <a:prstGeom prst="rect">
            <a:avLst/>
          </a:prstGeom>
          <a:noFill/>
          <a:ln w="9525">
            <a:noFill/>
            <a:miter lim="800000"/>
            <a:headEnd/>
            <a:tailEnd/>
          </a:ln>
        </p:spPr>
      </p:pic>
      <p:pic>
        <p:nvPicPr>
          <p:cNvPr id="13" name="صورة 12" descr="Sun"/>
          <p:cNvPicPr/>
          <p:nvPr/>
        </p:nvPicPr>
        <p:blipFill>
          <a:blip r:embed="rId3" cstate="print"/>
          <a:srcRect/>
          <a:stretch>
            <a:fillRect/>
          </a:stretch>
        </p:blipFill>
        <p:spPr bwMode="auto">
          <a:xfrm>
            <a:off x="6864030" y="1124744"/>
            <a:ext cx="1915436" cy="220812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692696"/>
            <a:ext cx="7772400" cy="4118615"/>
          </a:xfrm>
        </p:spPr>
        <p:txBody>
          <a:bodyPr>
            <a:normAutofit/>
          </a:bodyPr>
          <a:lstStyle/>
          <a:p>
            <a:pPr rtl="1"/>
            <a:r>
              <a:rPr lang="ar-JO" b="1" u="sng" dirty="0"/>
              <a:t>أضرار المكملات الغذائية</a:t>
            </a:r>
            <a:endParaRPr lang="en-US" dirty="0"/>
          </a:p>
          <a:p>
            <a:r>
              <a:rPr lang="ar-JO" b="1" dirty="0"/>
              <a:t> قد تبدو المكملات الغذائية وسيلة غير مؤذية، مضمونة لملء الثغرات في النظام الغذائي وتعزيز الصحة، ونظرًا لأنها مستمدة من الطبيعة وخالية من المكونات الاصطناعية، فإنه يعتقد على نطاق واسع أن المكملات الغذائية ليس لتناولها أي عواقب، ولكن، الاعتماد المبالغ به عليها أو استهلاكها بشكل غير صحيح أو تناولها مع أدوية متضاربة، قد </a:t>
            </a:r>
            <a:r>
              <a:rPr lang="ar-JO" b="1" dirty="0" err="1"/>
              <a:t>يئسبب</a:t>
            </a:r>
            <a:r>
              <a:rPr lang="ar-JO" b="1" dirty="0"/>
              <a:t> في الواقع عددًا من الآثار الجانبية التي يمكن تحديدها بما يأتي </a:t>
            </a:r>
            <a:endParaRPr lang="ar-SA" b="1" dirty="0" smtClean="0"/>
          </a:p>
        </p:txBody>
      </p:sp>
      <p:sp>
        <p:nvSpPr>
          <p:cNvPr id="4" name="عنصر نائب للتاريخ 3"/>
          <p:cNvSpPr>
            <a:spLocks noGrp="1"/>
          </p:cNvSpPr>
          <p:nvPr>
            <p:ph type="dt" sz="half" idx="10"/>
          </p:nvPr>
        </p:nvSpPr>
        <p:spPr/>
        <p:txBody>
          <a:bodyPr/>
          <a:lstStyle/>
          <a:p>
            <a:fld id="{97EF2894-7468-4140-B9B7-F66E7F7F0172}" type="datetime5">
              <a:rPr lang="en-US" smtClean="0"/>
              <a:pPr/>
              <a:t>15-May-21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2</a:t>
            </a:fld>
            <a:endParaRPr lang="en-US"/>
          </a:p>
        </p:txBody>
      </p:sp>
    </p:spTree>
    <p:extLst>
      <p:ext uri="{BB962C8B-B14F-4D97-AF65-F5344CB8AC3E}">
        <p14:creationId xmlns:p14="http://schemas.microsoft.com/office/powerpoint/2010/main" val="3349563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548680"/>
            <a:ext cx="7772400" cy="4262631"/>
          </a:xfrm>
        </p:spPr>
        <p:txBody>
          <a:bodyPr>
            <a:normAutofit lnSpcReduction="10000"/>
          </a:bodyPr>
          <a:lstStyle/>
          <a:p>
            <a:pPr rtl="1"/>
            <a:r>
              <a:rPr lang="ar-JO" b="1" dirty="0"/>
              <a:t>- فيتامين</a:t>
            </a:r>
            <a:r>
              <a:rPr lang="en-US" b="1" dirty="0"/>
              <a:t> K </a:t>
            </a:r>
            <a:r>
              <a:rPr lang="ar-JO" b="1" dirty="0"/>
              <a:t>قد يقلّل من تأثير المميّعات مثل </a:t>
            </a:r>
            <a:r>
              <a:rPr lang="ar-JO" b="1" dirty="0" err="1"/>
              <a:t>الوارفرين</a:t>
            </a:r>
            <a:endParaRPr lang="en-US" dirty="0"/>
          </a:p>
          <a:p>
            <a:pPr rtl="1"/>
            <a:r>
              <a:rPr lang="ar-JO" b="1" dirty="0"/>
              <a:t>2- فيتامين</a:t>
            </a:r>
            <a:r>
              <a:rPr lang="en-US" b="1" dirty="0"/>
              <a:t> E </a:t>
            </a:r>
            <a:r>
              <a:rPr lang="ar-JO" b="1" dirty="0"/>
              <a:t>قد يزيد من تأثير مميعات الدم مما يؤدي إلى ظهور كدمات أو نزيف في الأنف.</a:t>
            </a:r>
            <a:endParaRPr lang="en-US" dirty="0"/>
          </a:p>
          <a:p>
            <a:pPr rtl="1"/>
            <a:r>
              <a:rPr lang="ar-JO" b="1" dirty="0"/>
              <a:t>3- نبتة سانت جون</a:t>
            </a:r>
            <a:r>
              <a:rPr lang="en-US" b="1" dirty="0"/>
              <a:t> St. John’s </a:t>
            </a:r>
            <a:r>
              <a:rPr lang="en-US" b="1" dirty="0" err="1"/>
              <a:t>wort</a:t>
            </a:r>
            <a:r>
              <a:rPr lang="en-US" b="1" dirty="0"/>
              <a:t> </a:t>
            </a:r>
            <a:r>
              <a:rPr lang="ar-JO" b="1" dirty="0"/>
              <a:t>قد تسرّع من تحطّم العديد من الأدوية ومنها مضادات الاكتئاب وأدوية منع الحمل، مما يقلل من تأثيرها</a:t>
            </a:r>
            <a:endParaRPr lang="en-US" dirty="0"/>
          </a:p>
          <a:p>
            <a:pPr rtl="1"/>
            <a:r>
              <a:rPr lang="ar-JO" b="1" dirty="0"/>
              <a:t>4- بعض مضادات الأكسدة مثل فيتامين</a:t>
            </a:r>
            <a:r>
              <a:rPr lang="en-US" b="1" dirty="0"/>
              <a:t> C </a:t>
            </a:r>
            <a:r>
              <a:rPr lang="ar-JO" b="1" dirty="0"/>
              <a:t>و</a:t>
            </a:r>
            <a:r>
              <a:rPr lang="en-US" b="1" dirty="0"/>
              <a:t>E  </a:t>
            </a:r>
            <a:r>
              <a:rPr lang="ar-JO" b="1" dirty="0"/>
              <a:t>قد تقلل من تأثير بعض العلاجات الكيماوية للسرطان. </a:t>
            </a:r>
            <a:endParaRPr lang="en-US" dirty="0"/>
          </a:p>
          <a:p>
            <a:pPr rtl="1"/>
            <a:r>
              <a:rPr lang="en-US" b="1" dirty="0"/>
              <a:t/>
            </a:r>
            <a:br>
              <a:rPr lang="en-US" b="1" dirty="0"/>
            </a:br>
            <a:endParaRPr lang="en-US" dirty="0"/>
          </a:p>
          <a:p>
            <a:pPr rtl="1"/>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15-May-21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3</a:t>
            </a:fld>
            <a:endParaRPr lang="en-US"/>
          </a:p>
        </p:txBody>
      </p:sp>
    </p:spTree>
    <p:extLst>
      <p:ext uri="{BB962C8B-B14F-4D97-AF65-F5344CB8AC3E}">
        <p14:creationId xmlns:p14="http://schemas.microsoft.com/office/powerpoint/2010/main" val="464509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04664"/>
            <a:ext cx="7772400" cy="4406647"/>
          </a:xfrm>
        </p:spPr>
        <p:txBody>
          <a:bodyPr>
            <a:normAutofit/>
          </a:bodyPr>
          <a:lstStyle/>
          <a:p>
            <a:pPr rtl="1"/>
            <a:r>
              <a:rPr lang="ar-JO" b="1" dirty="0"/>
              <a:t>-جرعة عالية من فيتامين</a:t>
            </a:r>
            <a:r>
              <a:rPr lang="en-US" b="1" dirty="0"/>
              <a:t> B6 </a:t>
            </a:r>
            <a:r>
              <a:rPr lang="ar-JO" b="1" dirty="0"/>
              <a:t>لمدة سنة وأكثر قد تسبّب تدمير حاد للأعصاب، وقد يقلّل تأثير أدوية المضادة للنوبات مثل </a:t>
            </a:r>
            <a:r>
              <a:rPr lang="ar-JO" b="1" dirty="0" err="1"/>
              <a:t>ديلانتين</a:t>
            </a:r>
            <a:r>
              <a:rPr lang="ar-JO" b="1" dirty="0"/>
              <a:t> و </a:t>
            </a:r>
            <a:r>
              <a:rPr lang="ar-JO" b="1" dirty="0" err="1"/>
              <a:t>ليفودوبا</a:t>
            </a:r>
            <a:r>
              <a:rPr lang="ar-JO" b="1" dirty="0"/>
              <a:t>" لمرض باركينسون".</a:t>
            </a:r>
            <a:endParaRPr lang="en-US" dirty="0"/>
          </a:p>
          <a:p>
            <a:pPr rtl="1"/>
            <a:r>
              <a:rPr lang="ar-JO" b="1" dirty="0"/>
              <a:t>6- فيتامين</a:t>
            </a:r>
            <a:r>
              <a:rPr lang="en-US" b="1" dirty="0"/>
              <a:t> A </a:t>
            </a:r>
            <a:r>
              <a:rPr lang="ar-JO" b="1" dirty="0"/>
              <a:t>التي تستخدم مع أدوية حب الشباب </a:t>
            </a:r>
            <a:r>
              <a:rPr lang="ar-JO" b="1" dirty="0" err="1"/>
              <a:t>ريتينويد</a:t>
            </a:r>
            <a:r>
              <a:rPr lang="ar-JO" b="1" dirty="0"/>
              <a:t> قد تسبب تسمّم فيتامين </a:t>
            </a:r>
            <a:r>
              <a:rPr lang="en-US" b="1" dirty="0"/>
              <a:t> A. </a:t>
            </a:r>
            <a:endParaRPr lang="en-US" dirty="0"/>
          </a:p>
          <a:p>
            <a:r>
              <a:rPr lang="ar-JO" b="1" dirty="0"/>
              <a:t>7-فيتامين</a:t>
            </a:r>
            <a:r>
              <a:rPr lang="en-US" b="1" dirty="0"/>
              <a:t> B3 </a:t>
            </a:r>
            <a:r>
              <a:rPr lang="ar-JO" b="1" dirty="0"/>
              <a:t>عندما يستخدم مع ستاتين قد يزيد من تحطّم في الأنسجة العضلية. </a:t>
            </a:r>
            <a:endParaRPr lang="en-US"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15-May-21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4</a:t>
            </a:fld>
            <a:endParaRPr lang="en-US"/>
          </a:p>
        </p:txBody>
      </p:sp>
    </p:spTree>
    <p:extLst>
      <p:ext uri="{BB962C8B-B14F-4D97-AF65-F5344CB8AC3E}">
        <p14:creationId xmlns:p14="http://schemas.microsoft.com/office/powerpoint/2010/main" val="1054689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04664"/>
            <a:ext cx="7772400" cy="4406647"/>
          </a:xfrm>
        </p:spPr>
        <p:txBody>
          <a:bodyPr>
            <a:normAutofit/>
          </a:bodyPr>
          <a:lstStyle/>
          <a:p>
            <a:pPr rtl="1"/>
            <a:r>
              <a:rPr lang="en-US" b="1" dirty="0" smtClean="0"/>
              <a:t>8</a:t>
            </a:r>
            <a:r>
              <a:rPr lang="ar-JO" b="1" dirty="0" smtClean="0"/>
              <a:t>-مكمّلات </a:t>
            </a:r>
            <a:r>
              <a:rPr lang="ar-JO" b="1" dirty="0"/>
              <a:t>الحديد والكالسيوم قد تقلّل من تأثير مضادات الحيوية. </a:t>
            </a:r>
            <a:endParaRPr lang="en-US" dirty="0"/>
          </a:p>
          <a:p>
            <a:pPr rtl="1"/>
            <a:r>
              <a:rPr lang="ar-JO" b="1" dirty="0"/>
              <a:t>9-فيتامين</a:t>
            </a:r>
            <a:r>
              <a:rPr lang="en-US" b="1" dirty="0"/>
              <a:t> C </a:t>
            </a:r>
            <a:r>
              <a:rPr lang="ar-JO" b="1" dirty="0"/>
              <a:t>تناول بجرعات أعلى من 2000 ميليغرام قد تسبّب الغثيان وإسهال حاد.</a:t>
            </a:r>
            <a:endParaRPr lang="en-US" dirty="0"/>
          </a:p>
          <a:p>
            <a:r>
              <a:rPr lang="ar-JO" b="1" dirty="0"/>
              <a:t>10- السيلينيوم والبورون الحديد قد يسبب التسمّم إن تمّ تناوله بكمية </a:t>
            </a:r>
            <a:endParaRPr lang="en-US" b="1" dirty="0" smtClean="0"/>
          </a:p>
          <a:p>
            <a:r>
              <a:rPr lang="ar-JO" b="1" dirty="0" smtClean="0"/>
              <a:t>كبيرة </a:t>
            </a:r>
            <a:r>
              <a:rPr lang="ar-JO" b="1" dirty="0"/>
              <a:t>وهي من أضرار المكملات </a:t>
            </a:r>
            <a:r>
              <a:rPr lang="ar-JO" b="1" dirty="0" smtClean="0"/>
              <a:t>الغذائية</a:t>
            </a:r>
            <a:endParaRPr lang="en-US" b="1" dirty="0" smtClean="0"/>
          </a:p>
          <a:p>
            <a:endParaRPr lang="en-US" b="1" dirty="0"/>
          </a:p>
          <a:p>
            <a:pPr algn="ctr"/>
            <a:r>
              <a:rPr lang="en-US" b="1" dirty="0" smtClean="0"/>
              <a:t>************************</a:t>
            </a:r>
            <a:r>
              <a:rPr lang="ar-JO" b="1" smtClean="0"/>
              <a:t> </a:t>
            </a:r>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15-May-21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5</a:t>
            </a:fld>
            <a:endParaRPr lang="en-US"/>
          </a:p>
        </p:txBody>
      </p:sp>
    </p:spTree>
    <p:extLst>
      <p:ext uri="{BB962C8B-B14F-4D97-AF65-F5344CB8AC3E}">
        <p14:creationId xmlns:p14="http://schemas.microsoft.com/office/powerpoint/2010/main" val="1907314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2497C-4A66-4E7E-9218-5F66E9AC56E6}" type="datetime5">
              <a:rPr lang="en-US" smtClean="0"/>
              <a:pPr/>
              <a:t>15-May-21</a:t>
            </a:fld>
            <a:endParaRPr lang="en-US"/>
          </a:p>
        </p:txBody>
      </p:sp>
      <p:sp>
        <p:nvSpPr>
          <p:cNvPr id="3" name="Slide Number Placeholder 2"/>
          <p:cNvSpPr>
            <a:spLocks noGrp="1"/>
          </p:cNvSpPr>
          <p:nvPr>
            <p:ph type="sldNum" sz="quarter" idx="12"/>
          </p:nvPr>
        </p:nvSpPr>
        <p:spPr/>
        <p:txBody>
          <a:bodyPr/>
          <a:lstStyle/>
          <a:p>
            <a:fld id="{1D275F42-C598-493B-B6CF-68609FFA487F}" type="slidenum">
              <a:rPr lang="en-US" smtClean="0"/>
              <a:pPr/>
              <a:t>6</a:t>
            </a:fld>
            <a:endParaRPr lang="en-US"/>
          </a:p>
        </p:txBody>
      </p:sp>
      <p:sp>
        <p:nvSpPr>
          <p:cNvPr id="4" name="Rectangle 3"/>
          <p:cNvSpPr/>
          <p:nvPr/>
        </p:nvSpPr>
        <p:spPr>
          <a:xfrm>
            <a:off x="3779912" y="980728"/>
            <a:ext cx="1975221" cy="923330"/>
          </a:xfrm>
          <a:prstGeom prst="rect">
            <a:avLst/>
          </a:prstGeom>
          <a:noFill/>
        </p:spPr>
        <p:txBody>
          <a:bodyPr wrap="none" lIns="91440" tIns="45720" rIns="91440" bIns="45720">
            <a:spAutoFit/>
          </a:bodyPr>
          <a:lstStyle/>
          <a:p>
            <a:pPr algn="ctr"/>
            <a:r>
              <a:rPr lang="ar-JO" sz="5400" b="1" cap="none" spc="0" dirty="0" smtClean="0">
                <a:ln w="17780" cmpd="sng">
                  <a:solidFill>
                    <a:srgbClr val="FFFFFF"/>
                  </a:solidFill>
                  <a:prstDash val="solid"/>
                  <a:miter lim="800000"/>
                </a:ln>
                <a:solidFill>
                  <a:schemeClr val="accent5">
                    <a:lumMod val="75000"/>
                  </a:schemeClr>
                </a:solidFill>
                <a:effectLst>
                  <a:outerShdw blurRad="50800" algn="tl" rotWithShape="0">
                    <a:srgbClr val="000000"/>
                  </a:outerShdw>
                </a:effectLst>
              </a:rPr>
              <a:t>الخاتمة</a:t>
            </a:r>
            <a:r>
              <a:rPr lang="ar-JO"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ectangle 4"/>
          <p:cNvSpPr/>
          <p:nvPr/>
        </p:nvSpPr>
        <p:spPr>
          <a:xfrm>
            <a:off x="755576" y="2780928"/>
            <a:ext cx="7651454" cy="1754326"/>
          </a:xfrm>
          <a:prstGeom prst="rect">
            <a:avLst/>
          </a:prstGeom>
          <a:noFill/>
        </p:spPr>
        <p:txBody>
          <a:bodyPr wrap="square" lIns="91440" tIns="45720" rIns="91440" bIns="45720">
            <a:spAutoFit/>
          </a:bodyPr>
          <a:lstStyle/>
          <a:p>
            <a:pPr algn="ctr"/>
            <a:r>
              <a:rPr lang="ar-JO" sz="5400" b="1" cap="none" spc="0"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اشكر لكم حسن اصغائكم </a:t>
            </a:r>
          </a:p>
          <a:p>
            <a:pPr algn="ctr"/>
            <a:r>
              <a:rPr lang="ar-JO" sz="5400" b="1"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والسلام عليكم ورحمة الله وبركاته</a:t>
            </a:r>
            <a:endParaRPr lang="en-US" sz="5400" b="1" cap="none" spc="0" dirty="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1883</TotalTime>
  <Words>297</Words>
  <Application>Microsoft Office PowerPoint</Application>
  <PresentationFormat>عرض على الشاشة (3:4)‏</PresentationFormat>
  <Paragraphs>37</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Concourse</vt:lpstr>
      <vt:lpstr>المكملات الغذائية.....2 </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دراسة تحليلية للصعوبات التي تواجه طلبة تخصص التربية الرياضية في المساقات العملية في جامعة فلسطين التقنية خضوري  Analytical study of the difficulties facing students in the field of physical education in practical subjects at the Palestine Technical University- Khadouri</dc:title>
  <dc:creator>Customer</dc:creator>
  <cp:lastModifiedBy>microworks</cp:lastModifiedBy>
  <cp:revision>134</cp:revision>
  <dcterms:created xsi:type="dcterms:W3CDTF">2017-10-26T15:09:56Z</dcterms:created>
  <dcterms:modified xsi:type="dcterms:W3CDTF">2021-05-15T05:36:35Z</dcterms:modified>
</cp:coreProperties>
</file>