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72" r:id="rId3"/>
    <p:sldId id="273" r:id="rId4"/>
    <p:sldId id="274" r:id="rId5"/>
    <p:sldId id="258" r:id="rId6"/>
    <p:sldId id="259" r:id="rId7"/>
    <p:sldId id="260" r:id="rId8"/>
    <p:sldId id="261"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20/02/1446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20/02/1446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20/02/1446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825312"/>
            <a:ext cx="7884740" cy="1470025"/>
          </a:xfrm>
        </p:spPr>
        <p:txBody>
          <a:bodyPr>
            <a:normAutofit/>
          </a:bodyPr>
          <a:lstStyle/>
          <a:p>
            <a:pPr algn="ctr"/>
            <a:r>
              <a:rPr lang="ar-SA" dirty="0" smtClean="0"/>
              <a:t>مبادئ التمويل –الفصل السادس - </a:t>
            </a:r>
            <a:r>
              <a:rPr lang="ar-JO" dirty="0" smtClean="0"/>
              <a:t>الاستثمار</a:t>
            </a:r>
            <a:r>
              <a:rPr lang="ar-JO" dirty="0"/>
              <a:t/>
            </a:r>
            <a:br>
              <a:rPr lang="ar-JO" dirty="0"/>
            </a:br>
            <a:r>
              <a:rPr lang="ar-SA" sz="2800" dirty="0" smtClean="0"/>
              <a:t>د. محمد احمد سيد احمد</a:t>
            </a:r>
            <a:endParaRPr lang="en-US" sz="2800" dirty="0"/>
          </a:p>
        </p:txBody>
      </p:sp>
      <p:sp>
        <p:nvSpPr>
          <p:cNvPr id="3" name="Subtitle 2"/>
          <p:cNvSpPr>
            <a:spLocks noGrp="1"/>
          </p:cNvSpPr>
          <p:nvPr>
            <p:ph type="subTitle" idx="1"/>
          </p:nvPr>
        </p:nvSpPr>
        <p:spPr>
          <a:xfrm>
            <a:off x="1409700" y="4419600"/>
            <a:ext cx="6400800" cy="1752600"/>
          </a:xfrm>
        </p:spPr>
        <p:txBody>
          <a:bodyPr>
            <a:normAutofit/>
          </a:bodyPr>
          <a:lstStyle/>
          <a:p>
            <a:pPr lvl="0" rtl="1"/>
            <a:endParaRPr lang="ar-SA" sz="2400" dirty="0"/>
          </a:p>
          <a:p>
            <a:pPr lvl="0" rtl="1"/>
            <a:r>
              <a:rPr lang="ar-SA" sz="2000" dirty="0"/>
              <a:t>الفصل </a:t>
            </a:r>
            <a:r>
              <a:rPr lang="ar-SA" sz="2000" dirty="0" smtClean="0"/>
              <a:t>الصيفي: </a:t>
            </a:r>
            <a:r>
              <a:rPr lang="en-US" sz="2000" dirty="0" smtClean="0"/>
              <a:t>2024-2023</a:t>
            </a:r>
            <a:endParaRPr lang="en-US" sz="2000" dirty="0"/>
          </a:p>
          <a:p>
            <a:pPr lvl="0" rtl="1"/>
            <a:r>
              <a:rPr lang="ar-JO" sz="2000" dirty="0" smtClean="0"/>
              <a:t>المحاضرة الثالثة: </a:t>
            </a:r>
            <a:r>
              <a:rPr lang="en-US" sz="2000" smtClean="0"/>
              <a:t>2024-08-27</a:t>
            </a:r>
            <a:endParaRPr lang="en-US" sz="2000" dirty="0"/>
          </a:p>
        </p:txBody>
      </p:sp>
      <p:sp>
        <p:nvSpPr>
          <p:cNvPr id="4" name="Rectangle 3"/>
          <p:cNvSpPr/>
          <p:nvPr/>
        </p:nvSpPr>
        <p:spPr>
          <a:xfrm>
            <a:off x="1600200" y="1935809"/>
            <a:ext cx="6019800" cy="923330"/>
          </a:xfrm>
          <a:prstGeom prst="rect">
            <a:avLst/>
          </a:prstGeom>
        </p:spPr>
        <p:txBody>
          <a:bodyPr wrap="square">
            <a:spAutoFit/>
          </a:bodyPr>
          <a:lstStyle/>
          <a:p>
            <a:pPr algn="ctr"/>
            <a:r>
              <a:rPr lang="ar-SA" dirty="0" smtClean="0">
                <a:solidFill>
                  <a:prstClr val="black"/>
                </a:solidFill>
              </a:rPr>
              <a:t>كلية الأعمال والاقتصاد</a:t>
            </a:r>
            <a:endParaRPr lang="en-US" dirty="0">
              <a:solidFill>
                <a:prstClr val="black"/>
              </a:solidFill>
            </a:endParaRPr>
          </a:p>
          <a:p>
            <a:pPr algn="ctr"/>
            <a:r>
              <a:rPr lang="ar-SA" dirty="0" smtClean="0">
                <a:solidFill>
                  <a:prstClr val="black"/>
                </a:solidFill>
              </a:rPr>
              <a:t>قسم العلوم المالية</a:t>
            </a:r>
            <a:endParaRPr lang="en-US" dirty="0">
              <a:solidFill>
                <a:prstClr val="black"/>
              </a:solidFill>
            </a:endParaRPr>
          </a:p>
          <a:p>
            <a:pPr algn="ctr"/>
            <a:r>
              <a:rPr lang="ar-SA" dirty="0">
                <a:solidFill>
                  <a:prstClr val="black"/>
                </a:solidFill>
              </a:rPr>
              <a:t> </a:t>
            </a:r>
            <a:endParaRPr lang="en-US" dirty="0">
              <a:solidFill>
                <a:prstClr val="black"/>
              </a:solidFill>
            </a:endParaRPr>
          </a:p>
        </p:txBody>
      </p:sp>
      <p:pic>
        <p:nvPicPr>
          <p:cNvPr id="2050" name="Picture 2" descr="Untitl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3819" y="548680"/>
            <a:ext cx="123348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44136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Autofit/>
          </a:bodyPr>
          <a:lstStyle/>
          <a:p>
            <a:pPr algn="r"/>
            <a:r>
              <a:rPr lang="ar-JO" sz="3600" b="1" dirty="0">
                <a:solidFill>
                  <a:srgbClr val="00B0F0"/>
                </a:solidFill>
              </a:rPr>
              <a:t>مجالات وأدوات الاستثمار</a:t>
            </a:r>
            <a:endParaRPr lang="en-US" sz="3600" b="1" dirty="0">
              <a:solidFill>
                <a:srgbClr val="00B0F0"/>
              </a:solidFill>
            </a:endParaRPr>
          </a:p>
        </p:txBody>
      </p:sp>
      <p:sp>
        <p:nvSpPr>
          <p:cNvPr id="3" name="عنصر نائب للمحتوى 2"/>
          <p:cNvSpPr>
            <a:spLocks noGrp="1"/>
          </p:cNvSpPr>
          <p:nvPr>
            <p:ph idx="1"/>
          </p:nvPr>
        </p:nvSpPr>
        <p:spPr>
          <a:xfrm>
            <a:off x="251520" y="1052736"/>
            <a:ext cx="8435280" cy="5073427"/>
          </a:xfrm>
        </p:spPr>
        <p:txBody>
          <a:bodyPr>
            <a:normAutofit fontScale="62500" lnSpcReduction="20000"/>
          </a:bodyPr>
          <a:lstStyle/>
          <a:p>
            <a:pPr>
              <a:buFontTx/>
              <a:buChar char="-"/>
            </a:pPr>
            <a:r>
              <a:rPr lang="ar-JO" dirty="0" smtClean="0">
                <a:cs typeface="+mj-cs"/>
              </a:rPr>
              <a:t>تتوفر </a:t>
            </a:r>
            <a:r>
              <a:rPr lang="ar-JO" dirty="0">
                <a:cs typeface="+mj-cs"/>
              </a:rPr>
              <a:t>أمام المستثمر الذي يرغب في استثمار مدخراته، العديد من الفـرص فـي المجـالات الاستثمارية المختلفة التي تتنافس على اجتذاب </a:t>
            </a:r>
            <a:r>
              <a:rPr lang="ar-JO" dirty="0" smtClean="0">
                <a:cs typeface="+mj-cs"/>
              </a:rPr>
              <a:t>مدخراته</a:t>
            </a:r>
            <a:r>
              <a:rPr lang="ar-SA" dirty="0" smtClean="0">
                <a:cs typeface="+mj-cs"/>
              </a:rPr>
              <a:t>.</a:t>
            </a:r>
          </a:p>
          <a:p>
            <a:pPr>
              <a:buFontTx/>
              <a:buChar char="-"/>
            </a:pPr>
            <a:r>
              <a:rPr lang="ar-JO" dirty="0" smtClean="0">
                <a:cs typeface="+mj-cs"/>
              </a:rPr>
              <a:t>و </a:t>
            </a:r>
            <a:r>
              <a:rPr lang="ar-JO" dirty="0">
                <a:cs typeface="+mj-cs"/>
              </a:rPr>
              <a:t>يفرض ذلك على المستثمر القيام بعمليـة مفاضلة تمكنه من اختيار الأداة أو مجموعة الأدوات الاستثمارية التي تتفق مع أهدافه واسـتراتيجيته في </a:t>
            </a:r>
            <a:r>
              <a:rPr lang="ar-JO" dirty="0" smtClean="0">
                <a:cs typeface="+mj-cs"/>
              </a:rPr>
              <a:t>الاستثمار</a:t>
            </a:r>
            <a:r>
              <a:rPr lang="ar-SA" dirty="0" smtClean="0">
                <a:cs typeface="+mj-cs"/>
              </a:rPr>
              <a:t>.</a:t>
            </a:r>
          </a:p>
          <a:p>
            <a:pPr>
              <a:buFontTx/>
              <a:buChar char="-"/>
            </a:pPr>
            <a:r>
              <a:rPr lang="ar-JO" dirty="0" smtClean="0">
                <a:cs typeface="+mj-cs"/>
              </a:rPr>
              <a:t> </a:t>
            </a:r>
            <a:r>
              <a:rPr lang="ar-JO" dirty="0">
                <a:cs typeface="+mj-cs"/>
              </a:rPr>
              <a:t>وعملية المفاضلة هذه تتطلب من المستثمر أن يكون على علم بمزايا وعيوب كل مجال وكل أداة للاستثمار. </a:t>
            </a:r>
            <a:endParaRPr lang="ar-SA" dirty="0" smtClean="0">
              <a:cs typeface="+mj-cs"/>
            </a:endParaRPr>
          </a:p>
          <a:p>
            <a:pPr>
              <a:buFontTx/>
              <a:buChar char="-"/>
            </a:pPr>
            <a:r>
              <a:rPr lang="ar-JO" b="1" dirty="0" smtClean="0">
                <a:cs typeface="+mj-cs"/>
              </a:rPr>
              <a:t>ومن </a:t>
            </a:r>
            <a:r>
              <a:rPr lang="ar-JO" b="1" dirty="0">
                <a:cs typeface="+mj-cs"/>
              </a:rPr>
              <a:t>المفيد هنا أن نفرق بين مجال الاستثمار وأداة </a:t>
            </a:r>
            <a:r>
              <a:rPr lang="ar-JO" b="1" dirty="0" smtClean="0">
                <a:cs typeface="+mj-cs"/>
              </a:rPr>
              <a:t>الاستثمار</a:t>
            </a:r>
            <a:r>
              <a:rPr lang="ar-SA" b="1" dirty="0" smtClean="0">
                <a:cs typeface="+mj-cs"/>
              </a:rPr>
              <a:t>:</a:t>
            </a:r>
          </a:p>
          <a:p>
            <a:pPr>
              <a:buFontTx/>
              <a:buChar char="-"/>
            </a:pPr>
            <a:r>
              <a:rPr lang="ar-JO" dirty="0" smtClean="0">
                <a:cs typeface="+mj-cs"/>
              </a:rPr>
              <a:t> </a:t>
            </a:r>
            <a:r>
              <a:rPr lang="ar-JO" dirty="0">
                <a:cs typeface="+mj-cs"/>
              </a:rPr>
              <a:t>فمجال الاستثمار أكثر شـمولاً من أداة الاستثمار، وكل مجال استثماري يتكون من عدة أدوات </a:t>
            </a:r>
            <a:r>
              <a:rPr lang="ar-JO" dirty="0" smtClean="0">
                <a:cs typeface="+mj-cs"/>
              </a:rPr>
              <a:t>استثمار</a:t>
            </a:r>
            <a:r>
              <a:rPr lang="ar-SA" dirty="0" smtClean="0">
                <a:cs typeface="+mj-cs"/>
              </a:rPr>
              <a:t>.</a:t>
            </a:r>
          </a:p>
          <a:p>
            <a:pPr>
              <a:buFontTx/>
              <a:buChar char="-"/>
            </a:pPr>
            <a:r>
              <a:rPr lang="ar-JO" dirty="0" smtClean="0">
                <a:cs typeface="+mj-cs"/>
              </a:rPr>
              <a:t> </a:t>
            </a:r>
            <a:r>
              <a:rPr lang="ar-JO" dirty="0">
                <a:cs typeface="+mj-cs"/>
              </a:rPr>
              <a:t>فمثلاً لو قلنا بأن مسـتثمراً يوظف أمواله في استثمارات محلية وآخر في استثمارات أجنبية، فإننا نتحدث عن مجال </a:t>
            </a:r>
            <a:r>
              <a:rPr lang="ar-JO" dirty="0" smtClean="0">
                <a:cs typeface="+mj-cs"/>
              </a:rPr>
              <a:t>الاسـتثمار</a:t>
            </a:r>
            <a:r>
              <a:rPr lang="ar-SA" dirty="0" smtClean="0">
                <a:cs typeface="+mj-cs"/>
              </a:rPr>
              <a:t>.</a:t>
            </a:r>
          </a:p>
          <a:p>
            <a:pPr>
              <a:buFontTx/>
              <a:buChar char="-"/>
            </a:pPr>
            <a:r>
              <a:rPr lang="ar-JO" dirty="0" smtClean="0">
                <a:cs typeface="+mj-cs"/>
              </a:rPr>
              <a:t> </a:t>
            </a:r>
            <a:r>
              <a:rPr lang="ar-JO" dirty="0">
                <a:cs typeface="+mj-cs"/>
              </a:rPr>
              <a:t>أما لو قلنا بأن مستثمراً يوظف أمواله في سوق العقارات وآخر في سوق الأوراق المالية فإن تفكيرنا يتجه نحو أداة الاستثمار</a:t>
            </a:r>
            <a:r>
              <a:rPr lang="ar-JO" dirty="0" smtClean="0">
                <a:cs typeface="+mj-cs"/>
              </a:rPr>
              <a:t>.</a:t>
            </a:r>
            <a:endParaRPr lang="ar-SA" dirty="0" smtClean="0">
              <a:cs typeface="+mj-cs"/>
            </a:endParaRPr>
          </a:p>
          <a:p>
            <a:pPr>
              <a:buFontTx/>
              <a:buChar char="-"/>
            </a:pPr>
            <a:r>
              <a:rPr lang="ar-JO" b="1" dirty="0">
                <a:solidFill>
                  <a:srgbClr val="00B0F0"/>
                </a:solidFill>
              </a:rPr>
              <a:t>مجالات الاستثمار</a:t>
            </a:r>
            <a:r>
              <a:rPr lang="ar-JO" b="1" dirty="0" smtClean="0">
                <a:solidFill>
                  <a:srgbClr val="00B0F0"/>
                </a:solidFill>
              </a:rPr>
              <a:t>:</a:t>
            </a:r>
            <a:endParaRPr lang="ar-SA" b="1" dirty="0" smtClean="0">
              <a:solidFill>
                <a:srgbClr val="00B0F0"/>
              </a:solidFill>
            </a:endParaRPr>
          </a:p>
          <a:p>
            <a:pPr>
              <a:buFontTx/>
              <a:buChar char="-"/>
            </a:pPr>
            <a:r>
              <a:rPr lang="ar-JO" b="1" dirty="0"/>
              <a:t>من أهم التصنيفات المتعارف عليها لمجالات الاستثمار: </a:t>
            </a:r>
            <a:endParaRPr lang="en-US" b="1" dirty="0" smtClean="0"/>
          </a:p>
          <a:p>
            <a:pPr marL="0" indent="0">
              <a:buNone/>
            </a:pPr>
            <a:r>
              <a:rPr lang="en-US" dirty="0" smtClean="0"/>
              <a:t>1</a:t>
            </a:r>
            <a:r>
              <a:rPr lang="ar-JO" dirty="0" smtClean="0"/>
              <a:t>- تصنف </a:t>
            </a:r>
            <a:r>
              <a:rPr lang="ar-JO" dirty="0"/>
              <a:t>مجالات الاستثمار جغرافياً إلى محلية وخارجية</a:t>
            </a:r>
            <a:r>
              <a:rPr lang="ar-JO" dirty="0" smtClean="0"/>
              <a:t>.</a:t>
            </a:r>
            <a:endParaRPr lang="ar-JO" dirty="0"/>
          </a:p>
          <a:p>
            <a:pPr marL="0" indent="0">
              <a:buNone/>
            </a:pPr>
            <a:r>
              <a:rPr lang="en-US" dirty="0" smtClean="0"/>
              <a:t>2</a:t>
            </a:r>
            <a:r>
              <a:rPr lang="ar-JO" dirty="0" smtClean="0"/>
              <a:t>- تصنف </a:t>
            </a:r>
            <a:r>
              <a:rPr lang="ar-JO" dirty="0"/>
              <a:t>مجالات الاستثمار نوعياً إلى حقيقية ومالية.</a:t>
            </a:r>
            <a:endParaRPr lang="ar-SA" b="1" dirty="0" smtClean="0">
              <a:solidFill>
                <a:srgbClr val="00B0F0"/>
              </a:solidFill>
              <a:cs typeface="+mj-cs"/>
            </a:endParaRPr>
          </a:p>
        </p:txBody>
      </p:sp>
    </p:spTree>
    <p:extLst>
      <p:ext uri="{BB962C8B-B14F-4D97-AF65-F5344CB8AC3E}">
        <p14:creationId xmlns:p14="http://schemas.microsoft.com/office/powerpoint/2010/main" val="1038065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6"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6"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6"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Autofit/>
          </a:bodyPr>
          <a:lstStyle/>
          <a:p>
            <a:pPr algn="r"/>
            <a:r>
              <a:rPr lang="ar-JO" sz="3600" b="1" dirty="0" smtClean="0">
                <a:solidFill>
                  <a:srgbClr val="00B0F0"/>
                </a:solidFill>
              </a:rPr>
              <a:t>أولاً- </a:t>
            </a:r>
            <a:r>
              <a:rPr lang="ar-JO" sz="3600" b="1" dirty="0">
                <a:solidFill>
                  <a:srgbClr val="00B0F0"/>
                </a:solidFill>
              </a:rPr>
              <a:t>الاستثمارات المحلية والاستثمارات الخارجية:</a:t>
            </a:r>
            <a:endParaRPr lang="en-US" sz="3600" b="1" dirty="0">
              <a:solidFill>
                <a:srgbClr val="00B0F0"/>
              </a:solidFill>
            </a:endParaRPr>
          </a:p>
        </p:txBody>
      </p:sp>
      <p:sp>
        <p:nvSpPr>
          <p:cNvPr id="3" name="عنصر نائب للمحتوى 2"/>
          <p:cNvSpPr>
            <a:spLocks noGrp="1"/>
          </p:cNvSpPr>
          <p:nvPr>
            <p:ph idx="1"/>
          </p:nvPr>
        </p:nvSpPr>
        <p:spPr>
          <a:xfrm>
            <a:off x="179512" y="1124744"/>
            <a:ext cx="8507288" cy="5328592"/>
          </a:xfrm>
        </p:spPr>
        <p:txBody>
          <a:bodyPr>
            <a:normAutofit fontScale="85000" lnSpcReduction="10000"/>
          </a:bodyPr>
          <a:lstStyle/>
          <a:p>
            <a:pPr>
              <a:buFontTx/>
              <a:buChar char="-"/>
            </a:pPr>
            <a:r>
              <a:rPr lang="ar-JO" sz="1800" dirty="0">
                <a:cs typeface="+mj-cs"/>
              </a:rPr>
              <a:t>تشمل مجالات الاستثمار المحلية </a:t>
            </a:r>
            <a:r>
              <a:rPr lang="en-US" sz="1800" dirty="0" smtClean="0"/>
              <a:t>Local Investments</a:t>
            </a:r>
            <a:r>
              <a:rPr lang="en-US" sz="1800" dirty="0" smtClean="0">
                <a:cs typeface="+mj-cs"/>
              </a:rPr>
              <a:t> </a:t>
            </a:r>
            <a:r>
              <a:rPr lang="ar-JO" sz="1800" dirty="0" smtClean="0">
                <a:cs typeface="+mj-cs"/>
              </a:rPr>
              <a:t> جميع </a:t>
            </a:r>
            <a:r>
              <a:rPr lang="ar-JO" sz="1800" dirty="0">
                <a:cs typeface="+mj-cs"/>
              </a:rPr>
              <a:t>الفرص المتاحة للاستثمار في السوق </a:t>
            </a:r>
            <a:r>
              <a:rPr lang="ar-JO" sz="1800" dirty="0" smtClean="0">
                <a:cs typeface="+mj-cs"/>
              </a:rPr>
              <a:t>المحلي.</a:t>
            </a:r>
          </a:p>
          <a:p>
            <a:pPr>
              <a:buFontTx/>
              <a:buChar char="-"/>
            </a:pPr>
            <a:r>
              <a:rPr lang="ar-JO" sz="1800" dirty="0" smtClean="0">
                <a:cs typeface="+mj-cs"/>
              </a:rPr>
              <a:t> أما </a:t>
            </a:r>
            <a:r>
              <a:rPr lang="ar-JO" sz="1800" dirty="0">
                <a:cs typeface="+mj-cs"/>
              </a:rPr>
              <a:t>مجالات الاستثمار الخارجية </a:t>
            </a:r>
            <a:r>
              <a:rPr lang="en-US" sz="1800" dirty="0"/>
              <a:t>Foreign </a:t>
            </a:r>
            <a:r>
              <a:rPr lang="en-US" sz="1800" dirty="0" smtClean="0"/>
              <a:t>I</a:t>
            </a:r>
            <a:r>
              <a:rPr lang="en-US" sz="1800" dirty="0" smtClean="0">
                <a:cs typeface="+mj-cs"/>
              </a:rPr>
              <a:t>nvestments </a:t>
            </a:r>
            <a:r>
              <a:rPr lang="ar-JO" sz="1800" dirty="0" smtClean="0">
                <a:cs typeface="+mj-cs"/>
              </a:rPr>
              <a:t> فتشمل </a:t>
            </a:r>
            <a:r>
              <a:rPr lang="ar-JO" sz="1800" dirty="0">
                <a:cs typeface="+mj-cs"/>
              </a:rPr>
              <a:t>جميـع الفـرص المتاحة للاستثمار في الأسواق </a:t>
            </a:r>
            <a:r>
              <a:rPr lang="ar-JO" sz="1800" dirty="0" smtClean="0">
                <a:cs typeface="+mj-cs"/>
              </a:rPr>
              <a:t>الأجنبية.</a:t>
            </a:r>
          </a:p>
          <a:p>
            <a:pPr>
              <a:buFontTx/>
              <a:buChar char="-"/>
            </a:pPr>
            <a:r>
              <a:rPr lang="ar-JO" sz="1800" dirty="0" smtClean="0">
                <a:cs typeface="+mj-cs"/>
              </a:rPr>
              <a:t> </a:t>
            </a:r>
            <a:r>
              <a:rPr lang="ar-JO" sz="1800" dirty="0">
                <a:cs typeface="+mj-cs"/>
              </a:rPr>
              <a:t>بغض النظر عن أداة الاستثمار المستخدمة، فلو قام مستثمر مقيم في فلسطين بشراء عقار أو أوراق مالية في فلسطين فإن هذا يعد من قبيل الاستثمارات </a:t>
            </a:r>
            <a:r>
              <a:rPr lang="ar-JO" sz="1800" dirty="0" smtClean="0">
                <a:cs typeface="+mj-cs"/>
              </a:rPr>
              <a:t>المحلية.</a:t>
            </a:r>
          </a:p>
          <a:p>
            <a:pPr>
              <a:buFontTx/>
              <a:buChar char="-"/>
            </a:pPr>
            <a:r>
              <a:rPr lang="ar-JO" sz="1800" dirty="0" smtClean="0">
                <a:cs typeface="+mj-cs"/>
              </a:rPr>
              <a:t> </a:t>
            </a:r>
            <a:r>
              <a:rPr lang="ar-JO" sz="1800" dirty="0">
                <a:cs typeface="+mj-cs"/>
              </a:rPr>
              <a:t>أما لو قام هذا المستثمر بشراء عقار بقصد المتاجرة في باريس، أو قام بشراء أسهم فـي بورصـة نيويورك فإن هذا يعد استثماراً خارجياً</a:t>
            </a:r>
            <a:r>
              <a:rPr lang="ar-JO" sz="1800" dirty="0" smtClean="0">
                <a:cs typeface="+mj-cs"/>
              </a:rPr>
              <a:t>.</a:t>
            </a:r>
          </a:p>
          <a:p>
            <a:pPr>
              <a:buFontTx/>
              <a:buChar char="-"/>
            </a:pPr>
            <a:r>
              <a:rPr lang="ar-JO" sz="1800" dirty="0" smtClean="0">
                <a:cs typeface="+mj-cs"/>
              </a:rPr>
              <a:t> </a:t>
            </a:r>
            <a:r>
              <a:rPr lang="ar-JO" sz="1800" dirty="0">
                <a:cs typeface="+mj-cs"/>
              </a:rPr>
              <a:t>وقد يكون الاستثمار الخارجي غير مباشر أحياناً كما لو قام ذلك المستثمر باستثمار أمواله في شركة استثمار محلية توظف أموالها في الخارج، فإن هذا يعد استثماراً خارجياً غير مباشـر لـذلك </a:t>
            </a:r>
            <a:r>
              <a:rPr lang="ar-JO" sz="1800" dirty="0" smtClean="0">
                <a:cs typeface="+mj-cs"/>
              </a:rPr>
              <a:t>المستثمر، ولكنه </a:t>
            </a:r>
            <a:r>
              <a:rPr lang="ar-JO" sz="1800" dirty="0">
                <a:cs typeface="+mj-cs"/>
              </a:rPr>
              <a:t>استثمار خارجي مباشر بالنسبة لشركة الاستثمار. </a:t>
            </a:r>
            <a:endParaRPr lang="ar-JO" sz="1800" dirty="0" smtClean="0">
              <a:cs typeface="+mj-cs"/>
            </a:endParaRPr>
          </a:p>
          <a:p>
            <a:pPr>
              <a:buFontTx/>
              <a:buChar char="-"/>
            </a:pPr>
            <a:r>
              <a:rPr lang="ar-JO" sz="1800" b="1" dirty="0" smtClean="0">
                <a:cs typeface="+mj-cs"/>
              </a:rPr>
              <a:t>وتمتاز </a:t>
            </a:r>
            <a:r>
              <a:rPr lang="ar-JO" sz="1800" b="1" dirty="0">
                <a:cs typeface="+mj-cs"/>
              </a:rPr>
              <a:t>الاستثمارات الخارجية بعدة مزايا منها</a:t>
            </a:r>
            <a:r>
              <a:rPr lang="ar-JO" sz="1800" b="1" dirty="0" smtClean="0">
                <a:cs typeface="+mj-cs"/>
              </a:rPr>
              <a:t>:</a:t>
            </a:r>
          </a:p>
          <a:p>
            <a:pPr marL="0" indent="0">
              <a:buNone/>
            </a:pPr>
            <a:r>
              <a:rPr lang="ar-JO" sz="1800" dirty="0" smtClean="0">
                <a:cs typeface="+mj-cs"/>
              </a:rPr>
              <a:t> </a:t>
            </a:r>
            <a:r>
              <a:rPr lang="ar-JO" sz="1800" dirty="0">
                <a:cs typeface="+mj-cs"/>
              </a:rPr>
              <a:t>أ. تعدد الأدوات الاستثمارية المتاحة للمستثمر في الأسواق الخارجية يوفر له فرصة أكبر لتنويع الاستثمارات وبالتالي توزيع الأخطار. </a:t>
            </a:r>
            <a:endParaRPr lang="ar-JO" sz="1800" dirty="0" smtClean="0">
              <a:cs typeface="+mj-cs"/>
            </a:endParaRPr>
          </a:p>
          <a:p>
            <a:pPr marL="0" indent="0">
              <a:buNone/>
            </a:pPr>
            <a:r>
              <a:rPr lang="ar-JO" sz="1800" dirty="0" smtClean="0">
                <a:cs typeface="+mj-cs"/>
              </a:rPr>
              <a:t>ب</a:t>
            </a:r>
            <a:r>
              <a:rPr lang="ar-JO" sz="1800" dirty="0">
                <a:cs typeface="+mj-cs"/>
              </a:rPr>
              <a:t>. ربما تتوفر في الأسواق الخارجية أدوات استثمارية تحقق عائداً أعلى بالنسبة </a:t>
            </a:r>
            <a:r>
              <a:rPr lang="ar-JO" sz="1800" dirty="0" smtClean="0">
                <a:cs typeface="+mj-cs"/>
              </a:rPr>
              <a:t>لمخاطرتها مـن </a:t>
            </a:r>
            <a:r>
              <a:rPr lang="ar-JO" sz="1800" dirty="0">
                <a:cs typeface="+mj-cs"/>
              </a:rPr>
              <a:t>الأدوات المتوفرة في السوق المحلي. </a:t>
            </a:r>
            <a:endParaRPr lang="ar-JO" sz="1800" dirty="0" smtClean="0">
              <a:cs typeface="+mj-cs"/>
            </a:endParaRPr>
          </a:p>
          <a:p>
            <a:pPr marL="0" indent="0">
              <a:buNone/>
            </a:pPr>
            <a:r>
              <a:rPr lang="ar-JO" sz="1800" dirty="0" smtClean="0">
                <a:cs typeface="+mj-cs"/>
              </a:rPr>
              <a:t>ج</a:t>
            </a:r>
            <a:r>
              <a:rPr lang="ar-JO" sz="1800" dirty="0">
                <a:cs typeface="+mj-cs"/>
              </a:rPr>
              <a:t>. تتميز الاستثمارات الأجنبية في بعض الدول بوجود أسواق على درجة عاليـة مـن التنظـيم والتخصص، لتبادل جميع أدوات الاستثمار </a:t>
            </a:r>
            <a:r>
              <a:rPr lang="ar-JO" sz="1800" dirty="0" smtClean="0">
                <a:cs typeface="+mj-cs"/>
              </a:rPr>
              <a:t>المعروفة. </a:t>
            </a:r>
            <a:r>
              <a:rPr lang="ar-JO" sz="1800" dirty="0">
                <a:cs typeface="+mj-cs"/>
              </a:rPr>
              <a:t>فهناك أسواق للأوراق المالية، وثانيـة للسلع، وثالثة للذهب وهكذا. </a:t>
            </a:r>
            <a:endParaRPr lang="ar-JO" sz="1800" dirty="0" smtClean="0">
              <a:cs typeface="+mj-cs"/>
            </a:endParaRPr>
          </a:p>
          <a:p>
            <a:pPr marL="0" indent="0">
              <a:buNone/>
            </a:pPr>
            <a:r>
              <a:rPr lang="ar-JO" sz="1800" dirty="0" smtClean="0">
                <a:cs typeface="+mj-cs"/>
              </a:rPr>
              <a:t>د</a:t>
            </a:r>
            <a:r>
              <a:rPr lang="ar-JO" sz="1800" dirty="0">
                <a:cs typeface="+mj-cs"/>
              </a:rPr>
              <a:t>. تتوفر في الأسواق الخارجية (خصوصاً المتطورة منها) قنوات اتصال نشطة وفعالـة، تيسـر ايصال المعلومات المناسبة في الوقت المناسب، ليتسنى للمستثمر الاستفادة منها. بالإضافة إلى إمكانية الحصول على خدمات متكاملة فيما يتعلق بتوفير المعلومات ،وتقديم النصح والمشورة، والقيام بحفظ الأوراق المالية المشتراة، وتقديم التسهيلات الائتمانية وغيرها من الخدمات التي يقدمها السماسرة والمتخصصين في تحليل الاستثمارات. </a:t>
            </a:r>
            <a:endParaRPr lang="ar-JO" sz="1800" dirty="0" smtClean="0">
              <a:cs typeface="+mj-cs"/>
            </a:endParaRPr>
          </a:p>
          <a:p>
            <a:pPr marL="0" indent="0">
              <a:buNone/>
            </a:pPr>
            <a:r>
              <a:rPr lang="ar-JO" sz="1800" dirty="0" smtClean="0">
                <a:cs typeface="+mj-cs"/>
              </a:rPr>
              <a:t>إلا </a:t>
            </a:r>
            <a:r>
              <a:rPr lang="ar-JO" sz="1800" dirty="0">
                <a:cs typeface="+mj-cs"/>
              </a:rPr>
              <a:t>أن للاستثمارات الخارجية عيوبها أيضاً، ومن أهم هذه </a:t>
            </a:r>
            <a:r>
              <a:rPr lang="ar-JO" sz="1800" dirty="0" smtClean="0">
                <a:cs typeface="+mj-cs"/>
              </a:rPr>
              <a:t>العيـوب:</a:t>
            </a:r>
          </a:p>
          <a:p>
            <a:pPr marL="0" indent="0">
              <a:buNone/>
            </a:pPr>
            <a:r>
              <a:rPr lang="en-US" sz="1800" dirty="0" smtClean="0">
                <a:cs typeface="+mj-cs"/>
              </a:rPr>
              <a:t>1</a:t>
            </a:r>
            <a:r>
              <a:rPr lang="ar-JO" sz="1800" dirty="0" smtClean="0">
                <a:cs typeface="+mj-cs"/>
              </a:rPr>
              <a:t>- </a:t>
            </a:r>
            <a:r>
              <a:rPr lang="ar-JO" sz="1800" dirty="0">
                <a:cs typeface="+mj-cs"/>
              </a:rPr>
              <a:t>إمكانيـة تعـرض هـذه الاستثمارات لبعض المخاطر الناتجة عن تغير الظروف السياسية والاجتماعية والقانونية في الدولـة المستثمر </a:t>
            </a:r>
            <a:r>
              <a:rPr lang="ar-JO" sz="1800" dirty="0" smtClean="0">
                <a:cs typeface="+mj-cs"/>
              </a:rPr>
              <a:t>فيها.</a:t>
            </a:r>
          </a:p>
          <a:p>
            <a:pPr marL="0" indent="0">
              <a:buNone/>
            </a:pPr>
            <a:r>
              <a:rPr lang="en-US" sz="1800" dirty="0" smtClean="0">
                <a:cs typeface="+mj-cs"/>
              </a:rPr>
              <a:t>2</a:t>
            </a:r>
            <a:r>
              <a:rPr lang="ar-JO" sz="1800" dirty="0" smtClean="0">
                <a:cs typeface="+mj-cs"/>
              </a:rPr>
              <a:t>- بالإضافة </a:t>
            </a:r>
            <a:r>
              <a:rPr lang="ar-JO" sz="1800" dirty="0">
                <a:cs typeface="+mj-cs"/>
              </a:rPr>
              <a:t>إلى إمكانية حدوث أي تدخل من أي نوع من الدولة المضـيفة للاسـتثمار. </a:t>
            </a:r>
            <a:endParaRPr lang="ar-JO" sz="1800" dirty="0" smtClean="0">
              <a:cs typeface="+mj-cs"/>
            </a:endParaRPr>
          </a:p>
          <a:p>
            <a:pPr marL="0" indent="0">
              <a:buNone/>
            </a:pPr>
            <a:r>
              <a:rPr lang="ar-JO" sz="1800" dirty="0" smtClean="0">
                <a:cs typeface="+mj-cs"/>
              </a:rPr>
              <a:t>ولعل </a:t>
            </a:r>
            <a:r>
              <a:rPr lang="ar-JO" sz="1800" dirty="0">
                <a:cs typeface="+mj-cs"/>
              </a:rPr>
              <a:t>من أهم المخاطر التي يمكن أن تواجه الاستثمارات الخارجية هي مخاطر تقلب سعر صـرف العملة الأجنبية مقابل العملة المحلية لغير صالح المستثمر.</a:t>
            </a:r>
            <a:endParaRPr lang="ar-SA" sz="1800" b="1" dirty="0" smtClean="0">
              <a:solidFill>
                <a:srgbClr val="00B0F0"/>
              </a:solidFill>
              <a:cs typeface="+mj-cs"/>
            </a:endParaRPr>
          </a:p>
        </p:txBody>
      </p:sp>
    </p:spTree>
    <p:extLst>
      <p:ext uri="{BB962C8B-B14F-4D97-AF65-F5344CB8AC3E}">
        <p14:creationId xmlns:p14="http://schemas.microsoft.com/office/powerpoint/2010/main" val="2988498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2"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12"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12"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12"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12"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12"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Autofit/>
          </a:bodyPr>
          <a:lstStyle/>
          <a:p>
            <a:pPr algn="r"/>
            <a:r>
              <a:rPr lang="ar-JO" sz="3600" b="1" dirty="0" smtClean="0">
                <a:solidFill>
                  <a:srgbClr val="00B0F0"/>
                </a:solidFill>
              </a:rPr>
              <a:t>ثانياً- </a:t>
            </a:r>
            <a:r>
              <a:rPr lang="ar-JO" sz="3600" b="1" dirty="0">
                <a:solidFill>
                  <a:srgbClr val="00B0F0"/>
                </a:solidFill>
              </a:rPr>
              <a:t>الاستثمارات </a:t>
            </a:r>
            <a:r>
              <a:rPr lang="ar-JO" sz="3600" b="1" dirty="0" smtClean="0">
                <a:solidFill>
                  <a:srgbClr val="00B0F0"/>
                </a:solidFill>
              </a:rPr>
              <a:t>الحقيقية </a:t>
            </a:r>
            <a:r>
              <a:rPr lang="ar-JO" sz="3600" b="1" dirty="0">
                <a:solidFill>
                  <a:srgbClr val="00B0F0"/>
                </a:solidFill>
              </a:rPr>
              <a:t>والاستثمارات </a:t>
            </a:r>
            <a:r>
              <a:rPr lang="ar-JO" sz="3600" b="1" dirty="0" smtClean="0">
                <a:solidFill>
                  <a:srgbClr val="00B0F0"/>
                </a:solidFill>
              </a:rPr>
              <a:t>المالية</a:t>
            </a:r>
            <a:r>
              <a:rPr lang="ar-JO" sz="3600" b="1" dirty="0">
                <a:solidFill>
                  <a:srgbClr val="00B0F0"/>
                </a:solidFill>
              </a:rPr>
              <a:t>:</a:t>
            </a:r>
            <a:endParaRPr lang="en-US" sz="3600" b="1" dirty="0">
              <a:solidFill>
                <a:srgbClr val="00B0F0"/>
              </a:solidFill>
            </a:endParaRPr>
          </a:p>
        </p:txBody>
      </p:sp>
      <p:sp>
        <p:nvSpPr>
          <p:cNvPr id="3" name="عنصر نائب للمحتوى 2"/>
          <p:cNvSpPr>
            <a:spLocks noGrp="1"/>
          </p:cNvSpPr>
          <p:nvPr>
            <p:ph idx="1"/>
          </p:nvPr>
        </p:nvSpPr>
        <p:spPr>
          <a:xfrm>
            <a:off x="179512" y="980728"/>
            <a:ext cx="8892480" cy="5760640"/>
          </a:xfrm>
        </p:spPr>
        <p:txBody>
          <a:bodyPr>
            <a:noAutofit/>
          </a:bodyPr>
          <a:lstStyle/>
          <a:p>
            <a:pPr>
              <a:buFontTx/>
              <a:buChar char="-"/>
            </a:pPr>
            <a:r>
              <a:rPr lang="ar-JO" sz="2000" b="1" dirty="0">
                <a:solidFill>
                  <a:srgbClr val="00B0F0"/>
                </a:solidFill>
              </a:rPr>
              <a:t>الاستثمارات الحقيقية </a:t>
            </a:r>
            <a:r>
              <a:rPr lang="en-US" sz="2000" b="1" dirty="0">
                <a:solidFill>
                  <a:srgbClr val="00B0F0"/>
                </a:solidFill>
              </a:rPr>
              <a:t>Real </a:t>
            </a:r>
            <a:r>
              <a:rPr lang="en-US" sz="2000" b="1" dirty="0" smtClean="0">
                <a:solidFill>
                  <a:srgbClr val="00B0F0"/>
                </a:solidFill>
              </a:rPr>
              <a:t>Investments </a:t>
            </a:r>
            <a:endParaRPr lang="ar-JO" sz="2000" b="1" dirty="0" smtClean="0">
              <a:solidFill>
                <a:srgbClr val="00B0F0"/>
              </a:solidFill>
            </a:endParaRPr>
          </a:p>
          <a:p>
            <a:pPr>
              <a:buFontTx/>
              <a:buChar char="-"/>
            </a:pPr>
            <a:r>
              <a:rPr lang="ar-JO" sz="2000" dirty="0" smtClean="0"/>
              <a:t>عادة </a:t>
            </a:r>
            <a:r>
              <a:rPr lang="ar-JO" sz="2000" dirty="0"/>
              <a:t>ما تتضمن حق المستثمر في حيازة أصـل ملموس مثل الأراضي، الآلات، المصانع، العقارات، الذهب ... إلـخ. </a:t>
            </a:r>
            <a:endParaRPr lang="en-US" sz="2000" dirty="0" smtClean="0"/>
          </a:p>
          <a:p>
            <a:pPr>
              <a:buFontTx/>
              <a:buChar char="-"/>
            </a:pPr>
            <a:r>
              <a:rPr lang="ar-JO" sz="2000" b="1" dirty="0" smtClean="0">
                <a:solidFill>
                  <a:srgbClr val="00B0F0"/>
                </a:solidFill>
              </a:rPr>
              <a:t>الاسـتثمارات </a:t>
            </a:r>
            <a:r>
              <a:rPr lang="ar-JO" sz="2000" b="1" dirty="0">
                <a:solidFill>
                  <a:srgbClr val="00B0F0"/>
                </a:solidFill>
              </a:rPr>
              <a:t>الماليـة </a:t>
            </a:r>
            <a:r>
              <a:rPr lang="en-US" sz="2000" b="1" dirty="0">
                <a:solidFill>
                  <a:srgbClr val="00B0F0"/>
                </a:solidFill>
              </a:rPr>
              <a:t>Financial </a:t>
            </a:r>
            <a:r>
              <a:rPr lang="en-US" sz="2000" b="1" dirty="0" smtClean="0">
                <a:solidFill>
                  <a:srgbClr val="00B0F0"/>
                </a:solidFill>
              </a:rPr>
              <a:t>Investments</a:t>
            </a:r>
            <a:endParaRPr lang="ar-JO" sz="2000" b="1" dirty="0" smtClean="0">
              <a:solidFill>
                <a:srgbClr val="00B0F0"/>
              </a:solidFill>
            </a:endParaRPr>
          </a:p>
          <a:p>
            <a:pPr>
              <a:buFontTx/>
              <a:buChar char="-"/>
            </a:pPr>
            <a:r>
              <a:rPr lang="ar-JO" sz="2000" dirty="0" smtClean="0"/>
              <a:t>تتضمن </a:t>
            </a:r>
            <a:r>
              <a:rPr lang="ar-JO" sz="2000" dirty="0"/>
              <a:t>حيازة تعاقد مكتوب على قطعة من الورق قد تكون سـهماً أو سنداً تعطي للمستثمر حقوقاً معينة </a:t>
            </a:r>
            <a:r>
              <a:rPr lang="en-US" sz="2000" dirty="0"/>
              <a:t>Claims </a:t>
            </a:r>
            <a:r>
              <a:rPr lang="ar-JO" sz="2000" dirty="0"/>
              <a:t>حسب شروط التعاقد</a:t>
            </a:r>
            <a:r>
              <a:rPr lang="ar-JO" sz="2000" dirty="0" smtClean="0"/>
              <a:t>.</a:t>
            </a:r>
          </a:p>
          <a:p>
            <a:pPr>
              <a:buFontTx/>
              <a:buChar char="-"/>
            </a:pPr>
            <a:r>
              <a:rPr lang="ar-JO" sz="2000" dirty="0" smtClean="0"/>
              <a:t> </a:t>
            </a:r>
            <a:r>
              <a:rPr lang="ar-JO" sz="2000" dirty="0"/>
              <a:t>والاستثمارات المالية ليست بديلاً منافساً للاستثمارات الحقيقية، بل هي مكملة ومدعمـة </a:t>
            </a:r>
            <a:r>
              <a:rPr lang="ar-JO" sz="2000" dirty="0" smtClean="0"/>
              <a:t>لهـا.</a:t>
            </a:r>
          </a:p>
          <a:p>
            <a:pPr>
              <a:buFontTx/>
              <a:buChar char="-"/>
            </a:pPr>
            <a:r>
              <a:rPr lang="ar-JO" sz="2000" dirty="0" smtClean="0"/>
              <a:t> </a:t>
            </a:r>
            <a:r>
              <a:rPr lang="ar-JO" sz="2000" dirty="0"/>
              <a:t>وعلى سبيل المثال لو اقترضت مبلغاً معيناً من بنك عقاري، وأضفت المبلغ لمدخراتك وقمت بشـراء عقار، فإن استثمارك في العقار يعد استثماراً حقيقياً</a:t>
            </a:r>
            <a:r>
              <a:rPr lang="ar-JO" sz="2000" dirty="0" smtClean="0"/>
              <a:t>، اذ </a:t>
            </a:r>
            <a:r>
              <a:rPr lang="ar-JO" sz="2000" dirty="0"/>
              <a:t>أن العقار أصل ملموس، </a:t>
            </a:r>
            <a:r>
              <a:rPr lang="ar-JO" sz="2000" dirty="0" smtClean="0"/>
              <a:t>أما </a:t>
            </a:r>
            <a:r>
              <a:rPr lang="ar-JO" sz="2000" dirty="0"/>
              <a:t>بالنسـبة للبنـك العقاري فإن القرض الذي قدمه يعتبر استثماراً مالياً. </a:t>
            </a:r>
            <a:endParaRPr lang="ar-JO" sz="2000" dirty="0" smtClean="0"/>
          </a:p>
          <a:p>
            <a:pPr>
              <a:buFontTx/>
              <a:buChar char="-"/>
            </a:pPr>
            <a:r>
              <a:rPr lang="ar-JO" sz="2000" dirty="0" smtClean="0"/>
              <a:t>ومثال </a:t>
            </a:r>
            <a:r>
              <a:rPr lang="ar-JO" sz="2000" dirty="0"/>
              <a:t>آخر لنفترض أن شركة للاتصالات تبنت مشروعاً يهدف إلى ربـط منـاطق جديـدة بالخدمات الهاتفية، وتحديث شبكة الاتصالات، ولأجل تمويل هذه العملية قامت ببيع أسهم عادية جديدة </a:t>
            </a:r>
            <a:r>
              <a:rPr lang="ar-JO" sz="2000" dirty="0" smtClean="0"/>
              <a:t>للمستثمرين.</a:t>
            </a:r>
          </a:p>
          <a:p>
            <a:pPr>
              <a:buFontTx/>
              <a:buChar char="-"/>
            </a:pPr>
            <a:r>
              <a:rPr lang="ar-JO" sz="2000" dirty="0" smtClean="0"/>
              <a:t> </a:t>
            </a:r>
            <a:r>
              <a:rPr lang="ar-JO" sz="2000" dirty="0"/>
              <a:t>فإن مشروع شركة الاتصالات يعد استثماراً حقيقياً بالنسبة للشركة، ولكن شراء الأسـهم يعد استثماراً مالياً بالنسبة للمساهمين، وكذلك أي عملية تداول على هذه الأسهم فيما بين المسـتثمرين (في السوق الثانوي) تعد من قبيل الاستثمار المالي</a:t>
            </a:r>
            <a:r>
              <a:rPr lang="ar-JO" sz="2000" dirty="0" smtClean="0"/>
              <a:t>.</a:t>
            </a:r>
          </a:p>
          <a:p>
            <a:pPr>
              <a:buFontTx/>
              <a:buChar char="-"/>
            </a:pPr>
            <a:r>
              <a:rPr lang="ar-JO" sz="2000" dirty="0" smtClean="0"/>
              <a:t> </a:t>
            </a:r>
            <a:r>
              <a:rPr lang="ar-JO" sz="2000" dirty="0"/>
              <a:t>وسنتعرض من خلال دراسة بعض أدوات الاستثمار لمزايا وعيوب كلٍ من الاستثمارات الحقيقية والاستثمارات المالية.</a:t>
            </a:r>
            <a:endParaRPr lang="ar-SA" sz="2000" b="1" dirty="0" smtClean="0">
              <a:solidFill>
                <a:srgbClr val="00B0F0"/>
              </a:solidFill>
              <a:cs typeface="+mj-cs"/>
            </a:endParaRPr>
          </a:p>
        </p:txBody>
      </p:sp>
    </p:spTree>
    <p:extLst>
      <p:ext uri="{BB962C8B-B14F-4D97-AF65-F5344CB8AC3E}">
        <p14:creationId xmlns:p14="http://schemas.microsoft.com/office/powerpoint/2010/main" val="336830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9"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9"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Autofit/>
          </a:bodyPr>
          <a:lstStyle/>
          <a:p>
            <a:pPr algn="r"/>
            <a:r>
              <a:rPr lang="ar-JO" sz="3600" b="1" dirty="0" smtClean="0">
                <a:solidFill>
                  <a:srgbClr val="0070C0"/>
                </a:solidFill>
              </a:rPr>
              <a:t>أدوات الاستثمار:</a:t>
            </a:r>
            <a:endParaRPr lang="en-US" sz="3600" b="1" dirty="0">
              <a:solidFill>
                <a:srgbClr val="0070C0"/>
              </a:solidFill>
            </a:endParaRPr>
          </a:p>
        </p:txBody>
      </p:sp>
      <p:sp>
        <p:nvSpPr>
          <p:cNvPr id="3" name="عنصر نائب للمحتوى 2"/>
          <p:cNvSpPr>
            <a:spLocks noGrp="1"/>
          </p:cNvSpPr>
          <p:nvPr>
            <p:ph idx="1"/>
          </p:nvPr>
        </p:nvSpPr>
        <p:spPr>
          <a:xfrm>
            <a:off x="179512" y="764704"/>
            <a:ext cx="8784976" cy="6093296"/>
          </a:xfrm>
        </p:spPr>
        <p:txBody>
          <a:bodyPr vert="horz" lIns="91440" tIns="45720" rIns="91440" bIns="45720" rtlCol="1">
            <a:noAutofit/>
          </a:bodyPr>
          <a:lstStyle/>
          <a:p>
            <a:pPr marL="0" indent="0">
              <a:buNone/>
            </a:pPr>
            <a:r>
              <a:rPr lang="en-US" sz="2400" b="1" dirty="0">
                <a:solidFill>
                  <a:srgbClr val="00B0F0"/>
                </a:solidFill>
              </a:rPr>
              <a:t>1</a:t>
            </a:r>
            <a:r>
              <a:rPr lang="ar-JO" sz="2400" b="1" dirty="0">
                <a:solidFill>
                  <a:srgbClr val="00B0F0"/>
                </a:solidFill>
              </a:rPr>
              <a:t>- الأوراق المالية </a:t>
            </a:r>
            <a:r>
              <a:rPr lang="en-US" sz="2400" b="1" dirty="0">
                <a:solidFill>
                  <a:srgbClr val="00B0F0"/>
                </a:solidFill>
              </a:rPr>
              <a:t>Securities : </a:t>
            </a:r>
            <a:endParaRPr lang="ar-JO" sz="2400" b="1" dirty="0">
              <a:solidFill>
                <a:srgbClr val="00B0F0"/>
              </a:solidFill>
            </a:endParaRPr>
          </a:p>
          <a:p>
            <a:pPr marL="0" indent="0">
              <a:buNone/>
            </a:pPr>
            <a:r>
              <a:rPr lang="ar-JO" sz="1600" dirty="0"/>
              <a:t>تعتبر الأوراق المالية من أبرز أدوات الاستثمار في عصرنا الحاضر، وتتنوع هـذه الأوراق تنوعاً كبيراً حسب المزايا والحقوق التي توفرها للمستثمر</a:t>
            </a:r>
            <a:r>
              <a:rPr lang="ar-JO" sz="1600" b="1" dirty="0"/>
              <a:t>، ولكن يمكن تمييز ثلاثة أنواع رئيسية من هذه الأوراق: </a:t>
            </a:r>
          </a:p>
          <a:p>
            <a:pPr marL="0" indent="0">
              <a:buNone/>
            </a:pPr>
            <a:r>
              <a:rPr lang="ar-JO" sz="1600" b="1" dirty="0"/>
              <a:t>أ. الأوراق التي تمثـل دينـاً علـى الشركـة المصـدرة لهــا، وتسمــى أدوات الديــن </a:t>
            </a:r>
            <a:r>
              <a:rPr lang="en-US" sz="1600" b="1" dirty="0"/>
              <a:t>Debt Instruments</a:t>
            </a:r>
            <a:endParaRPr lang="ar-JO" sz="1600" b="1" dirty="0"/>
          </a:p>
          <a:p>
            <a:pPr marL="0" indent="0">
              <a:buNone/>
            </a:pPr>
            <a:r>
              <a:rPr lang="ar-JO" sz="1600" dirty="0"/>
              <a:t>يمكن تقسيمها حسب مدة استحقاقها إلى أدوات دين قصيرة الأجـل تستحق السداد خلال عام، ويطلق عليها أدوات سـوق النقـد </a:t>
            </a:r>
            <a:r>
              <a:rPr lang="en-US" sz="1600" dirty="0"/>
              <a:t>Money Market Securities </a:t>
            </a:r>
            <a:r>
              <a:rPr lang="ar-JO" sz="1600" dirty="0"/>
              <a:t> </a:t>
            </a:r>
            <a:r>
              <a:rPr lang="ar-JO" sz="1600" b="1" dirty="0"/>
              <a:t>ومن أهم هذه الأدوات:</a:t>
            </a:r>
          </a:p>
          <a:p>
            <a:pPr marL="0" indent="0">
              <a:buNone/>
            </a:pPr>
            <a:r>
              <a:rPr lang="en-US" sz="1600" b="1" dirty="0"/>
              <a:t>1</a:t>
            </a:r>
            <a:r>
              <a:rPr lang="ar-JO" sz="1600" b="1" dirty="0"/>
              <a:t>- </a:t>
            </a:r>
            <a:r>
              <a:rPr lang="ar-JO" sz="1600" dirty="0"/>
              <a:t>شهادات الايداع القابلة للتداول</a:t>
            </a:r>
            <a:r>
              <a:rPr lang="en-US" sz="1600" dirty="0"/>
              <a:t>.</a:t>
            </a:r>
            <a:r>
              <a:rPr lang="ar-JO" sz="1600" dirty="0"/>
              <a:t> </a:t>
            </a:r>
            <a:endParaRPr lang="en-US" sz="1600" dirty="0"/>
          </a:p>
          <a:p>
            <a:pPr marL="0" indent="0">
              <a:buNone/>
            </a:pPr>
            <a:r>
              <a:rPr lang="en-US" sz="1600" dirty="0"/>
              <a:t>2</a:t>
            </a:r>
            <a:r>
              <a:rPr lang="ar-JO" sz="1600" dirty="0"/>
              <a:t>- أذونات الخزينـة.</a:t>
            </a:r>
          </a:p>
          <a:p>
            <a:pPr marL="0" indent="0">
              <a:buNone/>
            </a:pPr>
            <a:r>
              <a:rPr lang="en-US" sz="1600" dirty="0"/>
              <a:t>3</a:t>
            </a:r>
            <a:r>
              <a:rPr lang="ar-JO" sz="1600" dirty="0"/>
              <a:t>- الأوراق التجاريـة.</a:t>
            </a:r>
            <a:br>
              <a:rPr lang="ar-JO" sz="1600" dirty="0"/>
            </a:br>
            <a:r>
              <a:rPr lang="en-US" sz="1600" dirty="0"/>
              <a:t>4</a:t>
            </a:r>
            <a:r>
              <a:rPr lang="ar-JO" sz="1600" dirty="0"/>
              <a:t>- القبولات المصرفية.</a:t>
            </a:r>
          </a:p>
          <a:p>
            <a:pPr marL="0" indent="0">
              <a:buNone/>
            </a:pPr>
            <a:r>
              <a:rPr lang="en-US" sz="1600" dirty="0"/>
              <a:t>5</a:t>
            </a:r>
            <a:r>
              <a:rPr lang="ar-JO" sz="1600" dirty="0"/>
              <a:t>- واتفاقيات إعادة الشراء</a:t>
            </a:r>
            <a:r>
              <a:rPr lang="ar-JO" sz="1600" b="1" dirty="0"/>
              <a:t>. </a:t>
            </a:r>
          </a:p>
          <a:p>
            <a:pPr marL="0" indent="0">
              <a:buNone/>
            </a:pPr>
            <a:r>
              <a:rPr lang="ar-JO" sz="1600" b="1" dirty="0"/>
              <a:t>كما أن هناك أدوات دين طويلة الأجل أهمها: </a:t>
            </a:r>
          </a:p>
          <a:p>
            <a:pPr marL="0" indent="0">
              <a:buNone/>
            </a:pPr>
            <a:r>
              <a:rPr lang="en-US" sz="1600" b="1" dirty="0"/>
              <a:t>1</a:t>
            </a:r>
            <a:r>
              <a:rPr lang="ar-JO" sz="1600" b="1" dirty="0"/>
              <a:t>- السندات: </a:t>
            </a:r>
            <a:r>
              <a:rPr lang="ar-JO" sz="1600" dirty="0"/>
              <a:t>وتوفر أدوات الدين بشكل عام دخلاً ثابتاً ومضموناً لحاملها، كما أن لها الأولوية على غيرهـا عند تصفية الشركة، لذلك فإن درجة الأمان التي تتوفر لحاملها عالية مقارنة بغيرهـا مـن الأوراق المالية.</a:t>
            </a:r>
            <a:r>
              <a:rPr lang="ar-JO" sz="1600" b="1" dirty="0"/>
              <a:t> </a:t>
            </a:r>
          </a:p>
          <a:p>
            <a:pPr marL="0" indent="0">
              <a:buNone/>
            </a:pPr>
            <a:r>
              <a:rPr lang="en-US" sz="1600" b="1" dirty="0"/>
              <a:t>2</a:t>
            </a:r>
            <a:r>
              <a:rPr lang="ar-JO" sz="1600" b="1" dirty="0"/>
              <a:t>- </a:t>
            </a:r>
            <a:r>
              <a:rPr lang="ar-JO" sz="1600" dirty="0"/>
              <a:t>الأوراق التـي تمثـل حقــاً فــي ملكيــة الشركــة المصــدرة وتسمــى أدوات الملكيـة</a:t>
            </a:r>
            <a:r>
              <a:rPr lang="en-US" sz="1600" dirty="0"/>
              <a:t> Equity Instruments ،</a:t>
            </a:r>
            <a:r>
              <a:rPr lang="ar-JO" sz="1600" dirty="0"/>
              <a:t> </a:t>
            </a:r>
            <a:r>
              <a:rPr lang="ar-JO" sz="1600" b="1" dirty="0"/>
              <a:t>وهذه الأدوات هي الأسهم الممتازة والأسـهم العاديـة. </a:t>
            </a:r>
          </a:p>
          <a:p>
            <a:pPr marL="0" indent="0">
              <a:buNone/>
            </a:pPr>
            <a:r>
              <a:rPr lang="ar-JO" sz="1600" b="1" dirty="0"/>
              <a:t>- وتوفر الأسهم الممتازة </a:t>
            </a:r>
            <a:r>
              <a:rPr lang="ar-JO" sz="1600" dirty="0"/>
              <a:t>لحاملها دخلاً شبه ثابت، مثل حقها في توزيع الأرباح، وكذلك حقها في أصول الشركة عند التصفية يسبق حملة الأسهم العادية.</a:t>
            </a:r>
          </a:p>
          <a:p>
            <a:pPr marL="0" indent="0">
              <a:buNone/>
            </a:pPr>
            <a:r>
              <a:rPr lang="ar-JO" sz="1600" dirty="0"/>
              <a:t> لذلك فإن درجة الأمان للأسهم الممتازة أعلى منها للأسهم العادية. </a:t>
            </a:r>
          </a:p>
          <a:p>
            <a:pPr marL="0" indent="0">
              <a:buNone/>
            </a:pPr>
            <a:r>
              <a:rPr lang="ar-JO" sz="1600" b="1" dirty="0"/>
              <a:t>أما الأسهم العادية </a:t>
            </a:r>
            <a:r>
              <a:rPr lang="ar-JO" sz="1600" dirty="0"/>
              <a:t>فنصيبها من الأرباح يتغير من سنة لأخرى، لأن حملتها يحصـلون علـى القيمة المتبقية من الأرباح بعد سداد فوائد السندات وأرباح الأسهم </a:t>
            </a:r>
            <a:r>
              <a:rPr lang="ar-JO" sz="1600" dirty="0" smtClean="0"/>
              <a:t>الممتـازة.</a:t>
            </a:r>
          </a:p>
          <a:p>
            <a:pPr marL="0" indent="0">
              <a:buNone/>
            </a:pPr>
            <a:r>
              <a:rPr lang="ar-JO" sz="1600" dirty="0" smtClean="0"/>
              <a:t> </a:t>
            </a:r>
            <a:r>
              <a:rPr lang="ar-JO" sz="1600" dirty="0"/>
              <a:t>كمـا أن حقهـا فـي متحصلات التصفية يأتي في المرتبة الأخيرة بعد تغطية حقوق الدائنين وحملة الأسهم الممتازة.</a:t>
            </a:r>
            <a:endParaRPr lang="en-US" sz="1600" dirty="0"/>
          </a:p>
        </p:txBody>
      </p:sp>
    </p:spTree>
    <p:extLst>
      <p:ext uri="{BB962C8B-B14F-4D97-AF65-F5344CB8AC3E}">
        <p14:creationId xmlns:p14="http://schemas.microsoft.com/office/powerpoint/2010/main" val="466786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4" end="14"/>
                                            </p:txEl>
                                          </p:spTgt>
                                        </p:tgtEl>
                                        <p:attrNameLst>
                                          <p:attrName>style.visibility</p:attrName>
                                        </p:attrNameLst>
                                      </p:cBhvr>
                                      <p:to>
                                        <p:strVal val="visible"/>
                                      </p:to>
                                    </p:set>
                                    <p:anim calcmode="lin" valueType="num">
                                      <p:cBhvr additive="base">
                                        <p:cTn id="97"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62500" lnSpcReduction="20000"/>
          </a:bodyPr>
          <a:lstStyle/>
          <a:p>
            <a:pPr marL="0" indent="0">
              <a:buNone/>
            </a:pPr>
            <a:r>
              <a:rPr lang="ar-JO" b="1" dirty="0">
                <a:cs typeface="+mj-cs"/>
              </a:rPr>
              <a:t>جـ. الأوراق المالية المشتقة : (وتسمى المشتقات </a:t>
            </a:r>
            <a:r>
              <a:rPr lang="en-US" b="1" dirty="0" smtClean="0">
                <a:cs typeface="+mj-cs"/>
              </a:rPr>
              <a:t>Derivatives (</a:t>
            </a:r>
            <a:endParaRPr lang="ar-JO" b="1" dirty="0" smtClean="0">
              <a:cs typeface="+mj-cs"/>
            </a:endParaRPr>
          </a:p>
          <a:p>
            <a:pPr>
              <a:buFontTx/>
              <a:buChar char="-"/>
            </a:pPr>
            <a:r>
              <a:rPr lang="ar-JO" dirty="0" smtClean="0">
                <a:cs typeface="+mj-cs"/>
              </a:rPr>
              <a:t>هي </a:t>
            </a:r>
            <a:r>
              <a:rPr lang="ar-JO" dirty="0">
                <a:cs typeface="+mj-cs"/>
              </a:rPr>
              <a:t>عقود مالية تستمد قيمتهـا من قيمة الأصل محل التعاقد الذي قد يكون سهماً، أو سنداً، أو عملة أجنبية، أو ذهباً، أو سلعاً بمواصفات </a:t>
            </a:r>
            <a:r>
              <a:rPr lang="ar-JO" dirty="0" smtClean="0">
                <a:cs typeface="+mj-cs"/>
              </a:rPr>
              <a:t>معينة.</a:t>
            </a:r>
          </a:p>
          <a:p>
            <a:pPr>
              <a:buFontTx/>
              <a:buChar char="-"/>
            </a:pPr>
            <a:r>
              <a:rPr lang="ar-JO" dirty="0" smtClean="0">
                <a:cs typeface="+mj-cs"/>
              </a:rPr>
              <a:t> لقد </a:t>
            </a:r>
            <a:r>
              <a:rPr lang="ar-JO" dirty="0">
                <a:cs typeface="+mj-cs"/>
              </a:rPr>
              <a:t>اتسع استخدام هذه العقود في السنوات الأخيرة ،إما للحماية </a:t>
            </a:r>
            <a:r>
              <a:rPr lang="en-US" dirty="0">
                <a:cs typeface="+mj-cs"/>
              </a:rPr>
              <a:t>Hedging </a:t>
            </a:r>
            <a:r>
              <a:rPr lang="ar-JO" dirty="0">
                <a:cs typeface="+mj-cs"/>
              </a:rPr>
              <a:t>من مخاطر معينة، أو للمضاربة </a:t>
            </a:r>
            <a:r>
              <a:rPr lang="en-US" dirty="0">
                <a:cs typeface="+mj-cs"/>
              </a:rPr>
              <a:t>Speculation </a:t>
            </a:r>
            <a:r>
              <a:rPr lang="ar-JO" dirty="0">
                <a:cs typeface="+mj-cs"/>
              </a:rPr>
              <a:t>اعتماداً على التوقعات المستقبلية المختلفة بين المستثمرين. </a:t>
            </a:r>
            <a:endParaRPr lang="ar-JO" dirty="0" smtClean="0">
              <a:cs typeface="+mj-cs"/>
            </a:endParaRPr>
          </a:p>
          <a:p>
            <a:pPr>
              <a:buFontTx/>
              <a:buChar char="-"/>
            </a:pPr>
            <a:r>
              <a:rPr lang="ar-JO" b="1" dirty="0" smtClean="0">
                <a:cs typeface="+mj-cs"/>
              </a:rPr>
              <a:t>هناك </a:t>
            </a:r>
            <a:r>
              <a:rPr lang="ar-JO" b="1" dirty="0">
                <a:cs typeface="+mj-cs"/>
              </a:rPr>
              <a:t>عدة أنواع من هذه العقود منها </a:t>
            </a:r>
            <a:r>
              <a:rPr lang="ar-JO" b="1" dirty="0" smtClean="0">
                <a:cs typeface="+mj-cs"/>
              </a:rPr>
              <a:t>:</a:t>
            </a:r>
          </a:p>
          <a:p>
            <a:pPr marL="0" indent="0">
              <a:buNone/>
            </a:pPr>
            <a:r>
              <a:rPr lang="ar-JO" b="1" dirty="0" smtClean="0">
                <a:cs typeface="+mj-cs"/>
              </a:rPr>
              <a:t>أ</a:t>
            </a:r>
            <a:r>
              <a:rPr lang="ar-JO" b="1" dirty="0">
                <a:cs typeface="+mj-cs"/>
              </a:rPr>
              <a:t>. العقود المستقبلية (</a:t>
            </a:r>
            <a:r>
              <a:rPr lang="en-US" b="1" dirty="0">
                <a:cs typeface="+mj-cs"/>
              </a:rPr>
              <a:t>Futures </a:t>
            </a:r>
            <a:r>
              <a:rPr lang="ar-JO" b="1" dirty="0" smtClean="0">
                <a:cs typeface="+mj-cs"/>
              </a:rPr>
              <a:t>):</a:t>
            </a:r>
          </a:p>
          <a:p>
            <a:pPr marL="0" indent="0">
              <a:buNone/>
            </a:pPr>
            <a:r>
              <a:rPr lang="ar-JO" dirty="0" smtClean="0">
                <a:cs typeface="+mj-cs"/>
              </a:rPr>
              <a:t>- هي </a:t>
            </a:r>
            <a:r>
              <a:rPr lang="ar-JO" dirty="0">
                <a:cs typeface="+mj-cs"/>
              </a:rPr>
              <a:t>عقود بين طرفين يتعهد أحدهما وهو بائع العقـد بتسـليم كمية معينه من أصل معين (قد يكون سلعة أو ورقة مالية أو غيرها) بسعر متفق عليه مسـبقا على أن يتم التسليم في تاريخ لاحق في </a:t>
            </a:r>
            <a:r>
              <a:rPr lang="ar-JO" dirty="0" smtClean="0">
                <a:cs typeface="+mj-cs"/>
              </a:rPr>
              <a:t>المستقبل.</a:t>
            </a:r>
          </a:p>
          <a:p>
            <a:pPr>
              <a:buFontTx/>
              <a:buChar char="-"/>
            </a:pPr>
            <a:r>
              <a:rPr lang="ar-JO" dirty="0" smtClean="0">
                <a:cs typeface="+mj-cs"/>
              </a:rPr>
              <a:t>بينما </a:t>
            </a:r>
            <a:r>
              <a:rPr lang="ar-JO" dirty="0">
                <a:cs typeface="+mj-cs"/>
              </a:rPr>
              <a:t>يتعهد مشتري العقد باسـتلام الأصـل محل التعاقد في ذلك التاريخ ،وبنفس السعر المتفق عليه، أي أن العقد ملزم التنفيذ للطرفين. </a:t>
            </a:r>
            <a:endParaRPr lang="ar-JO" dirty="0" smtClean="0">
              <a:cs typeface="+mj-cs"/>
            </a:endParaRPr>
          </a:p>
          <a:p>
            <a:pPr marL="0" indent="0">
              <a:buNone/>
            </a:pPr>
            <a:r>
              <a:rPr lang="ar-JO" b="1" dirty="0" smtClean="0">
                <a:cs typeface="+mj-cs"/>
              </a:rPr>
              <a:t>ب</a:t>
            </a:r>
            <a:r>
              <a:rPr lang="ar-JO" b="1" dirty="0">
                <a:cs typeface="+mj-cs"/>
              </a:rPr>
              <a:t>. عقود الخيارات (</a:t>
            </a:r>
            <a:r>
              <a:rPr lang="en-US" b="1" dirty="0">
                <a:cs typeface="+mj-cs"/>
              </a:rPr>
              <a:t>Options </a:t>
            </a:r>
            <a:r>
              <a:rPr lang="ar-JO" b="1" dirty="0" smtClean="0">
                <a:cs typeface="+mj-cs"/>
              </a:rPr>
              <a:t>):</a:t>
            </a:r>
          </a:p>
          <a:p>
            <a:pPr>
              <a:buFontTx/>
              <a:buChar char="-"/>
            </a:pPr>
            <a:r>
              <a:rPr lang="ar-JO" dirty="0" smtClean="0">
                <a:cs typeface="+mj-cs"/>
              </a:rPr>
              <a:t>هي </a:t>
            </a:r>
            <a:r>
              <a:rPr lang="ar-JO" dirty="0">
                <a:cs typeface="+mj-cs"/>
              </a:rPr>
              <a:t>أوراق مالية تعطي لمشتريها الحق في شـراء (إذا كـان الخيار للشراء) أو بيع (إذا كان الخيار للبيع) أصل معين خلال فترة معينة (أو في تاريخ محدد في المستقبل) بسعر متفق عليه </a:t>
            </a:r>
            <a:r>
              <a:rPr lang="ar-JO" dirty="0" smtClean="0">
                <a:cs typeface="+mj-cs"/>
              </a:rPr>
              <a:t>مقدماً.</a:t>
            </a:r>
          </a:p>
          <a:p>
            <a:pPr>
              <a:buFontTx/>
              <a:buChar char="-"/>
            </a:pPr>
            <a:r>
              <a:rPr lang="ar-JO" dirty="0" smtClean="0">
                <a:cs typeface="+mj-cs"/>
              </a:rPr>
              <a:t>يكون </a:t>
            </a:r>
            <a:r>
              <a:rPr lang="ar-JO" dirty="0">
                <a:cs typeface="+mj-cs"/>
              </a:rPr>
              <a:t>لمشتري الخيار الحق في تنفيذ أو عـدم تنفيـذ العقد، غير أنه إذا ما رغب المشتري في التنفيذ فإن بائع (كاتب) الخيار يكون ملزماً بالتنفيـذ، وفي مقابل ذلك يدفع المشتري للبائع مكافأة </a:t>
            </a:r>
            <a:r>
              <a:rPr lang="en-US" dirty="0">
                <a:cs typeface="+mj-cs"/>
              </a:rPr>
              <a:t>Premium) </a:t>
            </a:r>
            <a:r>
              <a:rPr lang="ar-JO" dirty="0">
                <a:cs typeface="+mj-cs"/>
              </a:rPr>
              <a:t>ثمناً للخيار) غير قابلة للرد. </a:t>
            </a:r>
            <a:endParaRPr lang="ar-JO" dirty="0" smtClean="0">
              <a:cs typeface="+mj-cs"/>
            </a:endParaRPr>
          </a:p>
          <a:p>
            <a:pPr marL="0" indent="0">
              <a:buNone/>
            </a:pPr>
            <a:r>
              <a:rPr lang="ar-JO" dirty="0" smtClean="0">
                <a:cs typeface="+mj-cs"/>
              </a:rPr>
              <a:t>جـ</a:t>
            </a:r>
            <a:r>
              <a:rPr lang="ar-JO" dirty="0">
                <a:cs typeface="+mj-cs"/>
              </a:rPr>
              <a:t>. عقود المبادلات (</a:t>
            </a:r>
            <a:r>
              <a:rPr lang="en-US" dirty="0" smtClean="0">
                <a:cs typeface="+mj-cs"/>
              </a:rPr>
              <a:t>Swaps</a:t>
            </a:r>
            <a:r>
              <a:rPr lang="ar-JO" dirty="0" smtClean="0">
                <a:cs typeface="+mj-cs"/>
              </a:rPr>
              <a:t>):</a:t>
            </a:r>
          </a:p>
          <a:p>
            <a:pPr marL="0" indent="0">
              <a:buNone/>
            </a:pPr>
            <a:r>
              <a:rPr lang="ar-JO" dirty="0" smtClean="0">
                <a:cs typeface="+mj-cs"/>
              </a:rPr>
              <a:t>- هي </a:t>
            </a:r>
            <a:r>
              <a:rPr lang="ar-JO" dirty="0">
                <a:cs typeface="+mj-cs"/>
              </a:rPr>
              <a:t>عقود تتضمن تبادل دفعات الفوائد أو تبادل عمـلات بـين طرفين.</a:t>
            </a:r>
            <a:endParaRPr lang="en-US" dirty="0">
              <a:cs typeface="+mj-cs"/>
            </a:endParaRPr>
          </a:p>
        </p:txBody>
      </p:sp>
    </p:spTree>
    <p:extLst>
      <p:ext uri="{BB962C8B-B14F-4D97-AF65-F5344CB8AC3E}">
        <p14:creationId xmlns:p14="http://schemas.microsoft.com/office/powerpoint/2010/main" val="1646208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2"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12"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12"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70000" lnSpcReduction="20000"/>
          </a:bodyPr>
          <a:lstStyle/>
          <a:p>
            <a:pPr marL="0" indent="0">
              <a:buNone/>
            </a:pPr>
            <a:r>
              <a:rPr lang="ar-JO" b="1" dirty="0" smtClean="0">
                <a:solidFill>
                  <a:srgbClr val="00B0F0"/>
                </a:solidFill>
              </a:rPr>
              <a:t>مزايا الاستثمار </a:t>
            </a:r>
            <a:r>
              <a:rPr lang="ar-JO" b="1" dirty="0">
                <a:solidFill>
                  <a:srgbClr val="00B0F0"/>
                </a:solidFill>
              </a:rPr>
              <a:t>في الأوراق </a:t>
            </a:r>
            <a:r>
              <a:rPr lang="ar-JO" b="1" dirty="0" smtClean="0">
                <a:solidFill>
                  <a:srgbClr val="00B0F0"/>
                </a:solidFill>
              </a:rPr>
              <a:t>المالية:  </a:t>
            </a:r>
          </a:p>
          <a:p>
            <a:pPr marL="0" indent="0">
              <a:buNone/>
            </a:pPr>
            <a:r>
              <a:rPr lang="en-US" dirty="0" smtClean="0">
                <a:cs typeface="+mj-cs"/>
              </a:rPr>
              <a:t>1</a:t>
            </a:r>
            <a:r>
              <a:rPr lang="ar-JO" dirty="0" smtClean="0">
                <a:cs typeface="+mj-cs"/>
              </a:rPr>
              <a:t>- للأوراق </a:t>
            </a:r>
            <a:r>
              <a:rPr lang="ar-JO" dirty="0">
                <a:cs typeface="+mj-cs"/>
              </a:rPr>
              <a:t>المالية أسواق على درجة عالية من الكفاءة والتنظيم قلما تتـوافر لأدوات الاسـتثمار </a:t>
            </a:r>
            <a:r>
              <a:rPr lang="ar-JO" dirty="0" smtClean="0">
                <a:cs typeface="+mj-cs"/>
              </a:rPr>
              <a:t>الأخرى.</a:t>
            </a:r>
          </a:p>
          <a:p>
            <a:pPr>
              <a:buFontTx/>
              <a:buChar char="-"/>
            </a:pPr>
            <a:r>
              <a:rPr lang="ar-JO" dirty="0" smtClean="0">
                <a:cs typeface="+mj-cs"/>
              </a:rPr>
              <a:t>فبجانب </a:t>
            </a:r>
            <a:r>
              <a:rPr lang="ar-JO" dirty="0">
                <a:cs typeface="+mj-cs"/>
              </a:rPr>
              <a:t>السوق الأولي </a:t>
            </a:r>
            <a:r>
              <a:rPr lang="en-US" dirty="0"/>
              <a:t>Primary </a:t>
            </a:r>
            <a:r>
              <a:rPr lang="en-US" dirty="0" smtClean="0"/>
              <a:t>m</a:t>
            </a:r>
            <a:r>
              <a:rPr lang="en-US" dirty="0" smtClean="0">
                <a:cs typeface="+mj-cs"/>
              </a:rPr>
              <a:t>arket</a:t>
            </a:r>
            <a:r>
              <a:rPr lang="ar-JO" dirty="0" smtClean="0">
                <a:cs typeface="+mj-cs"/>
              </a:rPr>
              <a:t> حيث </a:t>
            </a:r>
            <a:r>
              <a:rPr lang="ar-JO" dirty="0">
                <a:cs typeface="+mj-cs"/>
              </a:rPr>
              <a:t>تصدر هـذه الأوراق لأول مـرة، هناك أسواق ثانوية </a:t>
            </a:r>
            <a:r>
              <a:rPr lang="en-US" dirty="0"/>
              <a:t>Secondary </a:t>
            </a:r>
            <a:r>
              <a:rPr lang="en-US" dirty="0" smtClean="0"/>
              <a:t>m</a:t>
            </a:r>
            <a:r>
              <a:rPr lang="en-US" dirty="0" smtClean="0">
                <a:cs typeface="+mj-cs"/>
              </a:rPr>
              <a:t>arket</a:t>
            </a:r>
            <a:r>
              <a:rPr lang="ar-JO" dirty="0" smtClean="0">
                <a:cs typeface="+mj-cs"/>
              </a:rPr>
              <a:t> يتم </a:t>
            </a:r>
            <a:r>
              <a:rPr lang="ar-JO" dirty="0">
                <a:cs typeface="+mj-cs"/>
              </a:rPr>
              <a:t>تبادل الأوراق من خلالها فيما بين </a:t>
            </a:r>
            <a:r>
              <a:rPr lang="ar-JO" dirty="0" smtClean="0">
                <a:cs typeface="+mj-cs"/>
              </a:rPr>
              <a:t>المستثمرين.</a:t>
            </a:r>
          </a:p>
          <a:p>
            <a:pPr>
              <a:buFontTx/>
              <a:buChar char="-"/>
            </a:pPr>
            <a:r>
              <a:rPr lang="ar-JO" dirty="0" smtClean="0">
                <a:cs typeface="+mj-cs"/>
              </a:rPr>
              <a:t> </a:t>
            </a:r>
            <a:r>
              <a:rPr lang="ar-JO" dirty="0">
                <a:cs typeface="+mj-cs"/>
              </a:rPr>
              <a:t>وهذه الأسواق توفر للأوراق المالية مرونة كبيرة في تداولها، مما يزيد مـن درجـة سـيولة الأموال المستثمرة فيها. </a:t>
            </a:r>
            <a:endParaRPr lang="ar-JO" dirty="0" smtClean="0">
              <a:cs typeface="+mj-cs"/>
            </a:endParaRPr>
          </a:p>
          <a:p>
            <a:pPr marL="0" indent="0">
              <a:buNone/>
            </a:pPr>
            <a:r>
              <a:rPr lang="en-US" dirty="0" smtClean="0">
                <a:cs typeface="+mj-cs"/>
              </a:rPr>
              <a:t>2</a:t>
            </a:r>
            <a:r>
              <a:rPr lang="ar-JO" dirty="0" smtClean="0">
                <a:cs typeface="+mj-cs"/>
              </a:rPr>
              <a:t>- </a:t>
            </a:r>
            <a:r>
              <a:rPr lang="ar-JO" dirty="0">
                <a:cs typeface="+mj-cs"/>
              </a:rPr>
              <a:t>التكاليف المصاحبة للمتاجرة بالأوراق المالية تكون عادة منخفضة مقارنة بالمتاجرة بغيرها من أدوات </a:t>
            </a:r>
            <a:r>
              <a:rPr lang="ar-JO" dirty="0" smtClean="0">
                <a:cs typeface="+mj-cs"/>
              </a:rPr>
              <a:t>الاستثمار.</a:t>
            </a:r>
          </a:p>
          <a:p>
            <a:pPr>
              <a:buFontTx/>
              <a:buChar char="-"/>
            </a:pPr>
            <a:r>
              <a:rPr lang="ar-JO" dirty="0" smtClean="0">
                <a:cs typeface="+mj-cs"/>
              </a:rPr>
              <a:t>فالعمولات </a:t>
            </a:r>
            <a:r>
              <a:rPr lang="ar-JO" dirty="0">
                <a:cs typeface="+mj-cs"/>
              </a:rPr>
              <a:t>التي يحصلها السماسرة قليلة </a:t>
            </a:r>
            <a:r>
              <a:rPr lang="ar-JO" dirty="0" smtClean="0">
                <a:cs typeface="+mj-cs"/>
              </a:rPr>
              <a:t>نسبياً.</a:t>
            </a:r>
          </a:p>
          <a:p>
            <a:pPr>
              <a:buFontTx/>
              <a:buChar char="-"/>
            </a:pPr>
            <a:r>
              <a:rPr lang="ar-JO" dirty="0" smtClean="0">
                <a:cs typeface="+mj-cs"/>
              </a:rPr>
              <a:t> </a:t>
            </a:r>
            <a:r>
              <a:rPr lang="ar-JO" dirty="0">
                <a:cs typeface="+mj-cs"/>
              </a:rPr>
              <a:t>كمـا أن الأوراق الماليـة لا تحتاج إلى نفقات إضافية للنقل أو التخزين أو الصيانة. </a:t>
            </a:r>
            <a:endParaRPr lang="ar-JO" dirty="0" smtClean="0">
              <a:cs typeface="+mj-cs"/>
            </a:endParaRPr>
          </a:p>
          <a:p>
            <a:pPr marL="0" indent="0">
              <a:buNone/>
            </a:pPr>
            <a:r>
              <a:rPr lang="en-US" dirty="0" smtClean="0">
                <a:cs typeface="+mj-cs"/>
              </a:rPr>
              <a:t>3</a:t>
            </a:r>
            <a:r>
              <a:rPr lang="ar-JO" dirty="0" smtClean="0">
                <a:cs typeface="+mj-cs"/>
              </a:rPr>
              <a:t>- تتمتع </a:t>
            </a:r>
            <a:r>
              <a:rPr lang="ar-JO" dirty="0">
                <a:cs typeface="+mj-cs"/>
              </a:rPr>
              <a:t>الأوراق المالية بخاصية </a:t>
            </a:r>
            <a:r>
              <a:rPr lang="ar-JO" dirty="0" smtClean="0">
                <a:cs typeface="+mj-cs"/>
              </a:rPr>
              <a:t>التجانس.</a:t>
            </a:r>
          </a:p>
          <a:p>
            <a:pPr>
              <a:buFontTx/>
              <a:buChar char="-"/>
            </a:pPr>
            <a:r>
              <a:rPr lang="ar-JO" dirty="0" smtClean="0">
                <a:cs typeface="+mj-cs"/>
              </a:rPr>
              <a:t>إذ </a:t>
            </a:r>
            <a:r>
              <a:rPr lang="ar-JO" dirty="0">
                <a:cs typeface="+mj-cs"/>
              </a:rPr>
              <a:t>أن أسهم شركة معينة وكل إصدار من إصـدارات سنداتها تكون فيه السندات متجانسة في شروطها </a:t>
            </a:r>
            <a:r>
              <a:rPr lang="ar-JO" dirty="0" smtClean="0">
                <a:cs typeface="+mj-cs"/>
              </a:rPr>
              <a:t>وقيمتها.</a:t>
            </a:r>
          </a:p>
          <a:p>
            <a:pPr>
              <a:buFontTx/>
              <a:buChar char="-"/>
            </a:pPr>
            <a:r>
              <a:rPr lang="ar-JO" dirty="0" smtClean="0">
                <a:cs typeface="+mj-cs"/>
              </a:rPr>
              <a:t> </a:t>
            </a:r>
            <a:r>
              <a:rPr lang="ar-JO" dirty="0">
                <a:cs typeface="+mj-cs"/>
              </a:rPr>
              <a:t>وهذا يسهل مـن عمليـة </a:t>
            </a:r>
            <a:r>
              <a:rPr lang="ar-JO" dirty="0" smtClean="0">
                <a:cs typeface="+mj-cs"/>
              </a:rPr>
              <a:t>تقويمهـا، </a:t>
            </a:r>
            <a:r>
              <a:rPr lang="ar-JO" dirty="0">
                <a:cs typeface="+mj-cs"/>
              </a:rPr>
              <a:t>ويساعد في عملية احتساب العائد المتوقع عليها</a:t>
            </a:r>
            <a:r>
              <a:rPr lang="ar-JO" dirty="0" smtClean="0">
                <a:cs typeface="+mj-cs"/>
              </a:rPr>
              <a:t>.</a:t>
            </a:r>
          </a:p>
          <a:p>
            <a:pPr marL="0" indent="0">
              <a:buNone/>
            </a:pPr>
            <a:r>
              <a:rPr lang="en-US" dirty="0" smtClean="0">
                <a:cs typeface="+mj-cs"/>
              </a:rPr>
              <a:t>4</a:t>
            </a:r>
            <a:r>
              <a:rPr lang="ar-JO" dirty="0" smtClean="0">
                <a:cs typeface="+mj-cs"/>
              </a:rPr>
              <a:t>- يتوفر </a:t>
            </a:r>
            <a:r>
              <a:rPr lang="ar-JO" dirty="0">
                <a:cs typeface="+mj-cs"/>
              </a:rPr>
              <a:t>في سوق الأوراق المالية وسطاء وسماسرة ومحللو استثمارات، ممن يحترفـون تقـديم النصح والمشورة </a:t>
            </a:r>
            <a:r>
              <a:rPr lang="ar-JO" dirty="0" smtClean="0">
                <a:cs typeface="+mj-cs"/>
              </a:rPr>
              <a:t>للمستثمرين.</a:t>
            </a:r>
          </a:p>
          <a:p>
            <a:pPr marL="0" indent="0">
              <a:buNone/>
            </a:pPr>
            <a:r>
              <a:rPr lang="ar-JO" dirty="0" smtClean="0">
                <a:cs typeface="+mj-cs"/>
              </a:rPr>
              <a:t>- </a:t>
            </a:r>
            <a:r>
              <a:rPr lang="ar-JO" dirty="0">
                <a:cs typeface="+mj-cs"/>
              </a:rPr>
              <a:t>لذلك لا يحتاج المستثمر في هذا السوق دراية وعلم كبيرين في مجال الاستثمار.</a:t>
            </a:r>
            <a:endParaRPr lang="en-US" dirty="0">
              <a:solidFill>
                <a:srgbClr val="00B0F0"/>
              </a:solidFill>
              <a:cs typeface="+mj-cs"/>
            </a:endParaRPr>
          </a:p>
        </p:txBody>
      </p:sp>
    </p:spTree>
    <p:extLst>
      <p:ext uri="{BB962C8B-B14F-4D97-AF65-F5344CB8AC3E}">
        <p14:creationId xmlns:p14="http://schemas.microsoft.com/office/powerpoint/2010/main" val="928817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lnSpcReduction="10000"/>
          </a:bodyPr>
          <a:lstStyle/>
          <a:p>
            <a:pPr marL="0" indent="0">
              <a:buNone/>
            </a:pPr>
            <a:r>
              <a:rPr lang="ar-JO" b="1" dirty="0" smtClean="0">
                <a:solidFill>
                  <a:srgbClr val="00B0F0"/>
                </a:solidFill>
              </a:rPr>
              <a:t>عيوب الاستثمار </a:t>
            </a:r>
            <a:r>
              <a:rPr lang="ar-JO" b="1" dirty="0">
                <a:solidFill>
                  <a:srgbClr val="00B0F0"/>
                </a:solidFill>
              </a:rPr>
              <a:t>في الأوراق </a:t>
            </a:r>
            <a:r>
              <a:rPr lang="ar-JO" b="1" dirty="0" smtClean="0">
                <a:solidFill>
                  <a:srgbClr val="00B0F0"/>
                </a:solidFill>
              </a:rPr>
              <a:t>المالية:  </a:t>
            </a:r>
          </a:p>
          <a:p>
            <a:pPr marL="0" indent="0">
              <a:buNone/>
            </a:pPr>
            <a:r>
              <a:rPr lang="en-US" dirty="0" smtClean="0"/>
              <a:t>1</a:t>
            </a:r>
            <a:r>
              <a:rPr lang="ar-JO" dirty="0" smtClean="0"/>
              <a:t>- انخفاض </a:t>
            </a:r>
            <a:r>
              <a:rPr lang="ar-JO" dirty="0"/>
              <a:t>درجة الأمان في الأوراق المالية بشكل </a:t>
            </a:r>
            <a:r>
              <a:rPr lang="ar-JO" dirty="0" smtClean="0"/>
              <a:t>عام:</a:t>
            </a:r>
          </a:p>
          <a:p>
            <a:pPr>
              <a:buFontTx/>
              <a:buChar char="-"/>
            </a:pPr>
            <a:r>
              <a:rPr lang="ar-JO" dirty="0" smtClean="0"/>
              <a:t>بسبب </a:t>
            </a:r>
            <a:r>
              <a:rPr lang="ar-JO" dirty="0"/>
              <a:t>كونها أصولاً مالية لا قيمة لهـا بحد ذاتها، وليست أصولاً </a:t>
            </a:r>
            <a:r>
              <a:rPr lang="ar-JO" dirty="0" smtClean="0"/>
              <a:t>حقيقية.</a:t>
            </a:r>
          </a:p>
          <a:p>
            <a:pPr>
              <a:buFontTx/>
              <a:buChar char="-"/>
            </a:pPr>
            <a:r>
              <a:rPr lang="ar-JO" dirty="0" smtClean="0"/>
              <a:t> </a:t>
            </a:r>
            <a:r>
              <a:rPr lang="ar-JO" dirty="0"/>
              <a:t>ولكن هذا لا يمنع من وجود أصول مالية تـوفر لحاملهـا </a:t>
            </a:r>
            <a:r>
              <a:rPr lang="ar-JO" dirty="0" smtClean="0"/>
              <a:t>عنصر </a:t>
            </a:r>
            <a:r>
              <a:rPr lang="ar-JO" dirty="0"/>
              <a:t>الأمان المطلوب عن طريق وضع أصول حقيقية كضمان لها، مثل السندات المضمونة بعقارات. </a:t>
            </a:r>
            <a:endParaRPr lang="ar-JO" dirty="0" smtClean="0"/>
          </a:p>
          <a:p>
            <a:pPr marL="0" indent="0">
              <a:buNone/>
            </a:pPr>
            <a:r>
              <a:rPr lang="en-US" dirty="0" smtClean="0"/>
              <a:t>2</a:t>
            </a:r>
            <a:r>
              <a:rPr lang="ar-JO" dirty="0" smtClean="0"/>
              <a:t>- </a:t>
            </a:r>
            <a:r>
              <a:rPr lang="ar-JO" dirty="0"/>
              <a:t>يتعرض المستثمر في الأوراق المالية التي تدر عائداً ثابتاً، وبشكل خاص إذا كانـت طويلـة الأجل، لمخاطر تقلبات القيمة الشرائية لوحدة </a:t>
            </a:r>
            <a:r>
              <a:rPr lang="ar-JO" dirty="0" smtClean="0"/>
              <a:t>النقد.</a:t>
            </a:r>
          </a:p>
          <a:p>
            <a:pPr>
              <a:buFontTx/>
              <a:buChar char="-"/>
            </a:pPr>
            <a:r>
              <a:rPr lang="ar-JO" dirty="0" smtClean="0"/>
              <a:t> </a:t>
            </a:r>
            <a:r>
              <a:rPr lang="ar-JO" dirty="0"/>
              <a:t>لذلك تصبح هذه الاستثمارات سـيئة فـي أوقات التضخم.</a:t>
            </a:r>
            <a:endParaRPr lang="en-US" dirty="0">
              <a:solidFill>
                <a:srgbClr val="00B0F0"/>
              </a:solidFill>
              <a:cs typeface="+mj-cs"/>
            </a:endParaRPr>
          </a:p>
        </p:txBody>
      </p:sp>
    </p:spTree>
    <p:extLst>
      <p:ext uri="{BB962C8B-B14F-4D97-AF65-F5344CB8AC3E}">
        <p14:creationId xmlns:p14="http://schemas.microsoft.com/office/powerpoint/2010/main" val="3735429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1397</Words>
  <Application>Microsoft Office PowerPoint</Application>
  <PresentationFormat>عرض على الشاشة (3:4)‏</PresentationFormat>
  <Paragraphs>90</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سمة Office</vt:lpstr>
      <vt:lpstr>مبادئ التمويل –الفصل السادس - الاستثمار د. محمد احمد سيد احمد</vt:lpstr>
      <vt:lpstr>مجالات وأدوات الاستثمار</vt:lpstr>
      <vt:lpstr>أولاً- الاستثمارات المحلية والاستثمارات الخارجية:</vt:lpstr>
      <vt:lpstr>ثانياً- الاستثمارات الحقيقية والاستثمارات المالية:</vt:lpstr>
      <vt:lpstr>أدوات الاستثمار:</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التمويل – الاستثمار د. محمد احمد سيد احمد</dc:title>
  <dc:creator>Ahmad</dc:creator>
  <cp:lastModifiedBy>hp</cp:lastModifiedBy>
  <cp:revision>20</cp:revision>
  <dcterms:created xsi:type="dcterms:W3CDTF">2020-08-03T14:06:47Z</dcterms:created>
  <dcterms:modified xsi:type="dcterms:W3CDTF">2024-08-25T09:08:07Z</dcterms:modified>
</cp:coreProperties>
</file>