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9" r:id="rId7"/>
    <p:sldId id="261" r:id="rId8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61" d="100"/>
          <a:sy n="61" d="100"/>
        </p:scale>
        <p:origin x="-1608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24/05/1446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24/05/1446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24/05/1446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24/05/1446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24/05/1446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24/05/1446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24/05/1446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24/05/1446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24/05/1446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24/05/1446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24/05/1446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24/05/1446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Managerial Accounting</a:t>
            </a:r>
            <a:endParaRPr lang="ar-SA" sz="3200" b="1" dirty="0"/>
          </a:p>
        </p:txBody>
      </p:sp>
      <p:sp>
        <p:nvSpPr>
          <p:cNvPr id="4" name="مربع نص 3"/>
          <p:cNvSpPr txBox="1"/>
          <p:nvPr/>
        </p:nvSpPr>
        <p:spPr>
          <a:xfrm>
            <a:off x="899592" y="2924944"/>
            <a:ext cx="698477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4400" b="1" u="sng" dirty="0" smtClean="0">
                <a:solidFill>
                  <a:srgbClr val="0070C0"/>
                </a:solidFill>
              </a:rPr>
              <a:t>Ch6-The Master Budget</a:t>
            </a:r>
            <a:endParaRPr lang="ar-SA" sz="44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95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/>
              <a:t>The Master Budget</a:t>
            </a:r>
            <a:endParaRPr lang="ar-SA" b="1" i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84785"/>
            <a:ext cx="8219256" cy="525658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1800" dirty="0"/>
              <a:t>A budget is (a) the quantitative expression of a proposed plan of action by management for a specified period and (b) an aid to coordinate what needs to be done to implement that plan. A budget generally includes both financial and nonfinancial aspects of the plan, and it serves as a blueprint for the company to follow in an upcoming period</a:t>
            </a:r>
            <a:r>
              <a:rPr lang="en-US" sz="1800" dirty="0" smtClean="0"/>
              <a:t>.</a:t>
            </a:r>
          </a:p>
          <a:p>
            <a:pPr marL="0" indent="0" algn="l" rtl="0">
              <a:buNone/>
            </a:pPr>
            <a:endParaRPr lang="en-US" sz="1600" dirty="0" smtClean="0"/>
          </a:p>
          <a:p>
            <a:pPr marL="0" indent="0" algn="l" rtl="0">
              <a:buNone/>
            </a:pPr>
            <a:endParaRPr lang="en-US" sz="1600" dirty="0"/>
          </a:p>
          <a:p>
            <a:pPr marL="0" indent="0" algn="l" rtl="0">
              <a:buNone/>
            </a:pPr>
            <a:r>
              <a:rPr lang="en-US" sz="2800" b="1" u="sng" dirty="0" smtClean="0">
                <a:solidFill>
                  <a:srgbClr val="00B050"/>
                </a:solidFill>
              </a:rPr>
              <a:t>The advantages of the Master Budget: </a:t>
            </a:r>
          </a:p>
          <a:p>
            <a:pPr marL="0" indent="0" algn="l" rtl="0">
              <a:buNone/>
            </a:pPr>
            <a:endParaRPr lang="en-US" sz="1600" b="1" u="sng" dirty="0"/>
          </a:p>
          <a:p>
            <a:pPr marL="0" indent="0" algn="l" rtl="0">
              <a:buNone/>
            </a:pPr>
            <a:r>
              <a:rPr lang="en-US" sz="1600" b="1" dirty="0"/>
              <a:t>- </a:t>
            </a:r>
            <a:r>
              <a:rPr lang="en-US" sz="2000" dirty="0"/>
              <a:t>Coordinate and communicate </a:t>
            </a:r>
          </a:p>
          <a:p>
            <a:pPr marL="0" indent="0" algn="l" rtl="0">
              <a:buNone/>
            </a:pPr>
            <a:endParaRPr lang="en-US" sz="1600" dirty="0"/>
          </a:p>
          <a:p>
            <a:pPr marL="0" indent="0" algn="l" rtl="0">
              <a:buNone/>
            </a:pPr>
            <a:r>
              <a:rPr lang="en-US" sz="1400" b="1" dirty="0"/>
              <a:t>-</a:t>
            </a:r>
            <a:r>
              <a:rPr lang="en-US" sz="2000" dirty="0"/>
              <a:t>Motivating managers and other employees </a:t>
            </a:r>
          </a:p>
          <a:p>
            <a:pPr marL="0" indent="0" algn="l" rtl="0">
              <a:buNone/>
            </a:pPr>
            <a:endParaRPr lang="en-US" sz="1600" dirty="0" smtClean="0"/>
          </a:p>
          <a:p>
            <a:pPr marL="0" indent="0" algn="l" rtl="0">
              <a:buNone/>
            </a:pPr>
            <a:r>
              <a:rPr lang="en-US" sz="2000" smtClean="0"/>
              <a:t>-</a:t>
            </a:r>
            <a:r>
              <a:rPr lang="en-US" sz="2000" dirty="0" smtClean="0"/>
              <a:t>control and decision making  </a:t>
            </a:r>
          </a:p>
        </p:txBody>
      </p:sp>
    </p:spTree>
    <p:extLst>
      <p:ext uri="{BB962C8B-B14F-4D97-AF65-F5344CB8AC3E}">
        <p14:creationId xmlns:p14="http://schemas.microsoft.com/office/powerpoint/2010/main" val="2982348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0"/>
            <a:ext cx="8964488" cy="68580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dirty="0" smtClean="0"/>
              <a:t> </a:t>
            </a:r>
            <a:endParaRPr lang="en-US" b="1" dirty="0"/>
          </a:p>
          <a:p>
            <a:pPr marL="0" indent="0" algn="l" rtl="0">
              <a:buNone/>
            </a:pPr>
            <a:endParaRPr lang="en-US" b="1" dirty="0"/>
          </a:p>
          <a:p>
            <a:pPr marL="0" indent="0" algn="l" rtl="0">
              <a:buNone/>
            </a:pPr>
            <a:endParaRPr lang="en-US" b="1" dirty="0" smtClean="0"/>
          </a:p>
          <a:p>
            <a:pPr marL="0" indent="0" algn="l" rtl="0">
              <a:buNone/>
            </a:pPr>
            <a:endParaRPr lang="en-US" b="1" dirty="0" smtClean="0"/>
          </a:p>
          <a:p>
            <a:pPr marL="0" indent="0" algn="l" rtl="0">
              <a:buNone/>
            </a:pPr>
            <a:endParaRPr lang="en-US" b="1" dirty="0" smtClean="0"/>
          </a:p>
          <a:p>
            <a:pPr marL="0" indent="0" algn="l" rtl="0">
              <a:buNone/>
            </a:pPr>
            <a:endParaRPr lang="en-US" b="1" dirty="0"/>
          </a:p>
          <a:p>
            <a:pPr marL="0" indent="0" algn="l" rtl="0">
              <a:buNone/>
            </a:pPr>
            <a:endParaRPr lang="en-US" b="1" dirty="0"/>
          </a:p>
          <a:p>
            <a:pPr marL="0" indent="0" algn="l" rtl="0">
              <a:buNone/>
            </a:pPr>
            <a:endParaRPr lang="en-US" b="1" dirty="0" smtClean="0"/>
          </a:p>
          <a:p>
            <a:pPr marL="0" indent="0" algn="l" rtl="0">
              <a:buNone/>
            </a:pPr>
            <a:endParaRPr lang="en-US" b="1" dirty="0" smtClean="0"/>
          </a:p>
          <a:p>
            <a:pPr algn="l" rtl="0"/>
            <a:endParaRPr lang="en-US" b="1" dirty="0"/>
          </a:p>
          <a:p>
            <a:pPr algn="l" rtl="0"/>
            <a:endParaRPr lang="en-US" dirty="0" smtClean="0"/>
          </a:p>
          <a:p>
            <a:pPr marL="0" indent="0" algn="l" rtl="0">
              <a:buNone/>
            </a:pPr>
            <a:endParaRPr lang="en-US" dirty="0" smtClean="0"/>
          </a:p>
          <a:p>
            <a:pPr algn="l" rtl="0"/>
            <a:endParaRPr lang="en-US" b="1" dirty="0" smtClean="0"/>
          </a:p>
          <a:p>
            <a:pPr marL="0" indent="0" algn="l" rtl="0">
              <a:buNone/>
            </a:pPr>
            <a:endParaRPr lang="ar-S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83" t="18056" r="26339" b="9127"/>
          <a:stretch/>
        </p:blipFill>
        <p:spPr bwMode="auto">
          <a:xfrm>
            <a:off x="2267744" y="0"/>
            <a:ext cx="518457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842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Example</a:t>
            </a:r>
            <a:endParaRPr lang="ar-SA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/>
              <a:t>Logo Specialties manufactures, among other things, woolen blankets for the athletic teams of the two local high schools. The company sews the blankets from fabric and sews on a logo patch purchased from the licensed logo store site. The teams are as </a:t>
            </a:r>
            <a:r>
              <a:rPr lang="en-US" sz="1800" dirty="0" smtClean="0"/>
              <a:t>follows:  </a:t>
            </a:r>
          </a:p>
          <a:p>
            <a:pPr marL="0" indent="0" algn="l" rtl="0">
              <a:buNone/>
            </a:pPr>
            <a:r>
              <a:rPr lang="en-US" sz="1800" b="1" dirty="0" smtClean="0"/>
              <a:t>Knights</a:t>
            </a:r>
            <a:r>
              <a:rPr lang="en-US" sz="1800" dirty="0"/>
              <a:t>, with red blankets and the Knights </a:t>
            </a:r>
            <a:r>
              <a:rPr lang="en-US" sz="1800" dirty="0" smtClean="0"/>
              <a:t>logo</a:t>
            </a:r>
          </a:p>
          <a:p>
            <a:pPr marL="0" indent="0" algn="l" rtl="0">
              <a:buNone/>
            </a:pPr>
            <a:r>
              <a:rPr lang="en-US" sz="1800" b="1" dirty="0"/>
              <a:t>Raiders</a:t>
            </a:r>
            <a:r>
              <a:rPr lang="en-US" sz="1800" dirty="0"/>
              <a:t>, with black blankets and the Raider </a:t>
            </a:r>
            <a:r>
              <a:rPr lang="en-US" sz="1800" dirty="0" smtClean="0"/>
              <a:t>logo</a:t>
            </a:r>
          </a:p>
          <a:p>
            <a:pPr marL="0" indent="0" algn="l" rtl="0">
              <a:buNone/>
            </a:pPr>
            <a:endParaRPr lang="en-US" sz="1800" dirty="0"/>
          </a:p>
          <a:p>
            <a:pPr marL="0" indent="0" algn="l" rtl="0">
              <a:buNone/>
            </a:pPr>
            <a:r>
              <a:rPr lang="en-US" sz="1800" dirty="0"/>
              <a:t>The budgeted direct-cost inputs for each product in 2012 are as </a:t>
            </a:r>
            <a:r>
              <a:rPr lang="en-US" sz="1800" dirty="0" smtClean="0"/>
              <a:t>follows:</a:t>
            </a:r>
          </a:p>
          <a:p>
            <a:pPr marL="0" indent="0" algn="l" rtl="0">
              <a:buNone/>
            </a:pPr>
            <a:endParaRPr lang="en-US" sz="1800" dirty="0"/>
          </a:p>
          <a:p>
            <a:pPr marL="0" indent="0" algn="l" rtl="0">
              <a:buNone/>
            </a:pPr>
            <a:endParaRPr lang="en-US" sz="1800" dirty="0"/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16" t="55720" r="36917" b="24788"/>
          <a:stretch/>
        </p:blipFill>
        <p:spPr bwMode="auto">
          <a:xfrm>
            <a:off x="1835696" y="4293096"/>
            <a:ext cx="4536504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61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  <a:ln>
            <a:solidFill>
              <a:schemeClr val="accent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dirty="0" smtClean="0"/>
              <a:t>Actual </a:t>
            </a:r>
            <a:r>
              <a:rPr lang="en-US" sz="1800" dirty="0"/>
              <a:t>Beginning Direct Materials Inventory (3/1/2012</a:t>
            </a:r>
            <a:r>
              <a:rPr lang="en-US" sz="1800" dirty="0" smtClean="0"/>
              <a:t>):</a:t>
            </a:r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r>
              <a:rPr lang="en-US" sz="1800" dirty="0"/>
              <a:t>Target Ending </a:t>
            </a:r>
            <a:r>
              <a:rPr lang="en-US" sz="1800" dirty="0" smtClean="0"/>
              <a:t>Direct </a:t>
            </a:r>
            <a:r>
              <a:rPr lang="en-US" sz="1800" dirty="0"/>
              <a:t>Materials Inventory </a:t>
            </a:r>
            <a:r>
              <a:rPr lang="en-US" sz="1800" dirty="0" smtClean="0"/>
              <a:t>(12/31/2012):</a:t>
            </a:r>
          </a:p>
          <a:p>
            <a:pPr marL="0" indent="0" algn="l" rtl="0">
              <a:buNone/>
            </a:pPr>
            <a:endParaRPr lang="ar-SA" sz="18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04" t="60329" r="28231" b="24205"/>
          <a:stretch/>
        </p:blipFill>
        <p:spPr bwMode="auto">
          <a:xfrm>
            <a:off x="1331640" y="4725144"/>
            <a:ext cx="4990454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79" t="54237" r="36598" b="27119"/>
          <a:stretch/>
        </p:blipFill>
        <p:spPr bwMode="auto">
          <a:xfrm>
            <a:off x="1115616" y="1916832"/>
            <a:ext cx="4824536" cy="2160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968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endParaRPr lang="en-US" sz="2000" dirty="0" smtClean="0"/>
          </a:p>
          <a:p>
            <a:pPr marL="0" indent="0" algn="l" rtl="0">
              <a:buNone/>
            </a:pPr>
            <a:r>
              <a:rPr lang="en-US" sz="2000" dirty="0"/>
              <a:t>Unit cost data for direct-cost inputs</a:t>
            </a:r>
          </a:p>
          <a:p>
            <a:pPr marL="0" indent="0" algn="l" rtl="0">
              <a:buNone/>
            </a:pPr>
            <a:endParaRPr lang="en-US" sz="2000" dirty="0" smtClean="0"/>
          </a:p>
          <a:p>
            <a:pPr marL="0" indent="0" algn="l" rtl="0">
              <a:buNone/>
            </a:pPr>
            <a:endParaRPr lang="en-US" sz="2000" dirty="0" smtClean="0"/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en-US" sz="2000" dirty="0" smtClean="0"/>
          </a:p>
          <a:p>
            <a:pPr marL="0" indent="0" algn="l" rtl="0">
              <a:buNone/>
            </a:pPr>
            <a:r>
              <a:rPr lang="en-US" sz="2000" dirty="0"/>
              <a:t>Manufacturing overhead (both variable and fixed) is allocated to each blanket on the basis of budgeted direct manufacturing labor-hours per blanket</a:t>
            </a:r>
          </a:p>
          <a:p>
            <a:pPr marL="0" indent="0" algn="l" rtl="0">
              <a:buNone/>
            </a:pPr>
            <a:r>
              <a:rPr lang="en-US" sz="2000" dirty="0" smtClean="0"/>
              <a:t> </a:t>
            </a:r>
            <a:r>
              <a:rPr lang="en-US" sz="2000" dirty="0"/>
              <a:t>The budgeted variable manufacturing overhead rate for </a:t>
            </a:r>
            <a:r>
              <a:rPr lang="en-US" sz="2000" dirty="0" smtClean="0"/>
              <a:t>2012 </a:t>
            </a:r>
            <a:r>
              <a:rPr lang="en-US" sz="2000" dirty="0"/>
              <a:t>is $15 per direct manufacturing labor-hour. The budgeted fixed manufacturing overhead </a:t>
            </a:r>
            <a:r>
              <a:rPr lang="en-US" sz="2000"/>
              <a:t>for </a:t>
            </a:r>
            <a:r>
              <a:rPr lang="en-US" sz="2000" smtClean="0"/>
              <a:t>2012 </a:t>
            </a:r>
            <a:r>
              <a:rPr lang="en-US" sz="2000" dirty="0"/>
              <a:t>is $9,200. Both variable and fixed manufacturing overhead costs are allocated to each unit of finished </a:t>
            </a:r>
            <a:r>
              <a:rPr lang="en-US" sz="2000" dirty="0" smtClean="0"/>
              <a:t>goods</a:t>
            </a:r>
            <a:endParaRPr 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72" t="49325" r="42284" b="33474"/>
          <a:stretch/>
        </p:blipFill>
        <p:spPr bwMode="auto">
          <a:xfrm>
            <a:off x="683568" y="1844824"/>
            <a:ext cx="4203652" cy="1610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945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800" dirty="0" smtClean="0"/>
              <a:t> </a:t>
            </a:r>
            <a:r>
              <a:rPr lang="en-US" sz="2000" dirty="0"/>
              <a:t>Data relating to finished goods inventory for </a:t>
            </a:r>
            <a:r>
              <a:rPr lang="en-US" sz="2000" dirty="0" smtClean="0"/>
              <a:t>2012 </a:t>
            </a:r>
            <a:r>
              <a:rPr lang="en-US" sz="2000" dirty="0"/>
              <a:t>are as </a:t>
            </a:r>
            <a:r>
              <a:rPr lang="en-US" sz="2000" dirty="0" smtClean="0"/>
              <a:t>follows:</a:t>
            </a:r>
          </a:p>
          <a:p>
            <a:pPr marL="0" indent="0" algn="l" rtl="0">
              <a:buNone/>
            </a:pPr>
            <a:endParaRPr lang="en-US" sz="2000" dirty="0" smtClean="0"/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en-US" sz="2000" dirty="0" smtClean="0"/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endParaRPr lang="en-US" sz="2000" dirty="0" smtClean="0"/>
          </a:p>
          <a:p>
            <a:pPr marL="0" indent="0" algn="l" rtl="0">
              <a:buNone/>
            </a:pPr>
            <a:r>
              <a:rPr lang="en-US" sz="2000" dirty="0"/>
              <a:t>Budgeted sales for </a:t>
            </a:r>
            <a:r>
              <a:rPr lang="en-US" sz="2000" dirty="0" smtClean="0"/>
              <a:t>2012 </a:t>
            </a:r>
            <a:r>
              <a:rPr lang="en-US" sz="2000" dirty="0"/>
              <a:t>are 120 units of the Knights blankets and 180 units of the Raiders blankets. The budgeted selling prices per unit in </a:t>
            </a:r>
            <a:r>
              <a:rPr lang="en-US" sz="2000" dirty="0" smtClean="0"/>
              <a:t>2012 </a:t>
            </a:r>
            <a:r>
              <a:rPr lang="en-US" sz="2000" dirty="0"/>
              <a:t>are $150 for the Knights blankets and $175 for the Raiders blankets</a:t>
            </a:r>
            <a:r>
              <a:rPr lang="en-US" sz="2000" dirty="0" smtClean="0"/>
              <a:t>.</a:t>
            </a:r>
          </a:p>
          <a:p>
            <a:pPr marL="0" indent="0" algn="l" rtl="0">
              <a:buNone/>
            </a:pPr>
            <a:endParaRPr lang="en-US" sz="2000" dirty="0"/>
          </a:p>
          <a:p>
            <a:pPr marL="0" indent="0" algn="l" rtl="0">
              <a:buNone/>
            </a:pPr>
            <a:r>
              <a:rPr lang="en-US" sz="2800" b="1" u="sng" dirty="0" smtClean="0"/>
              <a:t>Prepare the Operating Budget for 2012</a:t>
            </a:r>
            <a:endParaRPr lang="en-US" sz="2800" b="1" u="sng" dirty="0"/>
          </a:p>
          <a:p>
            <a:pPr marL="0" indent="0" algn="l" rtl="0">
              <a:buNone/>
            </a:pPr>
            <a:endParaRPr lang="en-US" sz="2500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96" t="56568" r="36440" b="30720"/>
          <a:stretch/>
        </p:blipFill>
        <p:spPr bwMode="auto">
          <a:xfrm>
            <a:off x="611560" y="2204864"/>
            <a:ext cx="4896544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367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6489</TotalTime>
  <Words>328</Words>
  <Application>Microsoft Office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نسق Office</vt:lpstr>
      <vt:lpstr>Managerial Accounting</vt:lpstr>
      <vt:lpstr>The Master Budget</vt:lpstr>
      <vt:lpstr>PowerPoint Presentation</vt:lpstr>
      <vt:lpstr>Example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330</cp:revision>
  <cp:lastPrinted>2020-10-20T10:37:02Z</cp:lastPrinted>
  <dcterms:created xsi:type="dcterms:W3CDTF">2020-09-18T07:15:41Z</dcterms:created>
  <dcterms:modified xsi:type="dcterms:W3CDTF">2024-11-25T19:13:19Z</dcterms:modified>
</cp:coreProperties>
</file>