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3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67431" autoAdjust="0"/>
  </p:normalViewPr>
  <p:slideViewPr>
    <p:cSldViewPr>
      <p:cViewPr varScale="1">
        <p:scale>
          <a:sx n="57" d="100"/>
          <a:sy n="57" d="100"/>
        </p:scale>
        <p:origin x="-15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09EE-B5F8-4D34-B31A-4B22059D79D3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14A29-340D-43C8-ABF9-9B2187A7C0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5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first_name</a:t>
            </a:r>
            <a:r>
              <a:rPr lang="en-US" dirty="0" smtClean="0"/>
              <a:t> , </a:t>
            </a:r>
            <a:r>
              <a:rPr lang="en-US" dirty="0" err="1" smtClean="0"/>
              <a:t>last_name</a:t>
            </a:r>
            <a:endParaRPr lang="en-US" dirty="0" smtClean="0"/>
          </a:p>
          <a:p>
            <a:r>
              <a:rPr lang="en-US" dirty="0" smtClean="0"/>
              <a:t>from employees;</a:t>
            </a:r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first_name</a:t>
            </a:r>
            <a:r>
              <a:rPr lang="en-US" dirty="0" smtClean="0"/>
              <a:t> || </a:t>
            </a:r>
            <a:r>
              <a:rPr lang="en-US" dirty="0" err="1" smtClean="0"/>
              <a:t>last_name</a:t>
            </a:r>
            <a:r>
              <a:rPr lang="en-US" dirty="0" smtClean="0"/>
              <a:t> as </a:t>
            </a:r>
            <a:r>
              <a:rPr lang="en-US" dirty="0" err="1" smtClean="0"/>
              <a:t>full_name</a:t>
            </a:r>
            <a:endParaRPr lang="en-US" dirty="0" smtClean="0"/>
          </a:p>
          <a:p>
            <a:r>
              <a:rPr lang="en-US" dirty="0" smtClean="0"/>
              <a:t>from employees;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40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employees.*,</a:t>
            </a:r>
            <a:r>
              <a:rPr lang="en-US" dirty="0" err="1" smtClean="0"/>
              <a:t>department_name,departments.department_id</a:t>
            </a:r>
            <a:endParaRPr lang="en-US" dirty="0" smtClean="0"/>
          </a:p>
          <a:p>
            <a:r>
              <a:rPr lang="en-US" dirty="0" smtClean="0"/>
              <a:t>from employees, departments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employees.department_id</a:t>
            </a:r>
            <a:r>
              <a:rPr lang="en-US" dirty="0" smtClean="0"/>
              <a:t> = </a:t>
            </a:r>
            <a:r>
              <a:rPr lang="en-US" dirty="0" err="1" smtClean="0"/>
              <a:t>departments.department_id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employees.*</a:t>
            </a:r>
          </a:p>
          <a:p>
            <a:r>
              <a:rPr lang="en-US" dirty="0" smtClean="0"/>
              <a:t>from employees, departments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employees.department_id</a:t>
            </a:r>
            <a:r>
              <a:rPr lang="en-US" dirty="0" smtClean="0"/>
              <a:t> = </a:t>
            </a:r>
            <a:r>
              <a:rPr lang="en-US" dirty="0" err="1" smtClean="0"/>
              <a:t>departments.department_id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employees.*,</a:t>
            </a:r>
            <a:r>
              <a:rPr lang="en-US" dirty="0" err="1" smtClean="0"/>
              <a:t>department_name,departments.department_id</a:t>
            </a:r>
            <a:endParaRPr lang="en-US" dirty="0" smtClean="0"/>
          </a:p>
          <a:p>
            <a:r>
              <a:rPr lang="en-US" dirty="0" smtClean="0"/>
              <a:t>from employees, departments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employees.department_id</a:t>
            </a:r>
            <a:r>
              <a:rPr lang="en-US" dirty="0" smtClean="0"/>
              <a:t> = </a:t>
            </a:r>
            <a:r>
              <a:rPr lang="en-US" dirty="0" err="1" smtClean="0"/>
              <a:t>departments.department_id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38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First_name,salary</a:t>
            </a:r>
            <a:endParaRPr lang="en-US" dirty="0" smtClean="0"/>
          </a:p>
          <a:p>
            <a:r>
              <a:rPr lang="en-US" dirty="0" smtClean="0"/>
              <a:t>from employees</a:t>
            </a:r>
          </a:p>
          <a:p>
            <a:r>
              <a:rPr lang="en-US" dirty="0" smtClean="0"/>
              <a:t>where salary&gt;=2100 AND salary&lt;=4800</a:t>
            </a:r>
          </a:p>
          <a:p>
            <a:r>
              <a:rPr lang="en-US" dirty="0" smtClean="0"/>
              <a:t>order by salary;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First_name,salary</a:t>
            </a:r>
            <a:endParaRPr lang="en-US" dirty="0" smtClean="0"/>
          </a:p>
          <a:p>
            <a:r>
              <a:rPr lang="en-US" dirty="0" smtClean="0"/>
              <a:t>from employees</a:t>
            </a:r>
          </a:p>
          <a:p>
            <a:r>
              <a:rPr lang="en-US" dirty="0" smtClean="0"/>
              <a:t>where salary between 2100 and 4800</a:t>
            </a:r>
          </a:p>
          <a:p>
            <a:r>
              <a:rPr lang="en-US" dirty="0" smtClean="0"/>
              <a:t>order by salary;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4A29-340D-43C8-ABF9-9B2187A7C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Chapter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Introduction to SQL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Escape Character \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like </a:t>
            </a:r>
            <a:r>
              <a:rPr lang="en-US" dirty="0"/>
              <a:t>’</a:t>
            </a:r>
            <a:r>
              <a:rPr lang="en-US" dirty="0" err="1"/>
              <a:t>ab</a:t>
            </a:r>
            <a:r>
              <a:rPr lang="en-US" dirty="0"/>
              <a:t>\%</a:t>
            </a:r>
            <a:r>
              <a:rPr lang="en-US" dirty="0" err="1"/>
              <a:t>cd</a:t>
            </a:r>
            <a:r>
              <a:rPr lang="en-US" dirty="0"/>
              <a:t>%’:</a:t>
            </a:r>
          </a:p>
          <a:p>
            <a:pPr lvl="1"/>
            <a:r>
              <a:rPr lang="en-US" dirty="0"/>
              <a:t>Matches all strings beginning with “</a:t>
            </a:r>
            <a:r>
              <a:rPr lang="en-US" dirty="0" err="1"/>
              <a:t>ab%cd</a:t>
            </a:r>
            <a:r>
              <a:rPr lang="en-US" dirty="0"/>
              <a:t>”.</a:t>
            </a:r>
          </a:p>
          <a:p>
            <a:pPr lvl="1"/>
            <a:endParaRPr lang="en-US" dirty="0"/>
          </a:p>
          <a:p>
            <a:r>
              <a:rPr lang="en-US" b="1" dirty="0"/>
              <a:t>like</a:t>
            </a:r>
            <a:r>
              <a:rPr lang="en-US" dirty="0"/>
              <a:t> ’</a:t>
            </a:r>
            <a:r>
              <a:rPr lang="en-US" dirty="0" err="1"/>
              <a:t>ab</a:t>
            </a:r>
            <a:r>
              <a:rPr lang="en-US" dirty="0"/>
              <a:t>\\</a:t>
            </a:r>
            <a:r>
              <a:rPr lang="en-US" dirty="0" err="1"/>
              <a:t>cd</a:t>
            </a:r>
            <a:r>
              <a:rPr lang="en-US" dirty="0"/>
              <a:t>%’:</a:t>
            </a:r>
          </a:p>
          <a:p>
            <a:pPr lvl="1"/>
            <a:r>
              <a:rPr lang="en-US" dirty="0"/>
              <a:t>Matches all strings beginning with “</a:t>
            </a:r>
            <a:r>
              <a:rPr lang="en-US" dirty="0" err="1"/>
              <a:t>ab</a:t>
            </a:r>
            <a:r>
              <a:rPr lang="en-US" dirty="0"/>
              <a:t>\</a:t>
            </a:r>
            <a:r>
              <a:rPr lang="en-US" dirty="0" err="1"/>
              <a:t>cd</a:t>
            </a:r>
            <a:r>
              <a:rPr lang="en-US" dirty="0"/>
              <a:t>”.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Attribute Specification in Select Clause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21000" contrast="35000"/>
          </a:blip>
          <a:srcRect/>
          <a:stretch>
            <a:fillRect/>
          </a:stretch>
        </p:blipFill>
        <p:spPr bwMode="auto">
          <a:xfrm>
            <a:off x="857224" y="1214422"/>
            <a:ext cx="5397264" cy="150019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Ordering the Display of </a:t>
            </a:r>
            <a:r>
              <a:rPr lang="en-US" dirty="0" err="1"/>
              <a:t>Tuples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1000" contrast="35000"/>
          </a:blip>
          <a:srcRect/>
          <a:stretch>
            <a:fillRect/>
          </a:stretch>
        </p:blipFill>
        <p:spPr bwMode="auto">
          <a:xfrm>
            <a:off x="785786" y="1214422"/>
            <a:ext cx="4243417" cy="1500198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bright="-21000" contrast="35000"/>
          </a:blip>
          <a:srcRect/>
          <a:stretch>
            <a:fillRect/>
          </a:stretch>
        </p:blipFill>
        <p:spPr bwMode="auto">
          <a:xfrm>
            <a:off x="785786" y="3786190"/>
            <a:ext cx="4386293" cy="1214446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Clause Predicates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295392"/>
          </a:xfrm>
        </p:spPr>
        <p:txBody>
          <a:bodyPr/>
          <a:lstStyle/>
          <a:p>
            <a:r>
              <a:rPr lang="en-US" dirty="0"/>
              <a:t>Find the names of instructors with salary amounts between $90,000 and $100,000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lum bright="-21000" contrast="35000"/>
          </a:blip>
          <a:srcRect/>
          <a:stretch>
            <a:fillRect/>
          </a:stretch>
        </p:blipFill>
        <p:spPr bwMode="auto">
          <a:xfrm>
            <a:off x="1000100" y="2500306"/>
            <a:ext cx="5526565" cy="128588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lum bright="-21000" contrast="35000"/>
          </a:blip>
          <a:srcRect/>
          <a:stretch>
            <a:fillRect/>
          </a:stretch>
        </p:blipFill>
        <p:spPr bwMode="auto">
          <a:xfrm>
            <a:off x="1014039" y="4143380"/>
            <a:ext cx="6272605" cy="1143008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Clause 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652582"/>
          </a:xfrm>
        </p:spPr>
        <p:txBody>
          <a:bodyPr/>
          <a:lstStyle/>
          <a:p>
            <a:r>
              <a:rPr lang="en-US" dirty="0"/>
              <a:t>Find the instructor names and the courses they taught for all instructors in the Biology department who have taught some course.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1000" contrast="35000"/>
          </a:blip>
          <a:srcRect/>
          <a:stretch>
            <a:fillRect/>
          </a:stretch>
        </p:blipFill>
        <p:spPr bwMode="auto">
          <a:xfrm>
            <a:off x="714348" y="2786058"/>
            <a:ext cx="7901043" cy="1285884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lum bright="-21000" contrast="35000"/>
          </a:blip>
          <a:srcRect/>
          <a:stretch>
            <a:fillRect/>
          </a:stretch>
        </p:blipFill>
        <p:spPr bwMode="auto">
          <a:xfrm>
            <a:off x="714347" y="4786322"/>
            <a:ext cx="7929619" cy="127229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4A83B890-E03A-49CE-AB8D-F7949925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Basic Operations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ED915AA-7205-4343-B4D5-B64C90945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3.4</a:t>
            </a:r>
          </a:p>
        </p:txBody>
      </p:sp>
    </p:spTree>
    <p:extLst>
      <p:ext uri="{BB962C8B-B14F-4D97-AF65-F5344CB8AC3E}">
        <p14:creationId xmlns:p14="http://schemas.microsoft.com/office/powerpoint/2010/main" val="124735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Rename Operation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1000" contrast="35000"/>
          </a:blip>
          <a:srcRect/>
          <a:stretch>
            <a:fillRect/>
          </a:stretch>
        </p:blipFill>
        <p:spPr bwMode="auto">
          <a:xfrm>
            <a:off x="357158" y="1214422"/>
            <a:ext cx="5580669" cy="121444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1000" contrast="35000"/>
          </a:blip>
          <a:srcRect/>
          <a:stretch>
            <a:fillRect/>
          </a:stretch>
        </p:blipFill>
        <p:spPr bwMode="auto">
          <a:xfrm>
            <a:off x="357158" y="3286124"/>
            <a:ext cx="4448420" cy="1214446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>
            <a:off x="683568" y="2996952"/>
            <a:ext cx="3888432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19672" y="2780928"/>
            <a:ext cx="180020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652582"/>
          </a:xfrm>
        </p:spPr>
        <p:txBody>
          <a:bodyPr/>
          <a:lstStyle/>
          <a:p>
            <a:r>
              <a:rPr lang="en-US" dirty="0"/>
              <a:t>Find the names of all instructors whose salary is greater than at least one instructor in the Biology department.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1000" contrast="35000"/>
          </a:blip>
          <a:srcRect/>
          <a:stretch>
            <a:fillRect/>
          </a:stretch>
        </p:blipFill>
        <p:spPr bwMode="auto">
          <a:xfrm>
            <a:off x="785786" y="2714620"/>
            <a:ext cx="7770705" cy="1428760"/>
          </a:xfrm>
          <a:prstGeom prst="round1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Connector 4"/>
          <p:cNvCxnSpPr/>
          <p:nvPr/>
        </p:nvCxnSpPr>
        <p:spPr>
          <a:xfrm>
            <a:off x="251520" y="620688"/>
            <a:ext cx="7848872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339752" y="548680"/>
            <a:ext cx="5256584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Equality: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‘comp. sci.’ = ‘Comp. Sci.’</a:t>
            </a:r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/>
              <a:t>Concatenating: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Converting strings: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Upper(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Lower(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where upper(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)=“ALI”;</a:t>
            </a:r>
          </a:p>
          <a:p>
            <a:pPr lvl="2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lvl="2" indent="-342900"/>
            <a:r>
              <a:rPr lang="en-US" sz="3200" b="1" dirty="0"/>
              <a:t>Removing spaces at the end of the string: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Trim(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116632"/>
            <a:ext cx="6984776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91680" y="188640"/>
            <a:ext cx="6264696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Pattern matching:</a:t>
            </a:r>
          </a:p>
          <a:p>
            <a:pPr lvl="1"/>
            <a:r>
              <a:rPr lang="en-US" dirty="0"/>
              <a:t>Pattern matching can be performed on strings, using the operator </a:t>
            </a:r>
            <a:r>
              <a:rPr lang="en-US" b="1" dirty="0"/>
              <a:t>like.</a:t>
            </a:r>
          </a:p>
          <a:p>
            <a:pPr lvl="1"/>
            <a:endParaRPr lang="en-US" b="1" dirty="0"/>
          </a:p>
          <a:p>
            <a:pPr lvl="1"/>
            <a:r>
              <a:rPr lang="en-US" dirty="0"/>
              <a:t>We</a:t>
            </a:r>
            <a:r>
              <a:rPr lang="en-US" b="1" dirty="0"/>
              <a:t> </a:t>
            </a:r>
            <a:r>
              <a:rPr lang="en-US" dirty="0"/>
              <a:t>describe patterns by using two special characters:</a:t>
            </a:r>
          </a:p>
          <a:p>
            <a:pPr lvl="2"/>
            <a:r>
              <a:rPr lang="en-US" b="1" dirty="0"/>
              <a:t>%</a:t>
            </a:r>
            <a:r>
              <a:rPr lang="en-US" dirty="0"/>
              <a:t> : The % character matches any </a:t>
            </a:r>
            <a:r>
              <a:rPr lang="en-US" dirty="0" smtClean="0"/>
              <a:t>substring (zero or one or more).</a:t>
            </a:r>
            <a:endParaRPr lang="en-US" dirty="0"/>
          </a:p>
          <a:p>
            <a:pPr lvl="2"/>
            <a:r>
              <a:rPr lang="en-US" b="1" dirty="0"/>
              <a:t>_</a:t>
            </a:r>
            <a:r>
              <a:rPr lang="en-US" dirty="0"/>
              <a:t>  : The underscore character matches any </a:t>
            </a:r>
            <a:r>
              <a:rPr lang="en-US" dirty="0" smtClean="0"/>
              <a:t>character(one </a:t>
            </a:r>
            <a:r>
              <a:rPr lang="en-US" dirty="0" err="1" smtClean="0"/>
              <a:t>charcter</a:t>
            </a:r>
            <a:r>
              <a:rPr lang="en-US" dirty="0" smtClean="0"/>
              <a:t>).</a:t>
            </a:r>
            <a:endParaRPr lang="en-US" dirty="0"/>
          </a:p>
          <a:p>
            <a:pPr lvl="2"/>
            <a:endParaRPr lang="en-US" b="1" dirty="0"/>
          </a:p>
          <a:p>
            <a:pPr lvl="2" algn="ctr">
              <a:buNone/>
            </a:pPr>
            <a:r>
              <a:rPr lang="en-US" i="1" dirty="0"/>
              <a:t>See next slide “Examples”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 Operations [Con.]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5311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Pattern matching examples:</a:t>
            </a:r>
          </a:p>
          <a:p>
            <a:pPr lvl="1"/>
            <a:r>
              <a:rPr lang="en-US" b="1" dirty="0"/>
              <a:t>’Intro%’ </a:t>
            </a:r>
          </a:p>
          <a:p>
            <a:pPr lvl="2"/>
            <a:r>
              <a:rPr lang="en-US" dirty="0"/>
              <a:t>matches any string beginning with “Intro”.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’%Comp%’</a:t>
            </a:r>
          </a:p>
          <a:p>
            <a:pPr lvl="2"/>
            <a:r>
              <a:rPr lang="en-US" dirty="0"/>
              <a:t>matches any string containing “Comp” as a substring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’_ _ _ ’</a:t>
            </a:r>
          </a:p>
          <a:p>
            <a:pPr lvl="2"/>
            <a:r>
              <a:rPr lang="en-US" dirty="0"/>
              <a:t> matches any string of exactly three characters.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’_ _ _%’ </a:t>
            </a:r>
          </a:p>
          <a:p>
            <a:pPr lvl="2"/>
            <a:r>
              <a:rPr lang="en-US" dirty="0"/>
              <a:t>matches any string of at least three characters.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 Operations [Con.]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names of all departments whose building name includes the substring ‘Watson’.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lum bright="-21000" contrast="35000"/>
          </a:blip>
          <a:srcRect/>
          <a:stretch>
            <a:fillRect/>
          </a:stretch>
        </p:blipFill>
        <p:spPr bwMode="auto">
          <a:xfrm>
            <a:off x="928662" y="2214554"/>
            <a:ext cx="5847948" cy="1428760"/>
          </a:xfrm>
          <a:prstGeom prst="round1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</TotalTime>
  <Words>394</Words>
  <Application>Microsoft Office PowerPoint</Application>
  <PresentationFormat>On-screen Show (4:3)</PresentationFormat>
  <Paragraphs>89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03</vt:lpstr>
      <vt:lpstr>Additional Basic Operations</vt:lpstr>
      <vt:lpstr>The Rename Operation</vt:lpstr>
      <vt:lpstr>Example</vt:lpstr>
      <vt:lpstr>String Operations</vt:lpstr>
      <vt:lpstr>String Operations</vt:lpstr>
      <vt:lpstr>String Operations</vt:lpstr>
      <vt:lpstr>String Operations [Con.]</vt:lpstr>
      <vt:lpstr>String Operations [Con.]</vt:lpstr>
      <vt:lpstr>Escape Character \</vt:lpstr>
      <vt:lpstr>Attribute Specification in Select Clause</vt:lpstr>
      <vt:lpstr>Ordering the Display of Tuples</vt:lpstr>
      <vt:lpstr>Where Clause Predicates</vt:lpstr>
      <vt:lpstr>Where Clause Predicates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admin</dc:creator>
  <cp:lastModifiedBy>eng.samer2011@hotmail.com</cp:lastModifiedBy>
  <cp:revision>479</cp:revision>
  <dcterms:created xsi:type="dcterms:W3CDTF">2006-08-16T00:00:00Z</dcterms:created>
  <dcterms:modified xsi:type="dcterms:W3CDTF">2024-08-14T07:10:09Z</dcterms:modified>
</cp:coreProperties>
</file>