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ar-S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SA"/>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SA"/>
          </a:p>
        </p:txBody>
      </p:sp>
      <p:sp>
        <p:nvSpPr>
          <p:cNvPr id="4" name="Date Placeholder 3"/>
          <p:cNvSpPr>
            <a:spLocks noGrp="1"/>
          </p:cNvSpPr>
          <p:nvPr>
            <p:ph type="dt" sz="half" idx="10"/>
          </p:nvPr>
        </p:nvSpPr>
        <p:spPr/>
        <p:txBody>
          <a:bodyPr/>
          <a:lstStyle/>
          <a:p>
            <a:fld id="{972C3512-3D8A-4A4C-B39B-B5CCDE0DE30C}" type="datetimeFigureOut">
              <a:rPr lang="ar-SA" smtClean="0"/>
              <a:t>06/05/1443</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2A3B379D-F374-4AF0-8DD8-A9CF49E25AB2}" type="slidenum">
              <a:rPr lang="ar-SA" smtClean="0"/>
              <a:t>‹#›</a:t>
            </a:fld>
            <a:endParaRPr lang="ar-SA"/>
          </a:p>
        </p:txBody>
      </p:sp>
    </p:spTree>
    <p:extLst>
      <p:ext uri="{BB962C8B-B14F-4D97-AF65-F5344CB8AC3E}">
        <p14:creationId xmlns:p14="http://schemas.microsoft.com/office/powerpoint/2010/main" val="2982879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p>
            <a:fld id="{972C3512-3D8A-4A4C-B39B-B5CCDE0DE30C}" type="datetimeFigureOut">
              <a:rPr lang="ar-SA" smtClean="0"/>
              <a:t>06/05/1443</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2A3B379D-F374-4AF0-8DD8-A9CF49E25AB2}" type="slidenum">
              <a:rPr lang="ar-SA" smtClean="0"/>
              <a:t>‹#›</a:t>
            </a:fld>
            <a:endParaRPr lang="ar-SA"/>
          </a:p>
        </p:txBody>
      </p:sp>
    </p:spTree>
    <p:extLst>
      <p:ext uri="{BB962C8B-B14F-4D97-AF65-F5344CB8AC3E}">
        <p14:creationId xmlns:p14="http://schemas.microsoft.com/office/powerpoint/2010/main" val="15361648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SA"/>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p>
            <a:fld id="{972C3512-3D8A-4A4C-B39B-B5CCDE0DE30C}" type="datetimeFigureOut">
              <a:rPr lang="ar-SA" smtClean="0"/>
              <a:t>06/05/1443</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2A3B379D-F374-4AF0-8DD8-A9CF49E25AB2}" type="slidenum">
              <a:rPr lang="ar-SA" smtClean="0"/>
              <a:t>‹#›</a:t>
            </a:fld>
            <a:endParaRPr lang="ar-SA"/>
          </a:p>
        </p:txBody>
      </p:sp>
    </p:spTree>
    <p:extLst>
      <p:ext uri="{BB962C8B-B14F-4D97-AF65-F5344CB8AC3E}">
        <p14:creationId xmlns:p14="http://schemas.microsoft.com/office/powerpoint/2010/main" val="4043032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p>
            <a:fld id="{972C3512-3D8A-4A4C-B39B-B5CCDE0DE30C}" type="datetimeFigureOut">
              <a:rPr lang="ar-SA" smtClean="0"/>
              <a:t>06/05/1443</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2A3B379D-F374-4AF0-8DD8-A9CF49E25AB2}" type="slidenum">
              <a:rPr lang="ar-SA" smtClean="0"/>
              <a:t>‹#›</a:t>
            </a:fld>
            <a:endParaRPr lang="ar-SA"/>
          </a:p>
        </p:txBody>
      </p:sp>
    </p:spTree>
    <p:extLst>
      <p:ext uri="{BB962C8B-B14F-4D97-AF65-F5344CB8AC3E}">
        <p14:creationId xmlns:p14="http://schemas.microsoft.com/office/powerpoint/2010/main" val="4227332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SA"/>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72C3512-3D8A-4A4C-B39B-B5CCDE0DE30C}" type="datetimeFigureOut">
              <a:rPr lang="ar-SA" smtClean="0"/>
              <a:t>06/05/1443</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2A3B379D-F374-4AF0-8DD8-A9CF49E25AB2}" type="slidenum">
              <a:rPr lang="ar-SA" smtClean="0"/>
              <a:t>‹#›</a:t>
            </a:fld>
            <a:endParaRPr lang="ar-SA"/>
          </a:p>
        </p:txBody>
      </p:sp>
    </p:spTree>
    <p:extLst>
      <p:ext uri="{BB962C8B-B14F-4D97-AF65-F5344CB8AC3E}">
        <p14:creationId xmlns:p14="http://schemas.microsoft.com/office/powerpoint/2010/main" val="35326314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Date Placeholder 4"/>
          <p:cNvSpPr>
            <a:spLocks noGrp="1"/>
          </p:cNvSpPr>
          <p:nvPr>
            <p:ph type="dt" sz="half" idx="10"/>
          </p:nvPr>
        </p:nvSpPr>
        <p:spPr/>
        <p:txBody>
          <a:bodyPr/>
          <a:lstStyle/>
          <a:p>
            <a:fld id="{972C3512-3D8A-4A4C-B39B-B5CCDE0DE30C}" type="datetimeFigureOut">
              <a:rPr lang="ar-SA" smtClean="0"/>
              <a:t>06/05/1443</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2A3B379D-F374-4AF0-8DD8-A9CF49E25AB2}" type="slidenum">
              <a:rPr lang="ar-SA" smtClean="0"/>
              <a:t>‹#›</a:t>
            </a:fld>
            <a:endParaRPr lang="ar-SA"/>
          </a:p>
        </p:txBody>
      </p:sp>
    </p:spTree>
    <p:extLst>
      <p:ext uri="{BB962C8B-B14F-4D97-AF65-F5344CB8AC3E}">
        <p14:creationId xmlns:p14="http://schemas.microsoft.com/office/powerpoint/2010/main" val="8518208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SA"/>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7" name="Date Placeholder 6"/>
          <p:cNvSpPr>
            <a:spLocks noGrp="1"/>
          </p:cNvSpPr>
          <p:nvPr>
            <p:ph type="dt" sz="half" idx="10"/>
          </p:nvPr>
        </p:nvSpPr>
        <p:spPr/>
        <p:txBody>
          <a:bodyPr/>
          <a:lstStyle/>
          <a:p>
            <a:fld id="{972C3512-3D8A-4A4C-B39B-B5CCDE0DE30C}" type="datetimeFigureOut">
              <a:rPr lang="ar-SA" smtClean="0"/>
              <a:t>06/05/1443</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2A3B379D-F374-4AF0-8DD8-A9CF49E25AB2}" type="slidenum">
              <a:rPr lang="ar-SA" smtClean="0"/>
              <a:t>‹#›</a:t>
            </a:fld>
            <a:endParaRPr lang="ar-SA"/>
          </a:p>
        </p:txBody>
      </p:sp>
    </p:spTree>
    <p:extLst>
      <p:ext uri="{BB962C8B-B14F-4D97-AF65-F5344CB8AC3E}">
        <p14:creationId xmlns:p14="http://schemas.microsoft.com/office/powerpoint/2010/main" val="24762649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Date Placeholder 2"/>
          <p:cNvSpPr>
            <a:spLocks noGrp="1"/>
          </p:cNvSpPr>
          <p:nvPr>
            <p:ph type="dt" sz="half" idx="10"/>
          </p:nvPr>
        </p:nvSpPr>
        <p:spPr/>
        <p:txBody>
          <a:bodyPr/>
          <a:lstStyle/>
          <a:p>
            <a:fld id="{972C3512-3D8A-4A4C-B39B-B5CCDE0DE30C}" type="datetimeFigureOut">
              <a:rPr lang="ar-SA" smtClean="0"/>
              <a:t>06/05/1443</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2A3B379D-F374-4AF0-8DD8-A9CF49E25AB2}" type="slidenum">
              <a:rPr lang="ar-SA" smtClean="0"/>
              <a:t>‹#›</a:t>
            </a:fld>
            <a:endParaRPr lang="ar-SA"/>
          </a:p>
        </p:txBody>
      </p:sp>
    </p:spTree>
    <p:extLst>
      <p:ext uri="{BB962C8B-B14F-4D97-AF65-F5344CB8AC3E}">
        <p14:creationId xmlns:p14="http://schemas.microsoft.com/office/powerpoint/2010/main" val="39268851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2C3512-3D8A-4A4C-B39B-B5CCDE0DE30C}" type="datetimeFigureOut">
              <a:rPr lang="ar-SA" smtClean="0"/>
              <a:t>06/05/1443</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2A3B379D-F374-4AF0-8DD8-A9CF49E25AB2}" type="slidenum">
              <a:rPr lang="ar-SA" smtClean="0"/>
              <a:t>‹#›</a:t>
            </a:fld>
            <a:endParaRPr lang="ar-SA"/>
          </a:p>
        </p:txBody>
      </p:sp>
    </p:spTree>
    <p:extLst>
      <p:ext uri="{BB962C8B-B14F-4D97-AF65-F5344CB8AC3E}">
        <p14:creationId xmlns:p14="http://schemas.microsoft.com/office/powerpoint/2010/main" val="13488859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SA"/>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72C3512-3D8A-4A4C-B39B-B5CCDE0DE30C}" type="datetimeFigureOut">
              <a:rPr lang="ar-SA" smtClean="0"/>
              <a:t>06/05/1443</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2A3B379D-F374-4AF0-8DD8-A9CF49E25AB2}" type="slidenum">
              <a:rPr lang="ar-SA" smtClean="0"/>
              <a:t>‹#›</a:t>
            </a:fld>
            <a:endParaRPr lang="ar-SA"/>
          </a:p>
        </p:txBody>
      </p:sp>
    </p:spTree>
    <p:extLst>
      <p:ext uri="{BB962C8B-B14F-4D97-AF65-F5344CB8AC3E}">
        <p14:creationId xmlns:p14="http://schemas.microsoft.com/office/powerpoint/2010/main" val="14408308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SA"/>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72C3512-3D8A-4A4C-B39B-B5CCDE0DE30C}" type="datetimeFigureOut">
              <a:rPr lang="ar-SA" smtClean="0"/>
              <a:t>06/05/1443</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2A3B379D-F374-4AF0-8DD8-A9CF49E25AB2}" type="slidenum">
              <a:rPr lang="ar-SA" smtClean="0"/>
              <a:t>‹#›</a:t>
            </a:fld>
            <a:endParaRPr lang="ar-SA"/>
          </a:p>
        </p:txBody>
      </p:sp>
    </p:spTree>
    <p:extLst>
      <p:ext uri="{BB962C8B-B14F-4D97-AF65-F5344CB8AC3E}">
        <p14:creationId xmlns:p14="http://schemas.microsoft.com/office/powerpoint/2010/main" val="23728283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ar-SA"/>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2C3512-3D8A-4A4C-B39B-B5CCDE0DE30C}" type="datetimeFigureOut">
              <a:rPr lang="ar-SA" smtClean="0"/>
              <a:t>06/05/1443</a:t>
            </a:fld>
            <a:endParaRPr lang="ar-SA"/>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SA"/>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3B379D-F374-4AF0-8DD8-A9CF49E25AB2}" type="slidenum">
              <a:rPr lang="ar-SA" smtClean="0"/>
              <a:t>‹#›</a:t>
            </a:fld>
            <a:endParaRPr lang="ar-SA"/>
          </a:p>
        </p:txBody>
      </p:sp>
    </p:spTree>
    <p:extLst>
      <p:ext uri="{BB962C8B-B14F-4D97-AF65-F5344CB8AC3E}">
        <p14:creationId xmlns:p14="http://schemas.microsoft.com/office/powerpoint/2010/main" val="26519998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S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32654"/>
            <a:ext cx="9144000" cy="2387600"/>
          </a:xfrm>
        </p:spPr>
        <p:txBody>
          <a:bodyPr>
            <a:normAutofit fontScale="90000"/>
          </a:bodyPr>
          <a:lstStyle/>
          <a:p>
            <a:r>
              <a:rPr lang="ar-SA" dirty="0" smtClean="0"/>
              <a:t>الفصل الثاني:</a:t>
            </a:r>
            <a:r>
              <a:rPr lang="en-US" dirty="0" smtClean="0"/>
              <a:t/>
            </a:r>
            <a:br>
              <a:rPr lang="en-US" dirty="0" smtClean="0"/>
            </a:br>
            <a:r>
              <a:rPr lang="ar-SA" dirty="0" smtClean="0"/>
              <a:t/>
            </a:r>
            <a:br>
              <a:rPr lang="ar-SA" dirty="0" smtClean="0"/>
            </a:br>
            <a:r>
              <a:rPr lang="ar-SA" dirty="0" smtClean="0"/>
              <a:t>منظومة مكافحة الفساد في فلسطين</a:t>
            </a:r>
            <a:endParaRPr lang="ar-SA" dirty="0"/>
          </a:p>
        </p:txBody>
      </p:sp>
      <p:sp>
        <p:nvSpPr>
          <p:cNvPr id="3" name="Subtitle 2"/>
          <p:cNvSpPr>
            <a:spLocks noGrp="1"/>
          </p:cNvSpPr>
          <p:nvPr>
            <p:ph type="subTitle" idx="1"/>
          </p:nvPr>
        </p:nvSpPr>
        <p:spPr/>
        <p:txBody>
          <a:bodyPr/>
          <a:lstStyle/>
          <a:p>
            <a:r>
              <a:rPr lang="ar-SA" sz="2800" dirty="0" smtClean="0"/>
              <a:t>ديوان الرقابة المالية والإدارية</a:t>
            </a:r>
            <a:endParaRPr lang="en-US" sz="2800" dirty="0" smtClean="0"/>
          </a:p>
          <a:p>
            <a:endParaRPr lang="en-US" dirty="0"/>
          </a:p>
          <a:p>
            <a:endParaRPr lang="ar-SA" dirty="0" smtClean="0"/>
          </a:p>
          <a:p>
            <a:endParaRPr lang="ar-SA" dirty="0"/>
          </a:p>
        </p:txBody>
      </p:sp>
    </p:spTree>
    <p:extLst>
      <p:ext uri="{BB962C8B-B14F-4D97-AF65-F5344CB8AC3E}">
        <p14:creationId xmlns:p14="http://schemas.microsoft.com/office/powerpoint/2010/main" val="37041207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SA" dirty="0" smtClean="0"/>
              <a:t>ديوان الرقابة المالية والإدارية:</a:t>
            </a:r>
            <a:endParaRPr lang="ar-SA" dirty="0"/>
          </a:p>
        </p:txBody>
      </p:sp>
      <p:sp>
        <p:nvSpPr>
          <p:cNvPr id="3" name="Content Placeholder 2"/>
          <p:cNvSpPr>
            <a:spLocks noGrp="1"/>
          </p:cNvSpPr>
          <p:nvPr>
            <p:ph idx="1"/>
          </p:nvPr>
        </p:nvSpPr>
        <p:spPr/>
        <p:txBody>
          <a:bodyPr>
            <a:normAutofit/>
          </a:bodyPr>
          <a:lstStyle/>
          <a:p>
            <a:pPr marL="0" indent="0" algn="r" rtl="1">
              <a:buNone/>
            </a:pPr>
            <a:r>
              <a:rPr lang="ar-SA" dirty="0" smtClean="0"/>
              <a:t>يعتبر </a:t>
            </a:r>
            <a:r>
              <a:rPr lang="ar-SA" dirty="0"/>
              <a:t>ديوان الرقابة المالية والإدارية من المؤسسات الدستورية التي نص على </a:t>
            </a:r>
            <a:r>
              <a:rPr lang="ar-SA" dirty="0" smtClean="0"/>
              <a:t>إنشائها صراحةً </a:t>
            </a:r>
            <a:r>
              <a:rPr lang="ar-SA" dirty="0"/>
              <a:t>القانون الأساسي المعدل لسنة 2003 في المادة </a:t>
            </a:r>
            <a:r>
              <a:rPr lang="ar-SA" dirty="0" smtClean="0"/>
              <a:t>( </a:t>
            </a:r>
            <a:r>
              <a:rPr lang="ar-SA" dirty="0"/>
              <a:t>1/ 96 </a:t>
            </a:r>
            <a:r>
              <a:rPr lang="ar-SA" dirty="0" smtClean="0"/>
              <a:t>) </a:t>
            </a:r>
            <a:r>
              <a:rPr lang="ar-SA" dirty="0"/>
              <a:t>منه “ينشأ </a:t>
            </a:r>
            <a:r>
              <a:rPr lang="ar-SA" dirty="0" smtClean="0"/>
              <a:t>بالقانون ديوان للرقابة </a:t>
            </a:r>
            <a:r>
              <a:rPr lang="ar-SA" dirty="0"/>
              <a:t>المالية والإدارية على أجهزة السلطة كافة، بما في ذلك مراقبة تحصيل </a:t>
            </a:r>
            <a:r>
              <a:rPr lang="ar-SA" dirty="0" smtClean="0"/>
              <a:t>الإيرادات العامة </a:t>
            </a:r>
            <a:r>
              <a:rPr lang="ar-SA" dirty="0"/>
              <a:t>والإنفاق منها في حدود الموازنة” وتمشياً مع نص القانون الأساسي صدر </a:t>
            </a:r>
            <a:r>
              <a:rPr lang="ar-SA" dirty="0" smtClean="0"/>
              <a:t>قانون ديوان </a:t>
            </a:r>
            <a:r>
              <a:rPr lang="ar-SA" dirty="0"/>
              <a:t>الرقابة المالية والإدارية رقم </a:t>
            </a:r>
            <a:r>
              <a:rPr lang="ar-SA" dirty="0" smtClean="0"/>
              <a:t>( </a:t>
            </a:r>
            <a:r>
              <a:rPr lang="ar-SA" dirty="0"/>
              <a:t>15 </a:t>
            </a:r>
            <a:r>
              <a:rPr lang="ar-SA" dirty="0" smtClean="0"/>
              <a:t>) </a:t>
            </a:r>
            <a:r>
              <a:rPr lang="ar-SA" dirty="0"/>
              <a:t>لسنة </a:t>
            </a:r>
            <a:r>
              <a:rPr lang="ar-SA" dirty="0" smtClean="0"/>
              <a:t>( </a:t>
            </a:r>
            <a:r>
              <a:rPr lang="ar-SA" dirty="0"/>
              <a:t>2004 </a:t>
            </a:r>
            <a:r>
              <a:rPr lang="ar-SA" dirty="0" smtClean="0"/>
              <a:t>) </a:t>
            </a:r>
            <a:r>
              <a:rPr lang="ar-SA" dirty="0"/>
              <a:t>وجاء في المادة رقم </a:t>
            </a:r>
            <a:r>
              <a:rPr lang="ar-SA" dirty="0" smtClean="0"/>
              <a:t>( 2) </a:t>
            </a:r>
            <a:r>
              <a:rPr lang="ar-SA" dirty="0"/>
              <a:t>منه </a:t>
            </a:r>
            <a:r>
              <a:rPr lang="ar-SA" dirty="0" smtClean="0"/>
              <a:t>بعد تعديلها، </a:t>
            </a:r>
            <a:r>
              <a:rPr lang="ar-SA" dirty="0"/>
              <a:t>بأن “ديوان الرقابة المالية والإدارية هو جهاز الرقابة الأعلى في </a:t>
            </a:r>
            <a:r>
              <a:rPr lang="ar-SA" dirty="0" smtClean="0"/>
              <a:t>فلسطين". ويتمتع الديوان بالشخصية </a:t>
            </a:r>
            <a:r>
              <a:rPr lang="ar-SA" dirty="0"/>
              <a:t>الاعتبارية والاستقلال المالي والإداري، والأهلية </a:t>
            </a:r>
            <a:r>
              <a:rPr lang="ar-SA" dirty="0" smtClean="0"/>
              <a:t>القانونية الكاملة </a:t>
            </a:r>
            <a:r>
              <a:rPr lang="ar-SA" dirty="0"/>
              <a:t>لمباشرة كافة الأعمال والنشاطات التي تكفل تحقيق المهام التي أنشئ </a:t>
            </a:r>
            <a:r>
              <a:rPr lang="ar-SA" dirty="0" smtClean="0"/>
              <a:t>من أجلها</a:t>
            </a:r>
            <a:r>
              <a:rPr lang="ar-SA" dirty="0"/>
              <a:t>، ويكون للديوان موازنة خاصة ضمن الموازنة العامة لدولة فلسطين، وتخضع </a:t>
            </a:r>
            <a:r>
              <a:rPr lang="ar-SA" dirty="0" smtClean="0"/>
              <a:t>لآليات الرقابة </a:t>
            </a:r>
            <a:r>
              <a:rPr lang="ar-SA" dirty="0"/>
              <a:t>المعتمدة على الموازنة </a:t>
            </a:r>
            <a:r>
              <a:rPr lang="ar-SA" dirty="0" smtClean="0"/>
              <a:t>العامة.</a:t>
            </a:r>
            <a:endParaRPr lang="ar-SA" dirty="0"/>
          </a:p>
        </p:txBody>
      </p:sp>
    </p:spTree>
    <p:extLst>
      <p:ext uri="{BB962C8B-B14F-4D97-AF65-F5344CB8AC3E}">
        <p14:creationId xmlns:p14="http://schemas.microsoft.com/office/powerpoint/2010/main" val="12683521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138545"/>
            <a:ext cx="10515600" cy="590839"/>
          </a:xfrm>
        </p:spPr>
        <p:txBody>
          <a:bodyPr>
            <a:normAutofit fontScale="90000"/>
          </a:bodyPr>
          <a:lstStyle/>
          <a:p>
            <a:pPr algn="r" rtl="1"/>
            <a:r>
              <a:rPr lang="ar-SA" dirty="0" smtClean="0"/>
              <a:t>اختصاصات ديوان الرقابة المالية والإدارية: </a:t>
            </a:r>
            <a:endParaRPr lang="ar-SA" dirty="0"/>
          </a:p>
        </p:txBody>
      </p:sp>
      <p:sp>
        <p:nvSpPr>
          <p:cNvPr id="3" name="Content Placeholder 2"/>
          <p:cNvSpPr>
            <a:spLocks noGrp="1"/>
          </p:cNvSpPr>
          <p:nvPr>
            <p:ph idx="1"/>
          </p:nvPr>
        </p:nvSpPr>
        <p:spPr>
          <a:xfrm>
            <a:off x="838200" y="858982"/>
            <a:ext cx="11201400" cy="5888181"/>
          </a:xfrm>
        </p:spPr>
        <p:txBody>
          <a:bodyPr>
            <a:normAutofit fontScale="85000" lnSpcReduction="20000"/>
          </a:bodyPr>
          <a:lstStyle/>
          <a:p>
            <a:pPr marL="0" indent="0" algn="r" rtl="1">
              <a:buNone/>
            </a:pPr>
            <a:r>
              <a:rPr lang="ar-SA" dirty="0" smtClean="0"/>
              <a:t>1. إعداد </a:t>
            </a:r>
            <a:r>
              <a:rPr lang="ar-SA" dirty="0"/>
              <a:t>الخطط والبرامج لتمكين الديوان من القيام </a:t>
            </a:r>
            <a:r>
              <a:rPr lang="ar-SA" dirty="0" smtClean="0"/>
              <a:t>بمهامه.</a:t>
            </a:r>
          </a:p>
          <a:p>
            <a:pPr marL="0" indent="0" algn="r" rtl="1">
              <a:buNone/>
            </a:pPr>
            <a:r>
              <a:rPr lang="ar-SA" dirty="0" smtClean="0"/>
              <a:t>2. وضع </a:t>
            </a:r>
            <a:r>
              <a:rPr lang="ar-SA" dirty="0"/>
              <a:t>البرامج والدورات الخاصة لتأهيل الموظفين في الديوان وتدريبهم.</a:t>
            </a:r>
          </a:p>
          <a:p>
            <a:pPr marL="0" indent="0" algn="r" rtl="1">
              <a:buNone/>
            </a:pPr>
            <a:r>
              <a:rPr lang="ar-SA" dirty="0" smtClean="0"/>
              <a:t>3. إعداد </a:t>
            </a:r>
            <a:r>
              <a:rPr lang="ar-SA" dirty="0"/>
              <a:t>مشروع موازنة سنوية خاصة بالديوان ورفعها إلى مجلس الوزراء لإقرارها </a:t>
            </a:r>
            <a:r>
              <a:rPr lang="ar-SA" dirty="0" smtClean="0"/>
              <a:t>ضمن الموازنة      العامة </a:t>
            </a:r>
            <a:r>
              <a:rPr lang="ar-SA" dirty="0"/>
              <a:t>السنوية للسلطة الوطنية.</a:t>
            </a:r>
          </a:p>
          <a:p>
            <a:pPr marL="0" indent="0" algn="r" rtl="1">
              <a:buNone/>
            </a:pPr>
            <a:r>
              <a:rPr lang="ar-SA" dirty="0" smtClean="0"/>
              <a:t>4. التحقق </a:t>
            </a:r>
            <a:r>
              <a:rPr lang="ar-SA" dirty="0"/>
              <a:t>من قيام أجهزة الرقابة والتفتيش والمتابعة الداخلية في المراكز المالية </a:t>
            </a:r>
            <a:r>
              <a:rPr lang="ar-SA" dirty="0" smtClean="0"/>
              <a:t>كافة في </a:t>
            </a:r>
            <a:r>
              <a:rPr lang="ar-SA" dirty="0"/>
              <a:t>السلطة الوطنية بممارسة مهامها بصورة سليمة وفعالة، ودراسة القواعد </a:t>
            </a:r>
            <a:r>
              <a:rPr lang="ar-SA" dirty="0" smtClean="0"/>
              <a:t>التي تنظم </a:t>
            </a:r>
            <a:r>
              <a:rPr lang="ar-SA" dirty="0"/>
              <a:t>أعمالها للتثبت من كفاءتها ودقتها في تحقيق الأهداف المقررة لها.</a:t>
            </a:r>
          </a:p>
          <a:p>
            <a:pPr marL="0" indent="0" algn="r" rtl="1">
              <a:buNone/>
            </a:pPr>
            <a:r>
              <a:rPr lang="ar-SA" dirty="0" smtClean="0"/>
              <a:t>5. مراقبة </a:t>
            </a:r>
            <a:r>
              <a:rPr lang="ar-SA" dirty="0"/>
              <a:t>نفقات السلطة الوطنية وإيراداتها والقروض والسلف والمخازن </a:t>
            </a:r>
            <a:r>
              <a:rPr lang="ar-SA" dirty="0" smtClean="0"/>
              <a:t>والمستودعات على </a:t>
            </a:r>
            <a:r>
              <a:rPr lang="ar-SA" dirty="0"/>
              <a:t>الوجه المبين في هذا القانون.</a:t>
            </a:r>
          </a:p>
          <a:p>
            <a:pPr marL="0" indent="0" algn="r" rtl="1">
              <a:buNone/>
            </a:pPr>
            <a:r>
              <a:rPr lang="ar-SA" dirty="0" smtClean="0"/>
              <a:t>6. تنفيذ </a:t>
            </a:r>
            <a:r>
              <a:rPr lang="ar-SA" dirty="0"/>
              <a:t>السياسات الخاصة بالرقابة والتفتيش بما يضمن تعزيز الشفافية </a:t>
            </a:r>
            <a:r>
              <a:rPr lang="ar-SA" dirty="0" smtClean="0"/>
              <a:t>والمصداقية والوضوح </a:t>
            </a:r>
            <a:r>
              <a:rPr lang="ar-SA" dirty="0"/>
              <a:t>في أعمال الحكومة والمؤسسات والهيئات العامة ومن في حكمها.</a:t>
            </a:r>
          </a:p>
          <a:p>
            <a:pPr marL="0" indent="0" algn="r" rtl="1">
              <a:buNone/>
            </a:pPr>
            <a:r>
              <a:rPr lang="ar-SA" dirty="0" smtClean="0"/>
              <a:t>7. البحث </a:t>
            </a:r>
            <a:r>
              <a:rPr lang="ar-SA" dirty="0"/>
              <a:t>والتحري لأسباب القصور في العمل والإنتاج بما في ذلك الكشف عن </a:t>
            </a:r>
            <a:r>
              <a:rPr lang="ar-SA" dirty="0" smtClean="0"/>
              <a:t>عيوب النظم </a:t>
            </a:r>
            <a:r>
              <a:rPr lang="ar-SA" dirty="0"/>
              <a:t>المالية والإدارية والفنية التي تعرقل سير أعمال الحكومة والأجهزة </a:t>
            </a:r>
            <a:r>
              <a:rPr lang="ar-SA" dirty="0" smtClean="0"/>
              <a:t>والمؤسسات العامة </a:t>
            </a:r>
            <a:r>
              <a:rPr lang="ar-SA" dirty="0"/>
              <a:t>واقتراح وسائل تلافيها ومعالجتها.</a:t>
            </a:r>
          </a:p>
          <a:p>
            <a:pPr marL="0" indent="0" algn="r" rtl="1">
              <a:buNone/>
            </a:pPr>
            <a:r>
              <a:rPr lang="ar-SA" dirty="0" smtClean="0"/>
              <a:t>8. الكشف </a:t>
            </a:r>
            <a:r>
              <a:rPr lang="ar-SA" dirty="0"/>
              <a:t>عن المخالفات المالية والإدارية والقانونية التي تحدث من الموظفين </a:t>
            </a:r>
            <a:r>
              <a:rPr lang="ar-SA" dirty="0" smtClean="0"/>
              <a:t>أثناء مباشرتهم </a:t>
            </a:r>
            <a:r>
              <a:rPr lang="ar-SA" dirty="0"/>
              <a:t>لواجبات وظائفهم أو بسببها.</a:t>
            </a:r>
          </a:p>
          <a:p>
            <a:pPr marL="0" indent="0" algn="r" rtl="1">
              <a:buNone/>
            </a:pPr>
            <a:r>
              <a:rPr lang="ar-SA" dirty="0" smtClean="0"/>
              <a:t>9. الكشف </a:t>
            </a:r>
            <a:r>
              <a:rPr lang="ar-SA" dirty="0"/>
              <a:t>والضبط للمخالفات التي تُرتكب من غير الموظفين، والتي تستهدف </a:t>
            </a:r>
            <a:r>
              <a:rPr lang="ar-SA" dirty="0" smtClean="0"/>
              <a:t>المساس </a:t>
            </a:r>
            <a:r>
              <a:rPr lang="ar-SA" dirty="0" smtClean="0"/>
              <a:t>بسلامة </a:t>
            </a:r>
            <a:r>
              <a:rPr lang="ar-SA" dirty="0"/>
              <a:t>أداء واجبات الوظيفة أو الخدمة العامة.</a:t>
            </a:r>
          </a:p>
        </p:txBody>
      </p:sp>
    </p:spTree>
    <p:extLst>
      <p:ext uri="{BB962C8B-B14F-4D97-AF65-F5344CB8AC3E}">
        <p14:creationId xmlns:p14="http://schemas.microsoft.com/office/powerpoint/2010/main" val="39426802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2509" y="365125"/>
            <a:ext cx="11665527" cy="757093"/>
          </a:xfrm>
        </p:spPr>
        <p:txBody>
          <a:bodyPr/>
          <a:lstStyle/>
          <a:p>
            <a:pPr algn="r" rtl="1"/>
            <a:r>
              <a:rPr lang="ar-SA" dirty="0" smtClean="0"/>
              <a:t>اختصاصات ديوان الرقابة المالية والإدارية فيما يتعلق بالإيرادات: </a:t>
            </a:r>
            <a:endParaRPr lang="ar-SA" dirty="0"/>
          </a:p>
        </p:txBody>
      </p:sp>
      <p:sp>
        <p:nvSpPr>
          <p:cNvPr id="3" name="Content Placeholder 2"/>
          <p:cNvSpPr>
            <a:spLocks noGrp="1"/>
          </p:cNvSpPr>
          <p:nvPr>
            <p:ph idx="1"/>
          </p:nvPr>
        </p:nvSpPr>
        <p:spPr>
          <a:xfrm>
            <a:off x="838200" y="1413164"/>
            <a:ext cx="11159836" cy="4763799"/>
          </a:xfrm>
        </p:spPr>
        <p:txBody>
          <a:bodyPr/>
          <a:lstStyle/>
          <a:p>
            <a:pPr marL="0" indent="0" algn="r" rtl="1">
              <a:buNone/>
            </a:pPr>
            <a:r>
              <a:rPr lang="ar-SA" dirty="0" smtClean="0"/>
              <a:t>1. التدقيق </a:t>
            </a:r>
            <a:r>
              <a:rPr lang="ar-SA" dirty="0"/>
              <a:t>في تحققات الضرائب والرسوم والعوائد المختلفة؛ للتثبت من أن </a:t>
            </a:r>
            <a:r>
              <a:rPr lang="ar-SA" dirty="0" smtClean="0"/>
              <a:t>تقديرها وتحققها </a:t>
            </a:r>
            <a:r>
              <a:rPr lang="ar-SA" dirty="0"/>
              <a:t>قد تما وفقا للقوانين والأنظمة المعمول بها.</a:t>
            </a:r>
          </a:p>
          <a:p>
            <a:pPr marL="0" indent="0" algn="r" rtl="1">
              <a:buNone/>
            </a:pPr>
            <a:r>
              <a:rPr lang="ar-SA" dirty="0" smtClean="0"/>
              <a:t>2. التدقيق </a:t>
            </a:r>
            <a:r>
              <a:rPr lang="ar-SA" dirty="0"/>
              <a:t>في </a:t>
            </a:r>
            <a:r>
              <a:rPr lang="ar-SA" dirty="0" smtClean="0"/>
              <a:t>معاملات </a:t>
            </a:r>
            <a:r>
              <a:rPr lang="ar-SA" dirty="0"/>
              <a:t>بيع الأراضي والعقارات الحكومية أو التابعة للسلطة </a:t>
            </a:r>
            <a:r>
              <a:rPr lang="ar-SA" dirty="0" smtClean="0"/>
              <a:t>الوطنية وإدارتها </a:t>
            </a:r>
            <a:r>
              <a:rPr lang="ar-SA" dirty="0"/>
              <a:t>وتأجيرها.</a:t>
            </a:r>
          </a:p>
          <a:p>
            <a:pPr marL="0" indent="0" algn="r" rtl="1">
              <a:buNone/>
            </a:pPr>
            <a:r>
              <a:rPr lang="ar-SA" dirty="0" smtClean="0"/>
              <a:t>3. التدقيق </a:t>
            </a:r>
            <a:r>
              <a:rPr lang="ar-SA" dirty="0"/>
              <a:t>في تحصيلات الإيرادات على اختلاف أنواعها للتثبت من أن التحصيل قد </a:t>
            </a:r>
            <a:r>
              <a:rPr lang="ar-SA" dirty="0" smtClean="0"/>
              <a:t>جرى في </a:t>
            </a:r>
            <a:r>
              <a:rPr lang="ar-SA" dirty="0"/>
              <a:t>أوقاته المعينة وفقا للقوانين والأنظمة المعمول </a:t>
            </a:r>
            <a:r>
              <a:rPr lang="ar-SA" dirty="0" smtClean="0"/>
              <a:t>بها.</a:t>
            </a:r>
            <a:endParaRPr lang="ar-SA" dirty="0"/>
          </a:p>
        </p:txBody>
      </p:sp>
    </p:spTree>
    <p:extLst>
      <p:ext uri="{BB962C8B-B14F-4D97-AF65-F5344CB8AC3E}">
        <p14:creationId xmlns:p14="http://schemas.microsoft.com/office/powerpoint/2010/main" val="36028071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2509" y="365125"/>
            <a:ext cx="11637817" cy="1325563"/>
          </a:xfrm>
        </p:spPr>
        <p:txBody>
          <a:bodyPr/>
          <a:lstStyle/>
          <a:p>
            <a:pPr algn="r" rtl="1"/>
            <a:r>
              <a:rPr lang="ar-SA" dirty="0" smtClean="0"/>
              <a:t>اختصاصات ديوان الرقابة المالية والإدارية فيما يتعلق بالنفقات: </a:t>
            </a:r>
            <a:endParaRPr lang="ar-SA" dirty="0"/>
          </a:p>
        </p:txBody>
      </p:sp>
      <p:sp>
        <p:nvSpPr>
          <p:cNvPr id="3" name="Content Placeholder 2"/>
          <p:cNvSpPr>
            <a:spLocks noGrp="1"/>
          </p:cNvSpPr>
          <p:nvPr>
            <p:ph idx="1"/>
          </p:nvPr>
        </p:nvSpPr>
        <p:spPr>
          <a:xfrm>
            <a:off x="838200" y="1825625"/>
            <a:ext cx="11132126" cy="4351338"/>
          </a:xfrm>
        </p:spPr>
        <p:txBody>
          <a:bodyPr/>
          <a:lstStyle/>
          <a:p>
            <a:pPr marL="0" indent="0" algn="r" rtl="1">
              <a:buNone/>
            </a:pPr>
            <a:r>
              <a:rPr lang="ar-SA" dirty="0" smtClean="0"/>
              <a:t>1. التدقيق </a:t>
            </a:r>
            <a:r>
              <a:rPr lang="ar-SA" dirty="0"/>
              <a:t>في النفقات للتثبت من صرفها للأغراض التي خصصت من أجلها، ومن </a:t>
            </a:r>
            <a:r>
              <a:rPr lang="ar-SA" dirty="0" smtClean="0"/>
              <a:t>أن الصرف </a:t>
            </a:r>
            <a:r>
              <a:rPr lang="ar-SA" dirty="0"/>
              <a:t>قد تم وفقا للقوانين والأنظمة المعمول بها.</a:t>
            </a:r>
          </a:p>
          <a:p>
            <a:pPr marL="0" indent="0" algn="r" rtl="1">
              <a:buNone/>
            </a:pPr>
            <a:r>
              <a:rPr lang="ar-SA" dirty="0" smtClean="0"/>
              <a:t>2. التدقيق </a:t>
            </a:r>
            <a:r>
              <a:rPr lang="ar-SA" dirty="0"/>
              <a:t>في المستندات والوثائق المقدمة تأييداً للصرف، للتثبت من صحتها </a:t>
            </a:r>
            <a:r>
              <a:rPr lang="ar-SA" dirty="0" smtClean="0"/>
              <a:t>ومطابقتها للقيود</a:t>
            </a:r>
            <a:r>
              <a:rPr lang="ar-SA" dirty="0"/>
              <a:t>.</a:t>
            </a:r>
          </a:p>
          <a:p>
            <a:pPr marL="0" indent="0" algn="r" rtl="1">
              <a:buNone/>
            </a:pPr>
            <a:r>
              <a:rPr lang="ar-SA" dirty="0" smtClean="0"/>
              <a:t>3. التثبت </a:t>
            </a:r>
            <a:r>
              <a:rPr lang="ar-SA" dirty="0"/>
              <a:t>من أن إصدار أوامر الصرف قد تم حسب الأصول ومن قبل الجهات المختصة.</a:t>
            </a:r>
          </a:p>
          <a:p>
            <a:pPr marL="0" indent="0" algn="r" rtl="1">
              <a:buNone/>
            </a:pPr>
            <a:r>
              <a:rPr lang="ar-SA" dirty="0" smtClean="0"/>
              <a:t>4. التثبت </a:t>
            </a:r>
            <a:r>
              <a:rPr lang="ar-SA" dirty="0"/>
              <a:t>من تنفيذ أحكام قانون تنظيم الموازنة العامة والشؤون المالية وقانون </a:t>
            </a:r>
            <a:r>
              <a:rPr lang="ar-SA" dirty="0" smtClean="0"/>
              <a:t>الموازنة السنوي </a:t>
            </a:r>
            <a:r>
              <a:rPr lang="ar-SA" dirty="0"/>
              <a:t>ومن صحة الأوامر المالية والحوالات الصادرة بمقتضى أحكامه.</a:t>
            </a:r>
          </a:p>
        </p:txBody>
      </p:sp>
    </p:spTree>
    <p:extLst>
      <p:ext uri="{BB962C8B-B14F-4D97-AF65-F5344CB8AC3E}">
        <p14:creationId xmlns:p14="http://schemas.microsoft.com/office/powerpoint/2010/main" val="1612593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838200" y="430213"/>
            <a:ext cx="10515600" cy="6192837"/>
          </a:xfrm>
        </p:spPr>
        <p:txBody>
          <a:bodyPr>
            <a:normAutofit fontScale="92500" lnSpcReduction="10000"/>
          </a:bodyPr>
          <a:lstStyle/>
          <a:p>
            <a:pPr algn="r" rtl="1"/>
            <a:r>
              <a:rPr lang="ar-SA" dirty="0" smtClean="0"/>
              <a:t>ولا تقتصر اختصاصات الديوان فيما يتعلق بالشؤون والأمور المالية، وإنما له دور في الأمور الإدارية من خال المراقبة والمراجعة للقرارات الخاصة بشؤون الموظفين العامين فيما يتعلق بالتعيينات والمرتبات والأجور والترقيات والعلاوات والإجازات وأية بدلات أخرى وما في حكمها، والتثبت من مدى مطابقتها للقوانين والأنظمة المعمول بها من جهة، ومطابقتها للموازنة العامة من جهة أخرى.</a:t>
            </a:r>
          </a:p>
          <a:p>
            <a:pPr algn="r" rtl="1"/>
            <a:r>
              <a:rPr lang="ar-SA" dirty="0" smtClean="0"/>
              <a:t>يتمتع </a:t>
            </a:r>
            <a:r>
              <a:rPr lang="ar-SA" dirty="0"/>
              <a:t>الديوان بالصلاحيات </a:t>
            </a:r>
            <a:r>
              <a:rPr lang="ar-SA" dirty="0" smtClean="0"/>
              <a:t>التي حددها </a:t>
            </a:r>
            <a:r>
              <a:rPr lang="ar-SA" dirty="0"/>
              <a:t>له المشرع في قانون ديوان الرقابة المالية والإدارية المرقوم أعاه، وهي </a:t>
            </a:r>
            <a:r>
              <a:rPr lang="ar-SA" dirty="0" smtClean="0"/>
              <a:t>حق الاطلاع </a:t>
            </a:r>
            <a:r>
              <a:rPr lang="ar-SA" dirty="0"/>
              <a:t>على كافة التقارير والمعلومات والبيانات الواردة من الموظفين وعلى </a:t>
            </a:r>
            <a:r>
              <a:rPr lang="ar-SA" dirty="0" smtClean="0"/>
              <a:t>تقارير التحقيق </a:t>
            </a:r>
            <a:r>
              <a:rPr lang="ar-SA" dirty="0"/>
              <a:t>في المخالفات التي لها مساس بالأمور المالية والإدارية وله أن يطلب </a:t>
            </a:r>
            <a:r>
              <a:rPr lang="ar-SA" dirty="0" smtClean="0"/>
              <a:t>تزويده بكل </a:t>
            </a:r>
            <a:r>
              <a:rPr lang="ar-SA" dirty="0"/>
              <a:t>ما يريد </a:t>
            </a:r>
            <a:r>
              <a:rPr lang="ar-SA" dirty="0" smtClean="0"/>
              <a:t>الاطلاع </a:t>
            </a:r>
            <a:r>
              <a:rPr lang="ar-SA" dirty="0"/>
              <a:t>عليه من معلومات وإيضاحات من جميع الدوائر الحكومية مما </a:t>
            </a:r>
            <a:r>
              <a:rPr lang="ar-SA" dirty="0" smtClean="0"/>
              <a:t>له علاقة بأعمالها. </a:t>
            </a:r>
            <a:r>
              <a:rPr lang="ar-SA" dirty="0"/>
              <a:t>كما أن له حق الطلب أو </a:t>
            </a:r>
            <a:r>
              <a:rPr lang="ar-SA" dirty="0" smtClean="0"/>
              <a:t>الاطلاع </a:t>
            </a:r>
            <a:r>
              <a:rPr lang="ar-SA" dirty="0"/>
              <a:t>أو التحفظ على أية ملفات أو </a:t>
            </a:r>
            <a:r>
              <a:rPr lang="ar-SA" dirty="0" smtClean="0"/>
              <a:t>بيانات أو </a:t>
            </a:r>
            <a:r>
              <a:rPr lang="ar-SA" dirty="0"/>
              <a:t>أوراق أو مستندات أو معلومات أو الحصول على صور منها وذلك من الجهة </a:t>
            </a:r>
            <a:r>
              <a:rPr lang="ar-SA" dirty="0" smtClean="0"/>
              <a:t>الموجودة فيها </a:t>
            </a:r>
            <a:r>
              <a:rPr lang="ar-SA" dirty="0"/>
              <a:t>هذه الملفات أو البيانات أو الأوراق أو المستندات أو المعلومات، بما في </a:t>
            </a:r>
            <a:r>
              <a:rPr lang="ar-SA" dirty="0" smtClean="0"/>
              <a:t>ذلك الجهات </a:t>
            </a:r>
            <a:r>
              <a:rPr lang="ar-SA" dirty="0"/>
              <a:t>التي تعتبر كل ذلك سري التداول وكذلك استدعاء من يرى سماع </a:t>
            </a:r>
            <a:r>
              <a:rPr lang="ar-SA" dirty="0" smtClean="0"/>
              <a:t>أقوالهم، وعلى </a:t>
            </a:r>
            <a:r>
              <a:rPr lang="ar-SA" dirty="0"/>
              <a:t>الجهات الخاضعة تسهيل مهمة فريق التدقيق وتقديم المعلومات التي </a:t>
            </a:r>
            <a:r>
              <a:rPr lang="ar-SA" dirty="0" smtClean="0"/>
              <a:t>يطلبونها، ولهم </a:t>
            </a:r>
            <a:r>
              <a:rPr lang="ar-SA" dirty="0"/>
              <a:t>أن يلفتوا نظرهم إلى ما يبدو للفريق من ملاحظات وأن يستوضحوا منهم عن </a:t>
            </a:r>
            <a:r>
              <a:rPr lang="ar-SA" dirty="0" smtClean="0"/>
              <a:t>سبب ما </a:t>
            </a:r>
            <a:r>
              <a:rPr lang="ar-SA" dirty="0"/>
              <a:t>يظهر له من تأخر في إنجاز </a:t>
            </a:r>
            <a:r>
              <a:rPr lang="ar-SA" dirty="0" smtClean="0"/>
              <a:t>المعاملات.</a:t>
            </a:r>
            <a:endParaRPr lang="ar-SA" dirty="0"/>
          </a:p>
          <a:p>
            <a:pPr algn="r" rtl="1"/>
            <a:r>
              <a:rPr lang="ar-SA" dirty="0" smtClean="0"/>
              <a:t>منح </a:t>
            </a:r>
            <a:r>
              <a:rPr lang="ar-SA" dirty="0"/>
              <a:t>القانون للديوان الحق في الطلب من جهة الاختصاص وقف أي موظف </a:t>
            </a:r>
            <a:r>
              <a:rPr lang="ar-SA" dirty="0" smtClean="0"/>
              <a:t>عن أعمال </a:t>
            </a:r>
            <a:r>
              <a:rPr lang="ar-SA" dirty="0"/>
              <a:t>وظيفته أو إبعاده عنها مؤقتا إذا تبين أن وجوده على رأس عمله يضر </a:t>
            </a:r>
            <a:r>
              <a:rPr lang="ar-SA" dirty="0" smtClean="0"/>
              <a:t>بإجراءات التحقيق</a:t>
            </a:r>
            <a:r>
              <a:rPr lang="ar-SA" dirty="0"/>
              <a:t>، خال قيام موظفي الديوان بالتدقيق في أعمال الجهات الخاضعة أو عند </a:t>
            </a:r>
            <a:r>
              <a:rPr lang="ar-SA" dirty="0" smtClean="0"/>
              <a:t>تلقيهم للشكاوى.</a:t>
            </a:r>
            <a:endParaRPr lang="ar-SA" dirty="0"/>
          </a:p>
        </p:txBody>
      </p:sp>
    </p:spTree>
    <p:extLst>
      <p:ext uri="{BB962C8B-B14F-4D97-AF65-F5344CB8AC3E}">
        <p14:creationId xmlns:p14="http://schemas.microsoft.com/office/powerpoint/2010/main" val="24592042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smtClean="0"/>
              <a:t>الجهات الخاضعة لديوان الرقابة المالية والإدارية: </a:t>
            </a:r>
            <a:endParaRPr lang="ar-SA" dirty="0"/>
          </a:p>
        </p:txBody>
      </p:sp>
      <p:sp>
        <p:nvSpPr>
          <p:cNvPr id="3" name="Content Placeholder 2"/>
          <p:cNvSpPr>
            <a:spLocks noGrp="1"/>
          </p:cNvSpPr>
          <p:nvPr>
            <p:ph idx="1"/>
          </p:nvPr>
        </p:nvSpPr>
        <p:spPr>
          <a:xfrm>
            <a:off x="838200" y="1825625"/>
            <a:ext cx="10515600" cy="4810702"/>
          </a:xfrm>
        </p:spPr>
        <p:txBody>
          <a:bodyPr>
            <a:normAutofit fontScale="85000" lnSpcReduction="10000"/>
          </a:bodyPr>
          <a:lstStyle/>
          <a:p>
            <a:pPr marL="0" indent="0" algn="r" rtl="1">
              <a:buNone/>
            </a:pPr>
            <a:r>
              <a:rPr lang="ar-SA" dirty="0" smtClean="0"/>
              <a:t>1. رئاسة </a:t>
            </a:r>
            <a:r>
              <a:rPr lang="ar-SA" dirty="0"/>
              <a:t>الدولة والمؤسسات التابعة لها.</a:t>
            </a:r>
          </a:p>
          <a:p>
            <a:pPr marL="0" indent="0" algn="r" rtl="1">
              <a:buNone/>
            </a:pPr>
            <a:r>
              <a:rPr lang="ar-SA" dirty="0" smtClean="0"/>
              <a:t>2. رئيس </a:t>
            </a:r>
            <a:r>
              <a:rPr lang="ar-SA" dirty="0"/>
              <a:t>وأعضاء مجلس الوزراء، ومن في حكمهم.</a:t>
            </a:r>
          </a:p>
          <a:p>
            <a:pPr marL="0" indent="0" algn="r" rtl="1">
              <a:buNone/>
            </a:pPr>
            <a:r>
              <a:rPr lang="ar-SA" dirty="0" smtClean="0"/>
              <a:t>3. المجلس </a:t>
            </a:r>
            <a:r>
              <a:rPr lang="ar-SA" dirty="0"/>
              <a:t>التشريعي، بما في ذلك هيئاته وإداراته.</a:t>
            </a:r>
          </a:p>
          <a:p>
            <a:pPr marL="0" indent="0" algn="r" rtl="1">
              <a:buNone/>
            </a:pPr>
            <a:r>
              <a:rPr lang="ar-SA" dirty="0" smtClean="0"/>
              <a:t>4. السلطة </a:t>
            </a:r>
            <a:r>
              <a:rPr lang="ar-SA" dirty="0"/>
              <a:t>القضائية والنيابة العامة، وأعضاؤها وموظفوها.</a:t>
            </a:r>
          </a:p>
          <a:p>
            <a:pPr marL="0" indent="0" algn="r" rtl="1">
              <a:buNone/>
            </a:pPr>
            <a:r>
              <a:rPr lang="ar-SA" dirty="0" smtClean="0"/>
              <a:t>5. وزارات </a:t>
            </a:r>
            <a:r>
              <a:rPr lang="ar-SA" dirty="0"/>
              <a:t>وأجهزة الدولة.</a:t>
            </a:r>
          </a:p>
          <a:p>
            <a:pPr marL="0" indent="0" algn="r" rtl="1">
              <a:buNone/>
            </a:pPr>
            <a:r>
              <a:rPr lang="ar-SA" dirty="0" smtClean="0"/>
              <a:t>6. قوات </a:t>
            </a:r>
            <a:r>
              <a:rPr lang="ar-SA" dirty="0"/>
              <a:t>الأمن والشرطة، الأجهزة الأمنية والعسكرية كافةً.</a:t>
            </a:r>
          </a:p>
          <a:p>
            <a:pPr marL="0" indent="0" algn="r" rtl="1">
              <a:buNone/>
            </a:pPr>
            <a:r>
              <a:rPr lang="ar-SA" dirty="0" smtClean="0"/>
              <a:t>7. الهيئات </a:t>
            </a:r>
            <a:r>
              <a:rPr lang="ar-SA" dirty="0"/>
              <a:t>والمؤسسات العامة المستقلة والمنشأة أو المنظمة وفق أحكام </a:t>
            </a:r>
            <a:r>
              <a:rPr lang="ar-SA" dirty="0" smtClean="0"/>
              <a:t>التشريعات النافذة</a:t>
            </a:r>
            <a:r>
              <a:rPr lang="ar-SA" dirty="0"/>
              <a:t>، والجمعيات </a:t>
            </a:r>
            <a:r>
              <a:rPr lang="ar-SA" dirty="0" smtClean="0"/>
              <a:t>الخيرية والتعاونية</a:t>
            </a:r>
            <a:r>
              <a:rPr lang="ar-SA" dirty="0"/>
              <a:t>، والهيئات الأهلية، والنقابات والأحزاب </a:t>
            </a:r>
            <a:r>
              <a:rPr lang="ar-SA" dirty="0" smtClean="0"/>
              <a:t>والشركات غير </a:t>
            </a:r>
            <a:r>
              <a:rPr lang="ar-SA" dirty="0"/>
              <a:t>الربحية، والاتحادات والأندية، ومؤسسات التعليم العالي الحكومية والعامة.</a:t>
            </a:r>
          </a:p>
          <a:p>
            <a:pPr marL="0" indent="0" algn="r" rtl="1">
              <a:buNone/>
            </a:pPr>
            <a:r>
              <a:rPr lang="ar-SA" dirty="0" smtClean="0"/>
              <a:t>8. المؤسسات </a:t>
            </a:r>
            <a:r>
              <a:rPr lang="ar-SA" dirty="0"/>
              <a:t>والشركات التي تملكها أو تساهم الدولة فيها، أو تتلقى مساعدة منها </a:t>
            </a:r>
            <a:r>
              <a:rPr lang="ar-SA" dirty="0" smtClean="0"/>
              <a:t>أو من </a:t>
            </a:r>
            <a:r>
              <a:rPr lang="ar-SA" dirty="0"/>
              <a:t>الجهات المانحة.</a:t>
            </a:r>
          </a:p>
          <a:p>
            <a:pPr marL="0" indent="0" algn="r" rtl="1">
              <a:buNone/>
            </a:pPr>
            <a:r>
              <a:rPr lang="ar-SA" dirty="0" smtClean="0"/>
              <a:t>9. المؤسسات </a:t>
            </a:r>
            <a:r>
              <a:rPr lang="ar-SA" dirty="0"/>
              <a:t>والشركات التي رخص لها باستغلال أو إدارة مرفق عام.</a:t>
            </a:r>
          </a:p>
          <a:p>
            <a:pPr marL="0" indent="0" algn="r" rtl="1">
              <a:buNone/>
            </a:pPr>
            <a:r>
              <a:rPr lang="ar-SA" dirty="0" smtClean="0"/>
              <a:t>10. هيئات </a:t>
            </a:r>
            <a:r>
              <a:rPr lang="ar-SA" dirty="0"/>
              <a:t>الحكم المحلي، واللجان الشعبية، ولجان الخدمات، وما في حكمها.</a:t>
            </a:r>
          </a:p>
        </p:txBody>
      </p:sp>
    </p:spTree>
    <p:extLst>
      <p:ext uri="{BB962C8B-B14F-4D97-AF65-F5344CB8AC3E}">
        <p14:creationId xmlns:p14="http://schemas.microsoft.com/office/powerpoint/2010/main" val="36945347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1353800" cy="997526"/>
          </a:xfrm>
        </p:spPr>
        <p:txBody>
          <a:bodyPr/>
          <a:lstStyle/>
          <a:p>
            <a:pPr algn="r" rtl="1"/>
            <a:r>
              <a:rPr lang="ar-SA" dirty="0" smtClean="0"/>
              <a:t>دور ديوان الرقابة المالية والإدارية في مكافحة الفساد: </a:t>
            </a:r>
            <a:endParaRPr lang="ar-SA" dirty="0"/>
          </a:p>
        </p:txBody>
      </p:sp>
      <p:sp>
        <p:nvSpPr>
          <p:cNvPr id="3" name="Content Placeholder 2"/>
          <p:cNvSpPr>
            <a:spLocks noGrp="1"/>
          </p:cNvSpPr>
          <p:nvPr>
            <p:ph idx="1"/>
          </p:nvPr>
        </p:nvSpPr>
        <p:spPr>
          <a:xfrm>
            <a:off x="838200" y="997526"/>
            <a:ext cx="11353800" cy="5860473"/>
          </a:xfrm>
        </p:spPr>
        <p:txBody>
          <a:bodyPr>
            <a:normAutofit/>
          </a:bodyPr>
          <a:lstStyle/>
          <a:p>
            <a:pPr marL="0" indent="0" algn="r" rtl="1">
              <a:buNone/>
            </a:pPr>
            <a:r>
              <a:rPr lang="ar-SA" dirty="0"/>
              <a:t>يكمن دور الديوان في مكافحة الفساد من خال علاقته مع كل من المجلس </a:t>
            </a:r>
            <a:r>
              <a:rPr lang="ar-SA" dirty="0" smtClean="0"/>
              <a:t>التشريعي وهيئة </a:t>
            </a:r>
            <a:r>
              <a:rPr lang="ar-SA" dirty="0"/>
              <a:t>مكافحة الفساد</a:t>
            </a:r>
            <a:r>
              <a:rPr lang="ar-SA" dirty="0" smtClean="0"/>
              <a:t>:</a:t>
            </a:r>
          </a:p>
          <a:p>
            <a:pPr marL="0" indent="0" algn="r" rtl="1">
              <a:buNone/>
            </a:pPr>
            <a:r>
              <a:rPr lang="ar-SA" dirty="0" smtClean="0"/>
              <a:t>1. علاقة ديوان الرقابة المالية والإدارية مع المجلس التشريعي: </a:t>
            </a:r>
          </a:p>
          <a:p>
            <a:pPr marL="0" indent="0" algn="r" rtl="1">
              <a:buNone/>
            </a:pPr>
            <a:r>
              <a:rPr lang="ar-SA" dirty="0" smtClean="0"/>
              <a:t>أ. ) أن </a:t>
            </a:r>
            <a:r>
              <a:rPr lang="ar-SA" dirty="0"/>
              <a:t>تعيين رئيس الديوان وعزله يتم من خلال المجلس التشريعي.</a:t>
            </a:r>
          </a:p>
          <a:p>
            <a:pPr marL="0" indent="0" algn="r" rtl="1">
              <a:buNone/>
            </a:pPr>
            <a:r>
              <a:rPr lang="ar-SA" dirty="0" smtClean="0"/>
              <a:t>ب. ) تتعلق </a:t>
            </a:r>
            <a:r>
              <a:rPr lang="ar-SA" dirty="0"/>
              <a:t>بأداء الديوان، حيث أن الديوان يعتبر أحد الأدوات الهامة بالنسبة </a:t>
            </a:r>
            <a:r>
              <a:rPr lang="ar-SA" dirty="0" smtClean="0"/>
              <a:t>للمجلس التشريعي للقيام بمهامه </a:t>
            </a:r>
            <a:r>
              <a:rPr lang="ar-SA" dirty="0"/>
              <a:t>الرقابية، ففي ظل عمل المجلس التشريعي وفعاليته </a:t>
            </a:r>
            <a:r>
              <a:rPr lang="ar-SA" dirty="0" smtClean="0"/>
              <a:t>فإن تقرير </a:t>
            </a:r>
            <a:r>
              <a:rPr lang="ar-SA" dirty="0"/>
              <a:t>الديوان قد يؤدي إلى حجب الثقة عن وزير معين أو عن الحكومة بأكملها، إذ </a:t>
            </a:r>
            <a:r>
              <a:rPr lang="ar-SA" dirty="0" smtClean="0"/>
              <a:t>تمثل رقابة </a:t>
            </a:r>
            <a:r>
              <a:rPr lang="ar-SA" dirty="0"/>
              <a:t>المجلس التشريعي رقابة المجتمع بأكمله على المؤسسات. ولذلك فإن </a:t>
            </a:r>
            <a:r>
              <a:rPr lang="ar-SA" dirty="0" smtClean="0"/>
              <a:t>المعوق الأول </a:t>
            </a:r>
            <a:r>
              <a:rPr lang="ar-SA" dirty="0"/>
              <a:t>والأهم أمام عمل الديوان هو غياب المجلس التشريعي الفلسطيني، والذي </a:t>
            </a:r>
            <a:r>
              <a:rPr lang="ar-SA" dirty="0" smtClean="0"/>
              <a:t>يعتبر المرجعية </a:t>
            </a:r>
            <a:r>
              <a:rPr lang="ar-SA" dirty="0"/>
              <a:t>الرئيسة للديوان، حيث إن الديوان يقوم بإرسال التقرير السنوي إلى المجلس </a:t>
            </a:r>
            <a:r>
              <a:rPr lang="ar-SA" dirty="0" smtClean="0"/>
              <a:t>من أجل </a:t>
            </a:r>
            <a:r>
              <a:rPr lang="ar-SA" dirty="0"/>
              <a:t>متابعة تنفيذ التوصيات الواردة فيه. ويفترض أن يقوم المجلس بمتابعة الاتصال </a:t>
            </a:r>
            <a:r>
              <a:rPr lang="ar-SA" dirty="0" smtClean="0"/>
              <a:t>مع الجهات </a:t>
            </a:r>
            <a:r>
              <a:rPr lang="ar-SA" dirty="0"/>
              <a:t>الأخرى ذات العلاقة لتنفيذ التوصيات، ولكن ما يحصل في ظل غياب </a:t>
            </a:r>
            <a:r>
              <a:rPr lang="ar-SA" dirty="0" smtClean="0"/>
              <a:t>المجلس التشريعي </a:t>
            </a:r>
            <a:r>
              <a:rPr lang="ar-SA" dirty="0"/>
              <a:t>أن التوصيات تتكرر دون أن تجد طريقها للتنفيذ</a:t>
            </a:r>
            <a:r>
              <a:rPr lang="ar-SA" dirty="0" smtClean="0"/>
              <a:t>.</a:t>
            </a:r>
          </a:p>
          <a:p>
            <a:pPr marL="0" indent="0" algn="r" rtl="1">
              <a:buNone/>
            </a:pPr>
            <a:endParaRPr lang="ar-SA" dirty="0" smtClean="0"/>
          </a:p>
          <a:p>
            <a:pPr marL="0" indent="0" algn="r" rtl="1">
              <a:buNone/>
            </a:pPr>
            <a:endParaRPr lang="ar-SA" dirty="0"/>
          </a:p>
        </p:txBody>
      </p:sp>
    </p:spTree>
    <p:extLst>
      <p:ext uri="{BB962C8B-B14F-4D97-AF65-F5344CB8AC3E}">
        <p14:creationId xmlns:p14="http://schemas.microsoft.com/office/powerpoint/2010/main" val="1540366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57200"/>
            <a:ext cx="11353800" cy="6206836"/>
          </a:xfrm>
        </p:spPr>
        <p:txBody>
          <a:bodyPr/>
          <a:lstStyle/>
          <a:p>
            <a:pPr marL="0" indent="0" algn="r" rtl="1">
              <a:buNone/>
            </a:pPr>
            <a:r>
              <a:rPr lang="ar-SA" dirty="0" smtClean="0"/>
              <a:t>2. علاقة </a:t>
            </a:r>
            <a:r>
              <a:rPr lang="ar-SA" dirty="0"/>
              <a:t>الديوان مع هيئة مكافحة </a:t>
            </a:r>
            <a:r>
              <a:rPr lang="ar-SA" dirty="0" smtClean="0"/>
              <a:t>الفساد: </a:t>
            </a:r>
          </a:p>
          <a:p>
            <a:pPr marL="0" indent="0" algn="r" rtl="1">
              <a:buNone/>
            </a:pPr>
            <a:r>
              <a:rPr lang="ar-SA" dirty="0" smtClean="0"/>
              <a:t>فإنه </a:t>
            </a:r>
            <a:r>
              <a:rPr lang="ar-SA" dirty="0"/>
              <a:t>يعتبر جسماً رقابياً </a:t>
            </a:r>
            <a:r>
              <a:rPr lang="ar-SA" dirty="0" smtClean="0"/>
              <a:t>يقوم بالرقابة </a:t>
            </a:r>
            <a:r>
              <a:rPr lang="ar-SA" dirty="0"/>
              <a:t>الخارجية على المؤسسات الخاضعة لرقابته. وأن هذه الرقابة تعمل على </a:t>
            </a:r>
            <a:r>
              <a:rPr lang="ar-SA" dirty="0" smtClean="0"/>
              <a:t>تحسين أداء </a:t>
            </a:r>
            <a:r>
              <a:rPr lang="ar-SA" dirty="0"/>
              <a:t>المؤسسات، ويقوم الديوان أثناء عمله باكتشاف الانحرافات التي قد تصل إلى </a:t>
            </a:r>
            <a:r>
              <a:rPr lang="ar-SA" dirty="0" smtClean="0"/>
              <a:t>شبهة فساد</a:t>
            </a:r>
            <a:r>
              <a:rPr lang="ar-SA" dirty="0"/>
              <a:t>. والعلاقة هنا مع هيئة مكافحة الفساد مهمة في شقين:</a:t>
            </a:r>
          </a:p>
          <a:p>
            <a:pPr marL="0" indent="0" algn="r" rtl="1">
              <a:buNone/>
            </a:pPr>
            <a:r>
              <a:rPr lang="ar-SA" dirty="0" smtClean="0"/>
              <a:t>أ. ) يقوم </a:t>
            </a:r>
            <a:r>
              <a:rPr lang="ar-SA" dirty="0"/>
              <a:t>الديوان بصفته الرسمية بإعداد التقارير الدورية على الجهات الخاضعة لرقابته،</a:t>
            </a:r>
          </a:p>
          <a:p>
            <a:pPr marL="0" indent="0" algn="r" rtl="1">
              <a:buNone/>
            </a:pPr>
            <a:r>
              <a:rPr lang="ar-SA" dirty="0"/>
              <a:t>وهي نفس الجهات التي تخضع لرقابة هيئة مكافحة الفساد، وهذا من شأنه أن يسهّل من</a:t>
            </a:r>
          </a:p>
          <a:p>
            <a:pPr marL="0" indent="0" algn="r" rtl="1">
              <a:buNone/>
            </a:pPr>
            <a:r>
              <a:rPr lang="ar-SA" dirty="0"/>
              <a:t>مهمة الهيئة حيث يقوم الديوان باكتشاف بعض شبهات الفساد. وفي هذا الصدد هنالك</a:t>
            </a:r>
          </a:p>
          <a:p>
            <a:pPr marL="0" indent="0" algn="r" rtl="1">
              <a:buNone/>
            </a:pPr>
            <a:r>
              <a:rPr lang="ar-SA" dirty="0"/>
              <a:t>تعاون تام بين هيئة مكافحة الفساد وديوان الرقابة المالية والإدارية</a:t>
            </a:r>
            <a:r>
              <a:rPr lang="ar-SA" dirty="0" smtClean="0"/>
              <a:t>.</a:t>
            </a:r>
          </a:p>
          <a:p>
            <a:pPr marL="0" indent="0" algn="r" rtl="1">
              <a:buNone/>
            </a:pPr>
            <a:r>
              <a:rPr lang="ar-SA" dirty="0" smtClean="0"/>
              <a:t>ب. ) يرسل </a:t>
            </a:r>
            <a:r>
              <a:rPr lang="ar-SA" dirty="0"/>
              <a:t>الديوان الملفات التي فيها شبهة فساد إلى الهيئة. وقد أدى هذا التعاون</a:t>
            </a:r>
          </a:p>
          <a:p>
            <a:pPr marL="0" indent="0" algn="r" rtl="1">
              <a:buNone/>
            </a:pPr>
            <a:r>
              <a:rPr lang="ar-SA" dirty="0"/>
              <a:t>إلى إيصال بعض الجرائم والقضايا إلى محكمة مكافحة جرائم الفساد.</a:t>
            </a:r>
          </a:p>
        </p:txBody>
      </p:sp>
    </p:spTree>
    <p:extLst>
      <p:ext uri="{BB962C8B-B14F-4D97-AF65-F5344CB8AC3E}">
        <p14:creationId xmlns:p14="http://schemas.microsoft.com/office/powerpoint/2010/main" val="19848529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TotalTime>
  <Words>1227</Words>
  <Application>Microsoft Office PowerPoint</Application>
  <PresentationFormat>Widescreen</PresentationFormat>
  <Paragraphs>51</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Times New Roman</vt:lpstr>
      <vt:lpstr>Office Theme</vt:lpstr>
      <vt:lpstr>الفصل الثاني:  منظومة مكافحة الفساد في فلسطين</vt:lpstr>
      <vt:lpstr>ديوان الرقابة المالية والإدارية:</vt:lpstr>
      <vt:lpstr>اختصاصات ديوان الرقابة المالية والإدارية: </vt:lpstr>
      <vt:lpstr>اختصاصات ديوان الرقابة المالية والإدارية فيما يتعلق بالإيرادات: </vt:lpstr>
      <vt:lpstr>اختصاصات ديوان الرقابة المالية والإدارية فيما يتعلق بالنفقات: </vt:lpstr>
      <vt:lpstr>PowerPoint Presentation</vt:lpstr>
      <vt:lpstr>الجهات الخاضعة لديوان الرقابة المالية والإدارية: </vt:lpstr>
      <vt:lpstr>دور ديوان الرقابة المالية والإدارية في مكافحة الفساد: </vt:lpstr>
      <vt:lpstr>PowerPoint Presentation</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الفصل الثاني:  منظومة مكافحة الفساد في فلسطين</dc:title>
  <dc:creator>Maher</dc:creator>
  <cp:lastModifiedBy>Maher</cp:lastModifiedBy>
  <cp:revision>3</cp:revision>
  <dcterms:created xsi:type="dcterms:W3CDTF">2021-11-20T08:54:53Z</dcterms:created>
  <dcterms:modified xsi:type="dcterms:W3CDTF">2021-12-10T10:30:43Z</dcterms:modified>
</cp:coreProperties>
</file>