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2"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28/01/1446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28/01/1446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28/01/1446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28/01/1446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470025"/>
          </a:xfrm>
        </p:spPr>
        <p:txBody>
          <a:bodyPr>
            <a:normAutofit/>
          </a:bodyPr>
          <a:lstStyle/>
          <a:p>
            <a:pPr algn="ctr"/>
            <a:r>
              <a:rPr lang="ar-SA" dirty="0" smtClean="0"/>
              <a:t>مبادئ التمويل – </a:t>
            </a:r>
            <a:r>
              <a:rPr lang="ar-JO" dirty="0" smtClean="0"/>
              <a:t>مصادر </a:t>
            </a:r>
            <a:r>
              <a:rPr lang="ar-SA" dirty="0" smtClean="0"/>
              <a:t>التمويل</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a:t>
            </a:r>
            <a:r>
              <a:rPr lang="ar-SA" sz="2000" dirty="0" smtClean="0"/>
              <a:t>صيفي</a:t>
            </a:r>
            <a:r>
              <a:rPr lang="ar-SA" sz="2000" dirty="0" smtClean="0"/>
              <a:t>: </a:t>
            </a:r>
            <a:r>
              <a:rPr lang="en-US" sz="2000" dirty="0" smtClean="0"/>
              <a:t>2024-2023</a:t>
            </a:r>
            <a:endParaRPr lang="en-US" sz="2000" dirty="0"/>
          </a:p>
          <a:p>
            <a:pPr lvl="0" rtl="1"/>
            <a:r>
              <a:rPr lang="ar-JO" sz="2000" dirty="0" smtClean="0"/>
              <a:t>ا</a:t>
            </a:r>
            <a:r>
              <a:rPr lang="ar-SA" sz="2000" dirty="0" smtClean="0"/>
              <a:t>لمحاضرة الثالثة</a:t>
            </a:r>
            <a:r>
              <a:rPr lang="ar-JO" sz="2000" dirty="0" smtClean="0"/>
              <a:t>  </a:t>
            </a:r>
            <a:r>
              <a:rPr lang="ar-JO" sz="2000" dirty="0" smtClean="0"/>
              <a:t>: </a:t>
            </a:r>
            <a:r>
              <a:rPr lang="en-US" sz="2000" dirty="0" smtClean="0"/>
              <a:t>2024-08-07</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algn="ctr"/>
            <a:r>
              <a:rPr lang="ar-SA" dirty="0" smtClean="0">
                <a:solidFill>
                  <a:prstClr val="black"/>
                </a:solidFill>
              </a:rPr>
              <a:t>كلية الأعمال والاقتصاد</a:t>
            </a:r>
            <a:endParaRPr lang="en-US" dirty="0">
              <a:solidFill>
                <a:prstClr val="black"/>
              </a:solidFill>
            </a:endParaRPr>
          </a:p>
          <a:p>
            <a:pPr algn="ctr"/>
            <a:r>
              <a:rPr lang="ar-SA" dirty="0" smtClean="0">
                <a:solidFill>
                  <a:prstClr val="black"/>
                </a:solidFill>
              </a:rPr>
              <a:t>قسم العلوم المالية</a:t>
            </a:r>
            <a:endParaRPr lang="en-US" dirty="0">
              <a:solidFill>
                <a:prstClr val="black"/>
              </a:solidFill>
            </a:endParaRPr>
          </a:p>
          <a:p>
            <a:pPr algn="ctr"/>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28414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buNone/>
            </a:pPr>
            <a:r>
              <a:rPr lang="ar-JO" b="1" dirty="0"/>
              <a:t>ج. سندات طويلة الأجل: </a:t>
            </a:r>
            <a:endParaRPr lang="ar-JO" b="1" dirty="0" smtClean="0"/>
          </a:p>
          <a:p>
            <a:pPr marL="0" indent="0">
              <a:buNone/>
            </a:pPr>
            <a:r>
              <a:rPr lang="ar-JO" dirty="0" smtClean="0"/>
              <a:t>وهي </a:t>
            </a:r>
            <a:r>
              <a:rPr lang="ar-JO" dirty="0"/>
              <a:t>السندات التي تستحق خلال فترة تزيد عن </a:t>
            </a:r>
            <a:r>
              <a:rPr lang="ar-JO" dirty="0" smtClean="0"/>
              <a:t>(</a:t>
            </a:r>
            <a:r>
              <a:rPr lang="en-US" dirty="0" smtClean="0"/>
              <a:t>10</a:t>
            </a:r>
            <a:r>
              <a:rPr lang="ar-JO" dirty="0" smtClean="0"/>
              <a:t> سنوات ) </a:t>
            </a:r>
            <a:r>
              <a:rPr lang="ar-JO" dirty="0"/>
              <a:t>وقد تصل الفترة إلى عشـرات السنين، وأهم ما يميزها ارتفاع معدل الفائدة عليها. </a:t>
            </a:r>
            <a:endParaRPr lang="ar-JO" dirty="0" smtClean="0"/>
          </a:p>
          <a:p>
            <a:pPr marL="0" indent="0">
              <a:buNone/>
            </a:pPr>
            <a:r>
              <a:rPr lang="ar-JO" b="1" dirty="0" smtClean="0"/>
              <a:t>د</a:t>
            </a:r>
            <a:r>
              <a:rPr lang="ar-JO" b="1" dirty="0"/>
              <a:t>. السندات الدائمة </a:t>
            </a:r>
            <a:r>
              <a:rPr lang="en-US" b="1" dirty="0" smtClean="0"/>
              <a:t>Consol</a:t>
            </a:r>
            <a:r>
              <a:rPr lang="ar-JO" b="1" dirty="0" smtClean="0"/>
              <a:t>:</a:t>
            </a:r>
            <a:r>
              <a:rPr lang="en-US" b="1" dirty="0" smtClean="0"/>
              <a:t> </a:t>
            </a:r>
            <a:endParaRPr lang="ar-JO" b="1" dirty="0" smtClean="0"/>
          </a:p>
          <a:p>
            <a:pPr marL="0" indent="0">
              <a:buNone/>
            </a:pPr>
            <a:r>
              <a:rPr lang="ar-JO" dirty="0" smtClean="0"/>
              <a:t>وهي </a:t>
            </a:r>
            <a:r>
              <a:rPr lang="ar-JO" dirty="0"/>
              <a:t>عبارة عن سندات ليس لها تاريخ استحقاق، ويرجع تاريخ هذه السندات إلى العام </a:t>
            </a:r>
            <a:r>
              <a:rPr lang="en-US" dirty="0" smtClean="0"/>
              <a:t>1815</a:t>
            </a:r>
            <a:r>
              <a:rPr lang="ar-JO" dirty="0" smtClean="0"/>
              <a:t> </a:t>
            </a:r>
            <a:r>
              <a:rPr lang="ar-JO" dirty="0"/>
              <a:t>عندما أصدرتها الحكومة البريطانية، لتمويل ديون سابقة وسدادها أصدرتها الحكومة آنذاك، ويحصـل حامل هذا النوع من السندات على مبلغ فائدة سنوي ثابت ولمدة طويلة جدا.</a:t>
            </a:r>
            <a:endParaRPr lang="en-US" dirty="0"/>
          </a:p>
        </p:txBody>
      </p:sp>
    </p:spTree>
    <p:extLst>
      <p:ext uri="{BB962C8B-B14F-4D97-AF65-F5344CB8AC3E}">
        <p14:creationId xmlns:p14="http://schemas.microsoft.com/office/powerpoint/2010/main" val="32429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smtClean="0">
                <a:solidFill>
                  <a:srgbClr val="0070C0"/>
                </a:solidFill>
              </a:rPr>
              <a:t>ثالثاً: </a:t>
            </a:r>
            <a:r>
              <a:rPr lang="ar-JO" sz="3600" b="1" dirty="0">
                <a:solidFill>
                  <a:srgbClr val="0070C0"/>
                </a:solidFill>
              </a:rPr>
              <a:t>أنواع السندات حسب الضمان: </a:t>
            </a:r>
            <a:endParaRPr lang="en-US" sz="3600" b="1" dirty="0">
              <a:solidFill>
                <a:srgbClr val="0070C0"/>
              </a:solidFill>
            </a:endParaRPr>
          </a:p>
        </p:txBody>
      </p:sp>
      <p:sp>
        <p:nvSpPr>
          <p:cNvPr id="3" name="عنصر نائب للمحتوى 2"/>
          <p:cNvSpPr>
            <a:spLocks noGrp="1"/>
          </p:cNvSpPr>
          <p:nvPr>
            <p:ph idx="1"/>
          </p:nvPr>
        </p:nvSpPr>
        <p:spPr>
          <a:xfrm>
            <a:off x="457200" y="836712"/>
            <a:ext cx="8229600" cy="5289451"/>
          </a:xfrm>
        </p:spPr>
        <p:txBody>
          <a:bodyPr>
            <a:normAutofit fontScale="92500"/>
          </a:bodyPr>
          <a:lstStyle/>
          <a:p>
            <a:pPr marL="0" indent="0">
              <a:buNone/>
            </a:pPr>
            <a:r>
              <a:rPr lang="en-US" sz="2400" b="1" dirty="0" smtClean="0">
                <a:cs typeface="+mj-cs"/>
              </a:rPr>
              <a:t>1</a:t>
            </a:r>
            <a:r>
              <a:rPr lang="ar-JO" sz="2400" b="1" dirty="0" smtClean="0">
                <a:cs typeface="+mj-cs"/>
              </a:rPr>
              <a:t>- سندات </a:t>
            </a:r>
            <a:r>
              <a:rPr lang="ar-JO" sz="2400" b="1" dirty="0">
                <a:cs typeface="+mj-cs"/>
              </a:rPr>
              <a:t>مضمونة برهن أصول </a:t>
            </a:r>
            <a:r>
              <a:rPr lang="en-US" sz="2400" b="1" dirty="0" smtClean="0">
                <a:cs typeface="+mj-cs"/>
              </a:rPr>
              <a:t>Secured </a:t>
            </a:r>
            <a:r>
              <a:rPr lang="en-US" sz="2400" b="1" dirty="0"/>
              <a:t>Bonds</a:t>
            </a:r>
            <a:r>
              <a:rPr lang="en-US" sz="2400" b="1" dirty="0" smtClean="0">
                <a:cs typeface="+mj-cs"/>
              </a:rPr>
              <a:t> </a:t>
            </a:r>
            <a:endParaRPr lang="ar-JO" sz="2400" b="1" dirty="0" smtClean="0">
              <a:cs typeface="+mj-cs"/>
            </a:endParaRPr>
          </a:p>
          <a:p>
            <a:pPr>
              <a:buFontTx/>
              <a:buChar char="-"/>
            </a:pPr>
            <a:r>
              <a:rPr lang="ar-JO" sz="2400" dirty="0" smtClean="0">
                <a:cs typeface="+mj-cs"/>
              </a:rPr>
              <a:t>هي </a:t>
            </a:r>
            <a:r>
              <a:rPr lang="ar-JO" sz="2400" dirty="0">
                <a:cs typeface="+mj-cs"/>
              </a:rPr>
              <a:t>السندات التي تصدرها الشركة المساهمة، وتقدم ضمانا لحملة هذه السندات يتمثل ببعض ممتلكات الشركة سواء المنقولة كالأوراق المالية بأنواعها، أم غير المنقولة وهـي الأكثـر شـيوعاً كالأراضي، والمباني، والآلات وغيرها، </a:t>
            </a:r>
            <a:endParaRPr lang="ar-JO" sz="2400" dirty="0" smtClean="0">
              <a:cs typeface="+mj-cs"/>
            </a:endParaRPr>
          </a:p>
          <a:p>
            <a:pPr marL="0" indent="0">
              <a:buNone/>
            </a:pPr>
            <a:r>
              <a:rPr lang="ar-JO" sz="2400" dirty="0" smtClean="0">
                <a:cs typeface="+mj-cs"/>
              </a:rPr>
              <a:t>- إذا </a:t>
            </a:r>
            <a:r>
              <a:rPr lang="ar-JO" sz="2400" dirty="0">
                <a:cs typeface="+mj-cs"/>
              </a:rPr>
              <a:t>عجزت الشركة المصدرة للسندات عن تسديد أي من أصل القرض أو أقساط القرض أو مبلغ الفائدة في مواعيد استحقاقها يمكن لحملة هـذه السـندات الحجز على هذه الأصول المرهونة والعمل على بيعها وتحصيل حقوقهم قبل أي جهة أخرى، سـواء من دائني الشركة أم من </a:t>
            </a:r>
            <a:r>
              <a:rPr lang="ar-JO" sz="2400" dirty="0" smtClean="0">
                <a:cs typeface="+mj-cs"/>
              </a:rPr>
              <a:t>مساهميها.</a:t>
            </a:r>
          </a:p>
          <a:p>
            <a:pPr marL="0" indent="0">
              <a:buNone/>
            </a:pPr>
            <a:r>
              <a:rPr lang="ar-JO" sz="2400" dirty="0" smtClean="0">
                <a:cs typeface="+mj-cs"/>
              </a:rPr>
              <a:t>- قد يكون </a:t>
            </a:r>
            <a:r>
              <a:rPr lang="ar-JO" sz="2400" dirty="0">
                <a:cs typeface="+mj-cs"/>
              </a:rPr>
              <a:t>الرهن مفتوحاً أو مغلقاً، فإذا كان الرهن مفتوحا يحق للشركة المصدرة للسندات إعادة رهن هذه الأصول لضمان إصدارات سندات أخرى قبل انتهاء مدة الرهن الأول، أما إذا كـان الرهن من النوع المغلق فلا يحق للشركة المصدرة للسندات استخدام نفس هـذه الأصـول لضـمان إصدارات أخرى قبل انتهاء مدة الرهن </a:t>
            </a:r>
            <a:r>
              <a:rPr lang="ar-JO" sz="2400" dirty="0" smtClean="0">
                <a:cs typeface="+mj-cs"/>
              </a:rPr>
              <a:t>الأولى.</a:t>
            </a:r>
          </a:p>
          <a:p>
            <a:pPr marL="0" indent="0">
              <a:buNone/>
            </a:pPr>
            <a:r>
              <a:rPr lang="ar-JO" sz="2400" dirty="0" smtClean="0">
                <a:cs typeface="+mj-cs"/>
              </a:rPr>
              <a:t> - في </a:t>
            </a:r>
            <a:r>
              <a:rPr lang="ar-JO" sz="2400" dirty="0">
                <a:cs typeface="+mj-cs"/>
              </a:rPr>
              <a:t>بعض الحالات تقوم جهـات أخـرى بضـمان السندات التي تصدرها الشركة كقيام البنك المركزي بضمان إصدار سندات لإحدى الشـركات التـي تمتلك الحكومة حصة فيها.</a:t>
            </a:r>
            <a:endParaRPr lang="en-US" sz="2400" dirty="0">
              <a:cs typeface="+mj-cs"/>
            </a:endParaRPr>
          </a:p>
        </p:txBody>
      </p:sp>
    </p:spTree>
    <p:extLst>
      <p:ext uri="{BB962C8B-B14F-4D97-AF65-F5344CB8AC3E}">
        <p14:creationId xmlns:p14="http://schemas.microsoft.com/office/powerpoint/2010/main" val="192720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92500" lnSpcReduction="20000"/>
          </a:bodyPr>
          <a:lstStyle/>
          <a:p>
            <a:pPr marL="0" indent="0">
              <a:buNone/>
            </a:pPr>
            <a:r>
              <a:rPr lang="en-US" dirty="0" smtClean="0"/>
              <a:t>2</a:t>
            </a:r>
            <a:r>
              <a:rPr lang="ar-JO" dirty="0" smtClean="0"/>
              <a:t>- السندات </a:t>
            </a:r>
            <a:r>
              <a:rPr lang="ar-JO" dirty="0"/>
              <a:t>غير المضمونة </a:t>
            </a:r>
            <a:r>
              <a:rPr lang="en-US" dirty="0" smtClean="0"/>
              <a:t> Unsecured </a:t>
            </a:r>
            <a:r>
              <a:rPr lang="en-US" dirty="0"/>
              <a:t>Bonds</a:t>
            </a:r>
            <a:r>
              <a:rPr lang="en-US" dirty="0" smtClean="0"/>
              <a:t> </a:t>
            </a:r>
            <a:endParaRPr lang="ar-SA" dirty="0" smtClean="0"/>
          </a:p>
          <a:p>
            <a:pPr>
              <a:buFontTx/>
              <a:buChar char="-"/>
            </a:pPr>
            <a:r>
              <a:rPr lang="ar-JO" dirty="0" smtClean="0"/>
              <a:t>يطلق </a:t>
            </a:r>
            <a:r>
              <a:rPr lang="ar-JO" dirty="0"/>
              <a:t>عليها السندات العادية </a:t>
            </a:r>
            <a:r>
              <a:rPr lang="en-US" dirty="0"/>
              <a:t>Debentures </a:t>
            </a:r>
            <a:r>
              <a:rPr lang="ar-SA" dirty="0" smtClean="0"/>
              <a:t>.</a:t>
            </a:r>
          </a:p>
          <a:p>
            <a:pPr>
              <a:buFontTx/>
              <a:buChar char="-"/>
            </a:pPr>
            <a:r>
              <a:rPr lang="ar-JO" dirty="0" smtClean="0"/>
              <a:t>تصدر </a:t>
            </a:r>
            <a:r>
              <a:rPr lang="ar-JO" dirty="0"/>
              <a:t>هذه السندات بضمان المركز الائتمـاني للشركة وتعهدها </a:t>
            </a:r>
            <a:r>
              <a:rPr lang="ar-JO" dirty="0" smtClean="0"/>
              <a:t>بالدفع</a:t>
            </a:r>
            <a:r>
              <a:rPr lang="ar-SA" dirty="0" smtClean="0"/>
              <a:t>.</a:t>
            </a:r>
          </a:p>
          <a:p>
            <a:pPr>
              <a:buFontTx/>
              <a:buChar char="-"/>
            </a:pPr>
            <a:r>
              <a:rPr lang="ar-JO" dirty="0" smtClean="0"/>
              <a:t>في </a:t>
            </a:r>
            <a:r>
              <a:rPr lang="ar-JO" dirty="0"/>
              <a:t>الغالب يقوم بإصدار هذا النوع من السندات الشركات المالية التي تتمتع بمركز ائتماني قوي ودرجة تصنيف </a:t>
            </a:r>
            <a:r>
              <a:rPr lang="ar-JO" dirty="0" smtClean="0"/>
              <a:t>متقدمة</a:t>
            </a:r>
            <a:r>
              <a:rPr lang="ar-SA" dirty="0" smtClean="0"/>
              <a:t>.</a:t>
            </a:r>
          </a:p>
          <a:p>
            <a:pPr>
              <a:buFontTx/>
              <a:buChar char="-"/>
            </a:pPr>
            <a:r>
              <a:rPr lang="ar-JO" dirty="0" smtClean="0"/>
              <a:t>تصدر </a:t>
            </a:r>
            <a:r>
              <a:rPr lang="ar-JO" dirty="0"/>
              <a:t>هذه السندات بعدة </a:t>
            </a:r>
            <a:r>
              <a:rPr lang="ar-JO" dirty="0" smtClean="0"/>
              <a:t>أشكال</a:t>
            </a:r>
            <a:r>
              <a:rPr lang="ar-SA" dirty="0" smtClean="0"/>
              <a:t>:</a:t>
            </a:r>
            <a:r>
              <a:rPr lang="ar-JO" dirty="0" smtClean="0"/>
              <a:t> </a:t>
            </a:r>
            <a:r>
              <a:rPr lang="ar-JO" dirty="0"/>
              <a:t>فهناك سندات غير مضمونة من الدرجة الأولى، وسندات غير مضمونة من الدرجة الثانية، </a:t>
            </a:r>
            <a:endParaRPr lang="ar-SA" dirty="0" smtClean="0"/>
          </a:p>
          <a:p>
            <a:pPr>
              <a:buFontTx/>
              <a:buChar char="-"/>
            </a:pPr>
            <a:r>
              <a:rPr lang="ar-JO" dirty="0" smtClean="0"/>
              <a:t>يتمتع </a:t>
            </a:r>
            <a:r>
              <a:rPr lang="ar-JO" dirty="0"/>
              <a:t>حملة السندات غيـر المضمونة من الدرجة الأولى بأولوية حصولهم على حقوقهم قبل بقية دائني الشركة وحملة الأسـهم </a:t>
            </a:r>
            <a:r>
              <a:rPr lang="ar-JO" dirty="0" smtClean="0"/>
              <a:t>بها</a:t>
            </a:r>
            <a:endParaRPr lang="ar-SA" dirty="0"/>
          </a:p>
          <a:p>
            <a:pPr>
              <a:buFontTx/>
              <a:buChar char="-"/>
            </a:pPr>
            <a:r>
              <a:rPr lang="ar-JO" dirty="0" smtClean="0"/>
              <a:t>تجدر </a:t>
            </a:r>
            <a:r>
              <a:rPr lang="ar-JO" dirty="0"/>
              <a:t>الإشارة هنا إلى أن أسعار الفائدة على السندات المضمونة تكون أقل منها بالنسبة للسندات غير المضمونة؛ بسبب انخفاض درجة المخاطرة المرتبطة بها.</a:t>
            </a:r>
            <a:endParaRPr lang="en-US" dirty="0"/>
          </a:p>
        </p:txBody>
      </p:sp>
    </p:spTree>
    <p:extLst>
      <p:ext uri="{BB962C8B-B14F-4D97-AF65-F5344CB8AC3E}">
        <p14:creationId xmlns:p14="http://schemas.microsoft.com/office/powerpoint/2010/main" val="361209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SA" sz="3600" b="1" dirty="0" smtClean="0">
                <a:solidFill>
                  <a:srgbClr val="0070C0"/>
                </a:solidFill>
              </a:rPr>
              <a:t>رابعاً: </a:t>
            </a:r>
            <a:r>
              <a:rPr lang="ar-JO" sz="3600" b="1" dirty="0">
                <a:solidFill>
                  <a:srgbClr val="0070C0"/>
                </a:solidFill>
              </a:rPr>
              <a:t>أنواع السندات من حيث قابليتها للتحويل:</a:t>
            </a:r>
            <a:endParaRPr lang="en-US" sz="3600" b="1" dirty="0">
              <a:solidFill>
                <a:srgbClr val="0070C0"/>
              </a:solidFill>
            </a:endParaRPr>
          </a:p>
        </p:txBody>
      </p:sp>
      <p:sp>
        <p:nvSpPr>
          <p:cNvPr id="3" name="عنصر نائب للمحتوى 2"/>
          <p:cNvSpPr>
            <a:spLocks noGrp="1"/>
          </p:cNvSpPr>
          <p:nvPr>
            <p:ph idx="1"/>
          </p:nvPr>
        </p:nvSpPr>
        <p:spPr>
          <a:xfrm>
            <a:off x="457200" y="908720"/>
            <a:ext cx="8229600" cy="5400600"/>
          </a:xfrm>
        </p:spPr>
        <p:txBody>
          <a:bodyPr>
            <a:normAutofit fontScale="55000" lnSpcReduction="20000"/>
          </a:bodyPr>
          <a:lstStyle/>
          <a:p>
            <a:pPr>
              <a:buFontTx/>
              <a:buChar char="-"/>
            </a:pPr>
            <a:r>
              <a:rPr lang="ar-JO" dirty="0" smtClean="0">
                <a:cs typeface="+mj-cs"/>
              </a:rPr>
              <a:t>تعتبر </a:t>
            </a:r>
            <a:r>
              <a:rPr lang="ar-JO" dirty="0">
                <a:cs typeface="+mj-cs"/>
              </a:rPr>
              <a:t>قابلية السند للتحويل إحدى أهم مزايا السند لكل من الشركة المصدرة وحامـل </a:t>
            </a:r>
            <a:r>
              <a:rPr lang="ar-JO" dirty="0" smtClean="0">
                <a:cs typeface="+mj-cs"/>
              </a:rPr>
              <a:t>السـند</a:t>
            </a:r>
            <a:r>
              <a:rPr lang="ar-SA" dirty="0" smtClean="0">
                <a:cs typeface="+mj-cs"/>
              </a:rPr>
              <a:t>.</a:t>
            </a:r>
          </a:p>
          <a:p>
            <a:pPr>
              <a:buFontTx/>
              <a:buChar char="-"/>
            </a:pPr>
            <a:r>
              <a:rPr lang="ar-JO" b="1" dirty="0" smtClean="0">
                <a:cs typeface="+mj-cs"/>
              </a:rPr>
              <a:t>يقصد </a:t>
            </a:r>
            <a:r>
              <a:rPr lang="ar-JO" b="1" dirty="0">
                <a:cs typeface="+mj-cs"/>
              </a:rPr>
              <a:t>بالقابلية للتحويل: </a:t>
            </a:r>
            <a:r>
              <a:rPr lang="ar-JO" dirty="0">
                <a:cs typeface="+mj-cs"/>
              </a:rPr>
              <a:t>تحويل السند إلى عدد معين من الأسهم العادية، وعليه تقسم السندات طبقـا لإمكانية تحويلها إلى أسهم عادية إلى سندات قابلة للتحويل وسندات غير قابلة للتحويل. </a:t>
            </a:r>
            <a:endParaRPr lang="ar-SA" dirty="0" smtClean="0">
              <a:cs typeface="+mj-cs"/>
            </a:endParaRPr>
          </a:p>
          <a:p>
            <a:pPr marL="0" indent="0">
              <a:buNone/>
            </a:pPr>
            <a:r>
              <a:rPr lang="en-US" b="1" dirty="0" smtClean="0">
                <a:cs typeface="+mj-cs"/>
              </a:rPr>
              <a:t>1</a:t>
            </a:r>
            <a:r>
              <a:rPr lang="ar-JO" b="1" dirty="0" smtClean="0">
                <a:cs typeface="+mj-cs"/>
              </a:rPr>
              <a:t>-السندات </a:t>
            </a:r>
            <a:r>
              <a:rPr lang="ar-JO" b="1" dirty="0">
                <a:cs typeface="+mj-cs"/>
              </a:rPr>
              <a:t>القابلة للتحويل: </a:t>
            </a:r>
            <a:r>
              <a:rPr lang="en-US" b="1" dirty="0" smtClean="0">
                <a:cs typeface="+mj-cs"/>
              </a:rPr>
              <a:t>Convertible </a:t>
            </a:r>
            <a:r>
              <a:rPr lang="en-US" b="1" dirty="0"/>
              <a:t>Bonds</a:t>
            </a:r>
            <a:r>
              <a:rPr lang="en-US" b="1" dirty="0" smtClean="0">
                <a:cs typeface="+mj-cs"/>
              </a:rPr>
              <a:t> </a:t>
            </a:r>
          </a:p>
          <a:p>
            <a:pPr marL="0" indent="0">
              <a:buNone/>
            </a:pPr>
            <a:r>
              <a:rPr lang="ar-JO" dirty="0" smtClean="0">
                <a:cs typeface="+mj-cs"/>
              </a:rPr>
              <a:t>وهي </a:t>
            </a:r>
            <a:r>
              <a:rPr lang="ar-JO" dirty="0">
                <a:cs typeface="+mj-cs"/>
              </a:rPr>
              <a:t>السندات التي يعطي عقد إصدارها حامل السند حق تحويل سنداته إلى اسهم عادية خلال فترة معينة وحسب نسبة معينة </a:t>
            </a:r>
            <a:r>
              <a:rPr lang="en-US" dirty="0" smtClean="0">
                <a:cs typeface="+mj-cs"/>
              </a:rPr>
              <a:t> Conversion </a:t>
            </a:r>
            <a:r>
              <a:rPr lang="en-US" dirty="0"/>
              <a:t>Ratio</a:t>
            </a:r>
            <a:r>
              <a:rPr lang="en-US" dirty="0" smtClean="0">
                <a:cs typeface="+mj-cs"/>
              </a:rPr>
              <a:t> </a:t>
            </a:r>
            <a:r>
              <a:rPr lang="ar-JO" dirty="0" smtClean="0">
                <a:cs typeface="+mj-cs"/>
              </a:rPr>
              <a:t>أو </a:t>
            </a:r>
            <a:r>
              <a:rPr lang="ar-JO" dirty="0">
                <a:cs typeface="+mj-cs"/>
              </a:rPr>
              <a:t>سعر معين يسـمى سـعر الاسـتبدال أو التحويل </a:t>
            </a:r>
            <a:r>
              <a:rPr lang="ar-JO" dirty="0" smtClean="0">
                <a:cs typeface="+mj-cs"/>
              </a:rPr>
              <a:t> </a:t>
            </a:r>
            <a:r>
              <a:rPr lang="en-US" dirty="0" smtClean="0">
                <a:cs typeface="+mj-cs"/>
              </a:rPr>
              <a:t> Conversion </a:t>
            </a:r>
            <a:r>
              <a:rPr lang="en-US" dirty="0"/>
              <a:t>Price</a:t>
            </a:r>
            <a:r>
              <a:rPr lang="en-US" dirty="0" smtClean="0">
                <a:cs typeface="+mj-cs"/>
              </a:rPr>
              <a:t> </a:t>
            </a:r>
            <a:r>
              <a:rPr lang="ar-JO" b="1" dirty="0" smtClean="0">
                <a:cs typeface="+mj-cs"/>
              </a:rPr>
              <a:t>وتوفر </a:t>
            </a:r>
            <a:r>
              <a:rPr lang="ar-JO" b="1" dirty="0">
                <a:cs typeface="+mj-cs"/>
              </a:rPr>
              <a:t>هذه السندات مزايا عدة أهمها</a:t>
            </a:r>
            <a:r>
              <a:rPr lang="ar-JO" b="1" dirty="0" smtClean="0">
                <a:cs typeface="+mj-cs"/>
              </a:rPr>
              <a:t>:</a:t>
            </a:r>
          </a:p>
          <a:p>
            <a:pPr marL="0" indent="0">
              <a:buNone/>
            </a:pPr>
            <a:r>
              <a:rPr lang="ar-JO" dirty="0" smtClean="0">
                <a:cs typeface="+mj-cs"/>
              </a:rPr>
              <a:t> </a:t>
            </a:r>
            <a:r>
              <a:rPr lang="ar-JO" dirty="0">
                <a:cs typeface="+mj-cs"/>
              </a:rPr>
              <a:t>أ. يترتب على ميزة التحويل هذه من جهة نظر الشركة انخفاض معدل الفائدة التي يحملها هـذا السند بالمقارنة مع أنواع السندات الأخرى، الأمر الذي يجعل تكلفتها منخفضة نسبياً. </a:t>
            </a:r>
            <a:endParaRPr lang="ar-JO" dirty="0" smtClean="0">
              <a:cs typeface="+mj-cs"/>
            </a:endParaRPr>
          </a:p>
          <a:p>
            <a:pPr marL="0" indent="0">
              <a:buNone/>
            </a:pPr>
            <a:r>
              <a:rPr lang="ar-JO" dirty="0" smtClean="0">
                <a:cs typeface="+mj-cs"/>
              </a:rPr>
              <a:t>ب</a:t>
            </a:r>
            <a:r>
              <a:rPr lang="ar-JO" dirty="0">
                <a:cs typeface="+mj-cs"/>
              </a:rPr>
              <a:t>. يجنب هذا النوع من السندات حملة السندات المخاطر السلبية للسندات، كأداة استثمار في أوقات التضخم، بسبب تآكل الفوائد الثابتة التي يعطيها السند، إذ يكون من مصلحة حامل السند تحويل السندات التي يمتلكها إلى أسهم. </a:t>
            </a:r>
            <a:endParaRPr lang="ar-JO" dirty="0" smtClean="0">
              <a:cs typeface="+mj-cs"/>
            </a:endParaRPr>
          </a:p>
          <a:p>
            <a:pPr marL="0" indent="0">
              <a:buNone/>
            </a:pPr>
            <a:r>
              <a:rPr lang="ar-JO" dirty="0" smtClean="0">
                <a:cs typeface="+mj-cs"/>
              </a:rPr>
              <a:t>ج</a:t>
            </a:r>
            <a:r>
              <a:rPr lang="ar-JO" dirty="0">
                <a:cs typeface="+mj-cs"/>
              </a:rPr>
              <a:t>. يترتب على تحويل السندات ذات التكلفة الدورية الثابتة انخفاض نسب الرفع المالي في الشركة ونسب خدمة الدين الأمر الذي يترتب علية انخفاض المخاطرة المالية أو ما يسمى بمخـاطرة الشركة، وهذا من شأنه تخفيض معدل العائد الذي يطلبه حملـة الأسـهم العاديـة، وبالتـالي انخفاض تكلفة الأسهم العادية، الأمر الذي من شأنه انخفاض المعدل المـوزون لتكلفـة رأس المال </a:t>
            </a:r>
            <a:r>
              <a:rPr lang="en-US" dirty="0" smtClean="0">
                <a:cs typeface="+mj-cs"/>
              </a:rPr>
              <a:t>WACC </a:t>
            </a:r>
            <a:r>
              <a:rPr lang="ar-JO" dirty="0" smtClean="0">
                <a:cs typeface="+mj-cs"/>
              </a:rPr>
              <a:t>. </a:t>
            </a:r>
          </a:p>
          <a:p>
            <a:pPr>
              <a:buFontTx/>
              <a:buChar char="-"/>
            </a:pPr>
            <a:r>
              <a:rPr lang="ar-JO" dirty="0" smtClean="0">
                <a:cs typeface="+mj-cs"/>
              </a:rPr>
              <a:t>من </a:t>
            </a:r>
            <a:r>
              <a:rPr lang="ar-JO" dirty="0">
                <a:cs typeface="+mj-cs"/>
              </a:rPr>
              <a:t>جهة أخرى لا بد من الإشارة إلى أن عملية التحويل يترتب عليها بعض العيـوب مـن أبرزها مخاطر انخفاض ربحية السهم </a:t>
            </a:r>
            <a:r>
              <a:rPr lang="en-US" dirty="0" smtClean="0">
                <a:cs typeface="+mj-cs"/>
              </a:rPr>
              <a:t>Dilution </a:t>
            </a:r>
            <a:r>
              <a:rPr lang="ar-JO" dirty="0" smtClean="0">
                <a:cs typeface="+mj-cs"/>
              </a:rPr>
              <a:t>بسبب </a:t>
            </a:r>
            <a:r>
              <a:rPr lang="ar-JO" dirty="0">
                <a:cs typeface="+mj-cs"/>
              </a:rPr>
              <a:t>زيادة عدد الأسهم العادية بالشركة، ومـا يصاحبه من انخفاض القيمة السوقية للأسهم العادية، مما يؤثر على مصلحة المساهمين القدامى. </a:t>
            </a:r>
            <a:endParaRPr lang="ar-JO" dirty="0" smtClean="0">
              <a:cs typeface="+mj-cs"/>
            </a:endParaRPr>
          </a:p>
          <a:p>
            <a:pPr>
              <a:buFontTx/>
              <a:buChar char="-"/>
            </a:pPr>
            <a:r>
              <a:rPr lang="ar-JO" dirty="0" smtClean="0">
                <a:cs typeface="+mj-cs"/>
              </a:rPr>
              <a:t>إن </a:t>
            </a:r>
            <a:r>
              <a:rPr lang="ar-JO" dirty="0">
                <a:cs typeface="+mj-cs"/>
              </a:rPr>
              <a:t>عدم تضمين عقد قرض السندات بميزة القابلية للتحويل يجعل هذه السـندات غيـر قابلـة للتحويل، وبالتالي لا يحق لحملة هذه السندات تحويلها إلى أسهم عادية، فلا بد من الإشارة هنا إلى أن معدلات الفائدة على هذا النوع من السندات تكون أعلى من السندات القابلة للتحويل، أما فيما يتعلـق بالحقوق والواجبات فيتمتع حملة هذين النوعين من السندات بنفس الحقوق، ونفس الضمانات وأولوية الدفع في حال تصفية الشركة.</a:t>
            </a:r>
            <a:endParaRPr lang="en-US" dirty="0">
              <a:cs typeface="+mj-cs"/>
            </a:endParaRPr>
          </a:p>
        </p:txBody>
      </p:sp>
    </p:spTree>
    <p:extLst>
      <p:ext uri="{BB962C8B-B14F-4D97-AF65-F5344CB8AC3E}">
        <p14:creationId xmlns:p14="http://schemas.microsoft.com/office/powerpoint/2010/main" val="33198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3600" b="1" dirty="0" smtClean="0">
                <a:solidFill>
                  <a:srgbClr val="0070C0"/>
                </a:solidFill>
              </a:rPr>
              <a:t>خامساً</a:t>
            </a:r>
            <a:r>
              <a:rPr lang="ar-JO" sz="3600" b="1" dirty="0">
                <a:solidFill>
                  <a:srgbClr val="0070C0"/>
                </a:solidFill>
              </a:rPr>
              <a:t>: أنواع السندات من حيث القابلية للاستدعاء: </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400600"/>
          </a:xfrm>
        </p:spPr>
        <p:txBody>
          <a:bodyPr>
            <a:normAutofit fontScale="62500" lnSpcReduction="20000"/>
          </a:bodyPr>
          <a:lstStyle/>
          <a:p>
            <a:pPr>
              <a:buFontTx/>
              <a:buChar char="-"/>
            </a:pPr>
            <a:r>
              <a:rPr lang="ar-JO" dirty="0" smtClean="0">
                <a:cs typeface="+mj-cs"/>
              </a:rPr>
              <a:t>السندات </a:t>
            </a:r>
            <a:r>
              <a:rPr lang="ar-JO" dirty="0">
                <a:cs typeface="+mj-cs"/>
              </a:rPr>
              <a:t>القابلة للاستدعاء </a:t>
            </a:r>
            <a:r>
              <a:rPr lang="ar-JO" dirty="0" smtClean="0">
                <a:cs typeface="+mj-cs"/>
              </a:rPr>
              <a:t> </a:t>
            </a:r>
            <a:r>
              <a:rPr lang="en-US" dirty="0" smtClean="0">
                <a:cs typeface="+mj-cs"/>
              </a:rPr>
              <a:t> Callable </a:t>
            </a:r>
            <a:r>
              <a:rPr lang="en-US" dirty="0"/>
              <a:t>Bonds</a:t>
            </a:r>
            <a:r>
              <a:rPr lang="en-US" dirty="0" smtClean="0">
                <a:cs typeface="+mj-cs"/>
              </a:rPr>
              <a:t> </a:t>
            </a:r>
            <a:endParaRPr lang="ar-JO" dirty="0" smtClean="0">
              <a:cs typeface="+mj-cs"/>
            </a:endParaRPr>
          </a:p>
          <a:p>
            <a:pPr>
              <a:buFontTx/>
              <a:buChar char="-"/>
            </a:pPr>
            <a:r>
              <a:rPr lang="ar-JO" dirty="0" smtClean="0">
                <a:cs typeface="+mj-cs"/>
              </a:rPr>
              <a:t>السندات </a:t>
            </a:r>
            <a:r>
              <a:rPr lang="ar-JO" dirty="0">
                <a:cs typeface="+mj-cs"/>
              </a:rPr>
              <a:t>غير القابلة للاستدعاء </a:t>
            </a:r>
            <a:r>
              <a:rPr lang="en-US" dirty="0" smtClean="0">
                <a:cs typeface="+mj-cs"/>
              </a:rPr>
              <a:t>Uncallable </a:t>
            </a:r>
            <a:r>
              <a:rPr lang="en-US" dirty="0" smtClean="0"/>
              <a:t>Bonds</a:t>
            </a:r>
            <a:endParaRPr lang="en-US" dirty="0" smtClean="0">
              <a:cs typeface="+mj-cs"/>
            </a:endParaRPr>
          </a:p>
          <a:p>
            <a:pPr marL="0" indent="0">
              <a:buNone/>
            </a:pPr>
            <a:r>
              <a:rPr lang="ar-JO" dirty="0" smtClean="0">
                <a:cs typeface="+mj-cs"/>
              </a:rPr>
              <a:t>- </a:t>
            </a:r>
            <a:r>
              <a:rPr lang="ar-JO" dirty="0">
                <a:cs typeface="+mj-cs"/>
              </a:rPr>
              <a:t>بشكل عام </a:t>
            </a:r>
            <a:r>
              <a:rPr lang="ar-JO" dirty="0" smtClean="0">
                <a:cs typeface="+mj-cs"/>
              </a:rPr>
              <a:t>للسند </a:t>
            </a:r>
            <a:r>
              <a:rPr lang="ar-JO" dirty="0">
                <a:cs typeface="+mj-cs"/>
              </a:rPr>
              <a:t>تاريخ استحقاق على الشركة المصدرة له تسدد قيمته في هذا </a:t>
            </a:r>
            <a:r>
              <a:rPr lang="ar-JO" dirty="0" smtClean="0">
                <a:cs typeface="+mj-cs"/>
              </a:rPr>
              <a:t>التـاريخ.</a:t>
            </a:r>
          </a:p>
          <a:p>
            <a:pPr marL="0" indent="0">
              <a:buNone/>
            </a:pPr>
            <a:r>
              <a:rPr lang="ar-JO" dirty="0" smtClean="0">
                <a:cs typeface="+mj-cs"/>
              </a:rPr>
              <a:t> -  </a:t>
            </a:r>
            <a:r>
              <a:rPr lang="ar-JO" dirty="0">
                <a:cs typeface="+mj-cs"/>
              </a:rPr>
              <a:t>قد ينص عقد الإصدار على حق الشركة في تسديد قيمة السند قبل حلول موعـد الاسـتحقاق؛ وذلك في الوقت الذي تراه </a:t>
            </a:r>
            <a:r>
              <a:rPr lang="ar-JO" dirty="0" smtClean="0">
                <a:cs typeface="+mj-cs"/>
              </a:rPr>
              <a:t>مناسبا.</a:t>
            </a:r>
          </a:p>
          <a:p>
            <a:pPr marL="0" indent="0">
              <a:buNone/>
            </a:pPr>
            <a:r>
              <a:rPr lang="ar-JO" dirty="0" smtClean="0">
                <a:cs typeface="+mj-cs"/>
              </a:rPr>
              <a:t> - يوفر </a:t>
            </a:r>
            <a:r>
              <a:rPr lang="ar-JO" dirty="0">
                <a:cs typeface="+mj-cs"/>
              </a:rPr>
              <a:t>هذا النوع من السندات ميزة هامة للشركة عنـدما تسـود ظروف اقتصادية يترتب عليها انخفاض معدلات الفائدة في السوق حينئذ تقوم الشركة المصدرة لهذه السندات باستدعاء أصحابها ورد قيمة السندات (التي تكون قد تم إصدارها سابقا وفي فترة كانت فيها </a:t>
            </a:r>
            <a:r>
              <a:rPr lang="ar-JO" dirty="0" smtClean="0">
                <a:cs typeface="+mj-cs"/>
              </a:rPr>
              <a:t>معدلات </a:t>
            </a:r>
            <a:r>
              <a:rPr lang="ar-JO" dirty="0">
                <a:cs typeface="+mj-cs"/>
              </a:rPr>
              <a:t>الفائدة مرتفعة) وما يستحق عليها من فوائد، ثم يتبع ذلك قيام الشركة بإصدار سندات جديـدة بديلة، وبمعدلات فائدة مقاربة للمعدلات الحالية في السوق التي تكون منخفضة، وهذا لا يتحقق إلا إذا كانت السندات المصدرة سابقا تحمل شرطاً في عقد الإصدار يشير إلى إمكانية استدعائها قبل تـاريخ الاستحقاق، وقد تمارس الشركة هذا الحق كذلك في حال تحسن موارد الشركة المالية وتوفر سـيولة ملائمة، فتقوم برد قيمة السندات المصدرة، وتجنب استمرار دفع فوائد دورية ثابتة. </a:t>
            </a:r>
            <a:endParaRPr lang="ar-JO" dirty="0" smtClean="0">
              <a:cs typeface="+mj-cs"/>
            </a:endParaRPr>
          </a:p>
          <a:p>
            <a:pPr>
              <a:buFontTx/>
              <a:buChar char="-"/>
            </a:pPr>
            <a:r>
              <a:rPr lang="ar-JO" dirty="0" smtClean="0">
                <a:cs typeface="+mj-cs"/>
              </a:rPr>
              <a:t>إن </a:t>
            </a:r>
            <a:r>
              <a:rPr lang="ar-JO" dirty="0">
                <a:cs typeface="+mj-cs"/>
              </a:rPr>
              <a:t>قرار استدعاء السندات يترتب عليه تعويض حامل السند الذي تم استدعاؤه، وبالتالي تقـوم الشركة بتحديد قيمة (سعر) استدعاء للسند تكون أعلى من القيمة الاسمية له، ويسمى الفرق بين القيمة الاسمية للسند وسعر الاستدعاء علاوة </a:t>
            </a:r>
            <a:r>
              <a:rPr lang="ar-JO" dirty="0" smtClean="0">
                <a:cs typeface="+mj-cs"/>
              </a:rPr>
              <a:t>الاستدعاء.</a:t>
            </a:r>
          </a:p>
          <a:p>
            <a:pPr>
              <a:buFontTx/>
              <a:buChar char="-"/>
            </a:pPr>
            <a:r>
              <a:rPr lang="ar-JO" dirty="0" smtClean="0">
                <a:cs typeface="+mj-cs"/>
              </a:rPr>
              <a:t> </a:t>
            </a:r>
            <a:r>
              <a:rPr lang="ar-JO" dirty="0">
                <a:cs typeface="+mj-cs"/>
              </a:rPr>
              <a:t>ومن جهة أخرى تكـون معـدلات الفائـدة علـى السندات القابلة للاستدعاء أعلى من مثيلاتها غير القابلة للاستدعاء؛ بسبب المخاطر التـي تصـاحب استدعاء السند والمتمثلة بعدم الحصول على ذلك العائد الدوري الثابت الذي يكون في الغالب أعلـى من العائد على السندات المماثلة والمصدرة حديثاً.</a:t>
            </a:r>
            <a:endParaRPr lang="en-US" dirty="0">
              <a:cs typeface="+mj-cs"/>
            </a:endParaRPr>
          </a:p>
        </p:txBody>
      </p:sp>
    </p:spTree>
    <p:extLst>
      <p:ext uri="{BB962C8B-B14F-4D97-AF65-F5344CB8AC3E}">
        <p14:creationId xmlns:p14="http://schemas.microsoft.com/office/powerpoint/2010/main" val="369560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3600" b="1" dirty="0" smtClean="0">
                <a:solidFill>
                  <a:srgbClr val="0070C0"/>
                </a:solidFill>
              </a:rPr>
              <a:t>سادساً</a:t>
            </a:r>
            <a:r>
              <a:rPr lang="ar-JO" sz="3600" b="1" dirty="0">
                <a:solidFill>
                  <a:srgbClr val="0070C0"/>
                </a:solidFill>
              </a:rPr>
              <a:t>: أنواع السندات </a:t>
            </a:r>
            <a:r>
              <a:rPr lang="ar-JO" sz="3600" b="1" dirty="0" smtClean="0">
                <a:solidFill>
                  <a:srgbClr val="0070C0"/>
                </a:solidFill>
              </a:rPr>
              <a:t>بالنسبة لمعدلات الفائدة: </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400600"/>
          </a:xfrm>
        </p:spPr>
        <p:txBody>
          <a:bodyPr>
            <a:normAutofit fontScale="62500" lnSpcReduction="20000"/>
          </a:bodyPr>
          <a:lstStyle/>
          <a:p>
            <a:pPr marL="0" indent="0">
              <a:buNone/>
            </a:pPr>
            <a:r>
              <a:rPr lang="en-US" b="1" dirty="0" smtClean="0"/>
              <a:t>1</a:t>
            </a:r>
            <a:r>
              <a:rPr lang="ar-JO" b="1" dirty="0" smtClean="0"/>
              <a:t>- السندات </a:t>
            </a:r>
            <a:r>
              <a:rPr lang="ar-JO" b="1" dirty="0"/>
              <a:t>ذات معدلات الفائدة الثابتة </a:t>
            </a:r>
            <a:r>
              <a:rPr lang="en-US" b="1" dirty="0" smtClean="0"/>
              <a:t>Fixed Interest Rate </a:t>
            </a:r>
            <a:r>
              <a:rPr lang="en-US" b="1" dirty="0"/>
              <a:t>Bonds</a:t>
            </a:r>
            <a:endParaRPr lang="ar-JO" b="1" dirty="0" smtClean="0"/>
          </a:p>
          <a:p>
            <a:pPr marL="0" indent="0">
              <a:buNone/>
            </a:pPr>
            <a:r>
              <a:rPr lang="ar-JO" dirty="0" smtClean="0"/>
              <a:t>يعتبر </a:t>
            </a:r>
            <a:r>
              <a:rPr lang="ar-JO" dirty="0"/>
              <a:t>هذا النوع من السندات من أقدم أنواع السندات، (إذ طبقا لعقد قرض السندات) يحصـل حامل السند على معدل فائدة محدد في عقد السند وغير قابل للتغيير بغض النظر عن معدلات الفائدة السائدة في السوق. </a:t>
            </a:r>
            <a:endParaRPr lang="en-US" dirty="0" smtClean="0"/>
          </a:p>
          <a:p>
            <a:pPr marL="0" indent="0">
              <a:buNone/>
            </a:pPr>
            <a:r>
              <a:rPr lang="en-US" b="1" dirty="0" smtClean="0"/>
              <a:t>2</a:t>
            </a:r>
            <a:r>
              <a:rPr lang="ar-JO" b="1" dirty="0" smtClean="0"/>
              <a:t>- السندات </a:t>
            </a:r>
            <a:r>
              <a:rPr lang="ar-JO" b="1" dirty="0"/>
              <a:t>ذات معدلات الفائدة المتغيرة </a:t>
            </a:r>
            <a:r>
              <a:rPr lang="en-US" b="1" dirty="0" smtClean="0"/>
              <a:t>Floating Interest </a:t>
            </a:r>
            <a:r>
              <a:rPr lang="en-US" b="1" dirty="0"/>
              <a:t>Rate</a:t>
            </a:r>
            <a:r>
              <a:rPr lang="en-US" b="1" dirty="0" smtClean="0"/>
              <a:t> </a:t>
            </a:r>
          </a:p>
          <a:p>
            <a:pPr marL="0" indent="0">
              <a:buNone/>
            </a:pPr>
            <a:r>
              <a:rPr lang="ar-JO" dirty="0" smtClean="0"/>
              <a:t>نتيجة </a:t>
            </a:r>
            <a:r>
              <a:rPr lang="ar-JO" dirty="0"/>
              <a:t>للتقلبات في معدلات الفائدة في العالم وخاصة في فترات التضخم التي سادت العالم فـي أواخر السبعينيات، ونظرا للمآخذ التي اتصفت بها السندات ذات معدلات الفائدة الثابتة، وما أعقب ذلك من إلحاق خسائر رأسمالية بحملة السندات نتيجة انخفاض القيمة السوقية لهذه السندات، تم اللجوء إلى إصدار نوع جديد من السندات تحمل معدلات فائدة متغيرة أو عائمة. </a:t>
            </a:r>
            <a:endParaRPr lang="ar-JO" dirty="0" smtClean="0"/>
          </a:p>
          <a:p>
            <a:pPr marL="0" indent="0">
              <a:buNone/>
            </a:pPr>
            <a:r>
              <a:rPr lang="ar-JO" b="1" dirty="0" smtClean="0"/>
              <a:t>- قد </a:t>
            </a:r>
            <a:r>
              <a:rPr lang="ar-JO" b="1" dirty="0"/>
              <a:t>تأخذ طريقة احتساب هـذا النوع من الفوائد عدة </a:t>
            </a:r>
            <a:r>
              <a:rPr lang="ar-JO" b="1" dirty="0" smtClean="0"/>
              <a:t>أشكال:</a:t>
            </a:r>
          </a:p>
          <a:p>
            <a:pPr marL="0" indent="0">
              <a:buNone/>
            </a:pPr>
            <a:r>
              <a:rPr lang="ar-JO" dirty="0" smtClean="0"/>
              <a:t> </a:t>
            </a:r>
            <a:r>
              <a:rPr lang="en-US" dirty="0" smtClean="0"/>
              <a:t>1</a:t>
            </a:r>
            <a:r>
              <a:rPr lang="ar-JO" dirty="0" smtClean="0"/>
              <a:t>- يحدد  معدل </a:t>
            </a:r>
            <a:r>
              <a:rPr lang="ar-JO" dirty="0"/>
              <a:t>فائدة أساسي لهذه السندات يستمر العمل بـه لمـدة معينة (ستة أشهر مثلا) على أن يعاد النظر به دوريا كل ثلاثة ، أو ستة أشهر؛ ليـتلاءم ومعـدلات الفائدة السائدة في السوق. </a:t>
            </a:r>
            <a:endParaRPr lang="ar-JO" dirty="0" smtClean="0"/>
          </a:p>
          <a:p>
            <a:pPr marL="0" indent="0">
              <a:buNone/>
            </a:pPr>
            <a:r>
              <a:rPr lang="en-US" dirty="0" smtClean="0"/>
              <a:t>2</a:t>
            </a:r>
            <a:r>
              <a:rPr lang="ar-JO" dirty="0" smtClean="0"/>
              <a:t>-  </a:t>
            </a:r>
            <a:r>
              <a:rPr lang="ar-JO" dirty="0"/>
              <a:t>يتم ربط الفائدة على هذا النوع من السندات ببعض المؤشرات الاقتصادية أو المالية، كأن يتم مثلا ربط معدل الفائدة على السند بمعدل الفائدة المعروض من قبل البنوك في لندن </a:t>
            </a:r>
            <a:r>
              <a:rPr lang="ar-JO" dirty="0" smtClean="0"/>
              <a:t>أو </a:t>
            </a:r>
            <a:r>
              <a:rPr lang="ar-JO" dirty="0"/>
              <a:t>ما يسمى بـ ليبور </a:t>
            </a:r>
            <a:r>
              <a:rPr lang="en-US" dirty="0" smtClean="0"/>
              <a:t>LIBOR </a:t>
            </a:r>
            <a:r>
              <a:rPr lang="ar-JO" dirty="0"/>
              <a:t> </a:t>
            </a:r>
            <a:r>
              <a:rPr lang="ar-JO" dirty="0" smtClean="0"/>
              <a:t>المستخدم </a:t>
            </a:r>
            <a:r>
              <a:rPr lang="ar-JO" dirty="0"/>
              <a:t>في العديـد من الدول في العالم، فمثلا يكون معدل الفائدة العائم مساويا لسعر التعامل بين بنوك لندن مضافا إليه رقما معينا، وفي الولايات المتحدة كذلك، ويتم ربط معدل الفائدة لهذا النوع من السندات بما يسـمى بمعدل الفائدة الأساسي </a:t>
            </a:r>
            <a:r>
              <a:rPr lang="en-US" dirty="0" smtClean="0"/>
              <a:t>Prime </a:t>
            </a:r>
            <a:r>
              <a:rPr lang="en-US" dirty="0"/>
              <a:t>Rate</a:t>
            </a:r>
            <a:r>
              <a:rPr lang="en-US" dirty="0" smtClean="0"/>
              <a:t> </a:t>
            </a:r>
            <a:r>
              <a:rPr lang="ar-JO" dirty="0" smtClean="0"/>
              <a:t> وهو </a:t>
            </a:r>
            <a:r>
              <a:rPr lang="ar-JO" dirty="0"/>
              <a:t>عبارة عن معدل الفائدة الذي تتعامل به البنوك الأمريكيـة مع أحسن زبائنها.</a:t>
            </a:r>
            <a:endParaRPr lang="en-US" dirty="0">
              <a:cs typeface="+mj-cs"/>
            </a:endParaRPr>
          </a:p>
        </p:txBody>
      </p:sp>
    </p:spTree>
    <p:extLst>
      <p:ext uri="{BB962C8B-B14F-4D97-AF65-F5344CB8AC3E}">
        <p14:creationId xmlns:p14="http://schemas.microsoft.com/office/powerpoint/2010/main" val="36588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476672"/>
            <a:ext cx="8229600" cy="5904656"/>
          </a:xfrm>
        </p:spPr>
        <p:txBody>
          <a:bodyPr>
            <a:normAutofit fontScale="92500" lnSpcReduction="10000"/>
          </a:bodyPr>
          <a:lstStyle/>
          <a:p>
            <a:pPr marL="0" indent="0">
              <a:buNone/>
            </a:pPr>
            <a:r>
              <a:rPr lang="en-US" sz="2400" b="1" dirty="0" smtClean="0"/>
              <a:t>3</a:t>
            </a:r>
            <a:r>
              <a:rPr lang="ar-JO" sz="2400" b="1" dirty="0" smtClean="0"/>
              <a:t>- السندات الصفرية </a:t>
            </a:r>
            <a:r>
              <a:rPr lang="en-US" sz="2400" b="1" dirty="0"/>
              <a:t>Zero Coupon </a:t>
            </a:r>
            <a:r>
              <a:rPr lang="en-US" sz="2400" b="1" dirty="0" smtClean="0"/>
              <a:t>Bonds</a:t>
            </a:r>
            <a:r>
              <a:rPr lang="ar-JO" sz="2400" b="1" dirty="0" smtClean="0"/>
              <a:t>   </a:t>
            </a:r>
          </a:p>
          <a:p>
            <a:pPr marL="0" indent="0">
              <a:buNone/>
            </a:pPr>
            <a:r>
              <a:rPr lang="ar-JO" sz="2400" dirty="0">
                <a:cs typeface="+mj-cs"/>
              </a:rPr>
              <a:t>هي عبارة عن سندات لا تحمل فائدة، ويتم بيعها على أساس الخصم</a:t>
            </a:r>
            <a:r>
              <a:rPr lang="ar-JO" sz="2400" dirty="0" smtClean="0">
                <a:cs typeface="+mj-cs"/>
              </a:rPr>
              <a:t>، وفي </a:t>
            </a:r>
            <a:r>
              <a:rPr lang="ar-JO" sz="2400" dirty="0">
                <a:cs typeface="+mj-cs"/>
              </a:rPr>
              <a:t>العادة يتم احتسـاب الخصم بالاستعانة بمعدل أسعار الفائدة السائدة في السوق</a:t>
            </a:r>
            <a:r>
              <a:rPr lang="ar-JO" sz="2400" dirty="0" smtClean="0">
                <a:cs typeface="+mj-cs"/>
              </a:rPr>
              <a:t>،</a:t>
            </a:r>
          </a:p>
          <a:p>
            <a:pPr marL="0" indent="0">
              <a:buNone/>
            </a:pPr>
            <a:r>
              <a:rPr lang="ar-JO" sz="2400" dirty="0" smtClean="0">
                <a:cs typeface="+mj-cs"/>
              </a:rPr>
              <a:t> - </a:t>
            </a:r>
            <a:r>
              <a:rPr lang="ar-JO" sz="2400" dirty="0">
                <a:cs typeface="+mj-cs"/>
              </a:rPr>
              <a:t>يستفيد حامل السند من الفرق بين السعر في تاريخ الشراء والقيمة الاسمية بتاريخ الاستحقاق، وعليه يتناسب مبلغ الخصم طرديـاً مـع طول الفترة الباقية لتاريخ استحقاق السند، حتى يصبح مبلغ الخصم مسـاويا للصـفر فـي تـاريخ الاستحقاق. </a:t>
            </a:r>
            <a:endParaRPr lang="ar-JO" sz="2400" dirty="0" smtClean="0">
              <a:cs typeface="+mj-cs"/>
            </a:endParaRPr>
          </a:p>
          <a:p>
            <a:pPr marL="0" indent="0">
              <a:buNone/>
            </a:pPr>
            <a:r>
              <a:rPr lang="ar-JO" sz="2400" b="1" dirty="0" smtClean="0">
                <a:cs typeface="+mj-cs"/>
              </a:rPr>
              <a:t>فمثلاً:  </a:t>
            </a:r>
            <a:r>
              <a:rPr lang="ar-JO" sz="2400" dirty="0">
                <a:cs typeface="+mj-cs"/>
              </a:rPr>
              <a:t>إذا اشترى أحد الأشخاص سنداً أصدرته إحدى الشركات بقيمة اسمية قدرها </a:t>
            </a:r>
            <a:r>
              <a:rPr lang="en-US" sz="2400" dirty="0" smtClean="0">
                <a:cs typeface="+mj-cs"/>
              </a:rPr>
              <a:t>1000</a:t>
            </a:r>
            <a:r>
              <a:rPr lang="ar-JO" sz="2400" dirty="0" smtClean="0">
                <a:cs typeface="+mj-cs"/>
              </a:rPr>
              <a:t> </a:t>
            </a:r>
            <a:r>
              <a:rPr lang="ar-JO" sz="2400" dirty="0">
                <a:cs typeface="+mj-cs"/>
              </a:rPr>
              <a:t>دينار ويستحق بعد مرور خمس سنوات، وكان سعر الفائدة السائد في السوق </a:t>
            </a:r>
            <a:endParaRPr lang="en-US" sz="2400" dirty="0" smtClean="0">
              <a:cs typeface="+mj-cs"/>
            </a:endParaRPr>
          </a:p>
          <a:p>
            <a:pPr marL="0" indent="0">
              <a:buNone/>
            </a:pPr>
            <a:r>
              <a:rPr lang="ar-JO" sz="2400" dirty="0" smtClean="0">
                <a:cs typeface="+mj-cs"/>
              </a:rPr>
              <a:t> </a:t>
            </a:r>
            <a:r>
              <a:rPr lang="en-US" sz="2400" dirty="0" smtClean="0">
                <a:cs typeface="+mj-cs"/>
              </a:rPr>
              <a:t>6</a:t>
            </a:r>
            <a:r>
              <a:rPr lang="ar-JO" sz="2400" dirty="0" smtClean="0">
                <a:cs typeface="+mj-cs"/>
              </a:rPr>
              <a:t>%</a:t>
            </a:r>
            <a:r>
              <a:rPr lang="en-US" sz="2400" dirty="0" smtClean="0">
                <a:cs typeface="+mj-cs"/>
              </a:rPr>
              <a:t> </a:t>
            </a:r>
            <a:r>
              <a:rPr lang="ar-JO" sz="2400" dirty="0" smtClean="0">
                <a:cs typeface="+mj-cs"/>
              </a:rPr>
              <a:t>أوجد </a:t>
            </a:r>
            <a:r>
              <a:rPr lang="ar-JO" sz="2400" dirty="0">
                <a:cs typeface="+mj-cs"/>
              </a:rPr>
              <a:t>سعر إصدار السند ؟ </a:t>
            </a:r>
            <a:endParaRPr lang="en-US" sz="2400" dirty="0" smtClean="0">
              <a:cs typeface="+mj-cs"/>
            </a:endParaRPr>
          </a:p>
          <a:p>
            <a:pPr marL="0" indent="0">
              <a:buNone/>
            </a:pPr>
            <a:r>
              <a:rPr lang="ar-JO" sz="2400" b="1" dirty="0" smtClean="0">
                <a:cs typeface="+mj-cs"/>
              </a:rPr>
              <a:t>الحل</a:t>
            </a:r>
            <a:r>
              <a:rPr lang="ar-JO" sz="2400" b="1" dirty="0">
                <a:cs typeface="+mj-cs"/>
              </a:rPr>
              <a:t>: </a:t>
            </a:r>
            <a:r>
              <a:rPr lang="ar-JO" sz="2400" dirty="0">
                <a:cs typeface="+mj-cs"/>
              </a:rPr>
              <a:t>يتم حل السؤال بالاعتماد على مفهوم القيمة الحالية للنقود، وعليه </a:t>
            </a:r>
            <a:r>
              <a:rPr lang="ar-JO" sz="2400" dirty="0" smtClean="0">
                <a:cs typeface="+mj-cs"/>
              </a:rPr>
              <a:t>فان</a:t>
            </a:r>
            <a:endParaRPr lang="en-US" sz="2400" dirty="0" smtClean="0">
              <a:cs typeface="+mj-cs"/>
            </a:endParaRPr>
          </a:p>
          <a:p>
            <a:pPr marL="0" indent="0">
              <a:buNone/>
            </a:pPr>
            <a:r>
              <a:rPr lang="ar-JO" sz="2400" dirty="0" smtClean="0">
                <a:cs typeface="+mj-cs"/>
              </a:rPr>
              <a:t> </a:t>
            </a:r>
            <a:r>
              <a:rPr lang="ar-JO" sz="2400" dirty="0">
                <a:cs typeface="+mj-cs"/>
              </a:rPr>
              <a:t>سـعر إصـدار السـند </a:t>
            </a:r>
            <a:r>
              <a:rPr lang="en-US" sz="2400" dirty="0" smtClean="0">
                <a:cs typeface="+mj-cs"/>
              </a:rPr>
              <a:t>=</a:t>
            </a:r>
            <a:r>
              <a:rPr lang="ar-JO" sz="2400" dirty="0" smtClean="0">
                <a:cs typeface="+mj-cs"/>
              </a:rPr>
              <a:t> </a:t>
            </a:r>
            <a:r>
              <a:rPr lang="ar-JO" sz="2400" dirty="0">
                <a:cs typeface="+mj-cs"/>
              </a:rPr>
              <a:t>قيمة السند بتاريخ الاستحقاق </a:t>
            </a:r>
            <a:r>
              <a:rPr lang="ar-JO" sz="2400" dirty="0" smtClean="0">
                <a:cs typeface="+mj-cs"/>
              </a:rPr>
              <a:t>÷ </a:t>
            </a:r>
            <a:r>
              <a:rPr lang="ar-JO" sz="2400" dirty="0">
                <a:cs typeface="+mj-cs"/>
              </a:rPr>
              <a:t>معامل القيمة الحالية لمبلغ يستحق بعد خمس سـنوات عنـد معدل خصم مقداره </a:t>
            </a:r>
            <a:r>
              <a:rPr lang="en-US" sz="2400" dirty="0" smtClean="0">
                <a:cs typeface="+mj-cs"/>
              </a:rPr>
              <a:t>6</a:t>
            </a:r>
            <a:r>
              <a:rPr lang="ar-JO" sz="2400" dirty="0" smtClean="0">
                <a:cs typeface="+mj-cs"/>
              </a:rPr>
              <a:t>%</a:t>
            </a:r>
            <a:endParaRPr lang="en-US" sz="2400" dirty="0" smtClean="0">
              <a:cs typeface="+mj-cs"/>
            </a:endParaRPr>
          </a:p>
          <a:p>
            <a:pPr marL="0" indent="0">
              <a:buNone/>
            </a:pPr>
            <a:r>
              <a:rPr lang="ar-JO" sz="2400" dirty="0" smtClean="0">
                <a:cs typeface="+mj-cs"/>
              </a:rPr>
              <a:t>قيمة السند = </a:t>
            </a:r>
            <a:r>
              <a:rPr lang="en-US" sz="2400" dirty="0" smtClean="0">
                <a:cs typeface="+mj-cs"/>
              </a:rPr>
              <a:t>1000</a:t>
            </a:r>
            <a:r>
              <a:rPr lang="ar-JO" sz="2400" dirty="0" smtClean="0">
                <a:cs typeface="+mj-cs"/>
              </a:rPr>
              <a:t> ÷   </a:t>
            </a:r>
            <a:r>
              <a:rPr lang="en-US" sz="2400" dirty="0" smtClean="0">
                <a:cs typeface="+mj-cs"/>
              </a:rPr>
              <a:t>5</a:t>
            </a:r>
            <a:r>
              <a:rPr lang="ar-JO" sz="2400" dirty="0" smtClean="0">
                <a:cs typeface="+mj-cs"/>
              </a:rPr>
              <a:t>( %</a:t>
            </a:r>
            <a:r>
              <a:rPr lang="en-US" sz="2400" dirty="0" smtClean="0">
                <a:cs typeface="+mj-cs"/>
              </a:rPr>
              <a:t>6</a:t>
            </a:r>
            <a:r>
              <a:rPr lang="ar-JO" sz="2400" dirty="0" smtClean="0">
                <a:cs typeface="+mj-cs"/>
              </a:rPr>
              <a:t>+</a:t>
            </a:r>
            <a:r>
              <a:rPr lang="en-US" sz="2400" dirty="0" smtClean="0">
                <a:cs typeface="+mj-cs"/>
              </a:rPr>
              <a:t>1</a:t>
            </a:r>
            <a:r>
              <a:rPr lang="ar-JO" sz="2400" dirty="0" smtClean="0">
                <a:cs typeface="+mj-cs"/>
              </a:rPr>
              <a:t>)</a:t>
            </a:r>
            <a:endParaRPr lang="en-US" sz="2400" dirty="0" smtClean="0">
              <a:cs typeface="+mj-cs"/>
            </a:endParaRPr>
          </a:p>
          <a:p>
            <a:pPr marL="0" indent="0">
              <a:buNone/>
            </a:pPr>
            <a:r>
              <a:rPr lang="ar-JO" sz="2400" dirty="0" smtClean="0"/>
              <a:t>= </a:t>
            </a:r>
            <a:r>
              <a:rPr lang="en-US" sz="2400" dirty="0" smtClean="0"/>
              <a:t>1000</a:t>
            </a:r>
            <a:r>
              <a:rPr lang="ar-JO" sz="2400" dirty="0" smtClean="0"/>
              <a:t> × ( </a:t>
            </a:r>
            <a:r>
              <a:rPr lang="en-US" sz="2400" dirty="0" smtClean="0"/>
              <a:t>1</a:t>
            </a:r>
            <a:r>
              <a:rPr lang="ar-JO" sz="2400" dirty="0" smtClean="0"/>
              <a:t> ÷ </a:t>
            </a:r>
            <a:r>
              <a:rPr lang="en-US" sz="2400" dirty="0" smtClean="0"/>
              <a:t>1.33822578</a:t>
            </a:r>
            <a:r>
              <a:rPr lang="ar-JO" sz="2400" dirty="0" smtClean="0"/>
              <a:t>)</a:t>
            </a:r>
            <a:endParaRPr lang="ar-SA" sz="2400" dirty="0" smtClean="0"/>
          </a:p>
          <a:p>
            <a:pPr marL="0" indent="0">
              <a:buNone/>
            </a:pPr>
            <a:r>
              <a:rPr lang="ar-JO" sz="2400" dirty="0"/>
              <a:t>= </a:t>
            </a:r>
            <a:r>
              <a:rPr lang="en-US" sz="2400" dirty="0"/>
              <a:t>1000</a:t>
            </a:r>
            <a:r>
              <a:rPr lang="ar-JO" sz="2400" dirty="0"/>
              <a:t> ÷ </a:t>
            </a:r>
            <a:r>
              <a:rPr lang="en-US" sz="2400" dirty="0"/>
              <a:t>1.33822578</a:t>
            </a:r>
            <a:endParaRPr lang="ar-JO" sz="2400" dirty="0" smtClean="0"/>
          </a:p>
          <a:p>
            <a:pPr marL="0" indent="0">
              <a:buNone/>
            </a:pPr>
            <a:r>
              <a:rPr lang="ar-JO" sz="2400" dirty="0" smtClean="0"/>
              <a:t>= </a:t>
            </a:r>
            <a:r>
              <a:rPr lang="en-US" sz="2400" dirty="0" smtClean="0"/>
              <a:t>1000</a:t>
            </a:r>
            <a:r>
              <a:rPr lang="ar-JO" sz="2400" dirty="0" smtClean="0"/>
              <a:t>× </a:t>
            </a:r>
            <a:r>
              <a:rPr lang="en-US" sz="2400" dirty="0" smtClean="0"/>
              <a:t>0.7373 </a:t>
            </a:r>
            <a:r>
              <a:rPr lang="ar-JO" sz="2400" dirty="0" smtClean="0"/>
              <a:t> = </a:t>
            </a:r>
            <a:r>
              <a:rPr lang="en-US" sz="2400" dirty="0" smtClean="0"/>
              <a:t>747.3</a:t>
            </a:r>
            <a:r>
              <a:rPr lang="ar-JO" sz="2400" dirty="0" smtClean="0"/>
              <a:t> دينار</a:t>
            </a:r>
            <a:endParaRPr lang="en-US" sz="2400" dirty="0"/>
          </a:p>
          <a:p>
            <a:pPr marL="0" indent="0">
              <a:buNone/>
            </a:pPr>
            <a:endParaRPr lang="ar-JO" sz="2400" dirty="0" smtClean="0">
              <a:cs typeface="+mj-cs"/>
            </a:endParaRPr>
          </a:p>
          <a:p>
            <a:pPr marL="0" indent="0">
              <a:buNone/>
            </a:pPr>
            <a:endParaRPr lang="en-US" sz="2400" dirty="0">
              <a:cs typeface="+mj-cs"/>
            </a:endParaRPr>
          </a:p>
        </p:txBody>
      </p:sp>
    </p:spTree>
    <p:extLst>
      <p:ext uri="{BB962C8B-B14F-4D97-AF65-F5344CB8AC3E}">
        <p14:creationId xmlns:p14="http://schemas.microsoft.com/office/powerpoint/2010/main" val="200180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0" indent="0">
              <a:buNone/>
            </a:pPr>
            <a:r>
              <a:rPr lang="en-US" sz="2400" b="1" dirty="0" smtClean="0"/>
              <a:t>4</a:t>
            </a:r>
            <a:r>
              <a:rPr lang="ar-JO" sz="2400" b="1" dirty="0" smtClean="0"/>
              <a:t>- سندات الدخل </a:t>
            </a:r>
            <a:r>
              <a:rPr lang="en-US" sz="2400" b="1" dirty="0" smtClean="0"/>
              <a:t>Income Bonds</a:t>
            </a:r>
            <a:r>
              <a:rPr lang="ar-JO" sz="2400" b="1" dirty="0" smtClean="0"/>
              <a:t>   </a:t>
            </a:r>
            <a:endParaRPr lang="en-US" sz="2400" b="1" dirty="0" smtClean="0"/>
          </a:p>
          <a:p>
            <a:pPr marL="0" indent="0">
              <a:buNone/>
            </a:pPr>
            <a:r>
              <a:rPr lang="ar-JO" sz="2400" dirty="0"/>
              <a:t>وهي عبارة عن سندات تخول مالكها الحصول على الفوائد في حالة تحقيق الشـركة </a:t>
            </a:r>
            <a:r>
              <a:rPr lang="ar-JO" sz="2400" dirty="0" smtClean="0"/>
              <a:t>أربـاح.</a:t>
            </a:r>
          </a:p>
          <a:p>
            <a:pPr marL="0" indent="0">
              <a:buNone/>
            </a:pPr>
            <a:r>
              <a:rPr lang="ar-JO" sz="2400" dirty="0" smtClean="0"/>
              <a:t> - في </a:t>
            </a:r>
            <a:r>
              <a:rPr lang="ar-JO" sz="2400" dirty="0"/>
              <a:t>حالة عدم تحقيق الأرباح لا يجوز لحملتها المطالبة </a:t>
            </a:r>
            <a:r>
              <a:rPr lang="ar-JO" sz="2400" dirty="0" smtClean="0"/>
              <a:t>بالفوائد.</a:t>
            </a:r>
          </a:p>
          <a:p>
            <a:pPr marL="0" indent="0">
              <a:buNone/>
            </a:pPr>
            <a:r>
              <a:rPr lang="ar-JO" sz="2400" dirty="0" smtClean="0"/>
              <a:t> - بعض </a:t>
            </a:r>
            <a:r>
              <a:rPr lang="ar-JO" sz="2400" dirty="0"/>
              <a:t>الحالات قـد يـنص عقـد إصدار هذه السندات على بعض </a:t>
            </a:r>
            <a:r>
              <a:rPr lang="ar-JO" sz="2400" dirty="0" smtClean="0"/>
              <a:t>الشروط:</a:t>
            </a:r>
          </a:p>
          <a:p>
            <a:pPr marL="0" indent="0">
              <a:buNone/>
            </a:pPr>
            <a:r>
              <a:rPr lang="en-US" sz="2400" dirty="0" smtClean="0"/>
              <a:t>1</a:t>
            </a:r>
            <a:r>
              <a:rPr lang="ar-JO" sz="2400" dirty="0" smtClean="0"/>
              <a:t>-  حصول </a:t>
            </a:r>
            <a:r>
              <a:rPr lang="ar-JO" sz="2400" dirty="0"/>
              <a:t>حامل السند على أرباح عن سنوات لم تحقق فيها الشركة أرباحاً  </a:t>
            </a:r>
            <a:r>
              <a:rPr lang="en-US" sz="2400" dirty="0" smtClean="0"/>
              <a:t>Cumulative </a:t>
            </a:r>
            <a:r>
              <a:rPr lang="ar-JO" sz="2400" dirty="0" smtClean="0"/>
              <a:t>.</a:t>
            </a:r>
          </a:p>
          <a:p>
            <a:pPr marL="0" indent="0">
              <a:buNone/>
            </a:pPr>
            <a:r>
              <a:rPr lang="en-US" sz="2400" dirty="0" smtClean="0"/>
              <a:t>2</a:t>
            </a:r>
            <a:r>
              <a:rPr lang="ar-JO" sz="2400" dirty="0" smtClean="0"/>
              <a:t>- قد </a:t>
            </a:r>
            <a:r>
              <a:rPr lang="ar-JO" sz="2400" dirty="0"/>
              <a:t>ينص العقد كذلك على ضرورة قيام الشـركة المصـدرة لهـا بتكوين احتياطي خاص من الأرباح لسداد قيمتها في تاريخ الاستحقاق </a:t>
            </a:r>
            <a:r>
              <a:rPr lang="en-US" sz="2400" dirty="0" smtClean="0"/>
              <a:t>Sinking </a:t>
            </a:r>
            <a:r>
              <a:rPr lang="en-US" sz="2400" dirty="0"/>
              <a:t>Fund</a:t>
            </a:r>
            <a:endParaRPr lang="ar-JO" sz="2400" b="1" dirty="0" smtClean="0"/>
          </a:p>
        </p:txBody>
      </p:sp>
    </p:spTree>
    <p:extLst>
      <p:ext uri="{BB962C8B-B14F-4D97-AF65-F5344CB8AC3E}">
        <p14:creationId xmlns:p14="http://schemas.microsoft.com/office/powerpoint/2010/main" val="140865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3600" b="1" dirty="0" smtClean="0">
                <a:solidFill>
                  <a:srgbClr val="0070C0"/>
                </a:solidFill>
              </a:rPr>
              <a:t>سابعاً</a:t>
            </a:r>
            <a:r>
              <a:rPr lang="ar-JO" sz="3600" b="1" dirty="0">
                <a:solidFill>
                  <a:srgbClr val="0070C0"/>
                </a:solidFill>
              </a:rPr>
              <a:t>: </a:t>
            </a:r>
            <a:r>
              <a:rPr lang="ar-JO" sz="3600" b="1" dirty="0" smtClean="0">
                <a:solidFill>
                  <a:srgbClr val="0070C0"/>
                </a:solidFill>
              </a:rPr>
              <a:t>أنواع أخرى من </a:t>
            </a:r>
            <a:r>
              <a:rPr lang="ar-JO" sz="3600" b="1" dirty="0">
                <a:solidFill>
                  <a:srgbClr val="0070C0"/>
                </a:solidFill>
              </a:rPr>
              <a:t>السندات </a:t>
            </a:r>
            <a:r>
              <a:rPr lang="ar-JO" sz="3600" b="1" dirty="0" smtClean="0">
                <a:solidFill>
                  <a:srgbClr val="0070C0"/>
                </a:solidFill>
              </a:rPr>
              <a:t>: </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544616"/>
          </a:xfrm>
        </p:spPr>
        <p:txBody>
          <a:bodyPr>
            <a:noAutofit/>
          </a:bodyPr>
          <a:lstStyle/>
          <a:p>
            <a:pPr marL="0" indent="0">
              <a:buNone/>
            </a:pPr>
            <a:r>
              <a:rPr lang="ar-JO" sz="2400" dirty="0">
                <a:cs typeface="+mj-cs"/>
              </a:rPr>
              <a:t>بالإضافة للأنواع السابقة للسندات يوجد هناك العديد من الأدوات التمويلية التـي يـتم خلقهـا وابتكارها بشكل متسارع، وبخاصة في مجال أدوات الاقتراض، ومن الأمثلة على هذه الأدوات </a:t>
            </a:r>
            <a:r>
              <a:rPr lang="ar-JO" sz="2400" b="1" dirty="0">
                <a:cs typeface="+mj-cs"/>
              </a:rPr>
              <a:t>مـا </a:t>
            </a:r>
            <a:r>
              <a:rPr lang="ar-JO" sz="2400" b="1" dirty="0" smtClean="0">
                <a:cs typeface="+mj-cs"/>
              </a:rPr>
              <a:t>يسمى </a:t>
            </a:r>
            <a:r>
              <a:rPr lang="ar-JO" sz="2400" b="1" dirty="0">
                <a:cs typeface="+mj-cs"/>
              </a:rPr>
              <a:t>بالسندات الرديئة </a:t>
            </a:r>
            <a:r>
              <a:rPr lang="en-US" sz="2400" b="1" dirty="0">
                <a:cs typeface="+mj-cs"/>
              </a:rPr>
              <a:t>Bonds Junk </a:t>
            </a:r>
            <a:r>
              <a:rPr lang="ar-JO" sz="2400" b="1" dirty="0">
                <a:cs typeface="+mj-cs"/>
              </a:rPr>
              <a:t>أو منخفضة الجودة </a:t>
            </a:r>
            <a:r>
              <a:rPr lang="ar-JO" sz="2400" dirty="0">
                <a:cs typeface="+mj-cs"/>
              </a:rPr>
              <a:t>التي تزايد استخدامها منـذ الثمانينيـات، وهي عبارة عن سندات قامت العديد من إدارات الشركات المساهمة بإصدارها واستخدام حصيلتها في شراء اسهم الشركة المتداولة في السوق المالي، الأمر الذي رفع درجة المخاطرة في هذه السـندات، بسبب ارتفاع ما يسمى بالمخاطرة المالية مما يتطلب رفع معدل العائد عليها، لتعويض المستثمر فيها عن هذه المخاطر. وبشكل عام يصنف هذا النوع من السندات بأنه دون المستوى المطلوب والمرغوب الاستثمار به من قبل مؤسسات تدريج وتصنيف السندات، وتشير العديد من الدراسات الميدانيـة إلـى تزايـد استخدام هذا النوع من السندات، ففي الوقت الذي بلغت فيه القيمة الاسمية للسندات التي تم إصدارها في الولايات المتحدة الأمريكية </a:t>
            </a:r>
            <a:r>
              <a:rPr lang="en-US" sz="2400" dirty="0" smtClean="0">
                <a:cs typeface="+mj-cs"/>
              </a:rPr>
              <a:t>60</a:t>
            </a:r>
            <a:r>
              <a:rPr lang="ar-JO" sz="2400" dirty="0" smtClean="0">
                <a:cs typeface="+mj-cs"/>
              </a:rPr>
              <a:t> </a:t>
            </a:r>
            <a:r>
              <a:rPr lang="ar-JO" sz="2400" dirty="0">
                <a:cs typeface="+mj-cs"/>
              </a:rPr>
              <a:t>مليون دولار في العام </a:t>
            </a:r>
            <a:r>
              <a:rPr lang="en-US" sz="2400" dirty="0" smtClean="0">
                <a:cs typeface="+mj-cs"/>
              </a:rPr>
              <a:t>1985</a:t>
            </a:r>
            <a:r>
              <a:rPr lang="ar-JO" sz="2400" dirty="0" smtClean="0">
                <a:cs typeface="+mj-cs"/>
              </a:rPr>
              <a:t>،</a:t>
            </a:r>
            <a:r>
              <a:rPr lang="en-US" sz="2400" dirty="0" smtClean="0">
                <a:cs typeface="+mj-cs"/>
              </a:rPr>
              <a:t> </a:t>
            </a:r>
            <a:r>
              <a:rPr lang="ar-JO" sz="2400" dirty="0" smtClean="0">
                <a:cs typeface="+mj-cs"/>
              </a:rPr>
              <a:t>ارتفع </a:t>
            </a:r>
            <a:r>
              <a:rPr lang="ar-JO" sz="2400" dirty="0">
                <a:cs typeface="+mj-cs"/>
              </a:rPr>
              <a:t>هذا الرقم إلى </a:t>
            </a:r>
            <a:r>
              <a:rPr lang="en-US" sz="2400" dirty="0" smtClean="0">
                <a:cs typeface="+mj-cs"/>
              </a:rPr>
              <a:t>210</a:t>
            </a:r>
            <a:r>
              <a:rPr lang="ar-JO" sz="2400" dirty="0" smtClean="0">
                <a:cs typeface="+mj-cs"/>
              </a:rPr>
              <a:t> </a:t>
            </a:r>
            <a:r>
              <a:rPr lang="ar-JO" sz="2400" dirty="0">
                <a:cs typeface="+mj-cs"/>
              </a:rPr>
              <a:t>مليـون دولار في العام </a:t>
            </a:r>
            <a:r>
              <a:rPr lang="en-US" sz="2400" dirty="0" smtClean="0">
                <a:cs typeface="+mj-cs"/>
              </a:rPr>
              <a:t>1991</a:t>
            </a:r>
            <a:r>
              <a:rPr lang="ar-JO" sz="2400" dirty="0" smtClean="0">
                <a:cs typeface="+mj-cs"/>
              </a:rPr>
              <a:t> ويشير </a:t>
            </a:r>
            <a:r>
              <a:rPr lang="ar-JO" sz="2400" dirty="0">
                <a:cs typeface="+mj-cs"/>
              </a:rPr>
              <a:t>نفس المصدر كـذلك إلـى أن معـدل التوقف عن سداد هذه السندات </a:t>
            </a:r>
            <a:r>
              <a:rPr lang="en-US" sz="2400" dirty="0" smtClean="0">
                <a:cs typeface="+mj-cs"/>
              </a:rPr>
              <a:t> Default </a:t>
            </a:r>
            <a:r>
              <a:rPr lang="en-US" sz="2400" dirty="0"/>
              <a:t>Rate</a:t>
            </a:r>
            <a:r>
              <a:rPr lang="en-US" sz="2400" dirty="0" smtClean="0">
                <a:cs typeface="+mj-cs"/>
              </a:rPr>
              <a:t> </a:t>
            </a:r>
            <a:r>
              <a:rPr lang="ar-JO" sz="2400" dirty="0">
                <a:cs typeface="+mj-cs"/>
              </a:rPr>
              <a:t>بلغ حوالي </a:t>
            </a:r>
            <a:r>
              <a:rPr lang="en-US" sz="2400" dirty="0" smtClean="0">
                <a:cs typeface="+mj-cs"/>
              </a:rPr>
              <a:t>5.1</a:t>
            </a:r>
            <a:r>
              <a:rPr lang="ar-JO" sz="2400" dirty="0" smtClean="0">
                <a:cs typeface="+mj-cs"/>
              </a:rPr>
              <a:t> %</a:t>
            </a:r>
            <a:r>
              <a:rPr lang="en-US" sz="2400" dirty="0" smtClean="0">
                <a:cs typeface="+mj-cs"/>
              </a:rPr>
              <a:t> </a:t>
            </a:r>
            <a:r>
              <a:rPr lang="ar-JO" sz="2400" dirty="0" smtClean="0">
                <a:cs typeface="+mj-cs"/>
              </a:rPr>
              <a:t>في </a:t>
            </a:r>
            <a:r>
              <a:rPr lang="ar-JO" sz="2400" dirty="0">
                <a:cs typeface="+mj-cs"/>
              </a:rPr>
              <a:t>العام </a:t>
            </a:r>
            <a:r>
              <a:rPr lang="en-US" sz="2400" dirty="0" smtClean="0">
                <a:cs typeface="+mj-cs"/>
              </a:rPr>
              <a:t>1985</a:t>
            </a:r>
            <a:r>
              <a:rPr lang="ar-JO" sz="2400" dirty="0" smtClean="0">
                <a:cs typeface="+mj-cs"/>
              </a:rPr>
              <a:t> </a:t>
            </a:r>
            <a:r>
              <a:rPr lang="ar-JO" sz="2400" dirty="0">
                <a:cs typeface="+mj-cs"/>
              </a:rPr>
              <a:t>إذ ارتفـع هـذا المعدل إلى </a:t>
            </a:r>
            <a:r>
              <a:rPr lang="en-US" sz="2400" dirty="0" smtClean="0">
                <a:cs typeface="+mj-cs"/>
              </a:rPr>
              <a:t>9</a:t>
            </a:r>
            <a:r>
              <a:rPr lang="ar-JO" sz="2400" dirty="0" smtClean="0">
                <a:cs typeface="+mj-cs"/>
              </a:rPr>
              <a:t> %</a:t>
            </a:r>
            <a:r>
              <a:rPr lang="en-US" sz="2400" dirty="0" smtClean="0">
                <a:cs typeface="+mj-cs"/>
              </a:rPr>
              <a:t> </a:t>
            </a:r>
            <a:r>
              <a:rPr lang="ar-JO" sz="2400" dirty="0" smtClean="0">
                <a:cs typeface="+mj-cs"/>
              </a:rPr>
              <a:t>في </a:t>
            </a:r>
            <a:r>
              <a:rPr lang="ar-JO" sz="2400" dirty="0">
                <a:cs typeface="+mj-cs"/>
              </a:rPr>
              <a:t>العام </a:t>
            </a:r>
            <a:r>
              <a:rPr lang="en-US" sz="2400" dirty="0" smtClean="0">
                <a:cs typeface="+mj-cs"/>
              </a:rPr>
              <a:t>1991</a:t>
            </a:r>
            <a:endParaRPr lang="en-US" sz="2400" dirty="0">
              <a:cs typeface="+mj-cs"/>
            </a:endParaRPr>
          </a:p>
        </p:txBody>
      </p:sp>
    </p:spTree>
    <p:extLst>
      <p:ext uri="{BB962C8B-B14F-4D97-AF65-F5344CB8AC3E}">
        <p14:creationId xmlns:p14="http://schemas.microsoft.com/office/powerpoint/2010/main" val="1189213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2800" b="1" dirty="0" smtClean="0">
                <a:solidFill>
                  <a:srgbClr val="0070C0"/>
                </a:solidFill>
              </a:rPr>
              <a:t>أهم العوامل التي تؤخذ بعين الاعتبار لاختيار مصدر التمويل المناسب:</a:t>
            </a:r>
            <a:endParaRPr lang="en-US" sz="28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Autofit/>
          </a:bodyPr>
          <a:lstStyle/>
          <a:p>
            <a:pPr marL="0" indent="0">
              <a:buNone/>
            </a:pPr>
            <a:r>
              <a:rPr lang="ar-JO" sz="2800" dirty="0">
                <a:cs typeface="+mj-cs"/>
              </a:rPr>
              <a:t>هل الاقتراض مفيد؟ هل الاقتراض مؤذٍ؟ يجب التأكيد على أن الاقتراض يترتب عليـة دفـع التزامات ثابتة (الفوائد وأقساط القروض) في مواعيد محددة، وأن عجز المشروع عن تسـديدها فـي المواعيد المحددة يهدد بقاء المشروع واستمراره، ويمكن الحجز على ممتلكاته وبالتالي تصفيته، ومن جهة أخرى لا بد من الإشارة إلى أن الاعتماد على الاقتراض بشـكل مـدروس بالكميـة والوقـت المناسبين يؤدي إلى تحقيق منافع للمشروع وتحقيق أرباح، وهذا ما يعرف في أدبيات التمويل بالرفع المالي </a:t>
            </a:r>
            <a:r>
              <a:rPr lang="en-US" sz="2800" dirty="0" smtClean="0">
                <a:cs typeface="+mj-cs"/>
              </a:rPr>
              <a:t>Financial </a:t>
            </a:r>
            <a:r>
              <a:rPr lang="en-US" sz="2800" dirty="0"/>
              <a:t>Leverage</a:t>
            </a:r>
            <a:r>
              <a:rPr lang="en-US" sz="2800" dirty="0" smtClean="0">
                <a:cs typeface="+mj-cs"/>
              </a:rPr>
              <a:t> ،</a:t>
            </a:r>
            <a:r>
              <a:rPr lang="ar-JO" sz="2800" dirty="0" smtClean="0">
                <a:cs typeface="+mj-cs"/>
              </a:rPr>
              <a:t> أي </a:t>
            </a:r>
            <a:r>
              <a:rPr lang="ar-JO" sz="2800" dirty="0">
                <a:cs typeface="+mj-cs"/>
              </a:rPr>
              <a:t>تعظيم أرباح المشروع باستخدام أموال المودعين. تشير تجارب العديد من المشاريع إلى عدم وجود أجوبة كاملة للأسئلة السابقة، وإنمـا تشـير الدراسات الميدانية والتجارب إلى وجود العديد من العوامل التي تحدد وتحكم المدى الذي يمكـن أن يذهب إليه </a:t>
            </a:r>
            <a:r>
              <a:rPr lang="ar-JO" sz="2800" b="1" dirty="0">
                <a:cs typeface="+mj-cs"/>
              </a:rPr>
              <a:t>المشروع في اعتماده على الاقتراض في التمويل ومن هذه العوامل: </a:t>
            </a:r>
            <a:endParaRPr lang="en-US" sz="2800" b="1" dirty="0">
              <a:cs typeface="+mj-cs"/>
            </a:endParaRPr>
          </a:p>
        </p:txBody>
      </p:sp>
    </p:spTree>
    <p:extLst>
      <p:ext uri="{BB962C8B-B14F-4D97-AF65-F5344CB8AC3E}">
        <p14:creationId xmlns:p14="http://schemas.microsoft.com/office/powerpoint/2010/main" val="306328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3600" b="1" dirty="0">
                <a:solidFill>
                  <a:srgbClr val="0070C0"/>
                </a:solidFill>
              </a:rPr>
              <a:t>أدوات الاقتراض طويلة </a:t>
            </a:r>
            <a:r>
              <a:rPr lang="ar-JO" sz="3600" b="1" dirty="0" smtClean="0">
                <a:solidFill>
                  <a:srgbClr val="0070C0"/>
                </a:solidFill>
              </a:rPr>
              <a:t>الأجل</a:t>
            </a:r>
            <a:r>
              <a:rPr lang="en-US" sz="3600" b="1" dirty="0" smtClean="0">
                <a:solidFill>
                  <a:srgbClr val="0070C0"/>
                </a:solidFill>
              </a:rPr>
              <a:t>:</a:t>
            </a:r>
            <a:r>
              <a:rPr lang="ar-JO" sz="3600" b="1" dirty="0" smtClean="0">
                <a:solidFill>
                  <a:srgbClr val="0070C0"/>
                </a:solidFill>
              </a:rPr>
              <a:t> </a:t>
            </a:r>
            <a:r>
              <a:rPr lang="en-US" sz="3600" b="1" dirty="0">
                <a:solidFill>
                  <a:srgbClr val="0070C0"/>
                </a:solidFill>
              </a:rPr>
              <a:t>Debts Term Long </a:t>
            </a:r>
          </a:p>
        </p:txBody>
      </p:sp>
      <p:sp>
        <p:nvSpPr>
          <p:cNvPr id="3" name="عنصر نائب للمحتوى 2"/>
          <p:cNvSpPr>
            <a:spLocks noGrp="1"/>
          </p:cNvSpPr>
          <p:nvPr>
            <p:ph idx="1"/>
          </p:nvPr>
        </p:nvSpPr>
        <p:spPr>
          <a:xfrm>
            <a:off x="457200" y="980728"/>
            <a:ext cx="8229600" cy="5328592"/>
          </a:xfrm>
        </p:spPr>
        <p:txBody>
          <a:bodyPr>
            <a:normAutofit fontScale="62500" lnSpcReduction="20000"/>
          </a:bodyPr>
          <a:lstStyle/>
          <a:p>
            <a:pPr>
              <a:buFontTx/>
              <a:buChar char="-"/>
            </a:pPr>
            <a:r>
              <a:rPr lang="ar-JO" dirty="0" smtClean="0">
                <a:cs typeface="+mj-cs"/>
              </a:rPr>
              <a:t>تلجأ </a:t>
            </a:r>
            <a:r>
              <a:rPr lang="ar-JO" dirty="0">
                <a:cs typeface="+mj-cs"/>
              </a:rPr>
              <a:t>إدارة الشركة في العديد من الحالات إلى استخدام أموال المودعين من خلال الاقتـراض لتلبية احتياجاتها المالية طويلة الأجل وذلك في حالة عدم كفاية مصادر أموالهـا الذاتيـة (الأربـاح المحتجزة) أو الخاصة (أموال المساهمين</a:t>
            </a:r>
            <a:r>
              <a:rPr lang="ar-JO" dirty="0" smtClean="0">
                <a:cs typeface="+mj-cs"/>
              </a:rPr>
              <a:t>).</a:t>
            </a:r>
          </a:p>
          <a:p>
            <a:pPr>
              <a:buFontTx/>
              <a:buChar char="-"/>
            </a:pPr>
            <a:r>
              <a:rPr lang="ar-JO" dirty="0" smtClean="0">
                <a:cs typeface="+mj-cs"/>
              </a:rPr>
              <a:t>خلال </a:t>
            </a:r>
            <a:r>
              <a:rPr lang="ar-JO" dirty="0">
                <a:cs typeface="+mj-cs"/>
              </a:rPr>
              <a:t>الخمسين عاما الماضـية شـهدت البيئـة التمويلية ظهور عدة أشكال من أدوات الاقتراض كان على </a:t>
            </a:r>
            <a:r>
              <a:rPr lang="ar-JO" dirty="0" smtClean="0">
                <a:cs typeface="+mj-cs"/>
              </a:rPr>
              <a:t>رأسـها</a:t>
            </a:r>
          </a:p>
          <a:p>
            <a:pPr marL="0" indent="0">
              <a:buNone/>
            </a:pPr>
            <a:r>
              <a:rPr lang="en-US" dirty="0" smtClean="0">
                <a:cs typeface="+mj-cs"/>
              </a:rPr>
              <a:t>1</a:t>
            </a:r>
            <a:r>
              <a:rPr lang="ar-JO" dirty="0" smtClean="0">
                <a:cs typeface="+mj-cs"/>
              </a:rPr>
              <a:t>- </a:t>
            </a:r>
            <a:r>
              <a:rPr lang="ar-JO" dirty="0">
                <a:cs typeface="+mj-cs"/>
              </a:rPr>
              <a:t>الاقتـراض </a:t>
            </a:r>
            <a:r>
              <a:rPr lang="ar-JO" dirty="0" smtClean="0">
                <a:cs typeface="+mj-cs"/>
              </a:rPr>
              <a:t>البنكـي.</a:t>
            </a:r>
          </a:p>
          <a:p>
            <a:pPr marL="0" indent="0">
              <a:buNone/>
            </a:pPr>
            <a:r>
              <a:rPr lang="en-US" dirty="0" smtClean="0">
                <a:cs typeface="+mj-cs"/>
              </a:rPr>
              <a:t>2</a:t>
            </a:r>
            <a:r>
              <a:rPr lang="ar-JO" dirty="0" smtClean="0">
                <a:cs typeface="+mj-cs"/>
              </a:rPr>
              <a:t>- إصـدار </a:t>
            </a:r>
            <a:r>
              <a:rPr lang="ar-JO" dirty="0">
                <a:cs typeface="+mj-cs"/>
              </a:rPr>
              <a:t>السندات بأشكالها </a:t>
            </a:r>
            <a:r>
              <a:rPr lang="ar-JO" dirty="0" smtClean="0">
                <a:cs typeface="+mj-cs"/>
              </a:rPr>
              <a:t>كافة.</a:t>
            </a:r>
          </a:p>
          <a:p>
            <a:pPr marL="0" indent="0">
              <a:buNone/>
            </a:pPr>
            <a:r>
              <a:rPr lang="ar-JO" dirty="0" smtClean="0">
                <a:cs typeface="+mj-cs"/>
              </a:rPr>
              <a:t> - </a:t>
            </a:r>
            <a:r>
              <a:rPr lang="ar-JO" b="1" dirty="0" smtClean="0">
                <a:cs typeface="+mj-cs"/>
              </a:rPr>
              <a:t>وقد </a:t>
            </a:r>
            <a:r>
              <a:rPr lang="ar-JO" b="1" dirty="0">
                <a:cs typeface="+mj-cs"/>
              </a:rPr>
              <a:t>شاع التمويل بهذه الأدوات، بسبب المزايا الناجمة عن استخدامها </a:t>
            </a:r>
            <a:r>
              <a:rPr lang="ar-JO" dirty="0">
                <a:cs typeface="+mj-cs"/>
              </a:rPr>
              <a:t>وعلـى رأسها انخفاض تكلفة التمويل بالاقتراض، بسبب المنافع الضريبية لهذه المصادر، أو ما يسمى بالدرع الضريبي لفوائد الاقتراض </a:t>
            </a:r>
            <a:r>
              <a:rPr lang="en-US" dirty="0">
                <a:cs typeface="+mj-cs"/>
              </a:rPr>
              <a:t>Shield Tax ،</a:t>
            </a:r>
            <a:r>
              <a:rPr lang="ar-JO" dirty="0">
                <a:cs typeface="+mj-cs"/>
              </a:rPr>
              <a:t>إذ يتم خصم فوائد القروض كمصاريف من صافي ربـح الشركة الخاضع للضريبة، الأمر الذي يؤدي إلى تخفيض الوعاء الضريبي للشركة، وبالتالي تخفيض مبلغ الضريبة المدفوع، وما يترتب على ذلك من رفع معدلات العائد على الاستثمار </a:t>
            </a:r>
            <a:r>
              <a:rPr lang="ar-JO" dirty="0" smtClean="0">
                <a:cs typeface="+mj-cs"/>
              </a:rPr>
              <a:t>وغيرها.</a:t>
            </a:r>
          </a:p>
          <a:p>
            <a:pPr marL="0" indent="0">
              <a:buNone/>
            </a:pPr>
            <a:r>
              <a:rPr lang="ar-JO" dirty="0" smtClean="0">
                <a:cs typeface="+mj-cs"/>
              </a:rPr>
              <a:t> - تشير </a:t>
            </a:r>
            <a:r>
              <a:rPr lang="ar-JO" dirty="0">
                <a:cs typeface="+mj-cs"/>
              </a:rPr>
              <a:t>العديد من الدراسات الميدانية في هذا السياق والتي أجريت في العديـد مـن دول أوروبـا الغربيـة والولايات المتحدة بأن التمويل بالاقتراض يحتل المرتبة الثانية من بين مصادر التمويل طويل </a:t>
            </a:r>
            <a:r>
              <a:rPr lang="ar-JO" dirty="0" smtClean="0">
                <a:cs typeface="+mj-cs"/>
              </a:rPr>
              <a:t>الأجل. -- - تتعدد </a:t>
            </a:r>
            <a:r>
              <a:rPr lang="ar-JO" dirty="0">
                <a:cs typeface="+mj-cs"/>
              </a:rPr>
              <a:t>أشكال الاقتراض طويل الأجل، ويمكن تصنيفها إلـى مجمـوعتين رئيسـيتين همـا: </a:t>
            </a:r>
            <a:endParaRPr lang="ar-JO" dirty="0" smtClean="0">
              <a:cs typeface="+mj-cs"/>
            </a:endParaRPr>
          </a:p>
          <a:p>
            <a:pPr marL="0" indent="0">
              <a:buNone/>
            </a:pPr>
            <a:r>
              <a:rPr lang="en-US" dirty="0" smtClean="0">
                <a:cs typeface="+mj-cs"/>
              </a:rPr>
              <a:t>1</a:t>
            </a:r>
            <a:r>
              <a:rPr lang="ar-JO" dirty="0" smtClean="0">
                <a:cs typeface="+mj-cs"/>
              </a:rPr>
              <a:t>- القروض </a:t>
            </a:r>
            <a:r>
              <a:rPr lang="ar-JO" dirty="0">
                <a:cs typeface="+mj-cs"/>
              </a:rPr>
              <a:t>البنكية طويلة </a:t>
            </a:r>
            <a:r>
              <a:rPr lang="ar-JO" dirty="0" smtClean="0">
                <a:cs typeface="+mj-cs"/>
              </a:rPr>
              <a:t>الأجل.</a:t>
            </a:r>
          </a:p>
          <a:p>
            <a:pPr marL="0" indent="0">
              <a:buNone/>
            </a:pPr>
            <a:r>
              <a:rPr lang="en-US" dirty="0" smtClean="0">
                <a:cs typeface="+mj-cs"/>
              </a:rPr>
              <a:t>2</a:t>
            </a:r>
            <a:r>
              <a:rPr lang="ar-JO" dirty="0" smtClean="0">
                <a:cs typeface="+mj-cs"/>
              </a:rPr>
              <a:t>- إصدارات </a:t>
            </a:r>
            <a:r>
              <a:rPr lang="ar-JO" dirty="0">
                <a:cs typeface="+mj-cs"/>
              </a:rPr>
              <a:t>السندات بأشكالها </a:t>
            </a:r>
            <a:r>
              <a:rPr lang="ar-JO" dirty="0" smtClean="0">
                <a:cs typeface="+mj-cs"/>
              </a:rPr>
              <a:t>كافة.</a:t>
            </a:r>
          </a:p>
          <a:p>
            <a:pPr marL="0" indent="0">
              <a:buNone/>
            </a:pPr>
            <a:r>
              <a:rPr lang="ar-JO" dirty="0" smtClean="0">
                <a:cs typeface="+mj-cs"/>
              </a:rPr>
              <a:t> </a:t>
            </a:r>
            <a:r>
              <a:rPr lang="ar-JO" dirty="0">
                <a:cs typeface="+mj-cs"/>
              </a:rPr>
              <a:t>وبما أننا تعرضنا للنوع الأول في حديثنا عن التمويل متوسط الأجل، فسنتحدث الآن عن النوع الثاني وهو إصدار السندات. </a:t>
            </a:r>
            <a:endParaRPr lang="en-US" dirty="0">
              <a:cs typeface="+mj-cs"/>
            </a:endParaRPr>
          </a:p>
        </p:txBody>
      </p:sp>
    </p:spTree>
    <p:extLst>
      <p:ext uri="{BB962C8B-B14F-4D97-AF65-F5344CB8AC3E}">
        <p14:creationId xmlns:p14="http://schemas.microsoft.com/office/powerpoint/2010/main" val="8718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3600" b="1" dirty="0" smtClean="0">
                <a:solidFill>
                  <a:srgbClr val="0070C0"/>
                </a:solidFill>
              </a:rPr>
              <a:t>1</a:t>
            </a:r>
            <a:r>
              <a:rPr lang="ar-JO" sz="3600" b="1" dirty="0" smtClean="0">
                <a:solidFill>
                  <a:srgbClr val="0070C0"/>
                </a:solidFill>
              </a:rPr>
              <a:t>- طبيعة عمل المشروع </a:t>
            </a:r>
            <a:r>
              <a:rPr lang="en-US" sz="3600" b="1" dirty="0" smtClean="0">
                <a:solidFill>
                  <a:srgbClr val="0070C0"/>
                </a:solidFill>
              </a:rPr>
              <a:t>Nature of Industry</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fontScale="92500" lnSpcReduction="10000"/>
          </a:bodyPr>
          <a:lstStyle/>
          <a:p>
            <a:pPr>
              <a:buFontTx/>
              <a:buChar char="-"/>
            </a:pPr>
            <a:r>
              <a:rPr lang="ar-JO" sz="2400" dirty="0" smtClean="0">
                <a:cs typeface="+mj-cs"/>
              </a:rPr>
              <a:t>إن </a:t>
            </a:r>
            <a:r>
              <a:rPr lang="ar-JO" sz="2400" dirty="0">
                <a:cs typeface="+mj-cs"/>
              </a:rPr>
              <a:t>طبيعة عمل المشروع والمجال الذي يعمل به يؤثر بشكل كبير على قدرة المشروع علـى </a:t>
            </a:r>
            <a:r>
              <a:rPr lang="ar-JO" sz="2400" dirty="0" smtClean="0">
                <a:cs typeface="+mj-cs"/>
              </a:rPr>
              <a:t>الاقتراض.</a:t>
            </a:r>
          </a:p>
          <a:p>
            <a:pPr>
              <a:buFontTx/>
              <a:buChar char="-"/>
            </a:pPr>
            <a:r>
              <a:rPr lang="ar-JO" sz="2400" dirty="0" smtClean="0">
                <a:cs typeface="+mj-cs"/>
              </a:rPr>
              <a:t>المشاريع </a:t>
            </a:r>
            <a:r>
              <a:rPr lang="ar-JO" sz="2400" dirty="0">
                <a:cs typeface="+mj-cs"/>
              </a:rPr>
              <a:t>التي تعمل بظروف تنافسية، و تتصف بعدم استقرار أرباحها، لا يفضـل لهـا الاعتماد على الاقتراض أو التوسع فيه. </a:t>
            </a:r>
            <a:endParaRPr lang="ar-JO" sz="2400" dirty="0" smtClean="0">
              <a:cs typeface="+mj-cs"/>
            </a:endParaRPr>
          </a:p>
          <a:p>
            <a:pPr>
              <a:buFontTx/>
              <a:buChar char="-"/>
            </a:pPr>
            <a:r>
              <a:rPr lang="ar-JO" sz="2400" dirty="0" smtClean="0">
                <a:cs typeface="+mj-cs"/>
              </a:rPr>
              <a:t>المشاريع </a:t>
            </a:r>
            <a:r>
              <a:rPr lang="ar-JO" sz="2400" dirty="0">
                <a:cs typeface="+mj-cs"/>
              </a:rPr>
              <a:t>التي تعمل بشكل احتكاري أو في موقع تنافسي قوي، و تتصف باستقرار أرباحها فإن الاقتراض لا يشكل خطورة عليها، لأنها تكون متأكـدة من أن أرباحها كافية لتغطية تكاليف الاقتراض (الفوائد). </a:t>
            </a:r>
            <a:endParaRPr lang="ar-JO" sz="2400" dirty="0" smtClean="0">
              <a:cs typeface="+mj-cs"/>
            </a:endParaRPr>
          </a:p>
          <a:p>
            <a:pPr>
              <a:buFontTx/>
              <a:buChar char="-"/>
            </a:pPr>
            <a:r>
              <a:rPr lang="ar-JO" sz="2400" dirty="0" smtClean="0">
                <a:cs typeface="+mj-cs"/>
              </a:rPr>
              <a:t>لذلك </a:t>
            </a:r>
            <a:r>
              <a:rPr lang="ar-JO" sz="2400" dirty="0">
                <a:cs typeface="+mj-cs"/>
              </a:rPr>
              <a:t>نجد أن المشاريع والشركات التي تعمل في مجال المنافع والخـدمات الأساسـية تمتـاز </a:t>
            </a:r>
            <a:r>
              <a:rPr lang="ar-JO" sz="2400" dirty="0" smtClean="0">
                <a:cs typeface="+mj-cs"/>
              </a:rPr>
              <a:t>بأفضلية </a:t>
            </a:r>
            <a:r>
              <a:rPr lang="ar-JO" sz="2400" dirty="0">
                <a:cs typeface="+mj-cs"/>
              </a:rPr>
              <a:t>جدوى وعدم وجود مخاطرة؛ بسبب اعتمادها على القروض بكافـة أشـكالها فـي تمويـل عملياتها. </a:t>
            </a:r>
            <a:endParaRPr lang="ar-JO" sz="2400" dirty="0" smtClean="0">
              <a:cs typeface="+mj-cs"/>
            </a:endParaRPr>
          </a:p>
          <a:p>
            <a:pPr>
              <a:buFontTx/>
              <a:buChar char="-"/>
            </a:pPr>
            <a:r>
              <a:rPr lang="ar-JO" sz="2400" dirty="0" smtClean="0">
                <a:cs typeface="+mj-cs"/>
              </a:rPr>
              <a:t>من </a:t>
            </a:r>
            <a:r>
              <a:rPr lang="ar-JO" sz="2400" dirty="0">
                <a:cs typeface="+mj-cs"/>
              </a:rPr>
              <a:t>جهة أخرى نجد أن الشركات التي لا يمتاز هيكل استثماراتها بالتنويع </a:t>
            </a:r>
            <a:r>
              <a:rPr lang="en-US" sz="2400" dirty="0">
                <a:cs typeface="+mj-cs"/>
              </a:rPr>
              <a:t>Diversification </a:t>
            </a:r>
            <a:r>
              <a:rPr lang="ar-JO" sz="2400" dirty="0">
                <a:cs typeface="+mj-cs"/>
              </a:rPr>
              <a:t>لا يفضل لها الاعتماد على الاقتراض في تمويل هذه الاستثمارات، نظرا لارتفاع ما يسمى بالمخاطرة التشغيلية </a:t>
            </a:r>
            <a:r>
              <a:rPr lang="ar-JO" sz="2400" dirty="0" smtClean="0">
                <a:cs typeface="+mj-cs"/>
              </a:rPr>
              <a:t>لها</a:t>
            </a:r>
          </a:p>
          <a:p>
            <a:pPr>
              <a:buFontTx/>
              <a:buChar char="-"/>
            </a:pPr>
            <a:r>
              <a:rPr lang="ar-JO" sz="2400" dirty="0" smtClean="0">
                <a:cs typeface="+mj-cs"/>
              </a:rPr>
              <a:t> </a:t>
            </a:r>
            <a:r>
              <a:rPr lang="ar-JO" sz="2400" dirty="0">
                <a:cs typeface="+mj-cs"/>
              </a:rPr>
              <a:t>وعلى العكس نجد أن الشركات التي تتصف بتنوع مصادر إيراداتها يكون الاقتـراض بديل تمويلي ملائم </a:t>
            </a:r>
            <a:r>
              <a:rPr lang="ar-JO" sz="2400" dirty="0" smtClean="0">
                <a:cs typeface="+mj-cs"/>
              </a:rPr>
              <a:t>لها</a:t>
            </a:r>
            <a:r>
              <a:rPr lang="en-US" sz="2400" dirty="0" smtClean="0">
                <a:cs typeface="+mj-cs"/>
              </a:rPr>
              <a:t>.</a:t>
            </a:r>
            <a:endParaRPr lang="en-US" sz="2400" dirty="0">
              <a:cs typeface="+mj-cs"/>
            </a:endParaRPr>
          </a:p>
        </p:txBody>
      </p:sp>
    </p:spTree>
    <p:extLst>
      <p:ext uri="{BB962C8B-B14F-4D97-AF65-F5344CB8AC3E}">
        <p14:creationId xmlns:p14="http://schemas.microsoft.com/office/powerpoint/2010/main" val="312974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3600" b="1" dirty="0" smtClean="0">
                <a:solidFill>
                  <a:srgbClr val="0070C0"/>
                </a:solidFill>
              </a:rPr>
              <a:t>2</a:t>
            </a:r>
            <a:r>
              <a:rPr lang="ar-JO" sz="3600" b="1" dirty="0" smtClean="0">
                <a:solidFill>
                  <a:srgbClr val="0070C0"/>
                </a:solidFill>
              </a:rPr>
              <a:t>- هيكل أصول المشروع </a:t>
            </a:r>
            <a:r>
              <a:rPr lang="en-US" sz="3600" b="1" dirty="0" smtClean="0">
                <a:solidFill>
                  <a:srgbClr val="0070C0"/>
                </a:solidFill>
              </a:rPr>
              <a:t>Assets Structure</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400" b="1" dirty="0">
                <a:cs typeface="+mj-cs"/>
              </a:rPr>
              <a:t>ما هو الضمان الأساسي للمقرض حينما يقوم بإقراض المشروع؟ </a:t>
            </a:r>
            <a:endParaRPr lang="ar-JO" sz="2400" b="1" dirty="0" smtClean="0">
              <a:cs typeface="+mj-cs"/>
            </a:endParaRPr>
          </a:p>
          <a:p>
            <a:pPr>
              <a:buFontTx/>
              <a:buChar char="-"/>
            </a:pPr>
            <a:r>
              <a:rPr lang="ar-JO" sz="2400" dirty="0" smtClean="0">
                <a:cs typeface="+mj-cs"/>
              </a:rPr>
              <a:t>إن </a:t>
            </a:r>
            <a:r>
              <a:rPr lang="ar-JO" sz="2400" dirty="0">
                <a:cs typeface="+mj-cs"/>
              </a:rPr>
              <a:t>القرض يكون مضموناً في حال كون المشروع لديه كمية كبيرة من الأصول الملموسة التي يمكن للبنك بيعها في حالة عجز المشروع عن سداد التزاماته للبنك، أو في حالـة تصـفيته (العسـر المالي). </a:t>
            </a:r>
            <a:endParaRPr lang="ar-JO" sz="2400" dirty="0" smtClean="0">
              <a:cs typeface="+mj-cs"/>
            </a:endParaRPr>
          </a:p>
          <a:p>
            <a:pPr>
              <a:buFontTx/>
              <a:buChar char="-"/>
            </a:pPr>
            <a:r>
              <a:rPr lang="ar-JO" sz="2400" dirty="0" smtClean="0">
                <a:cs typeface="+mj-cs"/>
              </a:rPr>
              <a:t>وبالتالي </a:t>
            </a:r>
            <a:r>
              <a:rPr lang="ar-JO" sz="2400" dirty="0">
                <a:cs typeface="+mj-cs"/>
              </a:rPr>
              <a:t>نجد أن المشاريع التي تحتوي موجوداتها على نسبة كبيـرة مـن الأصـول الثابتـة الملموسة يمكن لها أن تقترض بسهولة وبشروط إقراض ليست قاسية (معدل الفائدة والشروط والقيود التي قد يفرضها البنك في عقد القرض</a:t>
            </a:r>
            <a:r>
              <a:rPr lang="ar-JO" sz="2400" dirty="0" smtClean="0">
                <a:cs typeface="+mj-cs"/>
              </a:rPr>
              <a:t>).</a:t>
            </a:r>
          </a:p>
          <a:p>
            <a:pPr>
              <a:buFontTx/>
              <a:buChar char="-"/>
            </a:pPr>
            <a:r>
              <a:rPr lang="ar-JO" sz="2400" dirty="0" smtClean="0">
                <a:cs typeface="+mj-cs"/>
              </a:rPr>
              <a:t> </a:t>
            </a:r>
            <a:r>
              <a:rPr lang="ar-JO" sz="2400" dirty="0">
                <a:cs typeface="+mj-cs"/>
              </a:rPr>
              <a:t>أما الشركات أو المشاريع التي ليس لديها أصول ثابتـة، أو يحتوي هيكل أصولها على نسبة قليلة من هذه الأصول فتتصف بعدم قدرتها على الاقتراض، وتواجه صعوبات كبيرة عند محاولتها الحصول على القرض بالإضافة إلى ارتفاع تكاليف الاقتراض بالنسبة لها كشركات الخدمات؛ لأن هذه الشركات ليس لديها ما تضمن به حقوق المقرض في حالة عجزهـا عن سداد القروض.</a:t>
            </a:r>
            <a:endParaRPr lang="en-US" sz="2400" dirty="0">
              <a:cs typeface="+mj-cs"/>
            </a:endParaRPr>
          </a:p>
        </p:txBody>
      </p:sp>
    </p:spTree>
    <p:extLst>
      <p:ext uri="{BB962C8B-B14F-4D97-AF65-F5344CB8AC3E}">
        <p14:creationId xmlns:p14="http://schemas.microsoft.com/office/powerpoint/2010/main" val="84243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3600" b="1" dirty="0" smtClean="0">
                <a:solidFill>
                  <a:srgbClr val="0070C0"/>
                </a:solidFill>
              </a:rPr>
              <a:t>3</a:t>
            </a:r>
            <a:r>
              <a:rPr lang="ar-JO" sz="3600" b="1" dirty="0" smtClean="0">
                <a:solidFill>
                  <a:srgbClr val="0070C0"/>
                </a:solidFill>
              </a:rPr>
              <a:t>- حجم المشروع </a:t>
            </a:r>
            <a:r>
              <a:rPr lang="en-US" sz="3600" b="1" dirty="0" smtClean="0">
                <a:solidFill>
                  <a:srgbClr val="0070C0"/>
                </a:solidFill>
              </a:rPr>
              <a:t>Size of The Company</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400" dirty="0" smtClean="0"/>
              <a:t>- كلما </a:t>
            </a:r>
            <a:r>
              <a:rPr lang="ar-JO" sz="2400" dirty="0"/>
              <a:t>صغر حجم المشروع كان عليه الاعتماد على أمواله الذاتية لتمويل </a:t>
            </a:r>
            <a:r>
              <a:rPr lang="ar-JO" sz="2400" dirty="0" smtClean="0"/>
              <a:t>عملياته.</a:t>
            </a:r>
          </a:p>
          <a:p>
            <a:pPr marL="0" indent="0">
              <a:buNone/>
            </a:pPr>
            <a:r>
              <a:rPr lang="ar-JO" sz="2400" dirty="0" smtClean="0"/>
              <a:t> </a:t>
            </a:r>
            <a:r>
              <a:rPr lang="ar-JO" sz="2400" dirty="0"/>
              <a:t>لأن صـغر المشروع يواجه صعوبات في الحصول على قروض، وإن استطاع فبتكاليف باهظة وشروط قاسية، </a:t>
            </a:r>
            <a:r>
              <a:rPr lang="ar-JO" sz="2400" dirty="0" smtClean="0"/>
              <a:t>ويكون </a:t>
            </a:r>
            <a:r>
              <a:rPr lang="ar-JO" sz="2400" dirty="0"/>
              <a:t>في مركز تفاوضي </a:t>
            </a:r>
            <a:r>
              <a:rPr lang="ar-JO" sz="2400" dirty="0" smtClean="0"/>
              <a:t>ضعيف.</a:t>
            </a:r>
          </a:p>
          <a:p>
            <a:pPr marL="0" indent="0">
              <a:buNone/>
            </a:pPr>
            <a:r>
              <a:rPr lang="ar-JO" sz="2400" dirty="0" smtClean="0"/>
              <a:t> - المشاريع </a:t>
            </a:r>
            <a:r>
              <a:rPr lang="ar-JO" sz="2400" dirty="0"/>
              <a:t>والمنشآت الكبيرة التي تتصـف بقـوة مركزهـا التفاوضي؛ بسبب قدرتها على الحصول على التمويل من عدة مصادر مختلفة، إذ تستطيع الشـركات المساهمة مثلاً التوجه للبنوك أو إصدار السندات للحصول على </a:t>
            </a:r>
            <a:r>
              <a:rPr lang="ar-JO" sz="2400" dirty="0" smtClean="0"/>
              <a:t>القروض.</a:t>
            </a:r>
            <a:endParaRPr lang="en-US" sz="2400" dirty="0">
              <a:cs typeface="+mj-cs"/>
            </a:endParaRPr>
          </a:p>
        </p:txBody>
      </p:sp>
    </p:spTree>
    <p:extLst>
      <p:ext uri="{BB962C8B-B14F-4D97-AF65-F5344CB8AC3E}">
        <p14:creationId xmlns:p14="http://schemas.microsoft.com/office/powerpoint/2010/main" val="12374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3600" b="1" dirty="0" smtClean="0">
                <a:solidFill>
                  <a:srgbClr val="0070C0"/>
                </a:solidFill>
              </a:rPr>
              <a:t>4</a:t>
            </a:r>
            <a:r>
              <a:rPr lang="ar-JO" sz="3600" b="1" dirty="0" smtClean="0">
                <a:solidFill>
                  <a:srgbClr val="0070C0"/>
                </a:solidFill>
              </a:rPr>
              <a:t>- الهدف من التمويل </a:t>
            </a:r>
            <a:r>
              <a:rPr lang="en-US" sz="3600" b="1" dirty="0" smtClean="0">
                <a:solidFill>
                  <a:srgbClr val="0070C0"/>
                </a:solidFill>
              </a:rPr>
              <a:t>Purpose of Financing</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a:buFontTx/>
              <a:buChar char="-"/>
            </a:pPr>
            <a:r>
              <a:rPr lang="ar-JO" sz="2400" dirty="0" smtClean="0">
                <a:cs typeface="+mj-cs"/>
              </a:rPr>
              <a:t>إذا </a:t>
            </a:r>
            <a:r>
              <a:rPr lang="ar-JO" sz="2400" dirty="0">
                <a:cs typeface="+mj-cs"/>
              </a:rPr>
              <a:t>كان الهدف من التمويل شراء أصول إنتاجية أو الدخول في استثمارات فبإمكان المشـروع الاقتراض؛ بسبب تمكنه من تسديد الالتزامات المترتبة عليه من الايرادات المتولدة من هذه الأصـول أو </a:t>
            </a:r>
            <a:r>
              <a:rPr lang="ar-JO" sz="2400" dirty="0" smtClean="0">
                <a:cs typeface="+mj-cs"/>
              </a:rPr>
              <a:t>الاستثمارات.</a:t>
            </a:r>
          </a:p>
          <a:p>
            <a:pPr>
              <a:buFontTx/>
              <a:buChar char="-"/>
            </a:pPr>
            <a:r>
              <a:rPr lang="ar-JO" sz="2400" dirty="0" smtClean="0">
                <a:cs typeface="+mj-cs"/>
              </a:rPr>
              <a:t> </a:t>
            </a:r>
            <a:r>
              <a:rPr lang="ar-JO" sz="2400" dirty="0">
                <a:cs typeface="+mj-cs"/>
              </a:rPr>
              <a:t>بينما إذا كانت الأموال لازمة لتمويل أهداف غير منتجة كبناء كافتيريا للعـاملين أو مدرسة لأبناء العاملين فيجب على المشروع الحصول على هذه الأموال من مصـادر أخـرى غيـر الاقتراض.</a:t>
            </a:r>
            <a:endParaRPr lang="en-US" sz="2400" dirty="0">
              <a:cs typeface="+mj-cs"/>
            </a:endParaRPr>
          </a:p>
        </p:txBody>
      </p:sp>
    </p:spTree>
    <p:extLst>
      <p:ext uri="{BB962C8B-B14F-4D97-AF65-F5344CB8AC3E}">
        <p14:creationId xmlns:p14="http://schemas.microsoft.com/office/powerpoint/2010/main" val="147598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3600" b="1" dirty="0" smtClean="0">
                <a:solidFill>
                  <a:srgbClr val="0070C0"/>
                </a:solidFill>
              </a:rPr>
              <a:t>5</a:t>
            </a:r>
            <a:r>
              <a:rPr lang="ar-JO" sz="3600" b="1" dirty="0" smtClean="0">
                <a:solidFill>
                  <a:srgbClr val="0070C0"/>
                </a:solidFill>
              </a:rPr>
              <a:t>- استقرار الأرباح </a:t>
            </a:r>
            <a:r>
              <a:rPr lang="en-US" sz="3600" b="1" dirty="0" smtClean="0">
                <a:solidFill>
                  <a:srgbClr val="0070C0"/>
                </a:solidFill>
              </a:rPr>
              <a:t>Earnings Stability</a:t>
            </a:r>
            <a:r>
              <a:rPr lang="ar-JO" sz="3600" b="1" dirty="0" smtClean="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400" dirty="0" smtClean="0"/>
              <a:t>- كلما </a:t>
            </a:r>
            <a:r>
              <a:rPr lang="ar-JO" sz="2400" dirty="0"/>
              <a:t>زادت أرباح المشروع -سواء في أوقات الكساد أم الانتعاش- زادت فرص المشروع في توليد تدفقات نقدية تمكنه من دفع ديونه (الفوائد والأقساط</a:t>
            </a:r>
            <a:r>
              <a:rPr lang="ar-JO" sz="2400" dirty="0" smtClean="0"/>
              <a:t>).</a:t>
            </a:r>
          </a:p>
          <a:p>
            <a:pPr marL="0" indent="0">
              <a:buNone/>
            </a:pPr>
            <a:r>
              <a:rPr lang="ar-JO" sz="2400" dirty="0" smtClean="0"/>
              <a:t> - وبالتـالي </a:t>
            </a:r>
            <a:r>
              <a:rPr lang="ar-JO" sz="2400" dirty="0"/>
              <a:t>اتسـمت مبيعـات المشـروع بالاستقرار وكان ذلك حافزاً على التمويل بالاقتراض، إذ يمكنها أن تخطط بدقة لسداد أصل القـرض والفوائد في المواعيد </a:t>
            </a:r>
            <a:r>
              <a:rPr lang="ar-JO" sz="2400" dirty="0" smtClean="0"/>
              <a:t>المحددة.</a:t>
            </a:r>
          </a:p>
          <a:p>
            <a:pPr marL="0" indent="0">
              <a:buNone/>
            </a:pPr>
            <a:r>
              <a:rPr lang="ar-JO" sz="2400" dirty="0" smtClean="0"/>
              <a:t> - توفر </a:t>
            </a:r>
            <a:r>
              <a:rPr lang="ar-JO" sz="2400" dirty="0"/>
              <a:t>هذا العامل يقلل المخاطرة المالية للمشروع، وتزيد مـن قوتـه على المساومة والتفاوض مع البنك للحصول على </a:t>
            </a:r>
            <a:r>
              <a:rPr lang="ar-JO" sz="2400" dirty="0" smtClean="0"/>
              <a:t>قرض.</a:t>
            </a:r>
          </a:p>
          <a:p>
            <a:pPr marL="0" indent="0">
              <a:buNone/>
            </a:pPr>
            <a:r>
              <a:rPr lang="ar-JO" sz="2400" dirty="0" smtClean="0"/>
              <a:t>- أما </a:t>
            </a:r>
            <a:r>
              <a:rPr lang="ar-JO" sz="2400" dirty="0"/>
              <a:t>إذا اتسمت المبيعات بعـدم الاسـتقرار والتقلب فعلى المشروع الاعتماد بدرجة أقل على الاقتراض.</a:t>
            </a:r>
            <a:endParaRPr lang="en-US" sz="2400" dirty="0">
              <a:cs typeface="+mj-cs"/>
            </a:endParaRPr>
          </a:p>
        </p:txBody>
      </p:sp>
    </p:spTree>
    <p:extLst>
      <p:ext uri="{BB962C8B-B14F-4D97-AF65-F5344CB8AC3E}">
        <p14:creationId xmlns:p14="http://schemas.microsoft.com/office/powerpoint/2010/main" val="2206631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2400" b="1" dirty="0" smtClean="0">
                <a:solidFill>
                  <a:srgbClr val="0070C0"/>
                </a:solidFill>
              </a:rPr>
              <a:t>6</a:t>
            </a:r>
            <a:r>
              <a:rPr lang="ar-JO" sz="2400" b="1" dirty="0" smtClean="0">
                <a:solidFill>
                  <a:srgbClr val="0070C0"/>
                </a:solidFill>
              </a:rPr>
              <a:t>- الوضع الاقتصادي/ الدورة الاقتصادية </a:t>
            </a:r>
            <a:r>
              <a:rPr lang="en-US" sz="2400" b="1" dirty="0" smtClean="0">
                <a:solidFill>
                  <a:srgbClr val="0070C0"/>
                </a:solidFill>
              </a:rPr>
              <a:t>Economic Conditions/Cycle</a:t>
            </a:r>
            <a:r>
              <a:rPr lang="ar-JO" sz="2400" b="1" dirty="0" smtClean="0">
                <a:solidFill>
                  <a:srgbClr val="0070C0"/>
                </a:solidFill>
              </a:rPr>
              <a:t>:</a:t>
            </a:r>
            <a:endParaRPr lang="en-US" sz="24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400" dirty="0"/>
              <a:t>لا ينصح بتاتاً للمشروع بالاقتراض في أوقات الكساد، وعلى العكس ينصح بـالاقتراض فـي أوقات الانتعاش </a:t>
            </a:r>
            <a:r>
              <a:rPr lang="ar-JO" sz="2400" dirty="0" smtClean="0"/>
              <a:t>الاقتصادي.</a:t>
            </a:r>
          </a:p>
          <a:p>
            <a:pPr marL="0" indent="0">
              <a:buNone/>
            </a:pPr>
            <a:r>
              <a:rPr lang="en-US" sz="3600" b="1" dirty="0" smtClean="0">
                <a:solidFill>
                  <a:srgbClr val="0070C0"/>
                </a:solidFill>
                <a:cs typeface="+mj-cs"/>
              </a:rPr>
              <a:t>7</a:t>
            </a:r>
            <a:r>
              <a:rPr lang="ar-JO" sz="3600" b="1" dirty="0" smtClean="0">
                <a:solidFill>
                  <a:srgbClr val="0070C0"/>
                </a:solidFill>
                <a:cs typeface="+mj-cs"/>
              </a:rPr>
              <a:t>- الضرائب </a:t>
            </a:r>
            <a:r>
              <a:rPr lang="en-US" sz="3600" b="1" dirty="0" smtClean="0">
                <a:solidFill>
                  <a:srgbClr val="0070C0"/>
                </a:solidFill>
                <a:cs typeface="+mj-cs"/>
              </a:rPr>
              <a:t>Taxation</a:t>
            </a:r>
            <a:r>
              <a:rPr lang="ar-JO" sz="3600" b="1" dirty="0" smtClean="0">
                <a:solidFill>
                  <a:srgbClr val="0070C0"/>
                </a:solidFill>
                <a:cs typeface="+mj-cs"/>
              </a:rPr>
              <a:t>:   </a:t>
            </a:r>
          </a:p>
          <a:p>
            <a:pPr marL="0" indent="0">
              <a:buNone/>
            </a:pPr>
            <a:r>
              <a:rPr lang="ar-JO" sz="2400" dirty="0" smtClean="0"/>
              <a:t>- كما </a:t>
            </a:r>
            <a:r>
              <a:rPr lang="ar-JO" sz="2400" dirty="0"/>
              <a:t>هو معروف فان فوائد الاقتراض هي مصروف خاضع للضريبة وبالتالي ينجم عنها مـا يسمى في علم التمويل بالوفر الضريبي (الدرع الضريبي</a:t>
            </a:r>
            <a:r>
              <a:rPr lang="ar-JO" sz="2400" dirty="0" smtClean="0"/>
              <a:t>).</a:t>
            </a:r>
          </a:p>
          <a:p>
            <a:pPr marL="0" indent="0">
              <a:buNone/>
            </a:pPr>
            <a:r>
              <a:rPr lang="ar-JO" sz="2400" dirty="0" smtClean="0"/>
              <a:t> - لذا </a:t>
            </a:r>
            <a:r>
              <a:rPr lang="ar-JO" sz="2400" dirty="0"/>
              <a:t>فان التمويل بالاقتراض يـنجم عنـه تخفيض العبء الضريبي، ويقلل من الضريبة المدفوعة، وهذا يمثل ميـزة للاقتـراض، وبخاصـة للشركات التي تمتاز بارتفاع مستوى أرباحهما وبالتالي تخضع لمعدلات ضريبة </a:t>
            </a:r>
            <a:r>
              <a:rPr lang="ar-JO" sz="2400" dirty="0" smtClean="0"/>
              <a:t>عالية.</a:t>
            </a:r>
            <a:endParaRPr lang="en-US" sz="2400" dirty="0">
              <a:cs typeface="+mj-cs"/>
            </a:endParaRPr>
          </a:p>
        </p:txBody>
      </p:sp>
    </p:spTree>
    <p:extLst>
      <p:ext uri="{BB962C8B-B14F-4D97-AF65-F5344CB8AC3E}">
        <p14:creationId xmlns:p14="http://schemas.microsoft.com/office/powerpoint/2010/main" val="18352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2800" b="1" dirty="0" smtClean="0">
                <a:solidFill>
                  <a:srgbClr val="0070C0"/>
                </a:solidFill>
              </a:rPr>
              <a:t>8</a:t>
            </a:r>
            <a:r>
              <a:rPr lang="ar-JO" sz="2800" b="1" dirty="0" smtClean="0">
                <a:solidFill>
                  <a:srgbClr val="0070C0"/>
                </a:solidFill>
              </a:rPr>
              <a:t>- مرونة الطلب على منتجات المشروع </a:t>
            </a:r>
            <a:r>
              <a:rPr lang="en-US" sz="2800" b="1" dirty="0" smtClean="0">
                <a:solidFill>
                  <a:srgbClr val="0070C0"/>
                </a:solidFill>
              </a:rPr>
              <a:t>Demand Elasticity</a:t>
            </a:r>
            <a:r>
              <a:rPr lang="ar-JO" sz="2800" b="1" dirty="0" smtClean="0">
                <a:solidFill>
                  <a:srgbClr val="0070C0"/>
                </a:solidFill>
              </a:rPr>
              <a:t>:</a:t>
            </a:r>
            <a:endParaRPr lang="en-US" sz="28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a:buFontTx/>
              <a:buChar char="-"/>
            </a:pPr>
            <a:r>
              <a:rPr lang="ar-JO" sz="2400" dirty="0" smtClean="0"/>
              <a:t>إذا </a:t>
            </a:r>
            <a:r>
              <a:rPr lang="ar-JO" sz="2400" dirty="0"/>
              <a:t>كان المشروع يتعامل بمنتجات تتصف بارتفاع درجة مرونة الطلب عليها علماً بـأن مـن الخطورة - الاعتماد على الاقتراض في تمويل </a:t>
            </a:r>
            <a:r>
              <a:rPr lang="ar-JO" sz="2400" dirty="0" smtClean="0"/>
              <a:t>استثماراته.</a:t>
            </a:r>
          </a:p>
          <a:p>
            <a:pPr>
              <a:buFontTx/>
              <a:buChar char="-"/>
            </a:pPr>
            <a:r>
              <a:rPr lang="ar-JO" sz="2400" dirty="0" smtClean="0"/>
              <a:t>أي </a:t>
            </a:r>
            <a:r>
              <a:rPr lang="ar-JO" sz="2400" dirty="0"/>
              <a:t>ارتفاع في أسعار بيع هذه السلع سيترتب عليه انخفاض أكبر في الطلب على منتجاته، وبالتالي يتأثر سلبيا حجم مبيعاته مما يـنعكس على ايراداته، وعليه تنعكس هذه الأمور سلبيا على تدفقاته النقدية الداخلة، وتضعف قدرة المشـروع على سداد التزاماته المالية الناجمة عن الاقتراض، الأمر الذي قد يدفع المشروع إلى حافة الإفلاس أو </a:t>
            </a:r>
            <a:r>
              <a:rPr lang="ar-JO" sz="2400" dirty="0" smtClean="0"/>
              <a:t>التصفية</a:t>
            </a:r>
            <a:r>
              <a:rPr lang="ar-JO" sz="2400" dirty="0"/>
              <a:t>، نتيجة عجزه عن سداد هذه الالتزامات المتمثلة بالفوائد والأقساط.</a:t>
            </a:r>
            <a:endParaRPr lang="en-US" sz="2400" dirty="0">
              <a:cs typeface="+mj-cs"/>
            </a:endParaRPr>
          </a:p>
        </p:txBody>
      </p:sp>
    </p:spTree>
    <p:extLst>
      <p:ext uri="{BB962C8B-B14F-4D97-AF65-F5344CB8AC3E}">
        <p14:creationId xmlns:p14="http://schemas.microsoft.com/office/powerpoint/2010/main" val="41926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en-US" sz="2800" b="1" dirty="0" smtClean="0">
                <a:solidFill>
                  <a:srgbClr val="0070C0"/>
                </a:solidFill>
              </a:rPr>
              <a:t>9</a:t>
            </a:r>
            <a:r>
              <a:rPr lang="ar-JO" sz="2800" b="1" dirty="0" smtClean="0">
                <a:solidFill>
                  <a:srgbClr val="0070C0"/>
                </a:solidFill>
              </a:rPr>
              <a:t>- مستويات الأرباح </a:t>
            </a:r>
            <a:r>
              <a:rPr lang="en-US" sz="2800" b="1" dirty="0" smtClean="0">
                <a:solidFill>
                  <a:srgbClr val="0070C0"/>
                </a:solidFill>
              </a:rPr>
              <a:t>Levels of Earnings</a:t>
            </a:r>
            <a:r>
              <a:rPr lang="ar-JO" sz="2800" b="1" dirty="0" smtClean="0">
                <a:solidFill>
                  <a:srgbClr val="0070C0"/>
                </a:solidFill>
              </a:rPr>
              <a:t>:</a:t>
            </a:r>
            <a:endParaRPr lang="en-US" sz="28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a:buFontTx/>
              <a:buChar char="-"/>
            </a:pPr>
            <a:r>
              <a:rPr lang="ar-JO" sz="2400" dirty="0" smtClean="0"/>
              <a:t>يحقق </a:t>
            </a:r>
            <a:r>
              <a:rPr lang="ar-JO" sz="2400" dirty="0"/>
              <a:t>الاقتراض مزايا ملموسة للشركات (ذات معدلات النمو المرتفـع) وبالتـالي مسـتويات الأرباح </a:t>
            </a:r>
            <a:r>
              <a:rPr lang="ar-JO" sz="2400" dirty="0" smtClean="0"/>
              <a:t>العالية.</a:t>
            </a:r>
          </a:p>
          <a:p>
            <a:pPr>
              <a:buFontTx/>
              <a:buChar char="-"/>
            </a:pPr>
            <a:r>
              <a:rPr lang="ar-JO" sz="2400" dirty="0" smtClean="0"/>
              <a:t>كلما </a:t>
            </a:r>
            <a:r>
              <a:rPr lang="ar-JO" sz="2400" dirty="0"/>
              <a:t>زادت القوة </a:t>
            </a:r>
            <a:r>
              <a:rPr lang="ar-JO" sz="2400" dirty="0" smtClean="0"/>
              <a:t>الايرادية  للشركة </a:t>
            </a:r>
            <a:r>
              <a:rPr lang="ar-JO" sz="2400" dirty="0"/>
              <a:t>كان من الأفضل لها الاعتماد علـى الاقتـراض كمصدر </a:t>
            </a:r>
            <a:r>
              <a:rPr lang="ar-JO" sz="2400" dirty="0" smtClean="0"/>
              <a:t>تمويلي.</a:t>
            </a:r>
          </a:p>
          <a:p>
            <a:pPr>
              <a:buFontTx/>
              <a:buChar char="-"/>
            </a:pPr>
            <a:r>
              <a:rPr lang="ar-JO" sz="2400" dirty="0" smtClean="0"/>
              <a:t> </a:t>
            </a:r>
            <a:r>
              <a:rPr lang="ar-JO" sz="2400" dirty="0"/>
              <a:t>ومن جهة أخرى لا بد أن نشير إلى أن ارتفاع مستوى أرباح الشركة يمكنهـا مـن احتجاز كميات كبيرة من الأرباح، مما يقلل من اعتمادها على أموال الغير كمصدر </a:t>
            </a:r>
            <a:r>
              <a:rPr lang="ar-JO" sz="2400" dirty="0" smtClean="0"/>
              <a:t>للتمويل.</a:t>
            </a:r>
          </a:p>
          <a:p>
            <a:pPr>
              <a:buFontTx/>
              <a:buChar char="-"/>
            </a:pPr>
            <a:r>
              <a:rPr lang="ar-JO" sz="2400" dirty="0" smtClean="0"/>
              <a:t> </a:t>
            </a:r>
            <a:r>
              <a:rPr lang="ar-JO" sz="2400" dirty="0"/>
              <a:t>بسـبب تفضيل العديد من الشركات لهذا المصدر التمويلي (الأرباح المحتجزة) مقارنـة بمصـادر التمويـل </a:t>
            </a:r>
            <a:r>
              <a:rPr lang="ar-JO" sz="2400" dirty="0" smtClean="0"/>
              <a:t>الأخرى.</a:t>
            </a:r>
          </a:p>
          <a:p>
            <a:pPr>
              <a:buFontTx/>
              <a:buChar char="-"/>
            </a:pPr>
            <a:r>
              <a:rPr lang="ar-JO" sz="2400" dirty="0" smtClean="0"/>
              <a:t> </a:t>
            </a:r>
            <a:r>
              <a:rPr lang="ar-JO" sz="2400" dirty="0"/>
              <a:t>وعليه فان الأمر هنا يعتمد على وجهة نظر وموقف الادارة المالية للشركة من مدى إمكانية الاستفادة والمقارنة بين هذين النوعين من التمويل.</a:t>
            </a:r>
            <a:endParaRPr lang="en-US" sz="2400" dirty="0">
              <a:cs typeface="+mj-cs"/>
            </a:endParaRPr>
          </a:p>
        </p:txBody>
      </p:sp>
    </p:spTree>
    <p:extLst>
      <p:ext uri="{BB962C8B-B14F-4D97-AF65-F5344CB8AC3E}">
        <p14:creationId xmlns:p14="http://schemas.microsoft.com/office/powerpoint/2010/main" val="429447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pPr algn="r"/>
            <a:r>
              <a:rPr lang="en-US" sz="2800" b="1" dirty="0" smtClean="0">
                <a:solidFill>
                  <a:srgbClr val="0070C0"/>
                </a:solidFill>
              </a:rPr>
              <a:t>10</a:t>
            </a:r>
            <a:r>
              <a:rPr lang="ar-JO" sz="2800" b="1" dirty="0" smtClean="0">
                <a:solidFill>
                  <a:srgbClr val="0070C0"/>
                </a:solidFill>
              </a:rPr>
              <a:t>- مدى تشتت أو تركيز الملكية في الشركة </a:t>
            </a:r>
            <a:r>
              <a:rPr lang="en-US" sz="2800" b="1" dirty="0" smtClean="0">
                <a:solidFill>
                  <a:srgbClr val="0070C0"/>
                </a:solidFill>
              </a:rPr>
              <a:t>Ownership Concentration</a:t>
            </a:r>
            <a:r>
              <a:rPr lang="ar-JO" sz="2800" b="1" dirty="0" smtClean="0">
                <a:solidFill>
                  <a:srgbClr val="0070C0"/>
                </a:solidFill>
              </a:rPr>
              <a:t>:</a:t>
            </a:r>
            <a:endParaRPr lang="en-US" sz="28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ar-JO" sz="2400" dirty="0"/>
              <a:t>كلما كان عدد مساهمي الشركة يتصف بالصغر - أي تركيز ملكية الشركة بيد عدد صغير من المساهمين - ساعد ذلك إدارة الشركة على الاقتراض كمصدر تمويلي نظرا لما لمصـادر التمويـل الأخرى وبخاصة التمويل من خلال أدوات الملكية، وعلى رأسها إصدار اسهم جديدة مساوئ ملموسة تتمثل بما يسمى بالأثر التخفيضي للملكية.</a:t>
            </a:r>
            <a:endParaRPr lang="en-US" sz="2400" dirty="0">
              <a:cs typeface="+mj-cs"/>
            </a:endParaRPr>
          </a:p>
        </p:txBody>
      </p:sp>
    </p:spTree>
    <p:extLst>
      <p:ext uri="{BB962C8B-B14F-4D97-AF65-F5344CB8AC3E}">
        <p14:creationId xmlns:p14="http://schemas.microsoft.com/office/powerpoint/2010/main" val="358355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JO" sz="2800" b="1" dirty="0" smtClean="0">
                <a:solidFill>
                  <a:srgbClr val="0070C0"/>
                </a:solidFill>
              </a:rPr>
              <a:t> المؤسسات المالية:</a:t>
            </a:r>
            <a:endParaRPr lang="en-US" sz="28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fontScale="92500" lnSpcReduction="20000"/>
          </a:bodyPr>
          <a:lstStyle/>
          <a:p>
            <a:pPr>
              <a:buFontTx/>
              <a:buChar char="-"/>
            </a:pPr>
            <a:r>
              <a:rPr lang="ar-JO" sz="2400" dirty="0" smtClean="0">
                <a:cs typeface="+mj-cs"/>
              </a:rPr>
              <a:t>تعتبر </a:t>
            </a:r>
            <a:r>
              <a:rPr lang="ar-JO" sz="2400" dirty="0">
                <a:cs typeface="+mj-cs"/>
              </a:rPr>
              <a:t>المؤسسات المالية وسيلة أساسية لانتقال الأموال من المدخرين إلى الوحدات الاقتصادية والحكومية التي تحتاج إلى هذه </a:t>
            </a:r>
            <a:r>
              <a:rPr lang="ar-JO" sz="2400" dirty="0" smtClean="0">
                <a:cs typeface="+mj-cs"/>
              </a:rPr>
              <a:t>المدخرات.</a:t>
            </a:r>
          </a:p>
          <a:p>
            <a:pPr>
              <a:buFontTx/>
              <a:buChar char="-"/>
            </a:pPr>
            <a:r>
              <a:rPr lang="ar-JO" sz="2400" dirty="0" smtClean="0">
                <a:cs typeface="+mj-cs"/>
              </a:rPr>
              <a:t>تمتاز </a:t>
            </a:r>
            <a:r>
              <a:rPr lang="ar-JO" sz="2400" dirty="0">
                <a:cs typeface="+mj-cs"/>
              </a:rPr>
              <a:t>المؤسسات المالية عن غيرها من المؤسسات في كون استثماراتها استثمارات مالية بشكل أساسي؛ لذلك عند النظر إلى جانب الأصـول فـي قائمـة المركز المالي لأي مؤسسة مالية سنجد أن معظم أصولها هي أصول مالية على شكل أوراق مالية من أسهم أو سندات أو غيرها، أو على شكل قروض مباشرة مقدمة لتلك الجهـات التـي تحتـاج إلـى </a:t>
            </a:r>
            <a:r>
              <a:rPr lang="ar-JO" sz="2400" dirty="0" smtClean="0">
                <a:cs typeface="+mj-cs"/>
              </a:rPr>
              <a:t>الأموال.</a:t>
            </a:r>
          </a:p>
          <a:p>
            <a:pPr>
              <a:buFontTx/>
              <a:buChar char="-"/>
            </a:pPr>
            <a:r>
              <a:rPr lang="ar-JO" sz="2400" dirty="0" smtClean="0">
                <a:cs typeface="+mj-cs"/>
              </a:rPr>
              <a:t>أما </a:t>
            </a:r>
            <a:r>
              <a:rPr lang="ar-JO" sz="2400" dirty="0">
                <a:cs typeface="+mj-cs"/>
              </a:rPr>
              <a:t>مصادر تمويل هذه المؤسسات فقد تكون من خلال إصدار الأسهم والسندات أو الحصـول على قروض من مؤسسات مالية أخرى، و قد تكون على شكل ودائع كما في البنوك </a:t>
            </a:r>
            <a:r>
              <a:rPr lang="ar-JO" sz="2400" dirty="0" smtClean="0">
                <a:cs typeface="+mj-cs"/>
              </a:rPr>
              <a:t>التجارية.</a:t>
            </a:r>
          </a:p>
          <a:p>
            <a:pPr>
              <a:buFontTx/>
              <a:buChar char="-"/>
            </a:pPr>
            <a:r>
              <a:rPr lang="ar-JO" sz="2400" dirty="0" smtClean="0">
                <a:cs typeface="+mj-cs"/>
              </a:rPr>
              <a:t> </a:t>
            </a:r>
            <a:r>
              <a:rPr lang="ar-JO" sz="2400" dirty="0">
                <a:cs typeface="+mj-cs"/>
              </a:rPr>
              <a:t>ومـع أن هذه المؤسسات تشكل حلقة وصل بين المقترضين والمقرضين كما أسلفنا إلا أن العلاقة بين هؤلاء المقرضين والمقترضين هي علاقة غير مباشرة إذ أن علاقة كل طرف منهمـا سـتكون فقـط مـع المؤسسة المالية وليس مع الطرف الآخر. </a:t>
            </a:r>
            <a:endParaRPr lang="ar-JO" sz="2400" dirty="0" smtClean="0">
              <a:cs typeface="+mj-cs"/>
            </a:endParaRPr>
          </a:p>
          <a:p>
            <a:pPr>
              <a:buFontTx/>
              <a:buChar char="-"/>
            </a:pPr>
            <a:r>
              <a:rPr lang="ar-JO" sz="2400" dirty="0" smtClean="0">
                <a:cs typeface="+mj-cs"/>
              </a:rPr>
              <a:t>وفي </a:t>
            </a:r>
            <a:r>
              <a:rPr lang="ar-JO" sz="2400" dirty="0">
                <a:cs typeface="+mj-cs"/>
              </a:rPr>
              <a:t>الاقتصاديات المتقدمة هناك مجموعة من المؤسسات المالية التي تقدم مختلف الخـدمات وفي الفترة الأخيرة بدأت تزول الفوارق بين هذه </a:t>
            </a:r>
            <a:r>
              <a:rPr lang="ar-JO" sz="2400" dirty="0" smtClean="0">
                <a:cs typeface="+mj-cs"/>
              </a:rPr>
              <a:t>المؤسسات.</a:t>
            </a:r>
          </a:p>
          <a:p>
            <a:pPr>
              <a:buFontTx/>
              <a:buChar char="-"/>
            </a:pPr>
            <a:r>
              <a:rPr lang="ar-JO" sz="2400" dirty="0" smtClean="0">
                <a:cs typeface="+mj-cs"/>
              </a:rPr>
              <a:t> </a:t>
            </a:r>
            <a:r>
              <a:rPr lang="ar-JO" sz="2400" dirty="0">
                <a:cs typeface="+mj-cs"/>
              </a:rPr>
              <a:t>وأصبح بعضها يقدم الخدمات التي كانت </a:t>
            </a:r>
            <a:r>
              <a:rPr lang="ar-JO" sz="2400" dirty="0" smtClean="0">
                <a:cs typeface="+mj-cs"/>
              </a:rPr>
              <a:t>حكرا </a:t>
            </a:r>
            <a:r>
              <a:rPr lang="ar-JO" sz="2400" dirty="0">
                <a:cs typeface="+mj-cs"/>
              </a:rPr>
              <a:t>على غيرها من </a:t>
            </a:r>
            <a:r>
              <a:rPr lang="ar-JO" sz="2400" dirty="0" smtClean="0">
                <a:cs typeface="+mj-cs"/>
              </a:rPr>
              <a:t>قبل. </a:t>
            </a:r>
          </a:p>
          <a:p>
            <a:pPr>
              <a:buFontTx/>
              <a:buChar char="-"/>
            </a:pPr>
            <a:r>
              <a:rPr lang="ar-JO" sz="2400" dirty="0" smtClean="0">
                <a:cs typeface="+mj-cs"/>
              </a:rPr>
              <a:t>فمثلا </a:t>
            </a:r>
            <a:r>
              <a:rPr lang="ar-JO" sz="2400" dirty="0">
                <a:cs typeface="+mj-cs"/>
              </a:rPr>
              <a:t>أصبحنا نرى البنوك التي تقـدم الخـدمات التأمينيـة، وخـدمات السمسرة في أسواق الأوراق المالية الا أنه ما زال هناك مؤسسات مالية مختلفة يمكن أن نميزها عن بعضها.</a:t>
            </a:r>
            <a:endParaRPr lang="en-US" sz="2400" dirty="0">
              <a:cs typeface="+mj-cs"/>
            </a:endParaRPr>
          </a:p>
        </p:txBody>
      </p:sp>
    </p:spTree>
    <p:extLst>
      <p:ext uri="{BB962C8B-B14F-4D97-AF65-F5344CB8AC3E}">
        <p14:creationId xmlns:p14="http://schemas.microsoft.com/office/powerpoint/2010/main" val="345541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smtClean="0">
                <a:solidFill>
                  <a:srgbClr val="0070C0"/>
                </a:solidFill>
              </a:rPr>
              <a:t>السندات </a:t>
            </a:r>
            <a:r>
              <a:rPr lang="en-US" sz="3600" b="1" dirty="0" smtClean="0">
                <a:solidFill>
                  <a:srgbClr val="0070C0"/>
                </a:solidFill>
              </a:rPr>
              <a:t>Bonds</a:t>
            </a:r>
            <a:r>
              <a:rPr lang="ar-JO" sz="3600" b="1" dirty="0">
                <a:solidFill>
                  <a:srgbClr val="0070C0"/>
                </a:solidFill>
              </a:rPr>
              <a:t>:</a:t>
            </a:r>
            <a:endParaRPr lang="en-US" sz="3600" b="1" dirty="0">
              <a:solidFill>
                <a:srgbClr val="0070C0"/>
              </a:solidFill>
            </a:endParaRPr>
          </a:p>
        </p:txBody>
      </p:sp>
      <p:sp>
        <p:nvSpPr>
          <p:cNvPr id="3" name="عنصر نائب للمحتوى 2"/>
          <p:cNvSpPr>
            <a:spLocks noGrp="1"/>
          </p:cNvSpPr>
          <p:nvPr>
            <p:ph idx="1"/>
          </p:nvPr>
        </p:nvSpPr>
        <p:spPr>
          <a:xfrm>
            <a:off x="179512" y="908720"/>
            <a:ext cx="8784976" cy="5217443"/>
          </a:xfrm>
        </p:spPr>
        <p:txBody>
          <a:bodyPr>
            <a:normAutofit fontScale="70000" lnSpcReduction="20000"/>
          </a:bodyPr>
          <a:lstStyle/>
          <a:p>
            <a:pPr marL="0" indent="0">
              <a:buNone/>
            </a:pPr>
            <a:r>
              <a:rPr lang="ar-JO" dirty="0"/>
              <a:t>من أبرز أدوات الاقتراض طويل الأجل التي تم ابتكارها وتطويرها خلال النصف الثاني مـن القرن الحالي ما يسمى بالسندات، والسند هو عبارة عن صك مكتوب تصـدره الدولـة أو الشـركة المساهمة العامة للشخص الدائن مقابل الثمن الذي أقرضه للشركة، وفي المقابل يحصل حامل السـند على عائد دوري (سنوي / نصف سنوي) على شكل </a:t>
            </a:r>
            <a:r>
              <a:rPr lang="ar-JO" dirty="0" smtClean="0"/>
              <a:t>فوائد </a:t>
            </a:r>
            <a:r>
              <a:rPr lang="en-US" dirty="0" smtClean="0"/>
              <a:t>Interest</a:t>
            </a:r>
            <a:r>
              <a:rPr lang="ar-JO" dirty="0"/>
              <a:t> بالإضافة إلى اسـتلام المبلـغ </a:t>
            </a:r>
            <a:r>
              <a:rPr lang="ar-JO" dirty="0" smtClean="0"/>
              <a:t>الأصلي ( </a:t>
            </a:r>
            <a:r>
              <a:rPr lang="en-US" dirty="0" smtClean="0"/>
              <a:t>(Principal </a:t>
            </a:r>
            <a:r>
              <a:rPr lang="ar-JO" dirty="0"/>
              <a:t> في تاريخ معين هو تاريخ الاستحقاق</a:t>
            </a:r>
            <a:r>
              <a:rPr lang="ar-JO" dirty="0" smtClean="0"/>
              <a:t>.</a:t>
            </a:r>
          </a:p>
          <a:p>
            <a:pPr marL="0" indent="0">
              <a:buNone/>
            </a:pPr>
            <a:r>
              <a:rPr lang="ar-JO" b="1" dirty="0"/>
              <a:t>الصفات الرئيسة للسندات: </a:t>
            </a:r>
            <a:endParaRPr lang="ar-JO" b="1" dirty="0" smtClean="0"/>
          </a:p>
          <a:p>
            <a:pPr marL="0" indent="0">
              <a:buNone/>
            </a:pPr>
            <a:r>
              <a:rPr lang="en-US" dirty="0" smtClean="0"/>
              <a:t>1</a:t>
            </a:r>
            <a:r>
              <a:rPr lang="ar-JO" dirty="0" smtClean="0"/>
              <a:t>- السند </a:t>
            </a:r>
            <a:r>
              <a:rPr lang="ar-JO" dirty="0"/>
              <a:t>يمثل دين أو التزام على الشركة المصدرة له، وحامل السند هو بمثابـة دائـن للشـركة المصدرة له وهو حصة في التزام طويل الأجل على الشركة. </a:t>
            </a:r>
            <a:endParaRPr lang="ar-JO" dirty="0" smtClean="0"/>
          </a:p>
          <a:p>
            <a:pPr marL="0" indent="0" algn="r">
              <a:buNone/>
            </a:pPr>
            <a:r>
              <a:rPr lang="en-US" dirty="0" smtClean="0"/>
              <a:t>2</a:t>
            </a:r>
            <a:r>
              <a:rPr lang="ar-JO" dirty="0" smtClean="0"/>
              <a:t>- يحصل </a:t>
            </a:r>
            <a:r>
              <a:rPr lang="ar-JO" dirty="0"/>
              <a:t>حامل السند على دخل دوري ثابت، يسمى فائدة، سواء حققت الشركة أرباحاً أم لم تحقق خلال الفترة، وتدفع الفائدة عادة كنسبة مئوية من القيمة الاسمية للسند، وفي العادة تدفع الفائدة بشكل سنوي، أو نصف سنوي. وقد يكون هذا العائد ثابتـاً طيلـة حيـاة </a:t>
            </a:r>
            <a:r>
              <a:rPr lang="ar-JO" dirty="0" smtClean="0"/>
              <a:t>السنـد</a:t>
            </a:r>
            <a:r>
              <a:rPr lang="en-US" dirty="0"/>
              <a:t> </a:t>
            </a:r>
            <a:r>
              <a:rPr lang="en-US" dirty="0" smtClean="0"/>
              <a:t>Interest </a:t>
            </a:r>
            <a:r>
              <a:rPr lang="ar-JO" dirty="0" smtClean="0"/>
              <a:t> </a:t>
            </a:r>
            <a:r>
              <a:rPr lang="en-US" dirty="0" smtClean="0"/>
              <a:t>Fixed</a:t>
            </a:r>
            <a:r>
              <a:rPr lang="ar-JO" dirty="0"/>
              <a:t> أو يكون متغيراً (عائماً</a:t>
            </a:r>
            <a:r>
              <a:rPr lang="ar-JO" dirty="0" smtClean="0"/>
              <a:t>)</a:t>
            </a:r>
            <a:r>
              <a:rPr lang="en-US" dirty="0"/>
              <a:t> Interest</a:t>
            </a:r>
            <a:r>
              <a:rPr lang="ar-JO" dirty="0" smtClean="0"/>
              <a:t> </a:t>
            </a:r>
            <a:r>
              <a:rPr lang="en-US" sz="3100" dirty="0"/>
              <a:t>Float</a:t>
            </a:r>
            <a:r>
              <a:rPr lang="ar-JO" sz="3100" dirty="0"/>
              <a:t> </a:t>
            </a:r>
            <a:r>
              <a:rPr lang="ar-JO" sz="3100" dirty="0" smtClean="0"/>
              <a:t>إذ </a:t>
            </a:r>
            <a:r>
              <a:rPr lang="ar-JO" sz="3100" dirty="0"/>
              <a:t>قد يتم ربطه ببعض المتغيرات، كمعدل التضخم أو بمعدل الفائدة المعروض من قبل البنوك على القروض قصيرة الأجل، كسعر الفائدة المعروض من قبل بنوك لندن على القروض قصيرة الأجل والمعمول به في عدة </a:t>
            </a:r>
            <a:r>
              <a:rPr lang="ar-JO" sz="3100" dirty="0" smtClean="0"/>
              <a:t>دول</a:t>
            </a:r>
            <a:r>
              <a:rPr lang="en-US" sz="3100" dirty="0" smtClean="0"/>
              <a:t>  London Inter Bank Offered Rate (LIBOR)</a:t>
            </a:r>
            <a:r>
              <a:rPr lang="ar-JO" sz="3100" dirty="0" smtClean="0"/>
              <a:t> وكقاعدة </a:t>
            </a:r>
            <a:r>
              <a:rPr lang="ar-JO" sz="3100" dirty="0"/>
              <a:t>عامة: </a:t>
            </a:r>
            <a:endParaRPr lang="ar-JO" sz="3100" dirty="0" smtClean="0"/>
          </a:p>
          <a:p>
            <a:pPr marL="0" indent="0" algn="r">
              <a:buNone/>
            </a:pPr>
            <a:r>
              <a:rPr lang="ar-JO" sz="3100" b="1" dirty="0" smtClean="0"/>
              <a:t>تتناسب </a:t>
            </a:r>
            <a:r>
              <a:rPr lang="ar-JO" sz="3100" b="1" dirty="0"/>
              <a:t>الفائدة على السندات طردياً مع مدة الاستحقاق، فكلما طال أجل السند يرتفع معدل الفائدة عليه. </a:t>
            </a:r>
            <a:endParaRPr lang="en-US" sz="3100" b="1" dirty="0"/>
          </a:p>
        </p:txBody>
      </p:sp>
    </p:spTree>
    <p:extLst>
      <p:ext uri="{BB962C8B-B14F-4D97-AF65-F5344CB8AC3E}">
        <p14:creationId xmlns:p14="http://schemas.microsoft.com/office/powerpoint/2010/main" val="207684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lnSpcReduction="10000"/>
          </a:bodyPr>
          <a:lstStyle/>
          <a:p>
            <a:pPr marL="0" indent="0">
              <a:buNone/>
            </a:pPr>
            <a:r>
              <a:rPr lang="ar-JO" sz="2400" b="1" dirty="0">
                <a:solidFill>
                  <a:srgbClr val="00B0F0"/>
                </a:solidFill>
              </a:rPr>
              <a:t>وفيما يلي نبذة موجزة عن أهم هذه المؤسسات</a:t>
            </a:r>
            <a:r>
              <a:rPr lang="ar-JO" sz="2400" b="1" dirty="0" smtClean="0">
                <a:solidFill>
                  <a:srgbClr val="00B0F0"/>
                </a:solidFill>
              </a:rPr>
              <a:t>:</a:t>
            </a:r>
          </a:p>
          <a:p>
            <a:pPr marL="0" indent="0">
              <a:buNone/>
            </a:pPr>
            <a:r>
              <a:rPr lang="en-US" sz="2400" b="1" dirty="0" smtClean="0">
                <a:solidFill>
                  <a:srgbClr val="00B0F0"/>
                </a:solidFill>
              </a:rPr>
              <a:t>1</a:t>
            </a:r>
            <a:r>
              <a:rPr lang="ar-JO" sz="2400" b="1" dirty="0" smtClean="0">
                <a:solidFill>
                  <a:srgbClr val="00B0F0"/>
                </a:solidFill>
              </a:rPr>
              <a:t>- البنوك التجارية </a:t>
            </a:r>
            <a:r>
              <a:rPr lang="en-US" sz="2400" b="1" dirty="0">
                <a:solidFill>
                  <a:srgbClr val="00B0F0"/>
                </a:solidFill>
              </a:rPr>
              <a:t>Commercial </a:t>
            </a:r>
            <a:r>
              <a:rPr lang="en-US" sz="2400" b="1" dirty="0" smtClean="0">
                <a:solidFill>
                  <a:srgbClr val="00B0F0"/>
                </a:solidFill>
              </a:rPr>
              <a:t>Banks</a:t>
            </a:r>
            <a:r>
              <a:rPr lang="ar-JO" sz="2400" b="1" dirty="0" smtClean="0">
                <a:solidFill>
                  <a:srgbClr val="00B0F0"/>
                </a:solidFill>
              </a:rPr>
              <a:t>:</a:t>
            </a:r>
            <a:r>
              <a:rPr lang="en-US" sz="2400" b="1" dirty="0" smtClean="0">
                <a:solidFill>
                  <a:srgbClr val="00B0F0"/>
                </a:solidFill>
              </a:rPr>
              <a:t> </a:t>
            </a:r>
            <a:endParaRPr lang="ar-JO" sz="2400" b="1" dirty="0" smtClean="0">
              <a:solidFill>
                <a:srgbClr val="00B0F0"/>
              </a:solidFill>
            </a:endParaRPr>
          </a:p>
          <a:p>
            <a:pPr marL="0" indent="0">
              <a:buNone/>
            </a:pPr>
            <a:r>
              <a:rPr lang="ar-JO" sz="2400" dirty="0" smtClean="0"/>
              <a:t>وهي </a:t>
            </a:r>
            <a:r>
              <a:rPr lang="ar-JO" sz="2400" dirty="0"/>
              <a:t>أهم المؤسسات المالية، وتخدم المدخرين والمقترضين على اختلاف حاجاتهم، إذ أنها تقدم للمدخرين أنواعا مختلفة من حسابات الودائع الآجلة، بالإضافة إلى حسابات التوفير، وأخيرا الحسابات الجارية التي تعطي صاحبها الحق في استخدام الشيكات، ثم تقوم هذه البنوك بنقل هذه الأموال إلـى المقترضين وأنها تقدم أنواعاً متعددة و مختلفة من القروض، كما أنها قد تقوم بشراء بعـض الأوراق المالية كالأسهم والسندات لغرض الاستثمار، و تخدم البنوك التجارية كلا القطاعين العام والخـاص، وهي من أهم المؤسسات التي يعمل البنك المركزي من خلالها على التحكم في عرض النقـد تنفيـذا لسياسة نقدية معينة. </a:t>
            </a:r>
            <a:endParaRPr lang="ar-JO" sz="2400" dirty="0" smtClean="0"/>
          </a:p>
          <a:p>
            <a:pPr marL="0" indent="0">
              <a:buNone/>
            </a:pPr>
            <a:r>
              <a:rPr lang="en-US" sz="2400" b="1" dirty="0" smtClean="0">
                <a:solidFill>
                  <a:srgbClr val="00B0F0"/>
                </a:solidFill>
              </a:rPr>
              <a:t>2</a:t>
            </a:r>
            <a:r>
              <a:rPr lang="ar-JO" sz="2400" b="1" dirty="0" smtClean="0">
                <a:solidFill>
                  <a:srgbClr val="00B0F0"/>
                </a:solidFill>
              </a:rPr>
              <a:t>- مؤسسات الادخار </a:t>
            </a:r>
            <a:r>
              <a:rPr lang="en-US" sz="2400" b="1" dirty="0">
                <a:solidFill>
                  <a:srgbClr val="00B0F0"/>
                </a:solidFill>
              </a:rPr>
              <a:t>Savings </a:t>
            </a:r>
            <a:r>
              <a:rPr lang="en-US" sz="2400" b="1" dirty="0" smtClean="0">
                <a:solidFill>
                  <a:srgbClr val="00B0F0"/>
                </a:solidFill>
              </a:rPr>
              <a:t>Institutions</a:t>
            </a:r>
            <a:r>
              <a:rPr lang="ar-JO" sz="2400" b="1" dirty="0" smtClean="0">
                <a:solidFill>
                  <a:srgbClr val="00B0F0"/>
                </a:solidFill>
              </a:rPr>
              <a:t>:</a:t>
            </a:r>
          </a:p>
          <a:p>
            <a:pPr marL="0" indent="0">
              <a:buNone/>
            </a:pPr>
            <a:r>
              <a:rPr lang="ar-JO" sz="2400" dirty="0" smtClean="0"/>
              <a:t>وهي </a:t>
            </a:r>
            <a:r>
              <a:rPr lang="ar-JO" sz="2400" dirty="0"/>
              <a:t>تشبه البنوك التجارية في كونها تمكن المدخرين من فتح حسابات متنوعة </a:t>
            </a:r>
            <a:r>
              <a:rPr lang="ar-JO" sz="2400" dirty="0" err="1"/>
              <a:t>لاجـل</a:t>
            </a:r>
            <a:r>
              <a:rPr lang="ar-JO" sz="2400" dirty="0"/>
              <a:t> ايـداع مدخراتهم، ولكنها في الأساس تجتذب المدخرين الأفراد وهم عادة من صغار المدخرين، أما استخدام هذه الأموال فيتم عادة بإقراضها لأغراض شراء عقارات سكنية، وهذا مـا يفرقهـا عـن البنـوك التجارية، وهناك فرق آخر في طبيعة ملكية هذه المؤسسات إذ أن جزء كبيرا منهـا غيـر مملـوك لمساهمين يملكون أسهماً في المؤسسة، و لكنه مملوك لأصحاب الودائع أنفسهم أي أن الأرباح توزع على أصحاب الودائع.</a:t>
            </a:r>
            <a:endParaRPr lang="en-US" sz="2400" dirty="0">
              <a:cs typeface="+mj-cs"/>
            </a:endParaRPr>
          </a:p>
        </p:txBody>
      </p:sp>
    </p:spTree>
    <p:extLst>
      <p:ext uri="{BB962C8B-B14F-4D97-AF65-F5344CB8AC3E}">
        <p14:creationId xmlns:p14="http://schemas.microsoft.com/office/powerpoint/2010/main" val="212958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5721499"/>
          </a:xfrm>
        </p:spPr>
        <p:txBody>
          <a:bodyPr>
            <a:normAutofit fontScale="92500" lnSpcReduction="10000"/>
          </a:bodyPr>
          <a:lstStyle/>
          <a:p>
            <a:pPr marL="0" indent="0">
              <a:buNone/>
            </a:pPr>
            <a:r>
              <a:rPr lang="en-US" sz="2400" b="1" dirty="0" smtClean="0">
                <a:solidFill>
                  <a:srgbClr val="00B0F0"/>
                </a:solidFill>
              </a:rPr>
              <a:t>3</a:t>
            </a:r>
            <a:r>
              <a:rPr lang="ar-JO" sz="2400" b="1" dirty="0" smtClean="0">
                <a:solidFill>
                  <a:srgbClr val="00B0F0"/>
                </a:solidFill>
              </a:rPr>
              <a:t>- اتحادات الائتمان </a:t>
            </a:r>
            <a:r>
              <a:rPr lang="en-US" sz="2400" b="1" dirty="0" smtClean="0">
                <a:solidFill>
                  <a:srgbClr val="00B0F0"/>
                </a:solidFill>
              </a:rPr>
              <a:t>Credit Unions</a:t>
            </a:r>
            <a:r>
              <a:rPr lang="ar-JO" sz="2400" b="1" dirty="0" smtClean="0">
                <a:solidFill>
                  <a:srgbClr val="00B0F0"/>
                </a:solidFill>
              </a:rPr>
              <a:t>:</a:t>
            </a:r>
            <a:r>
              <a:rPr lang="en-US" sz="2400" b="1" dirty="0" smtClean="0">
                <a:solidFill>
                  <a:srgbClr val="00B0F0"/>
                </a:solidFill>
              </a:rPr>
              <a:t> </a:t>
            </a:r>
            <a:endParaRPr lang="ar-JO" sz="2400" b="1" dirty="0" smtClean="0">
              <a:solidFill>
                <a:srgbClr val="00B0F0"/>
              </a:solidFill>
            </a:endParaRPr>
          </a:p>
          <a:p>
            <a:pPr marL="0" indent="0">
              <a:buNone/>
            </a:pPr>
            <a:r>
              <a:rPr lang="ar-JO" sz="2400" dirty="0"/>
              <a:t>وهي تختلف عن مؤسسات الادخار والبنوك التجارية في أمرين، الأول: أنها غير هادفة للربح، والثاني: أن تعاملها يكون فقط مع الأعضاء في الاتحاد، والذين يجمعهم عامل مشترك معـين كـأن يكونوا موظفين في نفس الشركة مثلا، أي أن الاتحاد يحصل على مدخرات الأعضاء ليعيد إقراضها إلى أعضاء آخرين، وبسبب هذه الخاصة فإن حجم هذه الاتحادات صغير إذا ما قورن بغيرهـا مـن المؤسسات المالية. وتمتاز هذه الاتحادات بأنها أقل كلفة بالنسبة للمقترضين الأفراد من بين باقي أنواع المؤسسات المالية. </a:t>
            </a:r>
            <a:endParaRPr lang="en-US" sz="2400" dirty="0" smtClean="0"/>
          </a:p>
          <a:p>
            <a:pPr marL="0" indent="0">
              <a:buNone/>
            </a:pPr>
            <a:r>
              <a:rPr lang="en-US" sz="2400" b="1" dirty="0" smtClean="0">
                <a:solidFill>
                  <a:srgbClr val="00B0F0"/>
                </a:solidFill>
              </a:rPr>
              <a:t>4</a:t>
            </a:r>
            <a:r>
              <a:rPr lang="ar-JO" sz="2400" b="1" dirty="0" smtClean="0">
                <a:solidFill>
                  <a:srgbClr val="00B0F0"/>
                </a:solidFill>
              </a:rPr>
              <a:t>- شركات التمويل </a:t>
            </a:r>
            <a:r>
              <a:rPr lang="en-US" sz="2400" b="1" dirty="0" smtClean="0">
                <a:solidFill>
                  <a:srgbClr val="00B0F0"/>
                </a:solidFill>
              </a:rPr>
              <a:t>Finance Companies</a:t>
            </a:r>
            <a:r>
              <a:rPr lang="ar-JO" sz="2400" b="1" dirty="0" smtClean="0">
                <a:solidFill>
                  <a:srgbClr val="00B0F0"/>
                </a:solidFill>
              </a:rPr>
              <a:t>:</a:t>
            </a:r>
          </a:p>
          <a:p>
            <a:pPr marL="0" indent="0">
              <a:buNone/>
            </a:pPr>
            <a:r>
              <a:rPr lang="ar-JO" sz="2400" dirty="0"/>
              <a:t>ومعظم هذه الشركات تحصل على الأموال من خلال إصدار أوراق مالية، ثم تقوم </a:t>
            </a:r>
            <a:r>
              <a:rPr lang="ar-JO" sz="2400" dirty="0" smtClean="0"/>
              <a:t>بـإقراض هذه </a:t>
            </a:r>
            <a:r>
              <a:rPr lang="ar-JO" sz="2400" dirty="0"/>
              <a:t>الأموال للأفراد ولمنشآت الأعمال صغيرة الحجم. </a:t>
            </a:r>
            <a:endParaRPr lang="ar-JO" sz="2400" dirty="0" smtClean="0"/>
          </a:p>
          <a:p>
            <a:pPr marL="0" indent="0">
              <a:buNone/>
            </a:pPr>
            <a:r>
              <a:rPr lang="en-US" sz="2400" b="1" dirty="0" smtClean="0">
                <a:solidFill>
                  <a:srgbClr val="00B0F0"/>
                </a:solidFill>
                <a:cs typeface="+mj-cs"/>
              </a:rPr>
              <a:t>5</a:t>
            </a:r>
            <a:r>
              <a:rPr lang="ar-JO" sz="2400" b="1" dirty="0" smtClean="0">
                <a:solidFill>
                  <a:srgbClr val="00B0F0"/>
                </a:solidFill>
                <a:cs typeface="+mj-cs"/>
              </a:rPr>
              <a:t>- صناديق الاستثمار المشترك </a:t>
            </a:r>
            <a:r>
              <a:rPr lang="en-US" sz="2400" b="1" dirty="0" smtClean="0">
                <a:solidFill>
                  <a:srgbClr val="00B0F0"/>
                </a:solidFill>
                <a:cs typeface="+mj-cs"/>
              </a:rPr>
              <a:t>Mutual Funds</a:t>
            </a:r>
            <a:r>
              <a:rPr lang="ar-JO" sz="2400" b="1" dirty="0" smtClean="0">
                <a:solidFill>
                  <a:srgbClr val="00B0F0"/>
                </a:solidFill>
                <a:cs typeface="+mj-cs"/>
              </a:rPr>
              <a:t>:  </a:t>
            </a:r>
          </a:p>
          <a:p>
            <a:pPr marL="0" indent="0">
              <a:buNone/>
            </a:pPr>
            <a:r>
              <a:rPr lang="ar-JO" sz="2400" dirty="0"/>
              <a:t>وهي شركات تحصل على الأموال من خلال إصدار أسهم أو حصص ملكية في الصـندوق، ويمكن أيضا أن تحصل على بعض القروض، ثم تعيد استثمار هذه الأموال في شراء الأوراق المالية من اسهم و سندات وغيرها وهذه الصناديق تخدم صغار المستثمرين وتمكنهم من تنويع اسـتثماراتهم </a:t>
            </a:r>
            <a:r>
              <a:rPr lang="ar-JO" sz="2400" dirty="0" err="1"/>
              <a:t>لاجل</a:t>
            </a:r>
            <a:r>
              <a:rPr lang="ar-JO" sz="2400" dirty="0"/>
              <a:t> تقليل المخاطر كما تمكنهم من الحصول على إدارة محترفة لاستثماراتهم مقابل تكلفـة بسـيطة نسبياً. </a:t>
            </a:r>
            <a:endParaRPr lang="en-US" sz="2400" dirty="0">
              <a:cs typeface="+mj-cs"/>
            </a:endParaRPr>
          </a:p>
        </p:txBody>
      </p:sp>
    </p:spTree>
    <p:extLst>
      <p:ext uri="{BB962C8B-B14F-4D97-AF65-F5344CB8AC3E}">
        <p14:creationId xmlns:p14="http://schemas.microsoft.com/office/powerpoint/2010/main" val="31206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5721499"/>
          </a:xfrm>
        </p:spPr>
        <p:txBody>
          <a:bodyPr>
            <a:normAutofit fontScale="92500" lnSpcReduction="10000"/>
          </a:bodyPr>
          <a:lstStyle/>
          <a:p>
            <a:pPr marL="0" indent="0">
              <a:buNone/>
            </a:pPr>
            <a:r>
              <a:rPr lang="en-US" sz="2400" b="1" dirty="0" smtClean="0">
                <a:solidFill>
                  <a:srgbClr val="00B0F0"/>
                </a:solidFill>
              </a:rPr>
              <a:t>6</a:t>
            </a:r>
            <a:r>
              <a:rPr lang="ar-JO" sz="2400" b="1" dirty="0" smtClean="0">
                <a:solidFill>
                  <a:srgbClr val="00B0F0"/>
                </a:solidFill>
              </a:rPr>
              <a:t>- صناديق التقاعد </a:t>
            </a:r>
            <a:r>
              <a:rPr lang="en-US" sz="2400" b="1" dirty="0" smtClean="0">
                <a:solidFill>
                  <a:srgbClr val="00B0F0"/>
                </a:solidFill>
              </a:rPr>
              <a:t>Pension Funds</a:t>
            </a:r>
            <a:r>
              <a:rPr lang="ar-JO" sz="2400" b="1" dirty="0" smtClean="0">
                <a:solidFill>
                  <a:srgbClr val="00B0F0"/>
                </a:solidFill>
              </a:rPr>
              <a:t>:</a:t>
            </a:r>
            <a:r>
              <a:rPr lang="en-US" sz="2400" b="1" dirty="0" smtClean="0">
                <a:solidFill>
                  <a:srgbClr val="00B0F0"/>
                </a:solidFill>
              </a:rPr>
              <a:t> </a:t>
            </a:r>
            <a:endParaRPr lang="ar-JO" sz="2400" b="1" dirty="0" smtClean="0">
              <a:solidFill>
                <a:srgbClr val="00B0F0"/>
              </a:solidFill>
            </a:endParaRPr>
          </a:p>
          <a:p>
            <a:pPr marL="0" indent="0">
              <a:buNone/>
            </a:pPr>
            <a:r>
              <a:rPr lang="ar-JO" sz="2400" dirty="0"/>
              <a:t>تقوم معظم الشركات الكبيرة والمؤسسات الحكومية بتقديم خطط لتقاعد موظفيها، وهذه الخطط تشتمل على قيام الشركة بالمساهمة شهرياً أو كل فترة متفق عليها بدفع مبلغ معين عن كل موظـف يعمل لديها، وقد يساهم الموظفون في الدفع أيضا، وتجمع الأموال في صندوق مخصص لدفع رواتب التقاعد لهم الذين في سن التقاعد، وعادة ما يشرف بنك تجاري أو شركة تأمين على إدارة الصـندوق كما يمكن أن يكون للصندوق إدارة مستقلة من قبل العاملين المنتفعين من الصندوق. تقوم صناديق التقاعد باستثمار الأموال في الأوراق المالية مثل السندات والأسهم وكذلك فـي الأصول الحقيقية كالعقارات والأراضي</a:t>
            </a:r>
            <a:r>
              <a:rPr lang="ar-JO" sz="2400" dirty="0" smtClean="0"/>
              <a:t>.</a:t>
            </a:r>
          </a:p>
          <a:p>
            <a:pPr marL="0" indent="0">
              <a:buNone/>
            </a:pPr>
            <a:r>
              <a:rPr lang="en-US" sz="2400" b="1" dirty="0" smtClean="0">
                <a:solidFill>
                  <a:srgbClr val="00B0F0"/>
                </a:solidFill>
              </a:rPr>
              <a:t>7</a:t>
            </a:r>
            <a:r>
              <a:rPr lang="ar-JO" sz="2400" b="1" dirty="0" smtClean="0">
                <a:solidFill>
                  <a:srgbClr val="00B0F0"/>
                </a:solidFill>
              </a:rPr>
              <a:t>- شركات التأمين </a:t>
            </a:r>
            <a:r>
              <a:rPr lang="en-US" sz="2400" b="1" dirty="0" smtClean="0">
                <a:solidFill>
                  <a:srgbClr val="00B0F0"/>
                </a:solidFill>
              </a:rPr>
              <a:t>Insurance Companies</a:t>
            </a:r>
            <a:r>
              <a:rPr lang="ar-JO" sz="2400" b="1" dirty="0" smtClean="0">
                <a:solidFill>
                  <a:srgbClr val="00B0F0"/>
                </a:solidFill>
              </a:rPr>
              <a:t>:</a:t>
            </a:r>
          </a:p>
          <a:p>
            <a:pPr marL="0" indent="0">
              <a:buNone/>
            </a:pPr>
            <a:r>
              <a:rPr lang="ar-JO" sz="2400" dirty="0"/>
              <a:t>وهي شركات تمنح وثائق تأمين ضد مخاطر معينة، تدفع هذه الوثائق عند الوفاة أو المرض أو الحوادث ...الخ. وذلك حسب طبيعة الوثيقة وفي مقابل هذه الوثائق تحصل الشـركة علـى أقسـاط التأمين، وتقوم باستخدام هذه الأقساط للاستثمار في الأسهم والسندات والعقارات وتقـديم القـروض طويلة الأجل أيضا</a:t>
            </a:r>
            <a:r>
              <a:rPr lang="ar-JO" sz="2400" dirty="0" smtClean="0"/>
              <a:t>.</a:t>
            </a:r>
            <a:endParaRPr lang="en-US" sz="2400" dirty="0" smtClean="0"/>
          </a:p>
          <a:p>
            <a:pPr marL="0" indent="0">
              <a:buNone/>
            </a:pPr>
            <a:r>
              <a:rPr lang="en-US" sz="2400" b="1" dirty="0" smtClean="0">
                <a:solidFill>
                  <a:srgbClr val="00B0F0"/>
                </a:solidFill>
                <a:cs typeface="+mj-cs"/>
              </a:rPr>
              <a:t>8</a:t>
            </a:r>
            <a:r>
              <a:rPr lang="ar-JO" sz="2400" b="1" dirty="0" smtClean="0">
                <a:solidFill>
                  <a:srgbClr val="00B0F0"/>
                </a:solidFill>
                <a:cs typeface="+mj-cs"/>
              </a:rPr>
              <a:t>- منشآت الأوراق المالية </a:t>
            </a:r>
            <a:r>
              <a:rPr lang="en-US" sz="2400" b="1" dirty="0" smtClean="0">
                <a:solidFill>
                  <a:srgbClr val="00B0F0"/>
                </a:solidFill>
                <a:cs typeface="+mj-cs"/>
              </a:rPr>
              <a:t>Securities Firms</a:t>
            </a:r>
            <a:r>
              <a:rPr lang="ar-JO" sz="2400" b="1" dirty="0" smtClean="0">
                <a:solidFill>
                  <a:srgbClr val="00B0F0"/>
                </a:solidFill>
                <a:cs typeface="+mj-cs"/>
              </a:rPr>
              <a:t>:  </a:t>
            </a:r>
          </a:p>
          <a:p>
            <a:pPr marL="0" indent="0">
              <a:buNone/>
            </a:pPr>
            <a:r>
              <a:rPr lang="ar-JO" sz="2400" dirty="0"/>
              <a:t>وهذه المنشآت تسهل التعامل بالأوراق المالية من خلال تقديم بعض الخدمات </a:t>
            </a:r>
            <a:r>
              <a:rPr lang="ar-JO" sz="2400" dirty="0" smtClean="0"/>
              <a:t>و </a:t>
            </a:r>
            <a:r>
              <a:rPr lang="ar-JO" sz="2400" dirty="0"/>
              <a:t>لا تقوم بدور مشابه لباقي المؤسسات المالية السابق ذكرها من حيث الإقراض، </a:t>
            </a:r>
            <a:r>
              <a:rPr lang="ar-JO" sz="2400" dirty="0" smtClean="0"/>
              <a:t>والاقتـراض </a:t>
            </a:r>
            <a:r>
              <a:rPr lang="ar-JO" sz="2400" dirty="0"/>
              <a:t>(انتقـال الأموال )، </a:t>
            </a:r>
            <a:r>
              <a:rPr lang="ar-JO" sz="2400" dirty="0" smtClean="0"/>
              <a:t>ومن </a:t>
            </a:r>
            <a:r>
              <a:rPr lang="ar-JO" sz="2400" dirty="0"/>
              <a:t>الخدمات التي تقدمها هذه المنشآت:  </a:t>
            </a:r>
            <a:endParaRPr lang="en-US" sz="2400" dirty="0">
              <a:cs typeface="+mj-cs"/>
            </a:endParaRPr>
          </a:p>
        </p:txBody>
      </p:sp>
    </p:spTree>
    <p:extLst>
      <p:ext uri="{BB962C8B-B14F-4D97-AF65-F5344CB8AC3E}">
        <p14:creationId xmlns:p14="http://schemas.microsoft.com/office/powerpoint/2010/main" val="34494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836712"/>
            <a:ext cx="8229600" cy="5721499"/>
          </a:xfrm>
        </p:spPr>
        <p:txBody>
          <a:bodyPr>
            <a:normAutofit fontScale="92500"/>
          </a:bodyPr>
          <a:lstStyle/>
          <a:p>
            <a:pPr marL="0" indent="0">
              <a:buNone/>
            </a:pPr>
            <a:r>
              <a:rPr lang="en-US" sz="2400" b="1" dirty="0" smtClean="0"/>
              <a:t>1</a:t>
            </a:r>
            <a:r>
              <a:rPr lang="ar-JO" sz="2400" b="1" dirty="0" smtClean="0"/>
              <a:t>- السمسرة</a:t>
            </a:r>
            <a:r>
              <a:rPr lang="ar-JO" sz="2400" b="1" dirty="0"/>
              <a:t>: </a:t>
            </a:r>
            <a:r>
              <a:rPr lang="ar-JO" sz="2400" dirty="0"/>
              <a:t>و تتضمن تنفيذ عمليات بيع وشراء الأوراق المالية لصالح العمـلاء وبنـاء علـى أوامرهم مقابل عمولة سمسرة</a:t>
            </a:r>
            <a:r>
              <a:rPr lang="ar-JO" sz="2400" dirty="0" smtClean="0"/>
              <a:t>. </a:t>
            </a:r>
          </a:p>
          <a:p>
            <a:pPr marL="0" indent="0">
              <a:buNone/>
            </a:pPr>
            <a:r>
              <a:rPr lang="en-US" sz="2400" b="1" dirty="0" smtClean="0"/>
              <a:t>2</a:t>
            </a:r>
            <a:r>
              <a:rPr lang="ar-JO" sz="2400" b="1" dirty="0" smtClean="0"/>
              <a:t>- التغطية </a:t>
            </a:r>
            <a:r>
              <a:rPr lang="ar-JO" sz="2400" b="1" dirty="0"/>
              <a:t>تقوم هذه المنشآت بمساعدة الشركات الأخرى </a:t>
            </a:r>
            <a:r>
              <a:rPr lang="ar-JO" sz="2400" dirty="0"/>
              <a:t>على طرح أسهمها وأوراقهـا الماليـة الأخرى في السوق لأول مرة، وعادة ما تتضمن هذه المساعدة عملية تغطية الإصدار، بمعنى ضمان بيع الإصدار بسعر محدد بحيث يتحمل المغطي مخاطرة عدم بيع الإصدار بذلك السعر، </a:t>
            </a:r>
            <a:r>
              <a:rPr lang="ar-JO" sz="2400" dirty="0" smtClean="0"/>
              <a:t>وتسمى </a:t>
            </a:r>
            <a:r>
              <a:rPr lang="ar-JO" sz="2400" dirty="0"/>
              <a:t>المنشآت التي تقوم بهذا الدور بنوك الاستثمار. </a:t>
            </a:r>
          </a:p>
          <a:p>
            <a:pPr marL="0" indent="0">
              <a:buNone/>
            </a:pPr>
            <a:r>
              <a:rPr lang="en-US" sz="2400" b="1" dirty="0" smtClean="0"/>
              <a:t>3</a:t>
            </a:r>
            <a:r>
              <a:rPr lang="ar-JO" sz="2400" b="1" dirty="0" smtClean="0"/>
              <a:t>- المتاجرة </a:t>
            </a:r>
            <a:r>
              <a:rPr lang="ar-JO" sz="2400" b="1" dirty="0"/>
              <a:t>أو صناعة السوق لأوراق مالية معينة </a:t>
            </a:r>
            <a:r>
              <a:rPr lang="ar-JO" sz="2400" dirty="0"/>
              <a:t>بمعنى بيع و شراء هذه الأوراق لأجل تحقيـق الأرباح، مما يخلق سيولة عالية في سوق الأوراق المالية ويحد بالتالي من تقلبات الأسعار. وهناك بعض المنشآت تقوم بجميع ما سبق، بالإضافة إلى إدارة بعض صناديق الاستثمار مثل مؤسسة </a:t>
            </a:r>
            <a:r>
              <a:rPr lang="ar-JO" sz="2400" dirty="0" err="1"/>
              <a:t>ميرلنش</a:t>
            </a:r>
            <a:r>
              <a:rPr lang="ar-JO" sz="2400" dirty="0"/>
              <a:t>، وهناك منشآت أخرى تقوم بجزء من هذه العمليات فقط. </a:t>
            </a:r>
            <a:endParaRPr lang="ar-JO" sz="2400" dirty="0" smtClean="0"/>
          </a:p>
          <a:p>
            <a:pPr marL="0" indent="0">
              <a:buNone/>
            </a:pPr>
            <a:r>
              <a:rPr lang="en-US" sz="2400" b="1" dirty="0" smtClean="0">
                <a:solidFill>
                  <a:srgbClr val="00B0F0"/>
                </a:solidFill>
              </a:rPr>
              <a:t>9</a:t>
            </a:r>
            <a:r>
              <a:rPr lang="ar-JO" sz="2400" b="1" dirty="0" smtClean="0">
                <a:solidFill>
                  <a:srgbClr val="00B0F0"/>
                </a:solidFill>
              </a:rPr>
              <a:t>- البنوك </a:t>
            </a:r>
            <a:r>
              <a:rPr lang="ar-JO" sz="2400" b="1" dirty="0">
                <a:solidFill>
                  <a:srgbClr val="00B0F0"/>
                </a:solidFill>
              </a:rPr>
              <a:t>المتخصصة والإسلامية</a:t>
            </a:r>
            <a:r>
              <a:rPr lang="ar-JO" sz="2400" b="1" dirty="0" smtClean="0">
                <a:solidFill>
                  <a:srgbClr val="00B0F0"/>
                </a:solidFill>
              </a:rPr>
              <a:t>:</a:t>
            </a:r>
          </a:p>
          <a:p>
            <a:pPr marL="0" indent="0">
              <a:buNone/>
            </a:pPr>
            <a:r>
              <a:rPr lang="ar-JO" sz="2400" dirty="0" smtClean="0"/>
              <a:t> </a:t>
            </a:r>
            <a:r>
              <a:rPr lang="ar-JO" sz="2400" dirty="0"/>
              <a:t>تلعب هذه المؤسسات دورا رياديا في عملية التنمية الاقتصادية في الدول، وتمتـاز قروضـها بطول فترة الأجل وفترة السماح عكس قروض البنوك التجارية، وبالتالي فان </a:t>
            </a:r>
            <a:r>
              <a:rPr lang="ar-JO" sz="2400"/>
              <a:t>المشاريع </a:t>
            </a:r>
            <a:r>
              <a:rPr lang="ar-JO" sz="2400" smtClean="0"/>
              <a:t>بأشكالها </a:t>
            </a:r>
            <a:r>
              <a:rPr lang="ar-JO" sz="2400" dirty="0"/>
              <a:t>كافة تستفيد من هذه المؤسسات بعملية التمويل الرأسمالية، وبعض هذه المؤسسات يتخصص في القطـاع الصناعي، وبعضها في القطاع الزراعي...الخ.</a:t>
            </a:r>
            <a:endParaRPr lang="en-US" sz="2400" dirty="0">
              <a:cs typeface="+mj-cs"/>
            </a:endParaRPr>
          </a:p>
        </p:txBody>
      </p:sp>
    </p:spTree>
    <p:extLst>
      <p:ext uri="{BB962C8B-B14F-4D97-AF65-F5344CB8AC3E}">
        <p14:creationId xmlns:p14="http://schemas.microsoft.com/office/powerpoint/2010/main" val="154378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a:bodyPr>
          <a:lstStyle/>
          <a:p>
            <a:pPr marL="0" indent="0">
              <a:buNone/>
            </a:pPr>
            <a:r>
              <a:rPr lang="en-US" sz="2400" dirty="0" smtClean="0">
                <a:cs typeface="+mj-cs"/>
              </a:rPr>
              <a:t>3</a:t>
            </a:r>
            <a:r>
              <a:rPr lang="ar-JO" sz="2400" dirty="0" smtClean="0">
                <a:cs typeface="+mj-cs"/>
              </a:rPr>
              <a:t>- لا </a:t>
            </a:r>
            <a:r>
              <a:rPr lang="ar-JO" sz="2400" dirty="0">
                <a:cs typeface="+mj-cs"/>
              </a:rPr>
              <a:t>يحق لحامل السند الاشتراك في إدارة الشركة فهو دائن للشركة وليس مالك فيها. </a:t>
            </a:r>
            <a:r>
              <a:rPr lang="en-US" sz="2400" dirty="0" smtClean="0">
                <a:cs typeface="+mj-cs"/>
              </a:rPr>
              <a:t>4</a:t>
            </a:r>
            <a:r>
              <a:rPr lang="ar-JO" sz="2400" dirty="0" smtClean="0">
                <a:cs typeface="+mj-cs"/>
              </a:rPr>
              <a:t>- يسترد </a:t>
            </a:r>
            <a:r>
              <a:rPr lang="ar-JO" sz="2400" dirty="0">
                <a:cs typeface="+mj-cs"/>
              </a:rPr>
              <a:t>حامل السند حقوقه (قيمة السند والفوائد) قبل الآخرين (حملة الأسهم العادية أو الممتازة) في حال إفلاس أو تصفية الشركة، فمالك السند دائن ممتاز للشركة، وله ضمان خاص علـى ممتلكات الشركة وأموالها. </a:t>
            </a:r>
            <a:endParaRPr lang="ar-JO" sz="2400" dirty="0" smtClean="0">
              <a:cs typeface="+mj-cs"/>
            </a:endParaRPr>
          </a:p>
          <a:p>
            <a:pPr marL="0" indent="0">
              <a:buNone/>
            </a:pPr>
            <a:r>
              <a:rPr lang="en-US" sz="2400" dirty="0" smtClean="0">
                <a:cs typeface="+mj-cs"/>
              </a:rPr>
              <a:t>5</a:t>
            </a:r>
            <a:r>
              <a:rPr lang="ar-JO" sz="2400" dirty="0" smtClean="0">
                <a:cs typeface="+mj-cs"/>
              </a:rPr>
              <a:t>- للسند </a:t>
            </a:r>
            <a:r>
              <a:rPr lang="ar-JO" sz="2400" dirty="0">
                <a:cs typeface="+mj-cs"/>
              </a:rPr>
              <a:t>قيمة أسميه تكون مكتوبة على متن السند وتتعهد الشركة بتسديدها بتـاريخ الاسـتحقاق، ويتم احتساب الفائدة عليها، </a:t>
            </a:r>
            <a:r>
              <a:rPr lang="ar-JO" sz="2400" b="1" dirty="0">
                <a:cs typeface="+mj-cs"/>
              </a:rPr>
              <a:t>وقيمة سوقية </a:t>
            </a:r>
            <a:r>
              <a:rPr lang="en-US" sz="2400" b="1" dirty="0" smtClean="0">
                <a:cs typeface="+mj-cs"/>
              </a:rPr>
              <a:t> Market </a:t>
            </a:r>
            <a:r>
              <a:rPr lang="en-US" sz="2400" b="1" dirty="0"/>
              <a:t>Value </a:t>
            </a:r>
            <a:r>
              <a:rPr lang="ar-JO" sz="2400" b="1" dirty="0" smtClean="0">
                <a:cs typeface="+mj-cs"/>
              </a:rPr>
              <a:t>تتغير </a:t>
            </a:r>
            <a:r>
              <a:rPr lang="ar-JO" sz="2400" b="1" dirty="0">
                <a:cs typeface="+mj-cs"/>
              </a:rPr>
              <a:t>بتغير أسعار الفائدة السـائدة في السوق، </a:t>
            </a:r>
            <a:r>
              <a:rPr lang="ar-JO" sz="2400" b="1" dirty="0">
                <a:solidFill>
                  <a:srgbClr val="FF0000"/>
                </a:solidFill>
                <a:cs typeface="+mj-cs"/>
              </a:rPr>
              <a:t>فكلما ارتفعت معدلات الفائدة السائدة في السوق انخفضت أسعار السندات القائمة أو المصدرة والعكس صحيح، ولذلك فالعلاقة عكسية بين معدلات الفائدة السوقية وقيم السندات. </a:t>
            </a:r>
            <a:endParaRPr lang="ar-JO" sz="2400" b="1" dirty="0" smtClean="0">
              <a:solidFill>
                <a:srgbClr val="FF0000"/>
              </a:solidFill>
              <a:cs typeface="+mj-cs"/>
            </a:endParaRPr>
          </a:p>
          <a:p>
            <a:pPr marL="0" indent="0">
              <a:buNone/>
            </a:pPr>
            <a:r>
              <a:rPr lang="en-US" sz="2400" dirty="0" smtClean="0">
                <a:cs typeface="+mj-cs"/>
              </a:rPr>
              <a:t>6</a:t>
            </a:r>
            <a:r>
              <a:rPr lang="ar-JO" sz="2400" dirty="0" smtClean="0">
                <a:cs typeface="+mj-cs"/>
              </a:rPr>
              <a:t>- القابلية </a:t>
            </a:r>
            <a:r>
              <a:rPr lang="ar-JO" sz="2400" dirty="0">
                <a:cs typeface="+mj-cs"/>
              </a:rPr>
              <a:t>للتداول، يشترك السند مع السهم من حيث استطاعة حامل السند التخلي عنه بواسـطة البيع إلى شخص آخر من خلال السوق المالي</a:t>
            </a:r>
            <a:r>
              <a:rPr lang="ar-JO" sz="2400" dirty="0" smtClean="0">
                <a:cs typeface="+mj-cs"/>
              </a:rPr>
              <a:t>.</a:t>
            </a:r>
          </a:p>
          <a:p>
            <a:pPr marL="0" indent="0">
              <a:buNone/>
            </a:pPr>
            <a:r>
              <a:rPr lang="ar-JO" sz="2400" dirty="0" smtClean="0">
                <a:cs typeface="+mj-cs"/>
              </a:rPr>
              <a:t> </a:t>
            </a:r>
            <a:r>
              <a:rPr lang="en-US" sz="2400" dirty="0" smtClean="0">
                <a:cs typeface="+mj-cs"/>
              </a:rPr>
              <a:t>7</a:t>
            </a:r>
            <a:r>
              <a:rPr lang="ar-JO" sz="2400" dirty="0" smtClean="0">
                <a:cs typeface="+mj-cs"/>
              </a:rPr>
              <a:t>- محدودية </a:t>
            </a:r>
            <a:r>
              <a:rPr lang="ar-JO" sz="2400" dirty="0">
                <a:cs typeface="+mj-cs"/>
              </a:rPr>
              <a:t>الأجل، بالمقارنة مع الأسهم كأداة بديلة يصدر السند بأجل محـدد يلتـزم مصـدره بسداده، وبرد قيمته إلى حامله بحلول هذا الأجل، والسندات وفقا لتاريخ اسـتحقاقها تسـتحق خلال فترات، وقد تمتد من ثلاثة سنوات فأكثر.</a:t>
            </a:r>
            <a:endParaRPr lang="en-US" sz="2400" dirty="0">
              <a:cs typeface="+mj-cs"/>
            </a:endParaRPr>
          </a:p>
        </p:txBody>
      </p:sp>
    </p:spTree>
    <p:extLst>
      <p:ext uri="{BB962C8B-B14F-4D97-AF65-F5344CB8AC3E}">
        <p14:creationId xmlns:p14="http://schemas.microsoft.com/office/powerpoint/2010/main" val="170229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pPr algn="r"/>
            <a:r>
              <a:rPr lang="ar-JO" sz="3600" b="1" dirty="0">
                <a:solidFill>
                  <a:srgbClr val="0070C0"/>
                </a:solidFill>
              </a:rPr>
              <a:t>مبررات التمويل عن طريق إصدار سندات:</a:t>
            </a:r>
            <a:endParaRPr lang="en-US" sz="36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a:bodyPr>
          <a:lstStyle/>
          <a:p>
            <a:pPr marL="0" indent="0">
              <a:buNone/>
            </a:pPr>
            <a:r>
              <a:rPr lang="ar-JO" sz="2400" b="1" dirty="0" smtClean="0">
                <a:cs typeface="+mj-cs"/>
              </a:rPr>
              <a:t>تلجأ </a:t>
            </a:r>
            <a:r>
              <a:rPr lang="ar-JO" sz="2400" b="1" dirty="0">
                <a:cs typeface="+mj-cs"/>
              </a:rPr>
              <a:t>الشركة إلى الاقتراض بإصدار سندات بدلا من الأدوات التمويليـة الأخـرى وخاصة الأسهم للأسباب التالية: </a:t>
            </a:r>
            <a:endParaRPr lang="ar-JO" sz="2400" b="1" dirty="0" smtClean="0">
              <a:cs typeface="+mj-cs"/>
            </a:endParaRPr>
          </a:p>
          <a:p>
            <a:pPr marL="0" indent="0">
              <a:buNone/>
            </a:pPr>
            <a:r>
              <a:rPr lang="en-US" sz="2400" dirty="0">
                <a:cs typeface="+mj-cs"/>
              </a:rPr>
              <a:t>1</a:t>
            </a:r>
            <a:r>
              <a:rPr lang="ar-JO" sz="2400" dirty="0" smtClean="0">
                <a:cs typeface="+mj-cs"/>
              </a:rPr>
              <a:t> </a:t>
            </a:r>
            <a:r>
              <a:rPr lang="en-US" sz="2400" dirty="0" smtClean="0">
                <a:cs typeface="+mj-cs"/>
              </a:rPr>
              <a:t>-</a:t>
            </a:r>
            <a:r>
              <a:rPr lang="ar-JO" sz="2400" dirty="0" smtClean="0">
                <a:cs typeface="+mj-cs"/>
              </a:rPr>
              <a:t>انخفاض </a:t>
            </a:r>
            <a:r>
              <a:rPr lang="ar-JO" sz="2400" dirty="0">
                <a:cs typeface="+mj-cs"/>
              </a:rPr>
              <a:t>كلفة التمويل بالسندات بسبب انخفاض </a:t>
            </a:r>
            <a:r>
              <a:rPr lang="ar-JO" sz="2400" dirty="0" smtClean="0">
                <a:cs typeface="+mj-cs"/>
              </a:rPr>
              <a:t>مخاطرها </a:t>
            </a:r>
            <a:r>
              <a:rPr lang="en-US" sz="2400" dirty="0" smtClean="0">
                <a:cs typeface="+mj-cs"/>
              </a:rPr>
              <a:t> </a:t>
            </a:r>
            <a:r>
              <a:rPr lang="ar-JO" sz="2400" dirty="0" smtClean="0">
                <a:cs typeface="+mj-cs"/>
              </a:rPr>
              <a:t>بالنسبة </a:t>
            </a:r>
            <a:r>
              <a:rPr lang="ar-JO" sz="2400" dirty="0">
                <a:cs typeface="+mj-cs"/>
              </a:rPr>
              <a:t>للمستثمر. </a:t>
            </a:r>
            <a:endParaRPr lang="en-US" sz="2400" dirty="0" smtClean="0">
              <a:cs typeface="+mj-cs"/>
            </a:endParaRPr>
          </a:p>
          <a:p>
            <a:pPr marL="0" indent="0">
              <a:buNone/>
            </a:pPr>
            <a:r>
              <a:rPr lang="en-US" sz="2400" dirty="0" smtClean="0">
                <a:cs typeface="+mj-cs"/>
              </a:rPr>
              <a:t>2</a:t>
            </a:r>
            <a:r>
              <a:rPr lang="ar-JO" sz="2400" dirty="0" smtClean="0">
                <a:cs typeface="+mj-cs"/>
              </a:rPr>
              <a:t>- الوفر </a:t>
            </a:r>
            <a:r>
              <a:rPr lang="ar-JO" sz="2400" dirty="0">
                <a:cs typeface="+mj-cs"/>
              </a:rPr>
              <a:t>الضريبي، يترتب على إصدار الشركة سندات دفع فوائد تعتبـر مصـاريف خاضـعة للضريبة، الأمر الذي من شأنه تخفيض تكلفة هذا المصدر التمـويلي بالمقارنـة مـع أدوات التمويل الأخرى كالأسهم العادية أو الممتازة</a:t>
            </a:r>
            <a:r>
              <a:rPr lang="ar-JO" sz="2400" dirty="0" smtClean="0">
                <a:cs typeface="+mj-cs"/>
              </a:rPr>
              <a:t>.</a:t>
            </a:r>
            <a:endParaRPr lang="en-US" sz="2400" dirty="0" smtClean="0">
              <a:cs typeface="+mj-cs"/>
            </a:endParaRPr>
          </a:p>
          <a:p>
            <a:pPr marL="0" indent="0">
              <a:buNone/>
            </a:pPr>
            <a:r>
              <a:rPr lang="ar-JO" sz="2400" dirty="0" smtClean="0">
                <a:cs typeface="+mj-cs"/>
              </a:rPr>
              <a:t> </a:t>
            </a:r>
            <a:r>
              <a:rPr lang="en-US" sz="2400" dirty="0" smtClean="0">
                <a:cs typeface="+mj-cs"/>
              </a:rPr>
              <a:t>3</a:t>
            </a:r>
            <a:r>
              <a:rPr lang="ar-JO" sz="2400" dirty="0" smtClean="0">
                <a:cs typeface="+mj-cs"/>
              </a:rPr>
              <a:t>- تجنيب </a:t>
            </a:r>
            <a:r>
              <a:rPr lang="ar-JO" sz="2400" dirty="0">
                <a:cs typeface="+mj-cs"/>
              </a:rPr>
              <a:t>الشركة توسيع قاعدة المساهمين وما يترتب على ذلك من التخفيض المحتمل لربحيـة السهم من جهة، وإضعاف قوة المساهمين القدامى وتأثيرهم من جهة أخـرى، لكـون حملـة </a:t>
            </a:r>
            <a:r>
              <a:rPr lang="ar-JO" sz="2400" dirty="0" smtClean="0">
                <a:cs typeface="+mj-cs"/>
              </a:rPr>
              <a:t>السندات </a:t>
            </a:r>
            <a:r>
              <a:rPr lang="ar-JO" sz="2400" dirty="0">
                <a:cs typeface="+mj-cs"/>
              </a:rPr>
              <a:t>لا يتمتعون بحق التصويت أو الاشتراك في </a:t>
            </a:r>
            <a:r>
              <a:rPr lang="ar-JO" sz="2400" dirty="0" smtClean="0">
                <a:cs typeface="+mj-cs"/>
              </a:rPr>
              <a:t>الإدارة </a:t>
            </a:r>
          </a:p>
          <a:p>
            <a:pPr marL="0" indent="0">
              <a:buNone/>
            </a:pPr>
            <a:r>
              <a:rPr lang="en-US" sz="2400" dirty="0" smtClean="0">
                <a:cs typeface="+mj-cs"/>
              </a:rPr>
              <a:t>4</a:t>
            </a:r>
            <a:r>
              <a:rPr lang="ar-JO" sz="2400" dirty="0" smtClean="0">
                <a:cs typeface="+mj-cs"/>
              </a:rPr>
              <a:t>- تعتبر </a:t>
            </a:r>
            <a:r>
              <a:rPr lang="ar-JO" sz="2400" dirty="0">
                <a:cs typeface="+mj-cs"/>
              </a:rPr>
              <a:t>عملية إصدار السندات من قبل الشركة المصدرة لها أحد أشكال تنويع مصادر التمويـل طويل الأجل، ومن جهة أخرى تمثل عمليه إصدار هذه الأداة تلبية لحاجة بعـض قطاعـات المستثمرين الذين يعزفون عن أدوات الاستثمار الأخرى كالأسهم العادية أو الممتازة.</a:t>
            </a:r>
            <a:endParaRPr lang="en-US" sz="2400" dirty="0">
              <a:cs typeface="+mj-cs"/>
            </a:endParaRPr>
          </a:p>
        </p:txBody>
      </p:sp>
    </p:spTree>
    <p:extLst>
      <p:ext uri="{BB962C8B-B14F-4D97-AF65-F5344CB8AC3E}">
        <p14:creationId xmlns:p14="http://schemas.microsoft.com/office/powerpoint/2010/main" val="148054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pPr algn="r"/>
            <a:r>
              <a:rPr lang="ar-JO" sz="3600" b="1" dirty="0">
                <a:solidFill>
                  <a:srgbClr val="0070C0"/>
                </a:solidFill>
              </a:rPr>
              <a:t>أنواع السندات:</a:t>
            </a:r>
            <a:endParaRPr lang="en-US" sz="3600" b="1" dirty="0">
              <a:solidFill>
                <a:srgbClr val="0070C0"/>
              </a:solidFill>
            </a:endParaRPr>
          </a:p>
        </p:txBody>
      </p:sp>
      <p:sp>
        <p:nvSpPr>
          <p:cNvPr id="3" name="عنصر نائب للمحتوى 2"/>
          <p:cNvSpPr>
            <a:spLocks noGrp="1"/>
          </p:cNvSpPr>
          <p:nvPr>
            <p:ph idx="1"/>
          </p:nvPr>
        </p:nvSpPr>
        <p:spPr>
          <a:xfrm>
            <a:off x="457200" y="836712"/>
            <a:ext cx="8229600" cy="5289451"/>
          </a:xfrm>
        </p:spPr>
        <p:txBody>
          <a:bodyPr>
            <a:normAutofit/>
          </a:bodyPr>
          <a:lstStyle/>
          <a:p>
            <a:pPr marL="0" indent="0">
              <a:buNone/>
            </a:pPr>
            <a:r>
              <a:rPr lang="ar-JO" sz="2400" dirty="0"/>
              <a:t>تتعدد طرق تصنيف السندات، فقد استحدثت خلال نصف القرن السابق أشـكال جديـدة مـن السندات تتفاوت في صفاتها وأشكالها، وبشكل عام فيمكن تقسيم السندات حسب: </a:t>
            </a:r>
            <a:r>
              <a:rPr lang="en-US" sz="2400" dirty="0" smtClean="0"/>
              <a:t>1</a:t>
            </a:r>
            <a:r>
              <a:rPr lang="ar-JO" sz="2400" dirty="0" smtClean="0"/>
              <a:t>- الجهة </a:t>
            </a:r>
            <a:r>
              <a:rPr lang="ar-JO" sz="2400" dirty="0"/>
              <a:t>المصدرة لها (أهلية – حكومية). </a:t>
            </a:r>
            <a:endParaRPr lang="ar-JO" sz="2400" dirty="0" smtClean="0"/>
          </a:p>
          <a:p>
            <a:pPr marL="0" indent="0">
              <a:buNone/>
            </a:pPr>
            <a:r>
              <a:rPr lang="ar-JO" sz="2400" dirty="0" smtClean="0"/>
              <a:t> </a:t>
            </a:r>
            <a:r>
              <a:rPr lang="en-US" sz="2400" dirty="0" smtClean="0"/>
              <a:t>2</a:t>
            </a:r>
            <a:r>
              <a:rPr lang="ar-JO" sz="2400" dirty="0" smtClean="0"/>
              <a:t>- تاريخ </a:t>
            </a:r>
            <a:r>
              <a:rPr lang="ar-JO" sz="2400" dirty="0"/>
              <a:t>أو مدة الاستحقاق (قصيرة، متوسطة، طويلة الأجل</a:t>
            </a:r>
            <a:r>
              <a:rPr lang="ar-JO" sz="2400" dirty="0" smtClean="0"/>
              <a:t>).</a:t>
            </a:r>
          </a:p>
          <a:p>
            <a:pPr marL="0" indent="0">
              <a:buNone/>
            </a:pPr>
            <a:r>
              <a:rPr lang="ar-JO" sz="2400" dirty="0" smtClean="0"/>
              <a:t> </a:t>
            </a:r>
            <a:r>
              <a:rPr lang="en-US" sz="2400" dirty="0" smtClean="0"/>
              <a:t>3</a:t>
            </a:r>
            <a:r>
              <a:rPr lang="ar-JO" sz="2400" dirty="0" smtClean="0"/>
              <a:t>- الضمان </a:t>
            </a:r>
            <a:r>
              <a:rPr lang="ar-JO" sz="2400" dirty="0"/>
              <a:t>(مضمونة، غير مضمونة). </a:t>
            </a:r>
            <a:endParaRPr lang="ar-JO" sz="2400" dirty="0" smtClean="0"/>
          </a:p>
          <a:p>
            <a:pPr marL="0" indent="0">
              <a:buNone/>
            </a:pPr>
            <a:r>
              <a:rPr lang="en-US" sz="2400" dirty="0" smtClean="0"/>
              <a:t>4</a:t>
            </a:r>
            <a:r>
              <a:rPr lang="ar-JO" sz="2400" dirty="0" smtClean="0"/>
              <a:t>- القابلية </a:t>
            </a:r>
            <a:r>
              <a:rPr lang="ar-JO" sz="2400" dirty="0"/>
              <a:t>للتحويل (قابلة للتحويل، غير قابلة للتحويل</a:t>
            </a:r>
            <a:r>
              <a:rPr lang="ar-JO" sz="2400" dirty="0" smtClean="0"/>
              <a:t>).</a:t>
            </a:r>
          </a:p>
          <a:p>
            <a:pPr marL="0" indent="0">
              <a:buNone/>
            </a:pPr>
            <a:r>
              <a:rPr lang="en-US" sz="2400" dirty="0" smtClean="0"/>
              <a:t>5</a:t>
            </a:r>
            <a:r>
              <a:rPr lang="ar-JO" sz="2400" dirty="0" smtClean="0"/>
              <a:t>- القابلية </a:t>
            </a:r>
            <a:r>
              <a:rPr lang="ar-JO" sz="2400" dirty="0"/>
              <a:t>للاستدعاء (قابلة للاستدعاء، غير قابلة للاستدعاء). </a:t>
            </a:r>
            <a:endParaRPr lang="ar-JO" sz="2400" dirty="0" smtClean="0"/>
          </a:p>
          <a:p>
            <a:pPr marL="0" indent="0">
              <a:buNone/>
            </a:pPr>
            <a:r>
              <a:rPr lang="en-US" sz="2400" dirty="0" smtClean="0"/>
              <a:t>6</a:t>
            </a:r>
            <a:r>
              <a:rPr lang="ar-JO" sz="2400" dirty="0" smtClean="0"/>
              <a:t>- ثبات </a:t>
            </a:r>
            <a:r>
              <a:rPr lang="ar-JO" sz="2400" dirty="0"/>
              <a:t>أو عدم ثبات معدل العائد (معدل فائدة صفري، معدل فائدة ثابت، معدل فائدة متحرك).</a:t>
            </a:r>
            <a:endParaRPr lang="en-US" sz="2400" dirty="0"/>
          </a:p>
        </p:txBody>
      </p:sp>
    </p:spTree>
    <p:extLst>
      <p:ext uri="{BB962C8B-B14F-4D97-AF65-F5344CB8AC3E}">
        <p14:creationId xmlns:p14="http://schemas.microsoft.com/office/powerpoint/2010/main" val="261918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Autofit/>
          </a:bodyPr>
          <a:lstStyle/>
          <a:p>
            <a:pPr algn="r"/>
            <a:r>
              <a:rPr lang="ar-JO" sz="3600" b="1" dirty="0" smtClean="0">
                <a:solidFill>
                  <a:srgbClr val="0070C0"/>
                </a:solidFill>
              </a:rPr>
              <a:t>أولاً: أنواع </a:t>
            </a:r>
            <a:r>
              <a:rPr lang="ar-JO" sz="3600" b="1" dirty="0">
                <a:solidFill>
                  <a:srgbClr val="0070C0"/>
                </a:solidFill>
              </a:rPr>
              <a:t>السندات من حيث الجهة المصدرة لها:</a:t>
            </a:r>
            <a:endParaRPr lang="en-US" sz="36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fontScale="92500"/>
          </a:bodyPr>
          <a:lstStyle/>
          <a:p>
            <a:pPr marL="0" indent="0">
              <a:buNone/>
            </a:pPr>
            <a:r>
              <a:rPr lang="ar-JO" sz="2400" dirty="0">
                <a:cs typeface="+mj-cs"/>
              </a:rPr>
              <a:t>تقسم السندات حسب الجهة المصدرة لها إلى نوعين أساسيين، همـا؛ السـندات الحكوميـة و سندات الشركات (الأهلية). </a:t>
            </a:r>
            <a:endParaRPr lang="ar-JO" sz="2400" dirty="0" smtClean="0">
              <a:cs typeface="+mj-cs"/>
            </a:endParaRPr>
          </a:p>
          <a:p>
            <a:pPr marL="0" indent="0">
              <a:buNone/>
            </a:pPr>
            <a:r>
              <a:rPr lang="ar-JO" sz="2400" b="1" dirty="0" smtClean="0">
                <a:cs typeface="+mj-cs"/>
              </a:rPr>
              <a:t>أ</a:t>
            </a:r>
            <a:r>
              <a:rPr lang="ar-JO" sz="2400" b="1" dirty="0">
                <a:cs typeface="+mj-cs"/>
              </a:rPr>
              <a:t>. السندات </a:t>
            </a:r>
            <a:r>
              <a:rPr lang="ar-JO" sz="2400" b="1" dirty="0" smtClean="0">
                <a:cs typeface="+mj-cs"/>
              </a:rPr>
              <a:t>الحكومية</a:t>
            </a:r>
            <a:r>
              <a:rPr lang="ar-JO" sz="2400" dirty="0" smtClean="0">
                <a:cs typeface="+mj-cs"/>
              </a:rPr>
              <a:t>:</a:t>
            </a:r>
          </a:p>
          <a:p>
            <a:pPr marL="0" indent="0">
              <a:buNone/>
            </a:pPr>
            <a:r>
              <a:rPr lang="ar-JO" sz="2400" dirty="0" smtClean="0">
                <a:cs typeface="+mj-cs"/>
              </a:rPr>
              <a:t> </a:t>
            </a:r>
            <a:r>
              <a:rPr lang="ar-JO" sz="2400" dirty="0">
                <a:cs typeface="+mj-cs"/>
              </a:rPr>
              <a:t>يمكن تصنيف السندات التي تصدرها البنوك المركزية للحكومات المختلفة ومؤسساتها إلى عدة أنواع، فهناك سندات الخزينة </a:t>
            </a:r>
            <a:r>
              <a:rPr lang="en-US" sz="2400" dirty="0" smtClean="0">
                <a:cs typeface="+mj-cs"/>
              </a:rPr>
              <a:t>Treasury </a:t>
            </a:r>
            <a:r>
              <a:rPr lang="en-US" sz="2400" dirty="0"/>
              <a:t>Bonds</a:t>
            </a:r>
            <a:r>
              <a:rPr lang="en-US" sz="2400" dirty="0" smtClean="0">
                <a:cs typeface="+mj-cs"/>
              </a:rPr>
              <a:t> </a:t>
            </a:r>
            <a:r>
              <a:rPr lang="ar-JO" sz="2400" dirty="0" smtClean="0">
                <a:cs typeface="+mj-cs"/>
              </a:rPr>
              <a:t>وتتراوح </a:t>
            </a:r>
            <a:r>
              <a:rPr lang="ar-JO" sz="2400" dirty="0">
                <a:cs typeface="+mj-cs"/>
              </a:rPr>
              <a:t>مدة استحقاق هذا النوع من السندات ما بين سبع سنوات وثلاثين سنة، وتكون هذه السندات قابلة للاستدعاء بقيمة وبتواريخ محـددة مسـبقاً، وهناك سندات البلدية </a:t>
            </a:r>
            <a:r>
              <a:rPr lang="en-US" sz="2400" dirty="0" smtClean="0">
                <a:cs typeface="+mj-cs"/>
              </a:rPr>
              <a:t> Municipal </a:t>
            </a:r>
            <a:r>
              <a:rPr lang="en-US" sz="2400" dirty="0"/>
              <a:t>Bonds</a:t>
            </a:r>
            <a:r>
              <a:rPr lang="en-US" sz="2400" dirty="0" smtClean="0">
                <a:cs typeface="+mj-cs"/>
              </a:rPr>
              <a:t> </a:t>
            </a:r>
            <a:r>
              <a:rPr lang="ar-JO" sz="2400" dirty="0">
                <a:cs typeface="+mj-cs"/>
              </a:rPr>
              <a:t>التي تصدرها البلديات المختلفة في الدول التـي تنـتهج أسلوب اللامركزية في الإدارة المالية العامة للدولة. وتتصف السندات التي تصدرها الحكومة ومؤسساتها المختلفة بعدة خصائص أهمها: </a:t>
            </a:r>
            <a:endParaRPr lang="ar-JO" sz="2400" dirty="0" smtClean="0">
              <a:cs typeface="+mj-cs"/>
            </a:endParaRPr>
          </a:p>
          <a:p>
            <a:pPr marL="0" indent="0">
              <a:buNone/>
            </a:pPr>
            <a:r>
              <a:rPr lang="en-US" sz="2400" dirty="0" smtClean="0">
                <a:cs typeface="+mj-cs"/>
              </a:rPr>
              <a:t>1</a:t>
            </a:r>
            <a:r>
              <a:rPr lang="ar-JO" sz="2400" dirty="0" smtClean="0">
                <a:cs typeface="+mj-cs"/>
              </a:rPr>
              <a:t>- انخفاض </a:t>
            </a:r>
            <a:r>
              <a:rPr lang="ar-JO" sz="2400" dirty="0">
                <a:cs typeface="+mj-cs"/>
              </a:rPr>
              <a:t>درجة المخاطرة المرتبطة بها بسبب ضمان الحكومة لها في أغلب الأحيان. </a:t>
            </a:r>
            <a:endParaRPr lang="ar-JO" sz="2400" dirty="0" smtClean="0">
              <a:cs typeface="+mj-cs"/>
            </a:endParaRPr>
          </a:p>
          <a:p>
            <a:pPr marL="0" indent="0">
              <a:buNone/>
            </a:pPr>
            <a:r>
              <a:rPr lang="en-US" sz="2400" dirty="0" smtClean="0">
                <a:cs typeface="+mj-cs"/>
              </a:rPr>
              <a:t>2</a:t>
            </a:r>
            <a:r>
              <a:rPr lang="ar-JO" sz="2400" dirty="0" smtClean="0">
                <a:cs typeface="+mj-cs"/>
              </a:rPr>
              <a:t>- ارتفاع </a:t>
            </a:r>
            <a:r>
              <a:rPr lang="ar-JO" sz="2400" dirty="0">
                <a:cs typeface="+mj-cs"/>
              </a:rPr>
              <a:t>درجة السيولة بالمقارنة مع السندات التي تصدرها الشركات المساهمة. </a:t>
            </a:r>
            <a:endParaRPr lang="ar-JO" sz="2400" dirty="0" smtClean="0">
              <a:cs typeface="+mj-cs"/>
            </a:endParaRPr>
          </a:p>
          <a:p>
            <a:pPr marL="0" indent="0">
              <a:buNone/>
            </a:pPr>
            <a:r>
              <a:rPr lang="en-US" sz="2400" dirty="0">
                <a:cs typeface="+mj-cs"/>
              </a:rPr>
              <a:t>3</a:t>
            </a:r>
            <a:r>
              <a:rPr lang="ar-JO" sz="2400" dirty="0" smtClean="0">
                <a:cs typeface="+mj-cs"/>
              </a:rPr>
              <a:t>- مزايا </a:t>
            </a:r>
            <a:r>
              <a:rPr lang="ar-JO" sz="2400" dirty="0">
                <a:cs typeface="+mj-cs"/>
              </a:rPr>
              <a:t>ناجمة عن عدم خضوعها للضريبة؛ بسبب الإعفاء الضريبي الممنوح على الدخل المتمثل بالفوائد.</a:t>
            </a:r>
            <a:endParaRPr lang="en-US" sz="2400" dirty="0">
              <a:cs typeface="+mj-cs"/>
            </a:endParaRPr>
          </a:p>
        </p:txBody>
      </p:sp>
    </p:spTree>
    <p:extLst>
      <p:ext uri="{BB962C8B-B14F-4D97-AF65-F5344CB8AC3E}">
        <p14:creationId xmlns:p14="http://schemas.microsoft.com/office/powerpoint/2010/main" val="63422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0" indent="0">
              <a:buNone/>
            </a:pPr>
            <a:r>
              <a:rPr lang="ar-JO" sz="2400" b="1" dirty="0">
                <a:cs typeface="+mj-cs"/>
              </a:rPr>
              <a:t>ب. سندات تصدرها منشآت الأعمال (السندات الأهلية</a:t>
            </a:r>
            <a:r>
              <a:rPr lang="ar-JO" sz="2400" b="1" dirty="0" smtClean="0">
                <a:cs typeface="+mj-cs"/>
              </a:rPr>
              <a:t>):</a:t>
            </a:r>
          </a:p>
          <a:p>
            <a:pPr marL="0" indent="0">
              <a:buNone/>
            </a:pPr>
            <a:r>
              <a:rPr lang="ar-JO" sz="2400" dirty="0" smtClean="0">
                <a:cs typeface="+mj-cs"/>
              </a:rPr>
              <a:t> </a:t>
            </a:r>
            <a:r>
              <a:rPr lang="ar-JO" sz="2400" dirty="0">
                <a:cs typeface="+mj-cs"/>
              </a:rPr>
              <a:t>وهي السندات التي تصدرها الشركات المساهمة العامة المحدودة، وتتفاوت فـي خصائصـها باختلاف شروطها، فمنها ما يكون قابل للتحويل إلى أسهم عادية، ومنها ما يكون قابل للاستدعاء قبل تاريخ الاستحقاق، ومنها ما يكون مضمونا، ومنها ما يحمل معدل فائدة ثابتاً، ومنها ما يحمل معـدل فائدة عائماً...الخ. وعليه تختلف هذه السندات بدرجة جودتها، وبالتالي فهي تصدر بدرجات ورتـب مختلفة </a:t>
            </a:r>
            <a:r>
              <a:rPr lang="ar-JO" sz="2400" dirty="0" smtClean="0">
                <a:cs typeface="+mj-cs"/>
              </a:rPr>
              <a:t> </a:t>
            </a:r>
            <a:r>
              <a:rPr lang="en-US" sz="2400" dirty="0" smtClean="0">
                <a:cs typeface="+mj-cs"/>
              </a:rPr>
              <a:t>Bonds </a:t>
            </a:r>
            <a:r>
              <a:rPr lang="en-US" sz="2400" dirty="0"/>
              <a:t>Rating</a:t>
            </a:r>
            <a:r>
              <a:rPr lang="en-US" sz="2400" dirty="0" smtClean="0">
                <a:cs typeface="+mj-cs"/>
              </a:rPr>
              <a:t> </a:t>
            </a:r>
            <a:r>
              <a:rPr lang="ar-JO" sz="2400" dirty="0" smtClean="0">
                <a:cs typeface="+mj-cs"/>
              </a:rPr>
              <a:t>حسب </a:t>
            </a:r>
            <a:r>
              <a:rPr lang="ar-JO" sz="2400" dirty="0">
                <a:cs typeface="+mj-cs"/>
              </a:rPr>
              <a:t>درجة </a:t>
            </a:r>
            <a:r>
              <a:rPr lang="ar-JO" sz="2400" dirty="0" smtClean="0">
                <a:cs typeface="+mj-cs"/>
              </a:rPr>
              <a:t>مخاطرها </a:t>
            </a:r>
            <a:r>
              <a:rPr lang="ar-JO" sz="2400" dirty="0">
                <a:cs typeface="+mj-cs"/>
              </a:rPr>
              <a:t>ونوعية أداء الشركة المصدرة لها، ومستوى ثبات واستقرار أرباح الشركة، وشروط الإصدار، والموارد المالية للشركة ...الخ، ويقوم بعملية الترتيـب والتصنيف مؤسسات مالية على درجة عالية من التخصص والكفاءة والخبرة ولعل من أهمها شـركة </a:t>
            </a:r>
            <a:r>
              <a:rPr lang="en-US" sz="2400" dirty="0" smtClean="0">
                <a:cs typeface="+mj-cs"/>
              </a:rPr>
              <a:t> Standard </a:t>
            </a:r>
            <a:r>
              <a:rPr lang="en-US" sz="2400" dirty="0">
                <a:cs typeface="+mj-cs"/>
              </a:rPr>
              <a:t>and Poor's Corporation (S&amp;P) </a:t>
            </a:r>
            <a:r>
              <a:rPr lang="ar-JO" sz="2400" dirty="0"/>
              <a:t>بور أند ستاندرد </a:t>
            </a:r>
            <a:r>
              <a:rPr lang="ar-JO" sz="2400" dirty="0" smtClean="0">
                <a:cs typeface="+mj-cs"/>
              </a:rPr>
              <a:t>التي تصنف </a:t>
            </a:r>
            <a:r>
              <a:rPr lang="ar-JO" sz="2400" dirty="0" smtClean="0"/>
              <a:t>السـندات في ( </a:t>
            </a:r>
            <a:r>
              <a:rPr lang="en-US" sz="2400" dirty="0" smtClean="0"/>
              <a:t>9</a:t>
            </a:r>
            <a:r>
              <a:rPr lang="ar-JO" sz="2400" dirty="0" smtClean="0"/>
              <a:t> ) </a:t>
            </a:r>
            <a:r>
              <a:rPr lang="ar-JO" sz="2400" dirty="0" smtClean="0">
                <a:cs typeface="+mj-cs"/>
              </a:rPr>
              <a:t>رتب </a:t>
            </a:r>
            <a:r>
              <a:rPr lang="ar-JO" sz="2400" dirty="0">
                <a:cs typeface="+mj-cs"/>
              </a:rPr>
              <a:t>تبدأ بـ </a:t>
            </a:r>
            <a:r>
              <a:rPr lang="en-US" sz="2400" dirty="0">
                <a:cs typeface="+mj-cs"/>
              </a:rPr>
              <a:t>AAA </a:t>
            </a:r>
            <a:r>
              <a:rPr lang="ar-JO" sz="2400" dirty="0">
                <a:cs typeface="+mj-cs"/>
              </a:rPr>
              <a:t>وتنتهي بـ </a:t>
            </a:r>
            <a:r>
              <a:rPr lang="en-US" sz="2400" dirty="0">
                <a:cs typeface="+mj-cs"/>
              </a:rPr>
              <a:t>D </a:t>
            </a:r>
            <a:r>
              <a:rPr lang="en-US" sz="2400" dirty="0" smtClean="0">
                <a:cs typeface="+mj-cs"/>
              </a:rPr>
              <a:t>،</a:t>
            </a:r>
            <a:r>
              <a:rPr lang="ar-JO" sz="2400" dirty="0" smtClean="0">
                <a:cs typeface="+mj-cs"/>
              </a:rPr>
              <a:t> وبشكل </a:t>
            </a:r>
            <a:r>
              <a:rPr lang="ar-JO" sz="2400" dirty="0">
                <a:cs typeface="+mj-cs"/>
              </a:rPr>
              <a:t>عام فإن هذه السندات تتميز عن السـندات الحكوميـة بارتفاع العائد عليها لكونها تصدر بمعدلات فائدة عالية، بالمقارنة مع السندات الحكوميـة، ويرجـع ارتفاع هذا العائد نظراً لارتفاع درجة المخاطرة المرتبطة بها.</a:t>
            </a:r>
            <a:endParaRPr lang="en-US" sz="2400" dirty="0">
              <a:cs typeface="+mj-cs"/>
            </a:endParaRPr>
          </a:p>
        </p:txBody>
      </p:sp>
    </p:spTree>
    <p:extLst>
      <p:ext uri="{BB962C8B-B14F-4D97-AF65-F5344CB8AC3E}">
        <p14:creationId xmlns:p14="http://schemas.microsoft.com/office/powerpoint/2010/main" val="213927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4000" b="1" dirty="0">
                <a:solidFill>
                  <a:srgbClr val="0070C0"/>
                </a:solidFill>
              </a:rPr>
              <a:t>ثانياً: .أنواع السندات حسب مدة الاستحقاق: </a:t>
            </a:r>
            <a:endParaRPr lang="en-US" sz="4000" b="1" dirty="0">
              <a:solidFill>
                <a:srgbClr val="0070C0"/>
              </a:solidFill>
            </a:endParaRPr>
          </a:p>
        </p:txBody>
      </p:sp>
      <p:sp>
        <p:nvSpPr>
          <p:cNvPr id="3" name="عنصر نائب للمحتوى 2"/>
          <p:cNvSpPr>
            <a:spLocks noGrp="1"/>
          </p:cNvSpPr>
          <p:nvPr>
            <p:ph idx="1"/>
          </p:nvPr>
        </p:nvSpPr>
        <p:spPr>
          <a:xfrm>
            <a:off x="457200" y="980728"/>
            <a:ext cx="8229600" cy="5400600"/>
          </a:xfrm>
        </p:spPr>
        <p:txBody>
          <a:bodyPr>
            <a:noAutofit/>
          </a:bodyPr>
          <a:lstStyle/>
          <a:p>
            <a:pPr marL="0" indent="0">
              <a:buNone/>
            </a:pPr>
            <a:r>
              <a:rPr lang="ar-JO" sz="2200" dirty="0">
                <a:cs typeface="+mj-cs"/>
              </a:rPr>
              <a:t>تعتبر السندات - بشكل عام - أداة دين طويلة الأجل، ولكن لا يوجد حد فاصل بينها من حيث فترة استحقاقها، فبعضهم يصنفها كسندات قصيرة الأجل، وسندات طويلة الأجل، وبعضـهم الأخـر يصنفها إلى ثلاثة أقسام طويلة الأجل ومتوسطة الأجل وقصيرة الأجل</a:t>
            </a:r>
            <a:r>
              <a:rPr lang="ar-JO" sz="2200" dirty="0" smtClean="0">
                <a:cs typeface="+mj-cs"/>
              </a:rPr>
              <a:t>:</a:t>
            </a:r>
          </a:p>
          <a:p>
            <a:pPr marL="0" indent="0">
              <a:buNone/>
            </a:pPr>
            <a:r>
              <a:rPr lang="ar-JO" sz="2200" b="1" dirty="0" smtClean="0">
                <a:cs typeface="+mj-cs"/>
              </a:rPr>
              <a:t> </a:t>
            </a:r>
            <a:r>
              <a:rPr lang="ar-JO" sz="2200" b="1" dirty="0">
                <a:cs typeface="+mj-cs"/>
              </a:rPr>
              <a:t>أ. سندات قصيرة الأجل: </a:t>
            </a:r>
            <a:endParaRPr lang="ar-JO" sz="2200" b="1" dirty="0" smtClean="0">
              <a:cs typeface="+mj-cs"/>
            </a:endParaRPr>
          </a:p>
          <a:p>
            <a:pPr marL="0" indent="0">
              <a:buNone/>
            </a:pPr>
            <a:r>
              <a:rPr lang="ar-JO" sz="2200" dirty="0" smtClean="0">
                <a:cs typeface="+mj-cs"/>
              </a:rPr>
              <a:t>وهي </a:t>
            </a:r>
            <a:r>
              <a:rPr lang="ar-JO" sz="2200" dirty="0">
                <a:cs typeface="+mj-cs"/>
              </a:rPr>
              <a:t>تلك السندات التي تستحق خلال عام واحد فقط، وفي الغالب تستحق خلال فترة تتـراوح بين </a:t>
            </a:r>
            <a:r>
              <a:rPr lang="en-US" sz="2200" dirty="0" smtClean="0">
                <a:cs typeface="+mj-cs"/>
              </a:rPr>
              <a:t>30</a:t>
            </a:r>
            <a:r>
              <a:rPr lang="ar-JO" sz="2200" dirty="0" smtClean="0">
                <a:cs typeface="+mj-cs"/>
              </a:rPr>
              <a:t>-</a:t>
            </a:r>
            <a:r>
              <a:rPr lang="en-US" sz="2200" dirty="0" smtClean="0">
                <a:cs typeface="+mj-cs"/>
              </a:rPr>
              <a:t>90</a:t>
            </a:r>
            <a:r>
              <a:rPr lang="ar-JO" sz="2200" dirty="0" smtClean="0">
                <a:cs typeface="+mj-cs"/>
              </a:rPr>
              <a:t> </a:t>
            </a:r>
            <a:r>
              <a:rPr lang="ar-JO" sz="2200" dirty="0">
                <a:cs typeface="+mj-cs"/>
              </a:rPr>
              <a:t>يوما، ومن أبرز الأمثلة عليها ما يسمى بأذونات الخزينة (</a:t>
            </a:r>
            <a:r>
              <a:rPr lang="en-US" sz="2200" dirty="0">
                <a:cs typeface="+mj-cs"/>
              </a:rPr>
              <a:t>TB </a:t>
            </a:r>
            <a:r>
              <a:rPr lang="en-US" sz="2200" dirty="0" smtClean="0">
                <a:cs typeface="+mj-cs"/>
              </a:rPr>
              <a:t>(Treasury Bills </a:t>
            </a:r>
            <a:r>
              <a:rPr lang="ar-JO" sz="2200" dirty="0">
                <a:cs typeface="+mj-cs"/>
              </a:rPr>
              <a:t>التـي يصدرها البنك المركزي في الدولة، وتصدر على أسـاس الخصم، وليس على أساس العائد. وتمتـاز هذه الأداة بانخفاض درجة المخاطرة المرتبطة بها وبسهولة تداولها وبالتالي ارتفاع درجة سيولتها</a:t>
            </a:r>
            <a:r>
              <a:rPr lang="ar-JO" sz="2200" dirty="0" smtClean="0">
                <a:cs typeface="+mj-cs"/>
              </a:rPr>
              <a:t>.</a:t>
            </a:r>
          </a:p>
          <a:p>
            <a:pPr marL="0" indent="0">
              <a:buNone/>
            </a:pPr>
            <a:r>
              <a:rPr lang="ar-JO" sz="2200" b="1" dirty="0" smtClean="0">
                <a:cs typeface="+mj-cs"/>
              </a:rPr>
              <a:t> </a:t>
            </a:r>
            <a:r>
              <a:rPr lang="ar-JO" sz="2200" b="1" dirty="0">
                <a:cs typeface="+mj-cs"/>
              </a:rPr>
              <a:t>ب. سندات متوسطة الأجل</a:t>
            </a:r>
            <a:r>
              <a:rPr lang="ar-JO" sz="2200" b="1" dirty="0" smtClean="0">
                <a:cs typeface="+mj-cs"/>
              </a:rPr>
              <a:t>:</a:t>
            </a:r>
          </a:p>
          <a:p>
            <a:pPr marL="0" indent="0">
              <a:buNone/>
            </a:pPr>
            <a:r>
              <a:rPr lang="ar-JO" sz="2200" b="1" dirty="0" smtClean="0">
                <a:cs typeface="+mj-cs"/>
              </a:rPr>
              <a:t> </a:t>
            </a:r>
            <a:r>
              <a:rPr lang="ar-JO" sz="2200" dirty="0" smtClean="0">
                <a:cs typeface="+mj-cs"/>
              </a:rPr>
              <a:t>لا </a:t>
            </a:r>
            <a:r>
              <a:rPr lang="ar-JO" sz="2200" dirty="0">
                <a:cs typeface="+mj-cs"/>
              </a:rPr>
              <a:t>يوجد إجماع حول مدة استحقاق هذه السندات، إلا أن العرف جرى على اعتبـار السـندات التي تستحق خلال الفترة التي تزيد عن السنة الواحدة وتقل عن سبع أو عشرة سـنوات علـى أنهـا متوسطة الأجل، وتتصف بارتفاع معدل العائد الذي تحمله بالمقارنة مع السـندات قصـيرة الأجـل، لارتفاع درجة المخاطرة المرتبطة بها؛ بسبب عدة عوامل، أهمها مخاطر تاريخ الاستحقاق والتضخم وغيرها.</a:t>
            </a:r>
            <a:endParaRPr lang="en-US" sz="2200" dirty="0">
              <a:cs typeface="+mj-cs"/>
            </a:endParaRPr>
          </a:p>
        </p:txBody>
      </p:sp>
    </p:spTree>
    <p:extLst>
      <p:ext uri="{BB962C8B-B14F-4D97-AF65-F5344CB8AC3E}">
        <p14:creationId xmlns:p14="http://schemas.microsoft.com/office/powerpoint/2010/main" val="2668649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975</TotalTime>
  <Words>5307</Words>
  <Application>Microsoft Office PowerPoint</Application>
  <PresentationFormat>عرض على الشاشة (3:4)‏</PresentationFormat>
  <Paragraphs>189</Paragraphs>
  <Slides>33</Slides>
  <Notes>0</Notes>
  <HiddenSlides>1</HiddenSlides>
  <MMClips>0</MMClips>
  <ScaleCrop>false</ScaleCrop>
  <HeadingPairs>
    <vt:vector size="4" baseType="variant">
      <vt:variant>
        <vt:lpstr>نسق</vt:lpstr>
      </vt:variant>
      <vt:variant>
        <vt:i4>1</vt:i4>
      </vt:variant>
      <vt:variant>
        <vt:lpstr>عناوين الشرائح</vt:lpstr>
      </vt:variant>
      <vt:variant>
        <vt:i4>33</vt:i4>
      </vt:variant>
    </vt:vector>
  </HeadingPairs>
  <TitlesOfParts>
    <vt:vector size="34" baseType="lpstr">
      <vt:lpstr>سمة Office</vt:lpstr>
      <vt:lpstr>مبادئ التمويل – مصادر التمويل د. محمد احمد سيد احمد</vt:lpstr>
      <vt:lpstr>أدوات الاقتراض طويلة الأجل: Debts Term Long </vt:lpstr>
      <vt:lpstr>السندات Bonds:</vt:lpstr>
      <vt:lpstr>عرض تقديمي في PowerPoint</vt:lpstr>
      <vt:lpstr>مبررات التمويل عن طريق إصدار سندات:</vt:lpstr>
      <vt:lpstr>أنواع السندات:</vt:lpstr>
      <vt:lpstr>أولاً: أنواع السندات من حيث الجهة المصدرة لها:</vt:lpstr>
      <vt:lpstr>عرض تقديمي في PowerPoint</vt:lpstr>
      <vt:lpstr>ثانياً: .أنواع السندات حسب مدة الاستحقاق: </vt:lpstr>
      <vt:lpstr>عرض تقديمي في PowerPoint</vt:lpstr>
      <vt:lpstr>ثالثاً: أنواع السندات حسب الضمان: </vt:lpstr>
      <vt:lpstr>عرض تقديمي في PowerPoint</vt:lpstr>
      <vt:lpstr>رابعاً: أنواع السندات من حيث قابليتها للتحويل:</vt:lpstr>
      <vt:lpstr>خامساً: أنواع السندات من حيث القابلية للاستدعاء: </vt:lpstr>
      <vt:lpstr>سادساً: أنواع السندات بالنسبة لمعدلات الفائدة: </vt:lpstr>
      <vt:lpstr>عرض تقديمي في PowerPoint</vt:lpstr>
      <vt:lpstr>عرض تقديمي في PowerPoint</vt:lpstr>
      <vt:lpstr>سابعاً: أنواع أخرى من السندات : </vt:lpstr>
      <vt:lpstr>أهم العوامل التي تؤخذ بعين الاعتبار لاختيار مصدر التمويل المناسب:</vt:lpstr>
      <vt:lpstr>1- طبيعة عمل المشروع Nature of Industry:</vt:lpstr>
      <vt:lpstr>2- هيكل أصول المشروع Assets Structure:</vt:lpstr>
      <vt:lpstr>3- حجم المشروع Size of The Company:</vt:lpstr>
      <vt:lpstr>4- الهدف من التمويل Purpose of Financing:</vt:lpstr>
      <vt:lpstr>5- استقرار الأرباح Earnings Stability:</vt:lpstr>
      <vt:lpstr>6- الوضع الاقتصادي/ الدورة الاقتصادية Economic Conditions/Cycle:</vt:lpstr>
      <vt:lpstr>8- مرونة الطلب على منتجات المشروع Demand Elasticity:</vt:lpstr>
      <vt:lpstr>9- مستويات الأرباح Levels of Earnings:</vt:lpstr>
      <vt:lpstr>10- مدى تشتت أو تركيز الملكية في الشركة Ownership Concentration:</vt:lpstr>
      <vt:lpstr> المؤسسات المالية: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التمويل – مصادر التمويل د. محمد احمد سيد احمد</dc:title>
  <dc:creator>Ahmad</dc:creator>
  <cp:lastModifiedBy>hp</cp:lastModifiedBy>
  <cp:revision>26</cp:revision>
  <dcterms:created xsi:type="dcterms:W3CDTF">2020-07-14T13:13:53Z</dcterms:created>
  <dcterms:modified xsi:type="dcterms:W3CDTF">2024-08-03T14:17:18Z</dcterms:modified>
</cp:coreProperties>
</file>