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4" r:id="rId6"/>
    <p:sldId id="263" r:id="rId7"/>
    <p:sldId id="262" r:id="rId8"/>
    <p:sldId id="265" r:id="rId9"/>
    <p:sldId id="266" r:id="rId10"/>
    <p:sldId id="257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06/09/1442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06/09/1442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06/09/1442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06/09/1442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06/09/1442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06/09/1442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06/09/1442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06/09/1442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06/09/1442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06/09/1442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06/09/1442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06/09/1442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6408" y="3030559"/>
            <a:ext cx="6858000" cy="1159317"/>
          </a:xfrm>
        </p:spPr>
        <p:txBody>
          <a:bodyPr>
            <a:normAutofit fontScale="90000"/>
          </a:bodyPr>
          <a:lstStyle/>
          <a:p>
            <a:pPr rtl="1"/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/>
              <a:t/>
            </a:r>
            <a:br>
              <a:rPr lang="ar-SA" b="1" dirty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/>
              <a:t/>
            </a:r>
            <a:br>
              <a:rPr lang="ar-SA" b="1" dirty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>
                <a:solidFill>
                  <a:srgbClr val="FF0000"/>
                </a:solidFill>
              </a:rPr>
              <a:t>برنامج </a:t>
            </a:r>
            <a:r>
              <a:rPr lang="ar-SA" b="1" dirty="0">
                <a:solidFill>
                  <a:srgbClr val="FF0000"/>
                </a:solidFill>
              </a:rPr>
              <a:t>كاب: تعرّف إلى عالم الأعمال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KNOW ABOUT BUSINESS (KAB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ar-SA" b="1" dirty="0" smtClean="0">
                <a:solidFill>
                  <a:srgbClr val="FF0000"/>
                </a:solidFill>
              </a:rPr>
              <a:t/>
            </a:r>
            <a:br>
              <a:rPr lang="ar-SA" b="1" dirty="0" smtClean="0">
                <a:solidFill>
                  <a:srgbClr val="FF0000"/>
                </a:solidFill>
              </a:rPr>
            </a:br>
            <a:r>
              <a:rPr lang="ar-SA" b="1" dirty="0" smtClean="0">
                <a:solidFill>
                  <a:srgbClr val="FF0000"/>
                </a:solidFill>
              </a:rPr>
              <a:t>ريادة الأعمال (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ar-SA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2202" y="3045796"/>
            <a:ext cx="6858000" cy="1241822"/>
          </a:xfrm>
        </p:spPr>
        <p:txBody>
          <a:bodyPr>
            <a:normAutofit fontScale="77500" lnSpcReduction="20000"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أ.محمد نواف جلاد 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كلية فلسطين التقنية خضوري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قسم المهن التجارية 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640" y="963502"/>
            <a:ext cx="2143125" cy="153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86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57251"/>
            <a:ext cx="7886700" cy="46327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5400" dirty="0">
                <a:solidFill>
                  <a:srgbClr val="FF0000"/>
                </a:solidFill>
              </a:rPr>
              <a:t>انتهى العرض</a:t>
            </a:r>
            <a:endParaRPr lang="en-US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ar-SA" sz="5400" dirty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57250"/>
            <a:ext cx="9144000" cy="5042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70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LB" b="1" dirty="0">
                <a:solidFill>
                  <a:srgbClr val="FF0000"/>
                </a:solidFill>
              </a:rPr>
              <a:t>الأهداف </a:t>
            </a:r>
            <a:r>
              <a:rPr lang="ar-LB" b="1" dirty="0" smtClean="0">
                <a:solidFill>
                  <a:srgbClr val="FF0000"/>
                </a:solidFill>
              </a:rPr>
              <a:t>التدريبية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069160"/>
          </a:xfrm>
        </p:spPr>
        <p:txBody>
          <a:bodyPr/>
          <a:lstStyle/>
          <a:p>
            <a:r>
              <a:rPr lang="ar-LB" dirty="0"/>
              <a:t>سيتمكن المتعلمون في نهاية دراسة هذا الموضوع وتطبيق أنشطته من:</a:t>
            </a:r>
            <a:endParaRPr lang="en-US" sz="2800" dirty="0"/>
          </a:p>
          <a:p>
            <a:pPr lvl="1"/>
            <a:r>
              <a:rPr lang="ar-LB" dirty="0"/>
              <a:t>تحديد أسباب وكيفية اتخاذ الأشخاص قراراتهم بإنشاء مؤسساتهم الخاصة.</a:t>
            </a:r>
            <a:endParaRPr lang="en-US" sz="2400" dirty="0"/>
          </a:p>
          <a:p>
            <a:pPr lvl="1"/>
            <a:r>
              <a:rPr lang="ar-SA" dirty="0"/>
              <a:t>تقييم مدى امتلاك الأشخاص للميزات الريادية.</a:t>
            </a:r>
            <a:endParaRPr lang="en-US" sz="2400" dirty="0"/>
          </a:p>
          <a:p>
            <a:pPr lvl="1"/>
            <a:r>
              <a:rPr lang="ar-SA" dirty="0"/>
              <a:t>تقييم خلفية الأشخاص (القدوة الحسنة) التي تؤثر على قراراتهم بإنشاء مؤسساتهم الخاصة.</a:t>
            </a:r>
            <a:endParaRPr lang="en-US" sz="24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7243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16632"/>
            <a:ext cx="8686800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19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"/>
            <a:r>
              <a:rPr lang="ar-LB" b="1" dirty="0">
                <a:solidFill>
                  <a:srgbClr val="FF0000"/>
                </a:solidFill>
              </a:rPr>
              <a:t>ورقة عمل (1</a:t>
            </a:r>
            <a:r>
              <a:rPr lang="ar-LB" b="1" dirty="0" smtClean="0">
                <a:solidFill>
                  <a:srgbClr val="FF0000"/>
                </a:solidFill>
              </a:rPr>
              <a:t>)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ar-LB" b="1" dirty="0">
                <a:solidFill>
                  <a:srgbClr val="FF0000"/>
                </a:solidFill>
              </a:rPr>
              <a:t>التقييم الذاتي للميزات الريادية </a:t>
            </a:r>
            <a:r>
              <a:rPr lang="ar-LB" b="1" dirty="0" smtClean="0">
                <a:solidFill>
                  <a:srgbClr val="FF0000"/>
                </a:solidFill>
              </a:rPr>
              <a:t>الشخصية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6778296"/>
              </p:ext>
            </p:extLst>
          </p:nvPr>
        </p:nvGraphicFramePr>
        <p:xfrm>
          <a:off x="251520" y="1417636"/>
          <a:ext cx="8640959" cy="5486400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{5C22544A-7EE6-4342-B048-85BDC9FD1C3A}</a:tableStyleId>
              </a:tblPr>
              <a:tblGrid>
                <a:gridCol w="654166"/>
                <a:gridCol w="7986793"/>
              </a:tblGrid>
              <a:tr h="906728"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1-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425450" algn="l"/>
                        </a:tabLst>
                      </a:pPr>
                      <a:r>
                        <a:rPr lang="ar-SA" sz="2000" dirty="0">
                          <a:effectLst/>
                        </a:rPr>
                        <a:t>أنجز واجباتي بنفسي، وليس على أحدٍ أن يحثّني على الاستمرار في العمل</a:t>
                      </a:r>
                      <a:endParaRPr lang="en-US" sz="2000" dirty="0">
                        <a:effectLst/>
                      </a:endParaRPr>
                    </a:p>
                    <a:p>
                      <a:pPr marL="342900" marR="0" lvl="0" indent="-34290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425450" algn="l"/>
                        </a:tabLst>
                      </a:pPr>
                      <a:r>
                        <a:rPr lang="ar-SA" sz="2000" dirty="0">
                          <a:effectLst/>
                        </a:rPr>
                        <a:t>إذا حثّني أحدهم على البدء بالعمل، أستمر فيه بشكلٍ جيّد</a:t>
                      </a:r>
                      <a:endParaRPr lang="en-US" sz="2000" dirty="0">
                        <a:effectLst/>
                      </a:endParaRPr>
                    </a:p>
                    <a:p>
                      <a:pPr marL="342900" marR="0" lvl="0" indent="-34290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425450" algn="l"/>
                        </a:tabLst>
                      </a:pPr>
                      <a:r>
                        <a:rPr lang="ar-SA" sz="2000" dirty="0">
                          <a:effectLst/>
                        </a:rPr>
                        <a:t>السهولة شعاري، فأنا لا أزعج نفسي إلا إذا اضطررت إلى ذلك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06728"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2-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Low" rtl="1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88620" algn="l"/>
                        </a:tabLst>
                      </a:pPr>
                      <a:r>
                        <a:rPr lang="ar-SA" sz="2000" dirty="0">
                          <a:effectLst/>
                        </a:rPr>
                        <a:t>أحب الناس، ويمكنني أن أتّفق مع أيٍّ كان</a:t>
                      </a:r>
                      <a:endParaRPr lang="en-US" sz="2000" dirty="0">
                        <a:effectLst/>
                      </a:endParaRPr>
                    </a:p>
                    <a:p>
                      <a:pPr marL="342900" marR="0" lvl="0" indent="-34290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88620" algn="l"/>
                        </a:tabLst>
                      </a:pPr>
                      <a:r>
                        <a:rPr lang="ar-SA" sz="2000" dirty="0">
                          <a:effectLst/>
                        </a:rPr>
                        <a:t>لدي الكثير من الأصدقاء، لست بحاجة إلى غيرهم</a:t>
                      </a:r>
                      <a:endParaRPr lang="en-US" sz="2000" dirty="0">
                        <a:effectLst/>
                      </a:endParaRPr>
                    </a:p>
                    <a:p>
                      <a:pPr marL="342900" marR="0" lvl="0" indent="-34290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88620" algn="l"/>
                        </a:tabLst>
                      </a:pPr>
                      <a:r>
                        <a:rPr lang="ar-SA" sz="2000" dirty="0">
                          <a:effectLst/>
                        </a:rPr>
                        <a:t>أجد معظم الأشخاص مزعجين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06728"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3-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Low" rtl="1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35280" algn="l"/>
                        </a:tabLst>
                      </a:pPr>
                      <a:r>
                        <a:rPr lang="ar-SA" sz="2000" dirty="0">
                          <a:effectLst/>
                        </a:rPr>
                        <a:t>يمكنني أن أجعل معظم الأشخاص يتعاونون معي عندما أبدأ بعملٍ ما</a:t>
                      </a:r>
                      <a:endParaRPr lang="en-US" sz="2000" dirty="0">
                        <a:effectLst/>
                      </a:endParaRPr>
                    </a:p>
                    <a:p>
                      <a:pPr marL="342900" marR="0" lvl="0" indent="-34290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35280" algn="l"/>
                        </a:tabLst>
                      </a:pPr>
                      <a:r>
                        <a:rPr lang="ar-SA" sz="2000" dirty="0">
                          <a:effectLst/>
                        </a:rPr>
                        <a:t>يمكنني أن أعطي الأوامر إذا أرشدني أحدهم بِشأن ما علي القيام به</a:t>
                      </a:r>
                      <a:endParaRPr lang="en-US" sz="2000" dirty="0">
                        <a:effectLst/>
                      </a:endParaRPr>
                    </a:p>
                    <a:p>
                      <a:pPr marL="342900" marR="0" lvl="0" indent="-34290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35280" algn="l"/>
                        </a:tabLst>
                      </a:pPr>
                      <a:r>
                        <a:rPr lang="ar-SA" sz="2000" dirty="0">
                          <a:effectLst/>
                        </a:rPr>
                        <a:t>أترك غيري يسيّر الأمور، ثم أتعاون معه إذا رغبت بذلك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08969"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4-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Low" rtl="1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35280" algn="l"/>
                        </a:tabLst>
                      </a:pPr>
                      <a:r>
                        <a:rPr lang="ar-SA" sz="2000" dirty="0">
                          <a:effectLst/>
                        </a:rPr>
                        <a:t>أحب أن أتولّى مسؤولية الأمور، وأن أشرف على إتمامها</a:t>
                      </a:r>
                      <a:endParaRPr lang="en-US" sz="2000" dirty="0">
                        <a:effectLst/>
                      </a:endParaRPr>
                    </a:p>
                    <a:p>
                      <a:pPr marL="342900" marR="0" lvl="0" indent="-34290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35280" algn="l"/>
                        </a:tabLst>
                      </a:pPr>
                      <a:r>
                        <a:rPr lang="ar-SA" sz="2000" dirty="0">
                          <a:effectLst/>
                        </a:rPr>
                        <a:t>سأتولّى المسؤولية إذا اضطررت، لكنّني أفضل أن يتولاها غيري</a:t>
                      </a:r>
                      <a:endParaRPr lang="en-US" sz="2000" dirty="0">
                        <a:effectLst/>
                      </a:endParaRPr>
                    </a:p>
                    <a:p>
                      <a:pPr marL="342900" marR="0" lvl="0" indent="-34290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35280" algn="l"/>
                        </a:tabLst>
                      </a:pPr>
                      <a:r>
                        <a:rPr lang="ar-SA" sz="2000" dirty="0">
                          <a:effectLst/>
                        </a:rPr>
                        <a:t>يتواجد دائماً حولي أشخاص يرغبون في إثبات مدى ذكائهم، أعتقد أنّه من الأفضل أن نتركهم يقومون بذلك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11212"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5-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Low" rtl="1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35280" algn="l"/>
                        </a:tabLst>
                      </a:pPr>
                      <a:r>
                        <a:rPr lang="ar-SA" sz="2000" dirty="0">
                          <a:effectLst/>
                        </a:rPr>
                        <a:t>أحب أن يكون لدي خطة قبل الشروع بالعمل. فأنا من ينظّم الأمور عادةً، عندما يرغب أصدقائي في الإقدام على عمل ما</a:t>
                      </a:r>
                      <a:endParaRPr lang="en-US" sz="2000" dirty="0">
                        <a:effectLst/>
                      </a:endParaRPr>
                    </a:p>
                    <a:p>
                      <a:pPr marL="342900" marR="0" lvl="0" indent="-34290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35280" algn="l"/>
                        </a:tabLst>
                      </a:pPr>
                      <a:r>
                        <a:rPr lang="ar-SA" sz="2000" dirty="0">
                          <a:effectLst/>
                        </a:rPr>
                        <a:t>أتدبّر أموري إلى أن تتفاقم الصعوبات، وعندها أستسلم</a:t>
                      </a:r>
                      <a:endParaRPr lang="en-US" sz="2000" dirty="0">
                        <a:effectLst/>
                      </a:endParaRPr>
                    </a:p>
                    <a:p>
                      <a:pPr marL="342900" marR="0" lvl="0" indent="-34290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35280" algn="l"/>
                        </a:tabLst>
                      </a:pPr>
                      <a:r>
                        <a:rPr lang="ar-SA" sz="2000" dirty="0">
                          <a:effectLst/>
                        </a:rPr>
                        <a:t>عادةً يكون المرء قد أعدّ كل ما يلزم، إنما يطرأ حدثٌ فجأة وينسف كل ذلك، لذلك أتَقَبَّل الأمور وفق ما تأتي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741669" y="43934"/>
            <a:ext cx="126273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11892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"/>
            <a:r>
              <a:rPr lang="ar-LB" b="1" dirty="0">
                <a:solidFill>
                  <a:srgbClr val="FF0000"/>
                </a:solidFill>
              </a:rPr>
              <a:t>ورقة عمل (1</a:t>
            </a:r>
            <a:r>
              <a:rPr lang="ar-LB" b="1" dirty="0" smtClean="0">
                <a:solidFill>
                  <a:srgbClr val="FF0000"/>
                </a:solidFill>
              </a:rPr>
              <a:t>)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ar-LB" b="1" dirty="0">
                <a:solidFill>
                  <a:srgbClr val="FF0000"/>
                </a:solidFill>
              </a:rPr>
              <a:t>التقييم الذاتي للميزات الريادية </a:t>
            </a:r>
            <a:r>
              <a:rPr lang="ar-LB" b="1" dirty="0" smtClean="0">
                <a:solidFill>
                  <a:srgbClr val="FF0000"/>
                </a:solidFill>
              </a:rPr>
              <a:t>الشخصية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0038568"/>
              </p:ext>
            </p:extLst>
          </p:nvPr>
        </p:nvGraphicFramePr>
        <p:xfrm>
          <a:off x="0" y="1628800"/>
          <a:ext cx="9036496" cy="5256150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{5C22544A-7EE6-4342-B048-85BDC9FD1C3A}</a:tableStyleId>
              </a:tblPr>
              <a:tblGrid>
                <a:gridCol w="684110"/>
                <a:gridCol w="8352386"/>
              </a:tblGrid>
              <a:tr h="931604"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</a:rPr>
                        <a:t>6-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88620" algn="l"/>
                        </a:tabLst>
                      </a:pPr>
                      <a:r>
                        <a:rPr lang="ar-SA" sz="2000" dirty="0">
                          <a:effectLst/>
                        </a:rPr>
                        <a:t>يمكنني أن أستمر في العمل طالما برزت الحاجة إلى ذلك، ولا أمانع أن أعمل جاهداً لتحقيق ما أريده</a:t>
                      </a:r>
                      <a:endParaRPr lang="en-US" sz="2000" dirty="0">
                        <a:effectLst/>
                      </a:endParaRPr>
                    </a:p>
                    <a:p>
                      <a:pPr marL="342900" marR="0" lvl="0" indent="-34290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88620" algn="l"/>
                        </a:tabLst>
                      </a:pPr>
                      <a:r>
                        <a:rPr lang="ar-SA" sz="2000" dirty="0">
                          <a:effectLst/>
                        </a:rPr>
                        <a:t>أعمل جاهداً لفترة من الوقت، وأتوقف عندما أشعر بالملل</a:t>
                      </a:r>
                      <a:endParaRPr lang="en-US" sz="2000" dirty="0">
                        <a:effectLst/>
                      </a:endParaRPr>
                    </a:p>
                    <a:p>
                      <a:pPr marL="342900" marR="0" lvl="0" indent="-34290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88620" algn="l"/>
                        </a:tabLst>
                      </a:pPr>
                      <a:r>
                        <a:rPr lang="ar-SA" sz="2000" dirty="0">
                          <a:effectLst/>
                        </a:rPr>
                        <a:t>لا أرى أن العمل الشاق يؤدي إلى أية نتيجة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42138"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7-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Low" rtl="1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35280" algn="l"/>
                        </a:tabLst>
                      </a:pPr>
                      <a:r>
                        <a:rPr lang="ar-SA" sz="2000" dirty="0">
                          <a:effectLst/>
                        </a:rPr>
                        <a:t>يمكنني أخذ قراراتي على عجلة إذا اضطررت إلى ذلك، وعادة تسير الأمور على ما يرام.</a:t>
                      </a:r>
                      <a:endParaRPr lang="en-US" sz="2000" dirty="0">
                        <a:effectLst/>
                      </a:endParaRPr>
                    </a:p>
                    <a:p>
                      <a:pPr marL="342900" marR="0" lvl="0" indent="-34290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35280" algn="l"/>
                        </a:tabLst>
                      </a:pPr>
                      <a:r>
                        <a:rPr lang="ar-SA" sz="2000" dirty="0">
                          <a:effectLst/>
                        </a:rPr>
                        <a:t>يمكنني أن أتّخذ قراراً إذا تسنّى لدي الكثير من الوقت. وإذا أخذت قراراً على عجلة، أبدأ بالتفكير لاحقاً أنّه كان علي أن أتّخذ قرارا مختلفاً</a:t>
                      </a:r>
                      <a:endParaRPr lang="en-US" sz="2000" dirty="0">
                        <a:effectLst/>
                      </a:endParaRPr>
                    </a:p>
                    <a:p>
                      <a:pPr marL="342900" marR="0" lvl="0" indent="-34290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35280" algn="l"/>
                        </a:tabLst>
                      </a:pPr>
                      <a:r>
                        <a:rPr lang="ar-SA" sz="2000" dirty="0">
                          <a:effectLst/>
                        </a:rPr>
                        <a:t>لا أحب أن أكون من يتخّذ القرارات، فقد ارتكب خطأً ما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31604"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8-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Low" rtl="1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35280" algn="l"/>
                        </a:tabLst>
                      </a:pPr>
                      <a:r>
                        <a:rPr lang="ar-SA" sz="2000" dirty="0">
                          <a:effectLst/>
                        </a:rPr>
                        <a:t>يمكن أن يثق الناس بما أقوله، فأنا لا أقول ما لا أعنيه</a:t>
                      </a:r>
                      <a:endParaRPr lang="en-US" sz="2000" dirty="0">
                        <a:effectLst/>
                      </a:endParaRPr>
                    </a:p>
                    <a:p>
                      <a:pPr marL="342900" marR="0" lvl="0" indent="-34290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35280" algn="l"/>
                        </a:tabLst>
                      </a:pPr>
                      <a:r>
                        <a:rPr lang="ar-SA" sz="2000" dirty="0">
                          <a:effectLst/>
                        </a:rPr>
                        <a:t>أحاول أن أكون صادقاً معظم الأوقات، إلا إنّني أعمد أحياناً إلى قول الأسهل لي بكل بساطة.</a:t>
                      </a:r>
                      <a:endParaRPr lang="en-US" sz="2000" dirty="0">
                        <a:effectLst/>
                      </a:endParaRPr>
                    </a:p>
                    <a:p>
                      <a:pPr marL="342900" marR="0" lvl="0" indent="-34290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35280" algn="l"/>
                        </a:tabLst>
                      </a:pPr>
                      <a:r>
                        <a:rPr lang="ar-SA" sz="2000" dirty="0">
                          <a:effectLst/>
                        </a:rPr>
                        <a:t>لماذا عليّ قول الحقيقة، طالما لا يستطيع الآخرون التمييز؟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31604"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9-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Low" rtl="1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35280" algn="l"/>
                        </a:tabLst>
                      </a:pPr>
                      <a:r>
                        <a:rPr lang="ar-SA" sz="2000" dirty="0">
                          <a:effectLst/>
                        </a:rPr>
                        <a:t>إذا عزمت على القيام بأمر ما، لا أدع شيئاً يردعني</a:t>
                      </a:r>
                      <a:endParaRPr lang="en-US" sz="2000" dirty="0">
                        <a:effectLst/>
                      </a:endParaRPr>
                    </a:p>
                    <a:p>
                      <a:pPr marL="342900" marR="0" lvl="0" indent="-34290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35280" algn="l"/>
                        </a:tabLst>
                      </a:pPr>
                      <a:r>
                        <a:rPr lang="ar-SA" sz="2000" dirty="0">
                          <a:effectLst/>
                        </a:rPr>
                        <a:t>عادة أنهي ما أبدأ به، إذا لم تعاكسني الظروف</a:t>
                      </a:r>
                      <a:endParaRPr lang="en-US" sz="2000" dirty="0">
                        <a:effectLst/>
                      </a:endParaRPr>
                    </a:p>
                    <a:p>
                      <a:pPr marL="342900" marR="0" lvl="0" indent="-34290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35280" algn="l"/>
                        </a:tabLst>
                      </a:pPr>
                      <a:r>
                        <a:rPr lang="ar-SA" sz="2000" dirty="0">
                          <a:effectLst/>
                        </a:rPr>
                        <a:t>إذا بدأت بعملٍ ما ولم ينجح على الفور، أتوقف وأتخلّى عنه، فلم أتعب نفسي؟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31604">
                <a:tc>
                  <a:txBody>
                    <a:bodyPr/>
                    <a:lstStyle/>
                    <a:p>
                      <a:pPr marL="0" marR="0" algn="justLow" rtl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ar-SA" sz="1400">
                          <a:effectLst/>
                        </a:rPr>
                        <a:t>10-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Low" rtl="1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35280" algn="l"/>
                        </a:tabLst>
                      </a:pPr>
                      <a:r>
                        <a:rPr lang="ar-SA" sz="2000" dirty="0">
                          <a:effectLst/>
                        </a:rPr>
                        <a:t>أتمتّع بصحة جيّدة، ولا أكف عن العمل أبداً</a:t>
                      </a:r>
                      <a:endParaRPr lang="en-US" sz="2000" dirty="0">
                        <a:effectLst/>
                      </a:endParaRPr>
                    </a:p>
                    <a:p>
                      <a:pPr marL="342900" marR="0" lvl="0" indent="-34290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35280" algn="l"/>
                        </a:tabLst>
                      </a:pPr>
                      <a:r>
                        <a:rPr lang="ar-SA" sz="2000" dirty="0">
                          <a:effectLst/>
                        </a:rPr>
                        <a:t>لدي ما يكفي من الطاقة للقيام بمعظم ما أريده</a:t>
                      </a:r>
                      <a:endParaRPr lang="en-US" sz="2000" dirty="0">
                        <a:effectLst/>
                      </a:endParaRPr>
                    </a:p>
                    <a:p>
                      <a:pPr marL="342900" marR="0" lvl="0" indent="-342900" algn="justLow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cs"/>
                        <a:buAutoNum type="arabic2Minus"/>
                        <a:tabLst>
                          <a:tab pos="335280" algn="l"/>
                        </a:tabLst>
                      </a:pPr>
                      <a:r>
                        <a:rPr lang="ar-SA" sz="2000" dirty="0">
                          <a:effectLst/>
                        </a:rPr>
                        <a:t>عادة، تنفذ طاقتي أسرع من أصدقائي الآخرين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741670" y="0"/>
            <a:ext cx="1283779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0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"/>
            <a:r>
              <a:rPr lang="ar-LB" b="1" dirty="0">
                <a:solidFill>
                  <a:srgbClr val="FF0000"/>
                </a:solidFill>
              </a:rPr>
              <a:t>ورقة عمل </a:t>
            </a:r>
            <a:r>
              <a:rPr lang="ar-LB" b="1" dirty="0" smtClean="0">
                <a:solidFill>
                  <a:srgbClr val="FF0000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ar-LB" b="1" dirty="0" smtClean="0">
                <a:solidFill>
                  <a:srgbClr val="FF0000"/>
                </a:solidFill>
              </a:rPr>
              <a:t>)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ar-SA" b="1" dirty="0">
                <a:solidFill>
                  <a:srgbClr val="FF0000"/>
                </a:solidFill>
              </a:rPr>
              <a:t>استمارة تقييم الخلفية الموجز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5048" y="1700808"/>
            <a:ext cx="8568952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03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LB" b="1" dirty="0">
                <a:solidFill>
                  <a:srgbClr val="FF0000"/>
                </a:solidFill>
              </a:rPr>
              <a:t>ورقة عمل (</a:t>
            </a:r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ar-LB" b="1" dirty="0">
                <a:solidFill>
                  <a:srgbClr val="FF0000"/>
                </a:solidFill>
              </a:rPr>
              <a:t>)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ar-SA" b="1" dirty="0">
                <a:solidFill>
                  <a:srgbClr val="FF0000"/>
                </a:solidFill>
              </a:rPr>
              <a:t>استمارة تقييم الخلفية </a:t>
            </a:r>
            <a:r>
              <a:rPr lang="ar-SA" b="1" dirty="0" smtClean="0">
                <a:solidFill>
                  <a:srgbClr val="FF0000"/>
                </a:solidFill>
              </a:rPr>
              <a:t>الموجز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1600200"/>
            <a:ext cx="8712968" cy="4997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41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LB" b="1" dirty="0">
                <a:solidFill>
                  <a:srgbClr val="FF0000"/>
                </a:solidFill>
              </a:rPr>
              <a:t>ورقة عمل (</a:t>
            </a:r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ar-LB" b="1" dirty="0">
                <a:solidFill>
                  <a:srgbClr val="FF0000"/>
                </a:solidFill>
              </a:rPr>
              <a:t>)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ar-SA" b="1" dirty="0">
                <a:solidFill>
                  <a:srgbClr val="FF0000"/>
                </a:solidFill>
              </a:rPr>
              <a:t>استمارة تقييم الخلفية الموجز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848644"/>
            <a:ext cx="8363272" cy="46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69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FF0000"/>
                </a:solidFill>
              </a:rPr>
              <a:t>نتائج استمارة تقييم الخلفية الموجز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8000" b="1" dirty="0" smtClean="0"/>
              <a:t>34-27 </a:t>
            </a:r>
          </a:p>
          <a:p>
            <a:r>
              <a:rPr lang="en-US" sz="8000" b="1" dirty="0" smtClean="0"/>
              <a:t>26-20</a:t>
            </a:r>
          </a:p>
          <a:p>
            <a:r>
              <a:rPr lang="en-US" sz="8000" b="1" dirty="0" smtClean="0"/>
              <a:t>19-13</a:t>
            </a:r>
            <a:endParaRPr lang="en-US" sz="8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0200"/>
            <a:ext cx="5364088" cy="420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02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486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سمة Office</vt:lpstr>
      <vt:lpstr>      برنامج كاب: تعرّف إلى عالم الأعمال KNOW ABOUT BUSINESS (KAB) ريادة الأعمال (1)</vt:lpstr>
      <vt:lpstr>الأهداف التدريبية</vt:lpstr>
      <vt:lpstr>PowerPoint Presentation</vt:lpstr>
      <vt:lpstr>ورقة عمل (1) التقييم الذاتي للميزات الريادية الشخصية</vt:lpstr>
      <vt:lpstr>ورقة عمل (1) التقييم الذاتي للميزات الريادية الشخصية</vt:lpstr>
      <vt:lpstr>ورقة عمل (2) استمارة تقييم الخلفية الموجز</vt:lpstr>
      <vt:lpstr>ورقة عمل (2) استمارة تقييم الخلفية الموجز</vt:lpstr>
      <vt:lpstr>ورقة عمل (2) استمارة تقييم الخلفية الموجز</vt:lpstr>
      <vt:lpstr>نتائج استمارة تقييم الخلفية الموجز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برنامج كاب: تعرّف إلى عالم الأعمال KNOW ABOUT BUSINESS (KAB) ريادة الأعمال (1)</dc:title>
  <dc:creator>laptop center</dc:creator>
  <cp:lastModifiedBy>hp</cp:lastModifiedBy>
  <cp:revision>6</cp:revision>
  <dcterms:created xsi:type="dcterms:W3CDTF">2018-07-23T13:08:33Z</dcterms:created>
  <dcterms:modified xsi:type="dcterms:W3CDTF">2021-04-17T12:34:01Z</dcterms:modified>
</cp:coreProperties>
</file>