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5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8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9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3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1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6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9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3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0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C568-ABD5-4928-98AE-40AD8083D2A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B0531-74CA-4CB1-95F4-56C04DF9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2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695" y="1740549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Time Complexity 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Lecture#2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510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 Complexities for Stack Operations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Stack using an underlying array:</a:t>
            </a:r>
          </a:p>
          <a:p>
            <a:pPr lvl="1">
              <a:lnSpc>
                <a:spcPct val="90000"/>
              </a:lnSpc>
            </a:pPr>
            <a:r>
              <a:rPr lang="en-US"/>
              <a:t>All operations are </a:t>
            </a:r>
            <a:r>
              <a:rPr lang="en-US">
                <a:solidFill>
                  <a:schemeClr val="accent2"/>
                </a:solidFill>
              </a:rPr>
              <a:t>O(1)</a:t>
            </a:r>
            <a:r>
              <a:rPr lang="en-US"/>
              <a:t>, provided that the top of the stack is always at the highest index currently in use: no shifting required</a:t>
            </a:r>
          </a:p>
          <a:p>
            <a:pPr>
              <a:lnSpc>
                <a:spcPct val="90000"/>
              </a:lnSpc>
            </a:pPr>
            <a:r>
              <a:rPr lang="en-US"/>
              <a:t>Stack using an array-based list:</a:t>
            </a:r>
          </a:p>
          <a:p>
            <a:pPr lvl="1">
              <a:lnSpc>
                <a:spcPct val="90000"/>
              </a:lnSpc>
            </a:pPr>
            <a:r>
              <a:rPr lang="en-US"/>
              <a:t>All operations </a:t>
            </a:r>
            <a:r>
              <a:rPr lang="en-US">
                <a:solidFill>
                  <a:schemeClr val="accent2"/>
                </a:solidFill>
              </a:rPr>
              <a:t>O(1)</a:t>
            </a:r>
            <a:r>
              <a:rPr lang="en-US"/>
              <a:t>, provided that the tail of the list is the top of the stack</a:t>
            </a:r>
          </a:p>
          <a:p>
            <a:pPr lvl="1">
              <a:lnSpc>
                <a:spcPct val="90000"/>
              </a:lnSpc>
            </a:pPr>
            <a:r>
              <a:rPr lang="en-US" b="1" i="1">
                <a:solidFill>
                  <a:schemeClr val="tx2"/>
                </a:solidFill>
              </a:rPr>
              <a:t>Exception</a:t>
            </a:r>
            <a:r>
              <a:rPr lang="en-US"/>
              <a:t>: </a:t>
            </a:r>
            <a:r>
              <a:rPr lang="en-US" i="1">
                <a:solidFill>
                  <a:schemeClr val="accent2"/>
                </a:solidFill>
              </a:rPr>
              <a:t>push</a:t>
            </a:r>
            <a:r>
              <a:rPr lang="en-US"/>
              <a:t> is </a:t>
            </a:r>
            <a:r>
              <a:rPr lang="en-US">
                <a:solidFill>
                  <a:schemeClr val="accent2"/>
                </a:solidFill>
              </a:rPr>
              <a:t>O(n)</a:t>
            </a:r>
            <a:r>
              <a:rPr lang="en-US"/>
              <a:t> if the array size has to double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98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 Complexities for Stack Operations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Stack using an underlying linked list:</a:t>
            </a:r>
          </a:p>
          <a:p>
            <a:pPr lvl="1"/>
            <a:r>
              <a:rPr lang="en-US"/>
              <a:t>All operations are, or should be, </a:t>
            </a:r>
            <a:r>
              <a:rPr lang="en-US">
                <a:solidFill>
                  <a:schemeClr val="accent2"/>
                </a:solidFill>
              </a:rPr>
              <a:t>O(1)</a:t>
            </a:r>
          </a:p>
          <a:p>
            <a:pPr lvl="1"/>
            <a:r>
              <a:rPr lang="en-US"/>
              <a:t>Top of stack is the head of the linked list</a:t>
            </a:r>
          </a:p>
          <a:p>
            <a:pPr lvl="1"/>
            <a:r>
              <a:rPr lang="en-US"/>
              <a:t>If a doubly-linked list with a tail pointer is used, the top of the stack can be the tail of the list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76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 Complexities for Queue Operations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382000" cy="4114800"/>
          </a:xfrm>
        </p:spPr>
        <p:txBody>
          <a:bodyPr/>
          <a:lstStyle/>
          <a:p>
            <a:r>
              <a:rPr lang="en-US"/>
              <a:t>Queue using an underlying array-based list:</a:t>
            </a:r>
          </a:p>
          <a:p>
            <a:pPr lvl="1"/>
            <a:r>
              <a:rPr lang="en-US" i="1">
                <a:solidFill>
                  <a:schemeClr val="accent2"/>
                </a:solidFill>
              </a:rPr>
              <a:t>peek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is </a:t>
            </a:r>
            <a:r>
              <a:rPr lang="en-US">
                <a:solidFill>
                  <a:schemeClr val="accent2"/>
                </a:solidFill>
              </a:rPr>
              <a:t>O(1)</a:t>
            </a:r>
          </a:p>
          <a:p>
            <a:pPr lvl="1"/>
            <a:r>
              <a:rPr lang="en-US" i="1">
                <a:solidFill>
                  <a:schemeClr val="accent2"/>
                </a:solidFill>
              </a:rPr>
              <a:t>enqueue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is </a:t>
            </a:r>
            <a:r>
              <a:rPr lang="en-US">
                <a:solidFill>
                  <a:schemeClr val="accent2"/>
                </a:solidFill>
              </a:rPr>
              <a:t>O(1) </a:t>
            </a:r>
            <a:r>
              <a:rPr lang="en-US"/>
              <a:t>unless the array size has to be increased (in which case it’s</a:t>
            </a:r>
            <a:r>
              <a:rPr lang="en-US">
                <a:solidFill>
                  <a:schemeClr val="accent2"/>
                </a:solidFill>
              </a:rPr>
              <a:t> O(n)</a:t>
            </a:r>
            <a:r>
              <a:rPr lang="en-US"/>
              <a:t>)</a:t>
            </a:r>
          </a:p>
          <a:p>
            <a:pPr lvl="1"/>
            <a:r>
              <a:rPr lang="en-US" i="1">
                <a:solidFill>
                  <a:schemeClr val="accent2"/>
                </a:solidFill>
              </a:rPr>
              <a:t>dequeue</a:t>
            </a:r>
            <a:r>
              <a:rPr lang="en-US"/>
              <a:t> is </a:t>
            </a:r>
            <a:r>
              <a:rPr lang="en-US">
                <a:solidFill>
                  <a:schemeClr val="accent2"/>
                </a:solidFill>
              </a:rPr>
              <a:t>O(n)</a:t>
            </a:r>
            <a:r>
              <a:rPr lang="en-US"/>
              <a:t> : all the remaining elements have to be shifted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67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 Complexities for Queue Operations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305800" cy="4114800"/>
          </a:xfrm>
        </p:spPr>
        <p:txBody>
          <a:bodyPr/>
          <a:lstStyle/>
          <a:p>
            <a:r>
              <a:rPr lang="en-US" dirty="0"/>
              <a:t>Queue using an underlying linked list:</a:t>
            </a:r>
          </a:p>
          <a:p>
            <a:pPr lvl="1"/>
            <a:r>
              <a:rPr lang="en-US" dirty="0"/>
              <a:t>As long as we have both a head and a tail pointer in the linked list, all operations are </a:t>
            </a:r>
            <a:r>
              <a:rPr lang="en-US" dirty="0">
                <a:solidFill>
                  <a:schemeClr val="accent2"/>
                </a:solidFill>
              </a:rPr>
              <a:t>O(1)</a:t>
            </a:r>
          </a:p>
          <a:p>
            <a:pPr lvl="2"/>
            <a:r>
              <a:rPr lang="en-US" dirty="0"/>
              <a:t>important:   </a:t>
            </a:r>
            <a:r>
              <a:rPr lang="en-US" i="1" dirty="0" err="1"/>
              <a:t>enqueue</a:t>
            </a:r>
            <a:r>
              <a:rPr lang="en-US" i="1" dirty="0"/>
              <a:t>()</a:t>
            </a:r>
            <a:r>
              <a:rPr lang="en-US" dirty="0"/>
              <a:t> should use </a:t>
            </a:r>
            <a:r>
              <a:rPr lang="en-US" i="1" dirty="0" err="1"/>
              <a:t>addTail</a:t>
            </a:r>
            <a:r>
              <a:rPr lang="en-US" i="1" dirty="0"/>
              <a:t>()    </a:t>
            </a:r>
            <a:r>
              <a:rPr lang="en-US" dirty="0"/>
              <a:t>  		</a:t>
            </a:r>
            <a:r>
              <a:rPr lang="en-US" i="1" dirty="0" err="1"/>
              <a:t>dequeue</a:t>
            </a:r>
            <a:r>
              <a:rPr lang="en-US" i="1" dirty="0"/>
              <a:t>()</a:t>
            </a:r>
            <a:r>
              <a:rPr lang="en-US" dirty="0"/>
              <a:t> should use </a:t>
            </a:r>
            <a:r>
              <a:rPr lang="en-US" i="1" dirty="0" err="1"/>
              <a:t>removeHead</a:t>
            </a:r>
            <a:r>
              <a:rPr lang="en-US" i="1" dirty="0"/>
              <a:t>()</a:t>
            </a:r>
          </a:p>
          <a:p>
            <a:pPr lvl="2">
              <a:buNone/>
            </a:pPr>
            <a:r>
              <a:rPr lang="en-US" i="1" dirty="0"/>
              <a:t>                         </a:t>
            </a:r>
            <a:r>
              <a:rPr lang="en-US" dirty="0">
                <a:solidFill>
                  <a:srgbClr val="0000FF"/>
                </a:solidFill>
              </a:rPr>
              <a:t>Why not the other way around? </a:t>
            </a:r>
          </a:p>
          <a:p>
            <a:pPr lvl="1"/>
            <a:r>
              <a:rPr lang="en-US" dirty="0"/>
              <a:t>No need for the list to be doubly-linked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14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 Complexities for Queue Operations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077200" cy="4114800"/>
          </a:xfrm>
        </p:spPr>
        <p:txBody>
          <a:bodyPr/>
          <a:lstStyle/>
          <a:p>
            <a:r>
              <a:rPr lang="en-US"/>
              <a:t>Circular queue using an underlying array:</a:t>
            </a:r>
          </a:p>
          <a:p>
            <a:pPr lvl="1"/>
            <a:r>
              <a:rPr lang="en-US"/>
              <a:t>All operations are </a:t>
            </a:r>
            <a:r>
              <a:rPr lang="en-US">
                <a:solidFill>
                  <a:schemeClr val="accent2"/>
                </a:solidFill>
              </a:rPr>
              <a:t>O(1)</a:t>
            </a:r>
          </a:p>
          <a:p>
            <a:pPr lvl="1"/>
            <a:r>
              <a:rPr lang="en-US"/>
              <a:t>If we revise the code so that the queue can be arbitrarily large, enqueue is </a:t>
            </a:r>
            <a:r>
              <a:rPr lang="en-US">
                <a:solidFill>
                  <a:schemeClr val="accent2"/>
                </a:solidFill>
              </a:rPr>
              <a:t>O(n)</a:t>
            </a:r>
            <a:r>
              <a:rPr lang="en-US"/>
              <a:t> on those occasions when the underlying array has to be replaced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12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Time Complexities for </a:t>
            </a:r>
            <a:r>
              <a:rPr lang="en-US" sz="3600" dirty="0" err="1"/>
              <a:t>OrderedList</a:t>
            </a:r>
            <a:r>
              <a:rPr lang="en-US" sz="3600" dirty="0"/>
              <a:t> Operations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571744"/>
            <a:ext cx="8243918" cy="3857652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solidFill>
                  <a:srgbClr val="C00000"/>
                </a:solidFill>
              </a:rPr>
              <a:t>OrderedList</a:t>
            </a:r>
            <a:r>
              <a:rPr lang="en-US" dirty="0"/>
              <a:t> with array-based </a:t>
            </a:r>
            <a:r>
              <a:rPr lang="en-US" dirty="0" err="1">
                <a:solidFill>
                  <a:srgbClr val="C00000"/>
                </a:solidFill>
              </a:rPr>
              <a:t>m_container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Our implementation of </a:t>
            </a:r>
            <a:r>
              <a:rPr lang="en-US" i="1" dirty="0">
                <a:solidFill>
                  <a:srgbClr val="C00000"/>
                </a:solidFill>
              </a:rPr>
              <a:t>insert(item)</a:t>
            </a:r>
            <a:r>
              <a:rPr lang="en-US" dirty="0"/>
              <a:t> </a:t>
            </a:r>
            <a:r>
              <a:rPr lang="en-US" sz="1800" dirty="0"/>
              <a:t>(see slide 10-12)</a:t>
            </a:r>
            <a:r>
              <a:rPr lang="en-US" dirty="0"/>
              <a:t> uses </a:t>
            </a:r>
            <a:r>
              <a:rPr lang="en-US" b="1" dirty="0"/>
              <a:t>“</a:t>
            </a:r>
            <a:r>
              <a:rPr lang="en-US" b="1" i="1" dirty="0"/>
              <a:t>linear search” </a:t>
            </a:r>
            <a:r>
              <a:rPr lang="en-US" dirty="0"/>
              <a:t>that traverses the list from its beginning until the right spot for the new item is found – linear complexity </a:t>
            </a:r>
            <a:r>
              <a:rPr lang="en-US" dirty="0">
                <a:solidFill>
                  <a:schemeClr val="accent2"/>
                </a:solidFill>
              </a:rPr>
              <a:t>O(n)</a:t>
            </a:r>
            <a:endParaRPr lang="en-US" dirty="0"/>
          </a:p>
          <a:p>
            <a:pPr lvl="1"/>
            <a:r>
              <a:rPr lang="en-US" dirty="0"/>
              <a:t>Operation </a:t>
            </a:r>
            <a:r>
              <a:rPr lang="en-US" i="1" dirty="0">
                <a:solidFill>
                  <a:srgbClr val="C00000"/>
                </a:solidFill>
              </a:rPr>
              <a:t>remove(</a:t>
            </a:r>
            <a:r>
              <a:rPr lang="en-US" i="1" dirty="0" err="1">
                <a:solidFill>
                  <a:srgbClr val="C00000"/>
                </a:solidFill>
              </a:rPr>
              <a:t>int</a:t>
            </a:r>
            <a:r>
              <a:rPr lang="en-US" i="1" dirty="0">
                <a:solidFill>
                  <a:srgbClr val="C00000"/>
                </a:solidFill>
              </a:rPr>
              <a:t> pos)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is also  </a:t>
            </a:r>
            <a:r>
              <a:rPr lang="en-US" dirty="0">
                <a:solidFill>
                  <a:schemeClr val="accent2"/>
                </a:solidFill>
              </a:rPr>
              <a:t>O(n)</a:t>
            </a:r>
            <a:r>
              <a:rPr lang="en-US" dirty="0"/>
              <a:t> since </a:t>
            </a:r>
            <a:r>
              <a:rPr lang="en-US"/>
              <a:t>items have </a:t>
            </a:r>
            <a:r>
              <a:rPr lang="en-US" dirty="0"/>
              <a:t>to be shifted in the array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80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9786" y="250030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Search Algorithms and </a:t>
            </a:r>
            <a:br>
              <a:rPr lang="en-US" dirty="0"/>
            </a:br>
            <a:r>
              <a:rPr lang="en-US" dirty="0"/>
              <a:t>their Complexity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8C0F2880-BA60-4A21-ACBA-C61D14494FE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3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Linear Search: Example 1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600200"/>
          </a:xfrm>
        </p:spPr>
        <p:txBody>
          <a:bodyPr/>
          <a:lstStyle/>
          <a:p>
            <a:r>
              <a:rPr lang="en-US" i="1">
                <a:solidFill>
                  <a:schemeClr val="accent2"/>
                </a:solidFill>
              </a:rPr>
              <a:t>The problem</a:t>
            </a:r>
            <a:r>
              <a:rPr lang="en-US"/>
              <a:t>: Search an array </a:t>
            </a:r>
            <a:r>
              <a:rPr lang="en-US">
                <a:solidFill>
                  <a:schemeClr val="accent2"/>
                </a:solidFill>
              </a:rPr>
              <a:t>a</a:t>
            </a:r>
            <a:r>
              <a:rPr lang="en-US"/>
              <a:t> of size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to determine whether the array contains the value </a:t>
            </a:r>
            <a:r>
              <a:rPr lang="en-US">
                <a:solidFill>
                  <a:schemeClr val="accent2"/>
                </a:solidFill>
              </a:rPr>
              <a:t>key</a:t>
            </a:r>
            <a:r>
              <a:rPr lang="en-US"/>
              <a:t>; return index if found, -1 if not found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733800" y="3657601"/>
            <a:ext cx="4572000" cy="2246769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Set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2000" dirty="0">
                <a:latin typeface="Arial" charset="0"/>
              </a:rPr>
              <a:t> to 0.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While (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2000" dirty="0">
                <a:latin typeface="Arial" charset="0"/>
              </a:rPr>
              <a:t> &lt;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en-US" sz="2000" dirty="0">
                <a:latin typeface="Arial" charset="0"/>
              </a:rPr>
              <a:t>) and (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a[k]</a:t>
            </a:r>
            <a:r>
              <a:rPr lang="en-US" sz="2000" dirty="0">
                <a:latin typeface="Arial" charset="0"/>
              </a:rPr>
              <a:t> is not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key</a:t>
            </a:r>
            <a:r>
              <a:rPr lang="en-US" sz="2000" dirty="0">
                <a:latin typeface="Arial" charset="0"/>
              </a:rPr>
              <a:t>)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Add 1 to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2000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If  </a:t>
            </a:r>
            <a:r>
              <a:rPr lang="en-US" sz="2000" dirty="0">
                <a:solidFill>
                  <a:srgbClr val="C00000"/>
                </a:solidFill>
                <a:latin typeface="Arial" charset="0"/>
              </a:rPr>
              <a:t>k </a:t>
            </a:r>
            <a:r>
              <a:rPr lang="en-US" sz="2000" dirty="0">
                <a:latin typeface="Arial" charset="0"/>
              </a:rPr>
              <a:t>==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n  </a:t>
            </a:r>
            <a:r>
              <a:rPr lang="en-US" sz="2000" dirty="0">
                <a:latin typeface="Arial" charset="0"/>
              </a:rPr>
              <a:t>Return –1.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Return </a:t>
            </a:r>
            <a:r>
              <a:rPr lang="en-US" sz="2000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2000" dirty="0">
                <a:latin typeface="Arial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69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Linear Search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Total amount of work done:</a:t>
            </a:r>
          </a:p>
          <a:p>
            <a:pPr lvl="1">
              <a:lnSpc>
                <a:spcPct val="90000"/>
              </a:lnSpc>
            </a:pPr>
            <a:r>
              <a:rPr lang="en-US"/>
              <a:t>Before loop: a constant amount </a:t>
            </a:r>
            <a:r>
              <a:rPr lang="en-US">
                <a:solidFill>
                  <a:schemeClr val="accent2"/>
                </a:solidFill>
              </a:rPr>
              <a:t>a</a:t>
            </a:r>
          </a:p>
          <a:p>
            <a:pPr lvl="1">
              <a:lnSpc>
                <a:spcPct val="90000"/>
              </a:lnSpc>
            </a:pPr>
            <a:r>
              <a:rPr lang="en-US"/>
              <a:t>Each time through loop: 2 comparisons, an </a:t>
            </a:r>
            <a:r>
              <a:rPr lang="en-US">
                <a:solidFill>
                  <a:schemeClr val="accent2"/>
                </a:solidFill>
              </a:rPr>
              <a:t>and</a:t>
            </a:r>
            <a:r>
              <a:rPr lang="en-US"/>
              <a:t> operation, and an addition: a constant amount of work </a:t>
            </a:r>
            <a:r>
              <a:rPr lang="en-US">
                <a:solidFill>
                  <a:schemeClr val="accent2"/>
                </a:solidFill>
              </a:rPr>
              <a:t>b</a:t>
            </a:r>
          </a:p>
          <a:p>
            <a:pPr lvl="1">
              <a:lnSpc>
                <a:spcPct val="90000"/>
              </a:lnSpc>
            </a:pPr>
            <a:r>
              <a:rPr lang="en-US"/>
              <a:t>After loop: a constant amount </a:t>
            </a:r>
            <a:r>
              <a:rPr lang="en-US">
                <a:solidFill>
                  <a:schemeClr val="accent2"/>
                </a:solidFill>
              </a:rPr>
              <a:t>c</a:t>
            </a:r>
          </a:p>
          <a:p>
            <a:pPr lvl="1">
              <a:lnSpc>
                <a:spcPct val="90000"/>
              </a:lnSpc>
            </a:pPr>
            <a:r>
              <a:rPr lang="en-US"/>
              <a:t>In worst case, we examine all</a:t>
            </a:r>
            <a:r>
              <a:rPr lang="en-US">
                <a:solidFill>
                  <a:schemeClr val="accent2"/>
                </a:solidFill>
              </a:rPr>
              <a:t> n </a:t>
            </a:r>
            <a:r>
              <a:rPr lang="en-US"/>
              <a:t>array locations, so</a:t>
            </a:r>
            <a:r>
              <a:rPr lang="en-US">
                <a:solidFill>
                  <a:schemeClr val="accent2"/>
                </a:solidFill>
              </a:rPr>
              <a:t> T(n) = a +b*n + c = b*n + d, </a:t>
            </a:r>
            <a:r>
              <a:rPr lang="en-US"/>
              <a:t>where</a:t>
            </a:r>
            <a:r>
              <a:rPr lang="en-US">
                <a:solidFill>
                  <a:schemeClr val="accent2"/>
                </a:solidFill>
              </a:rPr>
              <a:t> d = a+c, </a:t>
            </a:r>
            <a:r>
              <a:rPr lang="en-US"/>
              <a:t>and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time complexity is</a:t>
            </a:r>
            <a:r>
              <a:rPr lang="en-US">
                <a:solidFill>
                  <a:schemeClr val="accent2"/>
                </a:solidFill>
              </a:rPr>
              <a:t> O(n)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679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Linear Search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981200"/>
            <a:ext cx="7924800" cy="4114800"/>
          </a:xfrm>
        </p:spPr>
        <p:txBody>
          <a:bodyPr/>
          <a:lstStyle/>
          <a:p>
            <a:r>
              <a:rPr lang="en-US"/>
              <a:t>Simpler (less formal) analysis:</a:t>
            </a:r>
          </a:p>
          <a:p>
            <a:pPr lvl="1"/>
            <a:r>
              <a:rPr lang="en-US"/>
              <a:t>Note that work done before and after loop is independent of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, and work done during a single execution of loop is independent of </a:t>
            </a:r>
            <a:r>
              <a:rPr lang="en-US">
                <a:solidFill>
                  <a:schemeClr val="accent2"/>
                </a:solidFill>
              </a:rPr>
              <a:t>n</a:t>
            </a:r>
          </a:p>
          <a:p>
            <a:pPr lvl="1"/>
            <a:r>
              <a:rPr lang="en-US"/>
              <a:t>In worst case, loop will be executed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times, so amount of work done is proportional to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, and algorithm is </a:t>
            </a:r>
            <a:r>
              <a:rPr lang="en-US">
                <a:solidFill>
                  <a:schemeClr val="accent2"/>
                </a:solidFill>
              </a:rPr>
              <a:t>O(n)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5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Time Complexities for Data Structure Operations</a:t>
            </a:r>
            <a:endParaRPr lang="en-US"/>
          </a:p>
        </p:txBody>
      </p:sp>
      <p:sp>
        <p:nvSpPr>
          <p:cNvPr id="542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924800" cy="4114800"/>
          </a:xfrm>
        </p:spPr>
        <p:txBody>
          <a:bodyPr/>
          <a:lstStyle/>
          <a:p>
            <a:r>
              <a:rPr lang="en-US"/>
              <a:t>Many operations on the data structures we’ve seen so far are clearly </a:t>
            </a:r>
            <a:r>
              <a:rPr lang="en-US">
                <a:solidFill>
                  <a:schemeClr val="accent2"/>
                </a:solidFill>
              </a:rPr>
              <a:t>O(1)</a:t>
            </a:r>
            <a:r>
              <a:rPr lang="en-US"/>
              <a:t>: retrieving the size, testing emptiness, etc</a:t>
            </a:r>
          </a:p>
          <a:p>
            <a:endParaRPr lang="en-US"/>
          </a:p>
          <a:p>
            <a:r>
              <a:rPr lang="en-US"/>
              <a:t>We can often recognize the time complexity of an operation that modifies the data structure without a formal proof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31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en-US"/>
              <a:t>Analysis of Linear Search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524000"/>
            <a:ext cx="7772400" cy="2514600"/>
          </a:xfrm>
        </p:spPr>
        <p:txBody>
          <a:bodyPr/>
          <a:lstStyle/>
          <a:p>
            <a:r>
              <a:rPr lang="en-US" i="1">
                <a:solidFill>
                  <a:schemeClr val="accent2"/>
                </a:solidFill>
              </a:rPr>
              <a:t>Average</a:t>
            </a:r>
            <a:r>
              <a:rPr lang="en-US"/>
              <a:t> case for a </a:t>
            </a:r>
            <a:r>
              <a:rPr lang="en-US" i="1">
                <a:solidFill>
                  <a:schemeClr val="accent2"/>
                </a:solidFill>
              </a:rPr>
              <a:t>successful</a:t>
            </a:r>
            <a:r>
              <a:rPr lang="en-US"/>
              <a:t> search:</a:t>
            </a:r>
          </a:p>
          <a:p>
            <a:pPr lvl="1"/>
            <a:r>
              <a:rPr lang="en-US"/>
              <a:t>Probability of </a:t>
            </a:r>
            <a:r>
              <a:rPr lang="en-US">
                <a:solidFill>
                  <a:schemeClr val="accent2"/>
                </a:solidFill>
              </a:rPr>
              <a:t>key</a:t>
            </a:r>
            <a:r>
              <a:rPr lang="en-US"/>
              <a:t> being found at index </a:t>
            </a:r>
            <a:r>
              <a:rPr lang="en-US">
                <a:solidFill>
                  <a:schemeClr val="accent2"/>
                </a:solidFill>
              </a:rPr>
              <a:t>k</a:t>
            </a:r>
            <a:r>
              <a:rPr lang="en-US"/>
              <a:t> is </a:t>
            </a:r>
            <a:r>
              <a:rPr lang="en-US">
                <a:solidFill>
                  <a:schemeClr val="accent2"/>
                </a:solidFill>
              </a:rPr>
              <a:t>1 in n </a:t>
            </a:r>
            <a:r>
              <a:rPr lang="en-US"/>
              <a:t>for each value of</a:t>
            </a:r>
            <a:r>
              <a:rPr lang="en-US">
                <a:solidFill>
                  <a:schemeClr val="accent2"/>
                </a:solidFill>
              </a:rPr>
              <a:t> k</a:t>
            </a:r>
          </a:p>
          <a:p>
            <a:pPr lvl="1"/>
            <a:r>
              <a:rPr lang="en-US"/>
              <a:t>Add up the amount of work done in each case, and divide by total number of cases: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981200" y="4114800"/>
            <a:ext cx="7924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((a*1+d) + (a*2+d) + (a*3+d) + … + (a*n+d))/n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= (n*d + a*(1+2+3+ … +n))/n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= n*d/n + a*(n*(n+1)/2)/n = d + a*n/2 + a/2 = (a/2)*n + e, where constant e=d+a/2, so expected case is also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O(n)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6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Linear Search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Simpler approach to expected case:</a:t>
            </a:r>
          </a:p>
          <a:p>
            <a:pPr lvl="1"/>
            <a:r>
              <a:rPr lang="en-US"/>
              <a:t>Add up the number of times the loop is executed in each of the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cases, and divide by the number of cases </a:t>
            </a:r>
            <a:r>
              <a:rPr lang="en-US">
                <a:solidFill>
                  <a:schemeClr val="accent2"/>
                </a:solidFill>
              </a:rPr>
              <a:t>n</a:t>
            </a:r>
          </a:p>
          <a:p>
            <a:pPr lvl="1"/>
            <a:r>
              <a:rPr lang="en-US"/>
              <a:t>(1+2+3+ … +(n-1)+n)/n = (n*(n+1)/2)/n = n/2 + 1/2; algorithm is therefore </a:t>
            </a:r>
            <a:r>
              <a:rPr lang="en-US">
                <a:solidFill>
                  <a:schemeClr val="accent2"/>
                </a:solidFill>
              </a:rPr>
              <a:t>O(n)</a:t>
            </a:r>
          </a:p>
          <a:p>
            <a:pPr lvl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91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for </a:t>
            </a:r>
            <a:r>
              <a:rPr lang="en-US" dirty="0" err="1"/>
              <a:t>LinkedList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4034" y="1981200"/>
            <a:ext cx="8358246" cy="4114800"/>
          </a:xfrm>
        </p:spPr>
        <p:txBody>
          <a:bodyPr/>
          <a:lstStyle/>
          <a:p>
            <a:r>
              <a:rPr lang="en-US" dirty="0"/>
              <a:t>Linear search can be also done for </a:t>
            </a:r>
            <a:r>
              <a:rPr lang="en-US" i="1" dirty="0" err="1">
                <a:solidFill>
                  <a:srgbClr val="C00000"/>
                </a:solidFill>
              </a:rPr>
              <a:t>LinkedList</a:t>
            </a:r>
            <a:endParaRPr lang="en-US" dirty="0"/>
          </a:p>
          <a:p>
            <a:pPr lvl="1"/>
            <a:r>
              <a:rPr lang="en-CA" b="1" dirty="0"/>
              <a:t>exercise</a:t>
            </a:r>
            <a:r>
              <a:rPr lang="en-CA" dirty="0"/>
              <a:t>: write code for function</a:t>
            </a:r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Complexity of function </a:t>
            </a:r>
            <a:r>
              <a:rPr lang="en-US" i="1" dirty="0">
                <a:solidFill>
                  <a:srgbClr val="C00000"/>
                </a:solidFill>
              </a:rPr>
              <a:t>find(key)</a:t>
            </a:r>
            <a:r>
              <a:rPr lang="en-US" dirty="0"/>
              <a:t> for class </a:t>
            </a:r>
            <a:r>
              <a:rPr lang="en-US" i="1" dirty="0" err="1">
                <a:solidFill>
                  <a:srgbClr val="C00000"/>
                </a:solidFill>
              </a:rPr>
              <a:t>LinkedList</a:t>
            </a:r>
            <a:r>
              <a:rPr lang="en-US" dirty="0"/>
              <a:t> should also be </a:t>
            </a:r>
            <a:r>
              <a:rPr lang="en-US" dirty="0">
                <a:solidFill>
                  <a:schemeClr val="accent2"/>
                </a:solidFill>
              </a:rPr>
              <a:t>O(n)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 Box 2051"/>
          <p:cNvSpPr txBox="1">
            <a:spLocks noChangeArrowheads="1"/>
          </p:cNvSpPr>
          <p:nvPr/>
        </p:nvSpPr>
        <p:spPr bwMode="auto">
          <a:xfrm>
            <a:off x="2881290" y="3057716"/>
            <a:ext cx="6072230" cy="6740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template &lt;class Item&gt;  template &lt;class Equality&gt;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b="1" dirty="0" err="1">
                <a:latin typeface="Arial" charset="0"/>
              </a:rPr>
              <a:t>int</a:t>
            </a:r>
            <a:r>
              <a:rPr lang="en-US" b="1" dirty="0">
                <a:latin typeface="Arial" charset="0"/>
              </a:rPr>
              <a:t> </a:t>
            </a:r>
            <a:r>
              <a:rPr lang="en-US" b="1" dirty="0" err="1">
                <a:latin typeface="Arial" charset="0"/>
              </a:rPr>
              <a:t>LinkedList</a:t>
            </a:r>
            <a:r>
              <a:rPr lang="en-US" b="1" dirty="0">
                <a:latin typeface="Arial" charset="0"/>
              </a:rPr>
              <a:t>&lt;Item&gt;::find(Item key) const   {</a:t>
            </a:r>
            <a:r>
              <a:rPr lang="en-CA" b="1" dirty="0">
                <a:latin typeface="Arial" charset="0"/>
              </a:rPr>
              <a:t> …</a:t>
            </a:r>
            <a:r>
              <a:rPr lang="en-US" b="1" dirty="0">
                <a:latin typeface="Arial" charset="0"/>
              </a:rPr>
              <a:t>}      </a:t>
            </a:r>
            <a:r>
              <a:rPr lang="en-US" dirty="0">
                <a:latin typeface="Arial" charset="0"/>
              </a:rPr>
              <a:t>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60052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8915400" cy="1143000"/>
          </a:xfrm>
        </p:spPr>
        <p:txBody>
          <a:bodyPr>
            <a:normAutofit/>
          </a:bodyPr>
          <a:lstStyle/>
          <a:p>
            <a:r>
              <a:rPr lang="en-US"/>
              <a:t> Binary Search </a:t>
            </a:r>
            <a:br>
              <a:rPr lang="en-US"/>
            </a:br>
            <a:r>
              <a:rPr lang="en-US" sz="2800"/>
              <a:t>(on sorted arrays)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362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General case: search a sorted array </a:t>
            </a:r>
            <a:r>
              <a:rPr lang="en-US">
                <a:solidFill>
                  <a:schemeClr val="accent2"/>
                </a:solidFill>
              </a:rPr>
              <a:t>a</a:t>
            </a:r>
            <a:r>
              <a:rPr lang="en-US"/>
              <a:t> of size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looking for the value </a:t>
            </a:r>
            <a:r>
              <a:rPr lang="en-US">
                <a:solidFill>
                  <a:schemeClr val="accent2"/>
                </a:solidFill>
              </a:rPr>
              <a:t>key</a:t>
            </a:r>
          </a:p>
          <a:p>
            <a:pPr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</a:rPr>
              <a:t>Divide and conquer</a:t>
            </a:r>
            <a:r>
              <a:rPr lang="en-US"/>
              <a:t> approach:</a:t>
            </a:r>
          </a:p>
          <a:p>
            <a:pPr lvl="1">
              <a:lnSpc>
                <a:spcPct val="90000"/>
              </a:lnSpc>
            </a:pPr>
            <a:r>
              <a:rPr lang="en-US"/>
              <a:t>Compute the middle index </a:t>
            </a:r>
            <a:r>
              <a:rPr lang="en-US">
                <a:solidFill>
                  <a:schemeClr val="accent2"/>
                </a:solidFill>
              </a:rPr>
              <a:t>mid</a:t>
            </a:r>
            <a:r>
              <a:rPr lang="en-US"/>
              <a:t> of the array</a:t>
            </a:r>
          </a:p>
          <a:p>
            <a:pPr lvl="1">
              <a:lnSpc>
                <a:spcPct val="90000"/>
              </a:lnSpc>
            </a:pPr>
            <a:r>
              <a:rPr lang="en-US"/>
              <a:t>If </a:t>
            </a:r>
            <a:r>
              <a:rPr lang="en-US">
                <a:solidFill>
                  <a:schemeClr val="accent2"/>
                </a:solidFill>
              </a:rPr>
              <a:t>key</a:t>
            </a:r>
            <a:r>
              <a:rPr lang="en-US"/>
              <a:t> is found at </a:t>
            </a:r>
            <a:r>
              <a:rPr lang="en-US">
                <a:solidFill>
                  <a:schemeClr val="accent2"/>
                </a:solidFill>
              </a:rPr>
              <a:t>mid</a:t>
            </a:r>
            <a:r>
              <a:rPr lang="en-US"/>
              <a:t>, we’re done</a:t>
            </a:r>
          </a:p>
          <a:p>
            <a:pPr lvl="1">
              <a:lnSpc>
                <a:spcPct val="90000"/>
              </a:lnSpc>
            </a:pPr>
            <a:r>
              <a:rPr lang="en-US"/>
              <a:t>Otherwise repeat the approach on the half of the array that might still contain </a:t>
            </a:r>
            <a:r>
              <a:rPr lang="en-US">
                <a:solidFill>
                  <a:schemeClr val="accent2"/>
                </a:solidFill>
              </a:rPr>
              <a:t>key</a:t>
            </a:r>
          </a:p>
          <a:p>
            <a:pPr lvl="1">
              <a:lnSpc>
                <a:spcPct val="90000"/>
              </a:lnSpc>
            </a:pPr>
            <a:r>
              <a:rPr lang="en-US"/>
              <a:t>etc…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006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Example: Binary Search For </a:t>
            </a:r>
            <a:br>
              <a:rPr lang="en-US"/>
            </a:br>
            <a:r>
              <a:rPr lang="en-US"/>
              <a:t>Ordered List</a:t>
            </a:r>
          </a:p>
        </p:txBody>
      </p:sp>
      <p:sp>
        <p:nvSpPr>
          <p:cNvPr id="138243" name="Text Box 1027"/>
          <p:cNvSpPr txBox="1">
            <a:spLocks noChangeArrowheads="1"/>
          </p:cNvSpPr>
          <p:nvPr/>
        </p:nvSpPr>
        <p:spPr bwMode="auto">
          <a:xfrm>
            <a:off x="2286000" y="2286000"/>
            <a:ext cx="7848600" cy="415498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binarySearch</a:t>
            </a:r>
            <a:r>
              <a:rPr lang="en-US" sz="2000" dirty="0">
                <a:latin typeface="Arial" charset="0"/>
              </a:rPr>
              <a:t>(</a:t>
            </a:r>
            <a:r>
              <a:rPr lang="en-US" sz="2000" dirty="0" err="1">
                <a:latin typeface="Arial" charset="0"/>
              </a:rPr>
              <a:t>m_container</a:t>
            </a:r>
            <a:r>
              <a:rPr lang="en-US" sz="2000" dirty="0">
                <a:latin typeface="Arial" charset="0"/>
              </a:rPr>
              <a:t>, key)   {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first = 1,    last = m_container.getLength();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while (first &lt;= last) {     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// start of </a:t>
            </a:r>
            <a:r>
              <a:rPr lang="en-US" sz="2000" i="1" dirty="0">
                <a:solidFill>
                  <a:schemeClr val="tx2"/>
                </a:solidFill>
                <a:latin typeface="Arial" charset="0"/>
              </a:rPr>
              <a:t>while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 loop</a:t>
            </a:r>
            <a:endParaRPr lang="en-US" sz="2000" dirty="0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mid    =  (</a:t>
            </a:r>
            <a:r>
              <a:rPr lang="en-US" sz="2000" dirty="0" err="1">
                <a:latin typeface="Arial" charset="0"/>
              </a:rPr>
              <a:t>first+last</a:t>
            </a:r>
            <a:r>
              <a:rPr lang="en-US" sz="2000" dirty="0">
                <a:latin typeface="Arial" charset="0"/>
              </a:rPr>
              <a:t>)/2;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Item </a:t>
            </a:r>
            <a:r>
              <a:rPr lang="en-US" sz="2000" dirty="0" err="1">
                <a:latin typeface="Arial" charset="0"/>
              </a:rPr>
              <a:t>val</a:t>
            </a:r>
            <a:r>
              <a:rPr lang="en-US" sz="2000" dirty="0">
                <a:latin typeface="Arial" charset="0"/>
              </a:rPr>
              <a:t>  =  retrieve(mid);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if         (key &lt; </a:t>
            </a:r>
            <a:r>
              <a:rPr lang="en-CA" sz="2000" dirty="0">
                <a:latin typeface="Arial" charset="0"/>
              </a:rPr>
              <a:t> v</a:t>
            </a:r>
            <a:r>
              <a:rPr lang="en-US" sz="2000" dirty="0">
                <a:latin typeface="Arial" charset="0"/>
              </a:rPr>
              <a:t>al)     last = mid-1;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else if  (key &gt;  </a:t>
            </a:r>
            <a:r>
              <a:rPr lang="en-US" sz="2000" dirty="0" err="1">
                <a:latin typeface="Arial" charset="0"/>
              </a:rPr>
              <a:t>val</a:t>
            </a:r>
            <a:r>
              <a:rPr lang="en-US" sz="2000" dirty="0">
                <a:latin typeface="Arial" charset="0"/>
              </a:rPr>
              <a:t>)    first = mid+1;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     else                              return  mid; 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}      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// end of </a:t>
            </a:r>
            <a:r>
              <a:rPr lang="en-US" sz="2000" i="1" dirty="0">
                <a:solidFill>
                  <a:schemeClr val="tx2"/>
                </a:solidFill>
                <a:latin typeface="Arial" charset="0"/>
              </a:rPr>
              <a:t>while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 loop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return –1;      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}                                         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8C0F2880-BA60-4A21-ACBA-C61D14494FE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39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Binary Search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amount of work done before and after the loop is a constant, and independent of </a:t>
            </a:r>
            <a:r>
              <a:rPr lang="en-US">
                <a:solidFill>
                  <a:schemeClr val="accent2"/>
                </a:solidFill>
              </a:rPr>
              <a:t>n</a:t>
            </a:r>
          </a:p>
          <a:p>
            <a:pPr>
              <a:lnSpc>
                <a:spcPct val="90000"/>
              </a:lnSpc>
            </a:pPr>
            <a:r>
              <a:rPr lang="en-US"/>
              <a:t>The amount of work done during a single execution of the loop is constant</a:t>
            </a:r>
          </a:p>
          <a:p>
            <a:pPr>
              <a:lnSpc>
                <a:spcPct val="90000"/>
              </a:lnSpc>
            </a:pPr>
            <a:r>
              <a:rPr lang="en-US"/>
              <a:t>Time complexity will therefore be proportional to number of times the loop is executed, so that’s what we’ll analyze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46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Binary Search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accent2"/>
                </a:solidFill>
              </a:rPr>
              <a:t>Worst case</a:t>
            </a:r>
            <a:r>
              <a:rPr lang="en-US"/>
              <a:t>: </a:t>
            </a:r>
            <a:r>
              <a:rPr lang="en-US">
                <a:solidFill>
                  <a:schemeClr val="accent2"/>
                </a:solidFill>
              </a:rPr>
              <a:t>key</a:t>
            </a:r>
            <a:r>
              <a:rPr lang="en-US"/>
              <a:t> is not found in the array</a:t>
            </a:r>
          </a:p>
          <a:p>
            <a:r>
              <a:rPr lang="en-US"/>
              <a:t>Each time through the loop, at least half of the remaining locations are rejected:</a:t>
            </a:r>
          </a:p>
          <a:p>
            <a:pPr lvl="1"/>
            <a:r>
              <a:rPr lang="en-US"/>
              <a:t>After first time through, </a:t>
            </a:r>
            <a:r>
              <a:rPr lang="en-US">
                <a:solidFill>
                  <a:schemeClr val="accent2"/>
                </a:solidFill>
              </a:rPr>
              <a:t>&lt;= n/2</a:t>
            </a:r>
            <a:r>
              <a:rPr lang="en-US"/>
              <a:t> remain</a:t>
            </a:r>
          </a:p>
          <a:p>
            <a:pPr lvl="1"/>
            <a:r>
              <a:rPr lang="en-US"/>
              <a:t>After second time through, </a:t>
            </a:r>
            <a:r>
              <a:rPr lang="en-US">
                <a:solidFill>
                  <a:schemeClr val="accent2"/>
                </a:solidFill>
              </a:rPr>
              <a:t>&lt;= n/4</a:t>
            </a:r>
            <a:r>
              <a:rPr lang="en-US"/>
              <a:t> remain</a:t>
            </a:r>
          </a:p>
          <a:p>
            <a:pPr lvl="1"/>
            <a:r>
              <a:rPr lang="en-US"/>
              <a:t>After third time through, </a:t>
            </a:r>
            <a:r>
              <a:rPr lang="en-US">
                <a:solidFill>
                  <a:schemeClr val="accent2"/>
                </a:solidFill>
              </a:rPr>
              <a:t>&lt;= n/8</a:t>
            </a:r>
            <a:r>
              <a:rPr lang="en-US"/>
              <a:t> remain</a:t>
            </a:r>
          </a:p>
          <a:p>
            <a:pPr lvl="1"/>
            <a:r>
              <a:rPr lang="en-US"/>
              <a:t>After k</a:t>
            </a:r>
            <a:r>
              <a:rPr lang="en-US" baseline="30000"/>
              <a:t>th</a:t>
            </a:r>
            <a:r>
              <a:rPr lang="en-US"/>
              <a:t> time through, </a:t>
            </a:r>
            <a:r>
              <a:rPr lang="en-US">
                <a:solidFill>
                  <a:schemeClr val="accent2"/>
                </a:solidFill>
              </a:rPr>
              <a:t>&lt;= n/2</a:t>
            </a:r>
            <a:r>
              <a:rPr lang="en-US" baseline="30000">
                <a:solidFill>
                  <a:schemeClr val="accent2"/>
                </a:solidFill>
              </a:rPr>
              <a:t>k</a:t>
            </a:r>
            <a:r>
              <a:rPr lang="en-US"/>
              <a:t> remain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842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Binary Search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077200" cy="4114800"/>
          </a:xfrm>
        </p:spPr>
        <p:txBody>
          <a:bodyPr/>
          <a:lstStyle/>
          <a:p>
            <a:r>
              <a:rPr lang="en-US"/>
              <a:t>Suppose in the worst case that maximum number of times through the loop is </a:t>
            </a:r>
            <a:r>
              <a:rPr lang="en-US">
                <a:solidFill>
                  <a:schemeClr val="accent2"/>
                </a:solidFill>
              </a:rPr>
              <a:t>k</a:t>
            </a:r>
            <a:r>
              <a:rPr lang="en-US"/>
              <a:t>; we must express </a:t>
            </a:r>
            <a:r>
              <a:rPr lang="en-US">
                <a:solidFill>
                  <a:schemeClr val="accent2"/>
                </a:solidFill>
              </a:rPr>
              <a:t>k</a:t>
            </a:r>
            <a:r>
              <a:rPr lang="en-US"/>
              <a:t> in terms of </a:t>
            </a:r>
            <a:r>
              <a:rPr lang="en-US">
                <a:solidFill>
                  <a:schemeClr val="accent2"/>
                </a:solidFill>
              </a:rPr>
              <a:t>n</a:t>
            </a:r>
          </a:p>
          <a:p>
            <a:r>
              <a:rPr lang="en-US"/>
              <a:t>Exit the do..while loop when number of remaining possible locations is less than 1 (that is, when </a:t>
            </a:r>
            <a:r>
              <a:rPr lang="en-US">
                <a:solidFill>
                  <a:schemeClr val="accent2"/>
                </a:solidFill>
              </a:rPr>
              <a:t>first &gt; last</a:t>
            </a:r>
            <a:r>
              <a:rPr lang="en-US"/>
              <a:t>): this means that </a:t>
            </a:r>
            <a:r>
              <a:rPr lang="en-US">
                <a:solidFill>
                  <a:schemeClr val="accent2"/>
                </a:solidFill>
              </a:rPr>
              <a:t>n/2</a:t>
            </a:r>
            <a:r>
              <a:rPr lang="en-US" baseline="30000">
                <a:solidFill>
                  <a:schemeClr val="accent2"/>
                </a:solidFill>
              </a:rPr>
              <a:t>k </a:t>
            </a:r>
            <a:r>
              <a:rPr lang="en-US">
                <a:solidFill>
                  <a:schemeClr val="accent2"/>
                </a:solidFill>
              </a:rPr>
              <a:t>&lt;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3262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Binary Search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1676400"/>
          </a:xfrm>
        </p:spPr>
        <p:txBody>
          <a:bodyPr/>
          <a:lstStyle/>
          <a:p>
            <a:r>
              <a:rPr lang="en-US"/>
              <a:t>Also, </a:t>
            </a:r>
            <a:r>
              <a:rPr lang="en-US">
                <a:solidFill>
                  <a:schemeClr val="accent2"/>
                </a:solidFill>
              </a:rPr>
              <a:t>n/2</a:t>
            </a:r>
            <a:r>
              <a:rPr lang="en-US" baseline="30000">
                <a:solidFill>
                  <a:schemeClr val="accent2"/>
                </a:solidFill>
              </a:rPr>
              <a:t>k-1</a:t>
            </a:r>
            <a:r>
              <a:rPr lang="en-US">
                <a:solidFill>
                  <a:schemeClr val="accent2"/>
                </a:solidFill>
              </a:rPr>
              <a:t> &gt;=1</a:t>
            </a:r>
            <a:r>
              <a:rPr lang="en-US"/>
              <a:t>; otherwise, looping would have stopped after </a:t>
            </a:r>
            <a:r>
              <a:rPr lang="en-US">
                <a:solidFill>
                  <a:schemeClr val="accent2"/>
                </a:solidFill>
              </a:rPr>
              <a:t>k-1</a:t>
            </a:r>
            <a:r>
              <a:rPr lang="en-US"/>
              <a:t> iterations</a:t>
            </a:r>
          </a:p>
          <a:p>
            <a:r>
              <a:rPr lang="en-US"/>
              <a:t>Combining the two inequalities, we get: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124200" y="3810000"/>
            <a:ext cx="594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n/2</a:t>
            </a:r>
            <a:r>
              <a:rPr lang="en-US" baseline="3000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&lt; 1 &lt;= n/2 </a:t>
            </a:r>
            <a:r>
              <a:rPr lang="en-US" baseline="30000">
                <a:solidFill>
                  <a:schemeClr val="accent2"/>
                </a:solidFill>
                <a:latin typeface="Arial" charset="0"/>
              </a:rPr>
              <a:t>k-1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209800" y="426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Invert and multiply through by </a:t>
            </a:r>
            <a:r>
              <a:rPr lang="en-US" sz="320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en-US" sz="3200">
                <a:latin typeface="Arial" charset="0"/>
              </a:rPr>
              <a:t> to get: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124200" y="5105400"/>
            <a:ext cx="594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baseline="3000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&gt; n &gt;= 2 </a:t>
            </a:r>
            <a:r>
              <a:rPr lang="en-US" baseline="30000">
                <a:solidFill>
                  <a:schemeClr val="accent2"/>
                </a:solidFill>
                <a:latin typeface="Arial" charset="0"/>
              </a:rPr>
              <a:t>k-1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13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Binary Search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609600"/>
          </a:xfrm>
        </p:spPr>
        <p:txBody>
          <a:bodyPr/>
          <a:lstStyle/>
          <a:p>
            <a:r>
              <a:rPr lang="en-US"/>
              <a:t>Next, take base-2 logarithms to get: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48000" y="2667000"/>
            <a:ext cx="594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 k &gt; log</a:t>
            </a:r>
            <a:r>
              <a:rPr lang="en-US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(n) &gt;= k-1</a:t>
            </a:r>
            <a:endParaRPr lang="en-US" baseline="30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209800" y="3200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Which is equivalent to: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048000" y="3886200"/>
            <a:ext cx="594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 log</a:t>
            </a:r>
            <a:r>
              <a:rPr lang="en-US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(n) &lt; k &lt;= log</a:t>
            </a:r>
            <a:r>
              <a:rPr lang="en-US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(n) + 1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209800" y="4572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Arial" charset="0"/>
              </a:rPr>
              <a:t>Thus, binary search algorithm is 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O(log</a:t>
            </a:r>
            <a:r>
              <a:rPr lang="en-US" sz="3200" baseline="-25000" dirty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3200" dirty="0">
                <a:solidFill>
                  <a:schemeClr val="accent2"/>
                </a:solidFill>
                <a:latin typeface="Arial" charset="0"/>
              </a:rPr>
              <a:t>(n))</a:t>
            </a:r>
            <a:r>
              <a:rPr lang="en-US" sz="3200" dirty="0">
                <a:latin typeface="Arial" charset="0"/>
              </a:rPr>
              <a:t> in terms of the number of array locations examined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7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Time Complexities for Array Operations</a:t>
            </a:r>
            <a:endParaRPr lang="en-US"/>
          </a:p>
        </p:txBody>
      </p:sp>
      <p:sp>
        <p:nvSpPr>
          <p:cNvPr id="1228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057400" y="1981200"/>
            <a:ext cx="7924800" cy="4114800"/>
          </a:xfrm>
        </p:spPr>
        <p:txBody>
          <a:bodyPr/>
          <a:lstStyle/>
          <a:p>
            <a:r>
              <a:rPr lang="en-US"/>
              <a:t>Array elements are stored contiguously in memory, so the time required to compute the memory address of an array element </a:t>
            </a:r>
            <a:r>
              <a:rPr lang="en-US">
                <a:solidFill>
                  <a:schemeClr val="accent2"/>
                </a:solidFill>
              </a:rPr>
              <a:t>arr[k]</a:t>
            </a:r>
            <a:r>
              <a:rPr lang="en-US"/>
              <a:t> is independent of the array’s size: It’s the </a:t>
            </a:r>
            <a:r>
              <a:rPr lang="en-US" i="1">
                <a:solidFill>
                  <a:schemeClr val="accent2"/>
                </a:solidFill>
              </a:rPr>
              <a:t>start address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of</a:t>
            </a:r>
            <a:r>
              <a:rPr lang="en-US">
                <a:solidFill>
                  <a:schemeClr val="accent2"/>
                </a:solidFill>
              </a:rPr>
              <a:t> arr</a:t>
            </a:r>
            <a:r>
              <a:rPr lang="en-US"/>
              <a:t> plus</a:t>
            </a:r>
            <a:r>
              <a:rPr lang="en-US">
                <a:solidFill>
                  <a:schemeClr val="accent2"/>
                </a:solidFill>
              </a:rPr>
              <a:t> k * (size of an individual element)</a:t>
            </a:r>
          </a:p>
          <a:p>
            <a:r>
              <a:rPr lang="en-US"/>
              <a:t>So, storing and retrieving array elements are </a:t>
            </a:r>
            <a:r>
              <a:rPr lang="en-US">
                <a:solidFill>
                  <a:schemeClr val="accent2"/>
                </a:solidFill>
              </a:rPr>
              <a:t>O(1)</a:t>
            </a:r>
            <a:r>
              <a:rPr lang="en-US"/>
              <a:t> operations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598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8348" y="0"/>
            <a:ext cx="7772400" cy="1143000"/>
          </a:xfrm>
        </p:spPr>
        <p:txBody>
          <a:bodyPr/>
          <a:lstStyle/>
          <a:p>
            <a:r>
              <a:rPr lang="en-US" dirty="0"/>
              <a:t>Binary vs. Liner 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1026" name="Picture 2" descr="C:\Documents and Settings\yuri.RENT\Desktop\topic13_AnalysisOfAlgorithms_Searc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2663" y="1000108"/>
            <a:ext cx="6850061" cy="52424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65128" y="4714885"/>
            <a:ext cx="25952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/>
              <a:t>search</a:t>
            </a:r>
            <a:r>
              <a:rPr lang="en-US" sz="2800" dirty="0"/>
              <a:t>  for one </a:t>
            </a:r>
          </a:p>
          <a:p>
            <a:pPr algn="ctr"/>
            <a:r>
              <a:rPr lang="en-US" sz="2800" dirty="0"/>
              <a:t>out of </a:t>
            </a:r>
            <a:r>
              <a:rPr lang="en-US" sz="2800" i="1" dirty="0"/>
              <a:t>n</a:t>
            </a:r>
            <a:r>
              <a:rPr lang="en-US" sz="2800" dirty="0"/>
              <a:t> </a:t>
            </a:r>
          </a:p>
          <a:p>
            <a:pPr algn="ctr"/>
            <a:r>
              <a:rPr lang="en-US" sz="2800" dirty="0"/>
              <a:t>ordered integers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38415" y="6286520"/>
            <a:ext cx="6403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Myriad Pro Light" pitchFamily="34" charset="0"/>
              </a:rPr>
              <a:t>see demo: </a:t>
            </a:r>
            <a:r>
              <a:rPr lang="en-US" sz="2000" i="1" dirty="0">
                <a:solidFill>
                  <a:srgbClr val="0000FF"/>
                </a:solidFill>
              </a:rPr>
              <a:t>www.csd.uwo.ca/courses/CS1037a/demos.html</a:t>
            </a:r>
          </a:p>
        </p:txBody>
      </p:sp>
      <p:sp>
        <p:nvSpPr>
          <p:cNvPr id="8" name="Rectangle 7"/>
          <p:cNvSpPr/>
          <p:nvPr/>
        </p:nvSpPr>
        <p:spPr>
          <a:xfrm>
            <a:off x="8739206" y="3571876"/>
            <a:ext cx="303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67372" y="227385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67372" y="4214818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739206" y="5429264"/>
            <a:ext cx="303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667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9786" y="250030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Basic Sorting </a:t>
            </a:r>
            <a:r>
              <a:rPr lang="en-US" dirty="0"/>
              <a:t>Algorithms and </a:t>
            </a:r>
            <a:br>
              <a:rPr lang="en-US" dirty="0"/>
            </a:br>
            <a:r>
              <a:rPr lang="en-US" dirty="0"/>
              <a:t>their Complexity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8C0F2880-BA60-4A21-ACBA-C61D14494FE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1961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79650" y="191611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Assume we have an unsorted collection of </a:t>
            </a:r>
            <a:r>
              <a:rPr lang="en-US" i="1">
                <a:solidFill>
                  <a:schemeClr val="accent2"/>
                </a:solidFill>
              </a:rPr>
              <a:t>n</a:t>
            </a:r>
            <a:r>
              <a:rPr lang="en-US"/>
              <a:t> elements in an array or list called </a:t>
            </a:r>
            <a:r>
              <a:rPr lang="en-US" i="1">
                <a:solidFill>
                  <a:schemeClr val="accent2"/>
                </a:solidFill>
              </a:rPr>
              <a:t>container</a:t>
            </a:r>
            <a:r>
              <a:rPr lang="en-US"/>
              <a:t>; elements are either of a simple type, or are pointers to data</a:t>
            </a:r>
          </a:p>
          <a:p>
            <a:pPr>
              <a:lnSpc>
                <a:spcPct val="90000"/>
              </a:lnSpc>
            </a:pPr>
            <a:r>
              <a:rPr lang="en-US"/>
              <a:t>Assume that the elements can be compared in size ( </a:t>
            </a:r>
            <a:r>
              <a:rPr lang="en-US">
                <a:solidFill>
                  <a:schemeClr val="accent2"/>
                </a:solidFill>
              </a:rPr>
              <a:t>&lt;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&gt;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==</a:t>
            </a:r>
            <a:r>
              <a:rPr lang="en-US"/>
              <a:t>,</a:t>
            </a:r>
            <a:r>
              <a:rPr lang="en-US" i="1">
                <a:solidFill>
                  <a:schemeClr val="accent2"/>
                </a:solidFill>
              </a:rPr>
              <a:t> </a:t>
            </a:r>
            <a:r>
              <a:rPr lang="en-US" i="1"/>
              <a:t>etc</a:t>
            </a:r>
            <a:r>
              <a:rPr lang="en-US"/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Sorting will take place</a:t>
            </a:r>
            <a:r>
              <a:rPr lang="en-US" i="1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“in place”</a:t>
            </a:r>
            <a:r>
              <a:rPr lang="en-US" i="1">
                <a:solidFill>
                  <a:schemeClr val="accent2"/>
                </a:solidFill>
              </a:rPr>
              <a:t> </a:t>
            </a:r>
            <a:r>
              <a:rPr lang="en-US"/>
              <a:t>in</a:t>
            </a:r>
            <a:r>
              <a:rPr lang="en-US" i="1">
                <a:solidFill>
                  <a:schemeClr val="accent2"/>
                </a:solidFill>
              </a:rPr>
              <a:t> container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8C0F2880-BA60-4A21-ACBA-C61D14494FE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414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2495551" y="191135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000376" y="191135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503614" y="1911351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4008439" y="191135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4511676" y="191135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566989" y="1987551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6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071814" y="1987551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4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4079875" y="1987551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575050" y="1987551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583114" y="1987551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3</a:t>
            </a:r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2495551" y="2900364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3000376" y="2900364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3503614" y="2900364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4008439" y="2900364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511676" y="2900364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2566989" y="298767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3071814" y="298767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4</a:t>
            </a:r>
            <a:endParaRPr lang="en-US" b="1"/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4079875" y="298767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9</a:t>
            </a:r>
            <a:endParaRPr lang="en-US" b="1"/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3575050" y="298767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6</a:t>
            </a:r>
            <a:endParaRPr lang="en-US" b="1"/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4583114" y="298767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3</a:t>
            </a:r>
            <a:endParaRPr lang="en-US" b="1"/>
          </a:p>
        </p:txBody>
      </p:sp>
      <p:sp>
        <p:nvSpPr>
          <p:cNvPr id="57377" name="Rectangle 33"/>
          <p:cNvSpPr>
            <a:spLocks noChangeArrowheads="1"/>
          </p:cNvSpPr>
          <p:nvPr/>
        </p:nvSpPr>
        <p:spPr bwMode="auto">
          <a:xfrm>
            <a:off x="2514601" y="4340226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3019426" y="4340226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79" name="Rectangle 35"/>
          <p:cNvSpPr>
            <a:spLocks noChangeArrowheads="1"/>
          </p:cNvSpPr>
          <p:nvPr/>
        </p:nvSpPr>
        <p:spPr bwMode="auto">
          <a:xfrm>
            <a:off x="3522664" y="4340226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Rectangle 36"/>
          <p:cNvSpPr>
            <a:spLocks noChangeArrowheads="1"/>
          </p:cNvSpPr>
          <p:nvPr/>
        </p:nvSpPr>
        <p:spPr bwMode="auto">
          <a:xfrm>
            <a:off x="4027489" y="4340226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4530726" y="4340226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2586039" y="443547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3090864" y="443547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4</a:t>
            </a:r>
            <a:endParaRPr lang="en-US" b="1"/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4098925" y="443547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9</a:t>
            </a:r>
            <a:endParaRPr lang="en-US" b="1"/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3594100" y="443547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6</a:t>
            </a:r>
            <a:endParaRPr lang="en-US" b="1"/>
          </a:p>
        </p:txBody>
      </p:sp>
      <p:sp>
        <p:nvSpPr>
          <p:cNvPr id="57386" name="Text Box 42"/>
          <p:cNvSpPr txBox="1">
            <a:spLocks noChangeArrowheads="1"/>
          </p:cNvSpPr>
          <p:nvPr/>
        </p:nvSpPr>
        <p:spPr bwMode="auto">
          <a:xfrm>
            <a:off x="4602164" y="443547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3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448300" y="1828801"/>
            <a:ext cx="4319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Find smallest element in unsorted portion of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container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5448300" y="2827339"/>
            <a:ext cx="4991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Interchange the smallest element with the one at the front of the unsorted portion</a:t>
            </a:r>
            <a:endParaRPr lang="en-US"/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5467350" y="4267201"/>
            <a:ext cx="4319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Find smallest element in unsorted portion of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container</a:t>
            </a:r>
            <a:endParaRPr lang="en-US"/>
          </a:p>
        </p:txBody>
      </p:sp>
      <p:sp>
        <p:nvSpPr>
          <p:cNvPr id="57396" name="Freeform 52"/>
          <p:cNvSpPr>
            <a:spLocks/>
          </p:cNvSpPr>
          <p:nvPr/>
        </p:nvSpPr>
        <p:spPr bwMode="auto">
          <a:xfrm>
            <a:off x="2743200" y="2606675"/>
            <a:ext cx="990600" cy="228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0"/>
              </a:cxn>
              <a:cxn ang="0">
                <a:pos x="624" y="240"/>
              </a:cxn>
            </a:cxnLst>
            <a:rect l="0" t="0" r="r" b="b"/>
            <a:pathLst>
              <a:path w="624" h="240">
                <a:moveTo>
                  <a:pt x="0" y="240"/>
                </a:moveTo>
                <a:cubicBezTo>
                  <a:pt x="92" y="120"/>
                  <a:pt x="184" y="0"/>
                  <a:pt x="288" y="0"/>
                </a:cubicBezTo>
                <a:cubicBezTo>
                  <a:pt x="392" y="0"/>
                  <a:pt x="508" y="120"/>
                  <a:pt x="624" y="24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97" name="Rectangle 53"/>
          <p:cNvSpPr>
            <a:spLocks noChangeArrowheads="1"/>
          </p:cNvSpPr>
          <p:nvPr/>
        </p:nvSpPr>
        <p:spPr bwMode="auto">
          <a:xfrm>
            <a:off x="2492376" y="5334001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98" name="Rectangle 54"/>
          <p:cNvSpPr>
            <a:spLocks noChangeArrowheads="1"/>
          </p:cNvSpPr>
          <p:nvPr/>
        </p:nvSpPr>
        <p:spPr bwMode="auto">
          <a:xfrm>
            <a:off x="2997201" y="5334001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99" name="Rectangle 55"/>
          <p:cNvSpPr>
            <a:spLocks noChangeArrowheads="1"/>
          </p:cNvSpPr>
          <p:nvPr/>
        </p:nvSpPr>
        <p:spPr bwMode="auto">
          <a:xfrm>
            <a:off x="3500439" y="533400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400" name="Rectangle 56"/>
          <p:cNvSpPr>
            <a:spLocks noChangeArrowheads="1"/>
          </p:cNvSpPr>
          <p:nvPr/>
        </p:nvSpPr>
        <p:spPr bwMode="auto">
          <a:xfrm>
            <a:off x="4005264" y="533400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401" name="Rectangle 57"/>
          <p:cNvSpPr>
            <a:spLocks noChangeArrowheads="1"/>
          </p:cNvSpPr>
          <p:nvPr/>
        </p:nvSpPr>
        <p:spPr bwMode="auto">
          <a:xfrm>
            <a:off x="4508501" y="533400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402" name="Text Box 58"/>
          <p:cNvSpPr txBox="1">
            <a:spLocks noChangeArrowheads="1"/>
          </p:cNvSpPr>
          <p:nvPr/>
        </p:nvSpPr>
        <p:spPr bwMode="auto">
          <a:xfrm>
            <a:off x="2563814" y="5402264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7403" name="Text Box 59"/>
          <p:cNvSpPr txBox="1">
            <a:spLocks noChangeArrowheads="1"/>
          </p:cNvSpPr>
          <p:nvPr/>
        </p:nvSpPr>
        <p:spPr bwMode="auto">
          <a:xfrm>
            <a:off x="3068639" y="5402264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3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7404" name="Text Box 60"/>
          <p:cNvSpPr txBox="1">
            <a:spLocks noChangeArrowheads="1"/>
          </p:cNvSpPr>
          <p:nvPr/>
        </p:nvSpPr>
        <p:spPr bwMode="auto">
          <a:xfrm>
            <a:off x="4076700" y="5402264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9</a:t>
            </a:r>
            <a:endParaRPr lang="en-US" b="1"/>
          </a:p>
        </p:txBody>
      </p:sp>
      <p:sp>
        <p:nvSpPr>
          <p:cNvPr id="57405" name="Text Box 61"/>
          <p:cNvSpPr txBox="1">
            <a:spLocks noChangeArrowheads="1"/>
          </p:cNvSpPr>
          <p:nvPr/>
        </p:nvSpPr>
        <p:spPr bwMode="auto">
          <a:xfrm>
            <a:off x="3571875" y="5402264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6</a:t>
            </a:r>
            <a:endParaRPr lang="en-US" b="1"/>
          </a:p>
        </p:txBody>
      </p:sp>
      <p:sp>
        <p:nvSpPr>
          <p:cNvPr id="57406" name="Text Box 62"/>
          <p:cNvSpPr txBox="1">
            <a:spLocks noChangeArrowheads="1"/>
          </p:cNvSpPr>
          <p:nvPr/>
        </p:nvSpPr>
        <p:spPr bwMode="auto">
          <a:xfrm>
            <a:off x="4579939" y="5402264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4</a:t>
            </a:r>
            <a:endParaRPr lang="en-US" b="1"/>
          </a:p>
        </p:txBody>
      </p:sp>
      <p:sp>
        <p:nvSpPr>
          <p:cNvPr id="57407" name="Text Box 63"/>
          <p:cNvSpPr txBox="1">
            <a:spLocks noChangeArrowheads="1"/>
          </p:cNvSpPr>
          <p:nvPr/>
        </p:nvSpPr>
        <p:spPr bwMode="auto">
          <a:xfrm>
            <a:off x="5445126" y="5334001"/>
            <a:ext cx="5070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Interchange the smallest element with the one at the front of the unsorted portion</a:t>
            </a:r>
            <a:endParaRPr lang="en-US"/>
          </a:p>
        </p:txBody>
      </p:sp>
      <p:sp>
        <p:nvSpPr>
          <p:cNvPr id="57408" name="Freeform 64"/>
          <p:cNvSpPr>
            <a:spLocks/>
          </p:cNvSpPr>
          <p:nvPr/>
        </p:nvSpPr>
        <p:spPr bwMode="auto">
          <a:xfrm>
            <a:off x="3276600" y="5045075"/>
            <a:ext cx="1447800" cy="228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0"/>
              </a:cxn>
              <a:cxn ang="0">
                <a:pos x="624" y="240"/>
              </a:cxn>
            </a:cxnLst>
            <a:rect l="0" t="0" r="r" b="b"/>
            <a:pathLst>
              <a:path w="624" h="240">
                <a:moveTo>
                  <a:pt x="0" y="240"/>
                </a:moveTo>
                <a:cubicBezTo>
                  <a:pt x="92" y="120"/>
                  <a:pt x="184" y="0"/>
                  <a:pt x="288" y="0"/>
                </a:cubicBezTo>
                <a:cubicBezTo>
                  <a:pt x="392" y="0"/>
                  <a:pt x="508" y="120"/>
                  <a:pt x="624" y="24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10" name="Rectangle 6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57412" name="Line 68"/>
          <p:cNvSpPr>
            <a:spLocks noChangeShapeType="1"/>
          </p:cNvSpPr>
          <p:nvPr/>
        </p:nvSpPr>
        <p:spPr bwMode="auto">
          <a:xfrm>
            <a:off x="2362200" y="37338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413" name="Rectangle 69"/>
          <p:cNvSpPr>
            <a:spLocks noChangeArrowheads="1"/>
          </p:cNvSpPr>
          <p:nvPr/>
        </p:nvSpPr>
        <p:spPr bwMode="auto">
          <a:xfrm>
            <a:off x="1676400" y="76200"/>
            <a:ext cx="228600" cy="228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414" name="Rectangle 70"/>
          <p:cNvSpPr>
            <a:spLocks noChangeArrowheads="1"/>
          </p:cNvSpPr>
          <p:nvPr/>
        </p:nvSpPr>
        <p:spPr bwMode="auto">
          <a:xfrm>
            <a:off x="1676400" y="381000"/>
            <a:ext cx="2286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7415" name="Text Box 71"/>
          <p:cNvSpPr txBox="1">
            <a:spLocks noChangeArrowheads="1"/>
          </p:cNvSpPr>
          <p:nvPr/>
        </p:nvSpPr>
        <p:spPr bwMode="auto">
          <a:xfrm>
            <a:off x="1882775" y="-26988"/>
            <a:ext cx="28640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- sorted portion of the list</a:t>
            </a:r>
          </a:p>
        </p:txBody>
      </p:sp>
      <p:sp>
        <p:nvSpPr>
          <p:cNvPr id="57416" name="Text Box 72"/>
          <p:cNvSpPr txBox="1">
            <a:spLocks noChangeArrowheads="1"/>
          </p:cNvSpPr>
          <p:nvPr/>
        </p:nvSpPr>
        <p:spPr bwMode="auto">
          <a:xfrm>
            <a:off x="1905001" y="288925"/>
            <a:ext cx="43329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- minimum element in unsorted portion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8C0F2880-BA60-4A21-ACBA-C61D14494FE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238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2566989" y="1752601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3071814" y="1752601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3575051" y="175260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079876" y="175260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4583114" y="1752601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2638425" y="181292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3143250" y="181292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3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151314" y="181292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9</a:t>
            </a:r>
            <a:endParaRPr lang="en-US" b="1"/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3646489" y="181292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6</a:t>
            </a:r>
            <a:endParaRPr lang="en-US" b="1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4654550" y="181292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4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5519739" y="1752601"/>
            <a:ext cx="4319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Find smallest element in unsorted portion of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container</a:t>
            </a:r>
            <a:endParaRPr lang="en-US"/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2568576" y="2736851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4" name="Rectangle 36"/>
          <p:cNvSpPr>
            <a:spLocks noChangeArrowheads="1"/>
          </p:cNvSpPr>
          <p:nvPr/>
        </p:nvSpPr>
        <p:spPr bwMode="auto">
          <a:xfrm>
            <a:off x="3073401" y="2736851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3576639" y="2736851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6" name="Rectangle 38"/>
          <p:cNvSpPr>
            <a:spLocks noChangeArrowheads="1"/>
          </p:cNvSpPr>
          <p:nvPr/>
        </p:nvSpPr>
        <p:spPr bwMode="auto">
          <a:xfrm>
            <a:off x="4081464" y="273685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7" name="Rectangle 39"/>
          <p:cNvSpPr>
            <a:spLocks noChangeArrowheads="1"/>
          </p:cNvSpPr>
          <p:nvPr/>
        </p:nvSpPr>
        <p:spPr bwMode="auto">
          <a:xfrm>
            <a:off x="4584701" y="2736851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2640014" y="280352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3144839" y="280352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3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4152900" y="280352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9</a:t>
            </a:r>
            <a:endParaRPr lang="en-US" b="1"/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3648075" y="2803526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4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4656139" y="2803526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6</a:t>
            </a:r>
            <a:endParaRPr lang="en-US" b="1"/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5519738" y="2663826"/>
            <a:ext cx="49196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Interchange the smallest element with the one at the front of the unsorted portion</a:t>
            </a:r>
            <a:endParaRPr lang="en-US"/>
          </a:p>
        </p:txBody>
      </p:sp>
      <p:sp>
        <p:nvSpPr>
          <p:cNvPr id="58420" name="Freeform 52"/>
          <p:cNvSpPr>
            <a:spLocks/>
          </p:cNvSpPr>
          <p:nvPr/>
        </p:nvSpPr>
        <p:spPr bwMode="auto">
          <a:xfrm>
            <a:off x="3810000" y="2438400"/>
            <a:ext cx="990600" cy="228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0"/>
              </a:cxn>
              <a:cxn ang="0">
                <a:pos x="624" y="240"/>
              </a:cxn>
            </a:cxnLst>
            <a:rect l="0" t="0" r="r" b="b"/>
            <a:pathLst>
              <a:path w="624" h="240">
                <a:moveTo>
                  <a:pt x="0" y="240"/>
                </a:moveTo>
                <a:cubicBezTo>
                  <a:pt x="92" y="120"/>
                  <a:pt x="184" y="0"/>
                  <a:pt x="288" y="0"/>
                </a:cubicBezTo>
                <a:cubicBezTo>
                  <a:pt x="392" y="0"/>
                  <a:pt x="508" y="120"/>
                  <a:pt x="624" y="24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21" name="Rectangle 53"/>
          <p:cNvSpPr>
            <a:spLocks noChangeArrowheads="1"/>
          </p:cNvSpPr>
          <p:nvPr/>
        </p:nvSpPr>
        <p:spPr bwMode="auto">
          <a:xfrm>
            <a:off x="2554289" y="3995739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22" name="Rectangle 54"/>
          <p:cNvSpPr>
            <a:spLocks noChangeArrowheads="1"/>
          </p:cNvSpPr>
          <p:nvPr/>
        </p:nvSpPr>
        <p:spPr bwMode="auto">
          <a:xfrm>
            <a:off x="3059114" y="3995739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23" name="Rectangle 55"/>
          <p:cNvSpPr>
            <a:spLocks noChangeArrowheads="1"/>
          </p:cNvSpPr>
          <p:nvPr/>
        </p:nvSpPr>
        <p:spPr bwMode="auto">
          <a:xfrm>
            <a:off x="3562351" y="3995739"/>
            <a:ext cx="5048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24" name="Rectangle 56"/>
          <p:cNvSpPr>
            <a:spLocks noChangeArrowheads="1"/>
          </p:cNvSpPr>
          <p:nvPr/>
        </p:nvSpPr>
        <p:spPr bwMode="auto">
          <a:xfrm>
            <a:off x="4067176" y="3995739"/>
            <a:ext cx="5048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25" name="Rectangle 57"/>
          <p:cNvSpPr>
            <a:spLocks noChangeArrowheads="1"/>
          </p:cNvSpPr>
          <p:nvPr/>
        </p:nvSpPr>
        <p:spPr bwMode="auto">
          <a:xfrm>
            <a:off x="4570414" y="3995739"/>
            <a:ext cx="504825" cy="5048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2625725" y="4044951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27" name="Text Box 59"/>
          <p:cNvSpPr txBox="1">
            <a:spLocks noChangeArrowheads="1"/>
          </p:cNvSpPr>
          <p:nvPr/>
        </p:nvSpPr>
        <p:spPr bwMode="auto">
          <a:xfrm>
            <a:off x="3130550" y="4044951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3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28" name="Text Box 60"/>
          <p:cNvSpPr txBox="1">
            <a:spLocks noChangeArrowheads="1"/>
          </p:cNvSpPr>
          <p:nvPr/>
        </p:nvSpPr>
        <p:spPr bwMode="auto">
          <a:xfrm>
            <a:off x="4138614" y="4044951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9</a:t>
            </a:r>
            <a:endParaRPr lang="en-US" b="1"/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3633789" y="4044951"/>
            <a:ext cx="287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4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30" name="Text Box 62"/>
          <p:cNvSpPr txBox="1">
            <a:spLocks noChangeArrowheads="1"/>
          </p:cNvSpPr>
          <p:nvPr/>
        </p:nvSpPr>
        <p:spPr bwMode="auto">
          <a:xfrm>
            <a:off x="4641850" y="4044951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6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31" name="Text Box 63"/>
          <p:cNvSpPr txBox="1">
            <a:spLocks noChangeArrowheads="1"/>
          </p:cNvSpPr>
          <p:nvPr/>
        </p:nvSpPr>
        <p:spPr bwMode="auto">
          <a:xfrm>
            <a:off x="5434014" y="3995739"/>
            <a:ext cx="4319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Find smallest element in unsorted portion of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container</a:t>
            </a:r>
            <a:endParaRPr lang="en-US"/>
          </a:p>
        </p:txBody>
      </p:sp>
      <p:sp>
        <p:nvSpPr>
          <p:cNvPr id="58432" name="Rectangle 64"/>
          <p:cNvSpPr>
            <a:spLocks noChangeArrowheads="1"/>
          </p:cNvSpPr>
          <p:nvPr/>
        </p:nvSpPr>
        <p:spPr bwMode="auto">
          <a:xfrm>
            <a:off x="2565401" y="4905376"/>
            <a:ext cx="563563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3" name="Rectangle 65"/>
          <p:cNvSpPr>
            <a:spLocks noChangeArrowheads="1"/>
          </p:cNvSpPr>
          <p:nvPr/>
        </p:nvSpPr>
        <p:spPr bwMode="auto">
          <a:xfrm>
            <a:off x="3070226" y="4905376"/>
            <a:ext cx="563563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4" name="Rectangle 66"/>
          <p:cNvSpPr>
            <a:spLocks noChangeArrowheads="1"/>
          </p:cNvSpPr>
          <p:nvPr/>
        </p:nvSpPr>
        <p:spPr bwMode="auto">
          <a:xfrm>
            <a:off x="3573463" y="4905376"/>
            <a:ext cx="563562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5" name="Rectangle 67"/>
          <p:cNvSpPr>
            <a:spLocks noChangeArrowheads="1"/>
          </p:cNvSpPr>
          <p:nvPr/>
        </p:nvSpPr>
        <p:spPr bwMode="auto">
          <a:xfrm>
            <a:off x="4078288" y="4905376"/>
            <a:ext cx="563562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6" name="Rectangle 68"/>
          <p:cNvSpPr>
            <a:spLocks noChangeArrowheads="1"/>
          </p:cNvSpPr>
          <p:nvPr/>
        </p:nvSpPr>
        <p:spPr bwMode="auto">
          <a:xfrm>
            <a:off x="4581526" y="4905376"/>
            <a:ext cx="5635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7" name="Text Box 69"/>
          <p:cNvSpPr txBox="1">
            <a:spLocks noChangeArrowheads="1"/>
          </p:cNvSpPr>
          <p:nvPr/>
        </p:nvSpPr>
        <p:spPr bwMode="auto">
          <a:xfrm>
            <a:off x="2636839" y="4981576"/>
            <a:ext cx="32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2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38" name="Text Box 70"/>
          <p:cNvSpPr txBox="1">
            <a:spLocks noChangeArrowheads="1"/>
          </p:cNvSpPr>
          <p:nvPr/>
        </p:nvSpPr>
        <p:spPr bwMode="auto">
          <a:xfrm>
            <a:off x="3141664" y="4981576"/>
            <a:ext cx="32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3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39" name="Text Box 71"/>
          <p:cNvSpPr txBox="1">
            <a:spLocks noChangeArrowheads="1"/>
          </p:cNvSpPr>
          <p:nvPr/>
        </p:nvSpPr>
        <p:spPr bwMode="auto">
          <a:xfrm>
            <a:off x="4149726" y="4981576"/>
            <a:ext cx="32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6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40" name="Text Box 72"/>
          <p:cNvSpPr txBox="1">
            <a:spLocks noChangeArrowheads="1"/>
          </p:cNvSpPr>
          <p:nvPr/>
        </p:nvSpPr>
        <p:spPr bwMode="auto">
          <a:xfrm>
            <a:off x="3644901" y="4981576"/>
            <a:ext cx="32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Arial" charset="0"/>
              </a:rPr>
              <a:t>4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8441" name="Text Box 73"/>
          <p:cNvSpPr txBox="1">
            <a:spLocks noChangeArrowheads="1"/>
          </p:cNvSpPr>
          <p:nvPr/>
        </p:nvSpPr>
        <p:spPr bwMode="auto">
          <a:xfrm>
            <a:off x="4652964" y="4981576"/>
            <a:ext cx="320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9</a:t>
            </a:r>
            <a:endParaRPr lang="en-US" b="1"/>
          </a:p>
        </p:txBody>
      </p:sp>
      <p:sp>
        <p:nvSpPr>
          <p:cNvPr id="58442" name="Text Box 74"/>
          <p:cNvSpPr txBox="1">
            <a:spLocks noChangeArrowheads="1"/>
          </p:cNvSpPr>
          <p:nvPr/>
        </p:nvSpPr>
        <p:spPr bwMode="auto">
          <a:xfrm>
            <a:off x="5445126" y="4876801"/>
            <a:ext cx="5070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Interchange the smallest element with the one at the front of the unsorted portion</a:t>
            </a:r>
            <a:endParaRPr lang="en-US"/>
          </a:p>
        </p:txBody>
      </p:sp>
      <p:sp>
        <p:nvSpPr>
          <p:cNvPr id="58443" name="Text Box 75"/>
          <p:cNvSpPr txBox="1">
            <a:spLocks noChangeArrowheads="1"/>
          </p:cNvSpPr>
          <p:nvPr/>
        </p:nvSpPr>
        <p:spPr bwMode="auto">
          <a:xfrm>
            <a:off x="2625726" y="5867401"/>
            <a:ext cx="7127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After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n-1</a:t>
            </a:r>
            <a:r>
              <a:rPr lang="en-US" b="1">
                <a:latin typeface="Arial" charset="0"/>
              </a:rPr>
              <a:t> repetitions of this process, the last item has automatically fallen into place</a:t>
            </a:r>
          </a:p>
        </p:txBody>
      </p:sp>
      <p:sp>
        <p:nvSpPr>
          <p:cNvPr id="58444" name="Freeform 76"/>
          <p:cNvSpPr>
            <a:spLocks/>
          </p:cNvSpPr>
          <p:nvPr/>
        </p:nvSpPr>
        <p:spPr bwMode="auto">
          <a:xfrm>
            <a:off x="4267200" y="4621213"/>
            <a:ext cx="609600" cy="228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0"/>
              </a:cxn>
              <a:cxn ang="0">
                <a:pos x="624" y="240"/>
              </a:cxn>
            </a:cxnLst>
            <a:rect l="0" t="0" r="r" b="b"/>
            <a:pathLst>
              <a:path w="624" h="240">
                <a:moveTo>
                  <a:pt x="0" y="240"/>
                </a:moveTo>
                <a:cubicBezTo>
                  <a:pt x="92" y="120"/>
                  <a:pt x="184" y="0"/>
                  <a:pt x="288" y="0"/>
                </a:cubicBezTo>
                <a:cubicBezTo>
                  <a:pt x="392" y="0"/>
                  <a:pt x="508" y="120"/>
                  <a:pt x="624" y="24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5" name="Line 77"/>
          <p:cNvSpPr>
            <a:spLocks noChangeShapeType="1"/>
          </p:cNvSpPr>
          <p:nvPr/>
        </p:nvSpPr>
        <p:spPr bwMode="auto">
          <a:xfrm>
            <a:off x="2362200" y="37338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46" name="Rectangle 78"/>
          <p:cNvSpPr>
            <a:spLocks noChangeArrowheads="1"/>
          </p:cNvSpPr>
          <p:nvPr/>
        </p:nvSpPr>
        <p:spPr bwMode="auto">
          <a:xfrm>
            <a:off x="1676400" y="103188"/>
            <a:ext cx="228600" cy="228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47" name="Rectangle 79"/>
          <p:cNvSpPr>
            <a:spLocks noChangeArrowheads="1"/>
          </p:cNvSpPr>
          <p:nvPr/>
        </p:nvSpPr>
        <p:spPr bwMode="auto">
          <a:xfrm>
            <a:off x="1676400" y="407988"/>
            <a:ext cx="2286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8448" name="Text Box 80"/>
          <p:cNvSpPr txBox="1">
            <a:spLocks noChangeArrowheads="1"/>
          </p:cNvSpPr>
          <p:nvPr/>
        </p:nvSpPr>
        <p:spPr bwMode="auto">
          <a:xfrm>
            <a:off x="1882775" y="0"/>
            <a:ext cx="28640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- sorted portion of the list</a:t>
            </a:r>
          </a:p>
        </p:txBody>
      </p:sp>
      <p:sp>
        <p:nvSpPr>
          <p:cNvPr id="58449" name="Text Box 81"/>
          <p:cNvSpPr txBox="1">
            <a:spLocks noChangeArrowheads="1"/>
          </p:cNvSpPr>
          <p:nvPr/>
        </p:nvSpPr>
        <p:spPr bwMode="auto">
          <a:xfrm>
            <a:off x="1905001" y="315913"/>
            <a:ext cx="43329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- minimum element in unsorted portion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8C0F2880-BA60-4A21-ACBA-C61D14494FE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388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Selection Sort for </a:t>
            </a:r>
            <a:br>
              <a:rPr lang="en-US" dirty="0"/>
            </a:br>
            <a:r>
              <a:rPr lang="en-US" dirty="0"/>
              <a:t>(array-based) List</a:t>
            </a:r>
          </a:p>
        </p:txBody>
      </p:sp>
      <p:sp>
        <p:nvSpPr>
          <p:cNvPr id="136195" name="Text Box 2051"/>
          <p:cNvSpPr txBox="1">
            <a:spLocks noChangeArrowheads="1"/>
          </p:cNvSpPr>
          <p:nvPr/>
        </p:nvSpPr>
        <p:spPr bwMode="auto">
          <a:xfrm>
            <a:off x="1881158" y="2554970"/>
            <a:ext cx="8572560" cy="321934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void </a:t>
            </a:r>
            <a:r>
              <a:rPr lang="en-US" sz="1600" b="1" dirty="0" err="1">
                <a:latin typeface="Arial" charset="0"/>
              </a:rPr>
              <a:t>selectionSort</a:t>
            </a:r>
            <a:r>
              <a:rPr lang="en-US" sz="1600" b="1" dirty="0">
                <a:latin typeface="Arial" charset="0"/>
              </a:rPr>
              <a:t>(</a:t>
            </a:r>
            <a:r>
              <a:rPr lang="en-US" sz="1600" b="1" dirty="0" err="1">
                <a:latin typeface="Arial" charset="0"/>
              </a:rPr>
              <a:t>list,items</a:t>
            </a:r>
            <a:r>
              <a:rPr lang="en-US" sz="1600" b="1" dirty="0">
                <a:latin typeface="Arial" charset="0"/>
              </a:rPr>
              <a:t>) {</a:t>
            </a: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      unsigned </a:t>
            </a:r>
            <a:r>
              <a:rPr lang="en-US" sz="1600" b="1" dirty="0" err="1">
                <a:latin typeface="Arial" charset="0"/>
              </a:rPr>
              <a:t>int</a:t>
            </a:r>
            <a:r>
              <a:rPr lang="en-US" sz="1600" b="1" dirty="0">
                <a:latin typeface="Arial" charset="0"/>
              </a:rPr>
              <a:t> </a:t>
            </a:r>
            <a:r>
              <a:rPr lang="en-US" sz="1600" b="1" dirty="0" err="1">
                <a:latin typeface="Arial" charset="0"/>
              </a:rPr>
              <a:t>minSoFar</a:t>
            </a:r>
            <a:r>
              <a:rPr lang="en-US" sz="1600" b="1" dirty="0">
                <a:latin typeface="Arial" charset="0"/>
              </a:rPr>
              <a:t>, </a:t>
            </a:r>
            <a:r>
              <a:rPr lang="en-US" sz="1600" b="1" dirty="0" err="1">
                <a:latin typeface="Arial" charset="0"/>
              </a:rPr>
              <a:t>i</a:t>
            </a:r>
            <a:r>
              <a:rPr lang="en-US" sz="1600" b="1" dirty="0">
                <a:latin typeface="Arial" charset="0"/>
              </a:rPr>
              <a:t>, k;</a:t>
            </a: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      for (</a:t>
            </a:r>
            <a:r>
              <a:rPr lang="en-US" sz="1600" b="1" dirty="0" err="1">
                <a:latin typeface="Arial" charset="0"/>
              </a:rPr>
              <a:t>i</a:t>
            </a:r>
            <a:r>
              <a:rPr lang="en-US" sz="1600" b="1" dirty="0">
                <a:latin typeface="Arial" charset="0"/>
              </a:rPr>
              <a:t> = 1; </a:t>
            </a:r>
            <a:r>
              <a:rPr lang="en-US" sz="1600" b="1" dirty="0" err="1">
                <a:latin typeface="Arial" charset="0"/>
              </a:rPr>
              <a:t>i</a:t>
            </a:r>
            <a:r>
              <a:rPr lang="en-US" sz="1600" b="1" dirty="0">
                <a:latin typeface="Arial" charset="0"/>
              </a:rPr>
              <a:t> &lt; items; </a:t>
            </a:r>
            <a:r>
              <a:rPr lang="en-US" sz="1600" b="1" dirty="0" err="1">
                <a:latin typeface="Arial" charset="0"/>
              </a:rPr>
              <a:t>i</a:t>
            </a:r>
            <a:r>
              <a:rPr lang="en-US" sz="1600" b="1" dirty="0">
                <a:latin typeface="Arial" charset="0"/>
              </a:rPr>
              <a:t>++ )   { </a:t>
            </a:r>
            <a:r>
              <a:rPr lang="en-US" sz="1600" b="1" dirty="0">
                <a:solidFill>
                  <a:schemeClr val="tx2"/>
                </a:solidFill>
                <a:latin typeface="Arial" charset="0"/>
              </a:rPr>
              <a:t>// ‘unsorted’ part starts at given ‘</a:t>
            </a:r>
            <a:r>
              <a:rPr lang="en-US" sz="1600" b="1" dirty="0" err="1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1600" b="1" dirty="0">
                <a:solidFill>
                  <a:schemeClr val="tx2"/>
                </a:solidFill>
                <a:latin typeface="Arial" charset="0"/>
              </a:rPr>
              <a:t>’</a:t>
            </a: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            </a:t>
            </a:r>
            <a:r>
              <a:rPr lang="en-US" sz="1600" b="1" dirty="0" err="1">
                <a:latin typeface="Arial" charset="0"/>
              </a:rPr>
              <a:t>minSoFar</a:t>
            </a:r>
            <a:r>
              <a:rPr lang="en-US" sz="1600" b="1" dirty="0">
                <a:latin typeface="Arial" charset="0"/>
              </a:rPr>
              <a:t> = </a:t>
            </a:r>
            <a:r>
              <a:rPr lang="en-US" sz="1600" b="1" dirty="0" err="1">
                <a:latin typeface="Arial" charset="0"/>
              </a:rPr>
              <a:t>i</a:t>
            </a:r>
            <a:r>
              <a:rPr lang="en-US" sz="1600" b="1" dirty="0">
                <a:latin typeface="Arial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            for (k = i+1; k &lt;= items; k++)    </a:t>
            </a:r>
            <a:r>
              <a:rPr lang="en-US" sz="1600" b="1" dirty="0">
                <a:solidFill>
                  <a:schemeClr val="tx2"/>
                </a:solidFill>
                <a:latin typeface="Arial" charset="0"/>
              </a:rPr>
              <a:t>// searching for min Item inside ‘unsorted’</a:t>
            </a:r>
            <a:endParaRPr lang="en-US" sz="16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                  if (list[k]&lt;list[</a:t>
            </a:r>
            <a:r>
              <a:rPr lang="en-US" sz="1600" b="1" dirty="0" err="1">
                <a:latin typeface="Arial" charset="0"/>
              </a:rPr>
              <a:t>minSoFar</a:t>
            </a:r>
            <a:r>
              <a:rPr lang="en-US" sz="1600" b="1" dirty="0">
                <a:latin typeface="Arial" charset="0"/>
              </a:rPr>
              <a:t>])   </a:t>
            </a:r>
            <a:r>
              <a:rPr lang="en-US" sz="1600" b="1" dirty="0" err="1">
                <a:latin typeface="Arial" charset="0"/>
              </a:rPr>
              <a:t>minSoFar</a:t>
            </a:r>
            <a:r>
              <a:rPr lang="en-US" sz="1600" b="1" dirty="0">
                <a:latin typeface="Arial" charset="0"/>
              </a:rPr>
              <a:t> = k;</a:t>
            </a: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            swap( list[</a:t>
            </a:r>
            <a:r>
              <a:rPr lang="en-US" sz="1600" b="1" dirty="0" err="1">
                <a:latin typeface="Arial" charset="0"/>
              </a:rPr>
              <a:t>i</a:t>
            </a:r>
            <a:r>
              <a:rPr lang="en-US" sz="1600" b="1" dirty="0">
                <a:latin typeface="Arial" charset="0"/>
              </a:rPr>
              <a:t>], list[</a:t>
            </a:r>
            <a:r>
              <a:rPr lang="en-US" sz="1600" b="1" dirty="0" err="1">
                <a:latin typeface="Arial" charset="0"/>
              </a:rPr>
              <a:t>minSoFar</a:t>
            </a:r>
            <a:r>
              <a:rPr lang="en-US" sz="1600" b="1" dirty="0">
                <a:latin typeface="Arial" charset="0"/>
              </a:rPr>
              <a:t>]);   </a:t>
            </a:r>
            <a:endParaRPr lang="en-US" sz="1600" b="1" dirty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       }</a:t>
            </a:r>
            <a:r>
              <a:rPr lang="en-US" sz="1600" b="1" i="1" dirty="0">
                <a:solidFill>
                  <a:schemeClr val="tx2"/>
                </a:solidFill>
                <a:latin typeface="Arial" charset="0"/>
              </a:rPr>
              <a:t> // end of for-</a:t>
            </a:r>
            <a:r>
              <a:rPr lang="en-US" sz="1600" b="1" i="1" dirty="0" err="1">
                <a:solidFill>
                  <a:schemeClr val="tx2"/>
                </a:solidFill>
                <a:latin typeface="Arial" charset="0"/>
              </a:rPr>
              <a:t>i</a:t>
            </a:r>
            <a:r>
              <a:rPr lang="en-US" sz="1600" b="1" i="1" dirty="0">
                <a:solidFill>
                  <a:schemeClr val="tx2"/>
                </a:solidFill>
                <a:latin typeface="Arial" charset="0"/>
              </a:rPr>
              <a:t> loop</a:t>
            </a:r>
            <a:endParaRPr lang="en-US" sz="16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}</a:t>
            </a:r>
            <a:endParaRPr lang="en-US" sz="1600" b="1" i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6196" name="Text Box 2052"/>
          <p:cNvSpPr txBox="1">
            <a:spLocks noChangeArrowheads="1"/>
          </p:cNvSpPr>
          <p:nvPr/>
        </p:nvSpPr>
        <p:spPr bwMode="auto">
          <a:xfrm>
            <a:off x="1687543" y="2127714"/>
            <a:ext cx="9098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// A new member function for class List&lt;Item&gt;, needs additional template parameter</a:t>
            </a:r>
            <a:r>
              <a:rPr lang="en-US" sz="2000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13-</a:t>
            </a:r>
            <a:fld id="{8C0F2880-BA60-4A21-ACBA-C61D14494FE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51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We’ll determine the time complexity for selection sort by counting the number of data items examined in sorting an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-item array or list</a:t>
            </a:r>
          </a:p>
          <a:p>
            <a:r>
              <a:rPr lang="en-US"/>
              <a:t>Outer loop is executed </a:t>
            </a:r>
            <a:r>
              <a:rPr lang="en-US">
                <a:solidFill>
                  <a:schemeClr val="accent2"/>
                </a:solidFill>
              </a:rPr>
              <a:t>n-1</a:t>
            </a:r>
            <a:r>
              <a:rPr lang="en-US"/>
              <a:t> times</a:t>
            </a:r>
          </a:p>
          <a:p>
            <a:r>
              <a:rPr lang="en-US"/>
              <a:t>Each time through the outer loop, one more item is sorted into position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68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 the </a:t>
            </a:r>
            <a:r>
              <a:rPr lang="en-US">
                <a:solidFill>
                  <a:schemeClr val="accent2"/>
                </a:solidFill>
              </a:rPr>
              <a:t>k</a:t>
            </a:r>
            <a:r>
              <a:rPr lang="en-US" baseline="30000">
                <a:solidFill>
                  <a:schemeClr val="accent2"/>
                </a:solidFill>
              </a:rPr>
              <a:t>th</a:t>
            </a:r>
            <a:r>
              <a:rPr lang="en-US"/>
              <a:t> time through the outer loop:</a:t>
            </a:r>
          </a:p>
          <a:p>
            <a:pPr lvl="1"/>
            <a:r>
              <a:rPr lang="en-US"/>
              <a:t>Sorted portion of </a:t>
            </a:r>
            <a:r>
              <a:rPr lang="en-US">
                <a:solidFill>
                  <a:schemeClr val="accent2"/>
                </a:solidFill>
              </a:rPr>
              <a:t>container</a:t>
            </a:r>
            <a:r>
              <a:rPr lang="en-US"/>
              <a:t> holds </a:t>
            </a:r>
            <a:r>
              <a:rPr lang="en-US">
                <a:solidFill>
                  <a:schemeClr val="accent2"/>
                </a:solidFill>
              </a:rPr>
              <a:t>k-1</a:t>
            </a:r>
            <a:r>
              <a:rPr lang="en-US"/>
              <a:t> items initially, and unsorted portion holds </a:t>
            </a:r>
            <a:r>
              <a:rPr lang="en-US">
                <a:solidFill>
                  <a:schemeClr val="accent2"/>
                </a:solidFill>
              </a:rPr>
              <a:t>n-k+1</a:t>
            </a:r>
          </a:p>
          <a:p>
            <a:pPr lvl="1"/>
            <a:r>
              <a:rPr lang="en-US"/>
              <a:t>Position of the first of these is saved in </a:t>
            </a:r>
            <a:r>
              <a:rPr lang="en-US">
                <a:solidFill>
                  <a:schemeClr val="accent2"/>
                </a:solidFill>
              </a:rPr>
              <a:t>minSoFar</a:t>
            </a:r>
            <a:r>
              <a:rPr lang="en-US"/>
              <a:t>; data object is not examined</a:t>
            </a:r>
          </a:p>
          <a:p>
            <a:pPr lvl="1"/>
            <a:r>
              <a:rPr lang="en-US"/>
              <a:t>In the inner loop, the remaining </a:t>
            </a:r>
            <a:r>
              <a:rPr lang="en-US">
                <a:solidFill>
                  <a:schemeClr val="accent2"/>
                </a:solidFill>
              </a:rPr>
              <a:t>n-k</a:t>
            </a:r>
            <a:r>
              <a:rPr lang="en-US"/>
              <a:t> items are compared  to the one at </a:t>
            </a:r>
            <a:r>
              <a:rPr lang="en-US">
                <a:solidFill>
                  <a:schemeClr val="accent2"/>
                </a:solidFill>
              </a:rPr>
              <a:t>minSoFar</a:t>
            </a:r>
            <a:r>
              <a:rPr lang="en-US"/>
              <a:t> to decide if </a:t>
            </a:r>
            <a:r>
              <a:rPr lang="en-US">
                <a:solidFill>
                  <a:schemeClr val="accent2"/>
                </a:solidFill>
              </a:rPr>
              <a:t>minSoFar</a:t>
            </a:r>
            <a:r>
              <a:rPr lang="en-US"/>
              <a:t> has to be reset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40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accent2"/>
                </a:solidFill>
              </a:rPr>
              <a:t>2</a:t>
            </a:r>
            <a:r>
              <a:rPr lang="en-US" dirty="0"/>
              <a:t> data objects are examined each time through the inner loop</a:t>
            </a:r>
          </a:p>
          <a:p>
            <a:pPr lvl="1"/>
            <a:r>
              <a:rPr lang="en-US" dirty="0"/>
              <a:t>So, in total, </a:t>
            </a:r>
            <a:r>
              <a:rPr lang="en-US" dirty="0">
                <a:solidFill>
                  <a:schemeClr val="accent2"/>
                </a:solidFill>
              </a:rPr>
              <a:t>2*(n-k)</a:t>
            </a:r>
            <a:r>
              <a:rPr lang="en-US" dirty="0"/>
              <a:t> data objects are examined by the inner loop during the </a:t>
            </a:r>
            <a:r>
              <a:rPr lang="en-US" dirty="0" err="1">
                <a:solidFill>
                  <a:schemeClr val="accent2"/>
                </a:solidFill>
              </a:rPr>
              <a:t>k</a:t>
            </a:r>
            <a:r>
              <a:rPr lang="en-US" baseline="30000" dirty="0" err="1">
                <a:solidFill>
                  <a:schemeClr val="accent2"/>
                </a:solidFill>
              </a:rPr>
              <a:t>th</a:t>
            </a:r>
            <a:r>
              <a:rPr lang="en-US" dirty="0"/>
              <a:t> pass through the outer loop</a:t>
            </a:r>
          </a:p>
          <a:p>
            <a:r>
              <a:rPr lang="en-US" dirty="0"/>
              <a:t>Two elements may be switched following the inner loop, but the data values aren’t examined (compared)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036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2743200"/>
          </a:xfrm>
        </p:spPr>
        <p:txBody>
          <a:bodyPr/>
          <a:lstStyle/>
          <a:p>
            <a:r>
              <a:rPr lang="en-US"/>
              <a:t>Overall, on the </a:t>
            </a:r>
            <a:r>
              <a:rPr lang="en-US">
                <a:solidFill>
                  <a:schemeClr val="accent2"/>
                </a:solidFill>
              </a:rPr>
              <a:t>k</a:t>
            </a:r>
            <a:r>
              <a:rPr lang="en-US" baseline="30000">
                <a:solidFill>
                  <a:schemeClr val="accent2"/>
                </a:solidFill>
              </a:rPr>
              <a:t>th</a:t>
            </a:r>
            <a:r>
              <a:rPr lang="en-US"/>
              <a:t> time through the outer loop, </a:t>
            </a:r>
            <a:r>
              <a:rPr lang="en-US">
                <a:solidFill>
                  <a:schemeClr val="accent2"/>
                </a:solidFill>
              </a:rPr>
              <a:t>2*(n-k)</a:t>
            </a:r>
            <a:r>
              <a:rPr lang="en-US"/>
              <a:t> objects are examined</a:t>
            </a:r>
          </a:p>
          <a:p>
            <a:r>
              <a:rPr lang="en-US"/>
              <a:t>But </a:t>
            </a:r>
            <a:r>
              <a:rPr lang="en-US">
                <a:solidFill>
                  <a:schemeClr val="accent2"/>
                </a:solidFill>
              </a:rPr>
              <a:t>k</a:t>
            </a:r>
            <a:r>
              <a:rPr lang="en-US"/>
              <a:t> ranges from </a:t>
            </a:r>
            <a:r>
              <a:rPr lang="en-US">
                <a:solidFill>
                  <a:schemeClr val="accent2"/>
                </a:solidFill>
              </a:rPr>
              <a:t>1</a:t>
            </a:r>
            <a:r>
              <a:rPr lang="en-US"/>
              <a:t> to </a:t>
            </a:r>
            <a:r>
              <a:rPr lang="en-US">
                <a:solidFill>
                  <a:schemeClr val="accent2"/>
                </a:solidFill>
              </a:rPr>
              <a:t>n-1</a:t>
            </a:r>
            <a:r>
              <a:rPr lang="en-US"/>
              <a:t> (the number of times through the outer loop)</a:t>
            </a:r>
          </a:p>
          <a:p>
            <a:r>
              <a:rPr lang="en-US"/>
              <a:t>Total number of elements examined is: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133600" y="4724401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T(n)</a:t>
            </a:r>
            <a:r>
              <a:rPr lang="en-US" sz="2000" dirty="0">
                <a:latin typeface="Arial" charset="0"/>
              </a:rPr>
              <a:t> = 2*(n-1) + 2*(n-2) + 2*(n-3) + … + 2*(n-(n-2)) + 2*(n-(n-1))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= 2*((n-1) + (n-2) + (n-3) + … + 2 + 1) </a:t>
            </a:r>
            <a:r>
              <a:rPr lang="en-US" sz="2000" i="1" dirty="0">
                <a:solidFill>
                  <a:schemeClr val="tx2"/>
                </a:solidFill>
                <a:latin typeface="Arial" charset="0"/>
              </a:rPr>
              <a:t>(or 2*(sum of first n-1 </a:t>
            </a:r>
            <a:r>
              <a:rPr lang="en-US" sz="2000" i="1" dirty="0" err="1">
                <a:solidFill>
                  <a:schemeClr val="tx2"/>
                </a:solidFill>
                <a:latin typeface="Arial" charset="0"/>
              </a:rPr>
              <a:t>ints</a:t>
            </a:r>
            <a:r>
              <a:rPr lang="en-US" sz="2000" i="1" dirty="0">
                <a:solidFill>
                  <a:schemeClr val="tx2"/>
                </a:solidFill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        = 2*((n-1)*n)/2) = 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n</a:t>
            </a:r>
            <a:r>
              <a:rPr lang="en-US" sz="2000" b="1" baseline="30000" dirty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 – n</a:t>
            </a:r>
            <a:r>
              <a:rPr lang="en-US" sz="2000" dirty="0">
                <a:latin typeface="Arial" charset="0"/>
              </a:rPr>
              <a:t>, so the algorithm is 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O(n</a:t>
            </a:r>
            <a:r>
              <a:rPr lang="en-US" sz="2000" b="1" baseline="30000" dirty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Time Complexities for Array-Based List Operations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133600"/>
            <a:ext cx="8382000" cy="4114800"/>
          </a:xfrm>
        </p:spPr>
        <p:txBody>
          <a:bodyPr/>
          <a:lstStyle/>
          <a:p>
            <a:r>
              <a:rPr lang="en-US" dirty="0"/>
              <a:t>Assume an </a:t>
            </a:r>
            <a:r>
              <a:rPr lang="en-US" dirty="0">
                <a:solidFill>
                  <a:schemeClr val="accent2"/>
                </a:solidFill>
              </a:rPr>
              <a:t>n</a:t>
            </a:r>
            <a:r>
              <a:rPr lang="en-US" dirty="0"/>
              <a:t>-element</a:t>
            </a:r>
            <a:r>
              <a:rPr lang="en-US" dirty="0">
                <a:solidFill>
                  <a:schemeClr val="accent2"/>
                </a:solidFill>
              </a:rPr>
              <a:t> List</a:t>
            </a:r>
            <a:r>
              <a:rPr lang="en-US" dirty="0"/>
              <a:t>:</a:t>
            </a:r>
          </a:p>
          <a:p>
            <a:pPr lvl="1"/>
            <a:r>
              <a:rPr lang="en-US" i="1" dirty="0">
                <a:solidFill>
                  <a:schemeClr val="accent2"/>
                </a:solidFill>
              </a:rPr>
              <a:t>insert</a:t>
            </a:r>
            <a:r>
              <a:rPr lang="en-US" dirty="0"/>
              <a:t> operation is </a:t>
            </a:r>
            <a:r>
              <a:rPr lang="en-US" dirty="0">
                <a:solidFill>
                  <a:schemeClr val="accent2"/>
                </a:solidFill>
              </a:rPr>
              <a:t>O(n)</a:t>
            </a:r>
            <a:r>
              <a:rPr lang="en-US" dirty="0"/>
              <a:t> in the worst case, which is adding to the first location: all </a:t>
            </a:r>
            <a:r>
              <a:rPr lang="en-US" dirty="0">
                <a:solidFill>
                  <a:schemeClr val="accent2"/>
                </a:solidFill>
              </a:rPr>
              <a:t>n</a:t>
            </a:r>
            <a:r>
              <a:rPr lang="en-US" dirty="0"/>
              <a:t> elements in the array have to be shifted one place to the right before the new element can be added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473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analysis works for both arrays and array-based lists, provided that, in the list implementation, we either directly access array </a:t>
            </a:r>
            <a:r>
              <a:rPr lang="en-US" dirty="0" err="1">
                <a:solidFill>
                  <a:schemeClr val="accent2"/>
                </a:solidFill>
              </a:rPr>
              <a:t>m_container</a:t>
            </a:r>
            <a:r>
              <a:rPr lang="en-US" dirty="0"/>
              <a:t>, or use </a:t>
            </a:r>
            <a:r>
              <a:rPr lang="en-US" dirty="0">
                <a:solidFill>
                  <a:schemeClr val="accent2"/>
                </a:solidFill>
              </a:rPr>
              <a:t>retrieve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replace</a:t>
            </a:r>
            <a:r>
              <a:rPr lang="en-US" dirty="0"/>
              <a:t> operations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2"/>
                </a:solidFill>
              </a:rPr>
              <a:t>O(1)</a:t>
            </a:r>
            <a:r>
              <a:rPr lang="en-US" sz="2400" dirty="0"/>
              <a:t> operations)</a:t>
            </a:r>
            <a:r>
              <a:rPr lang="en-US" dirty="0"/>
              <a:t> rather than </a:t>
            </a:r>
            <a:r>
              <a:rPr lang="en-US" dirty="0">
                <a:solidFill>
                  <a:schemeClr val="accent2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remove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2"/>
                </a:solidFill>
              </a:rPr>
              <a:t>O(n) </a:t>
            </a:r>
            <a:r>
              <a:rPr lang="en-US" sz="2400" dirty="0"/>
              <a:t>operations)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97C9E-BBBD-4155-9B7B-F2D67E9C081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919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Analysis: Selection Sort Algorithm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20" y="1981200"/>
            <a:ext cx="8572560" cy="4114800"/>
          </a:xfrm>
        </p:spPr>
        <p:txBody>
          <a:bodyPr/>
          <a:lstStyle/>
          <a:p>
            <a:r>
              <a:rPr lang="en-CA" dirty="0"/>
              <a:t>The algorithm has </a:t>
            </a:r>
            <a:r>
              <a:rPr lang="en-CA" u="sng" dirty="0"/>
              <a:t>deterministic</a:t>
            </a:r>
            <a:r>
              <a:rPr lang="en-CA" dirty="0"/>
              <a:t>  complexity </a:t>
            </a:r>
          </a:p>
          <a:p>
            <a:endParaRPr lang="en-CA" sz="1400" dirty="0"/>
          </a:p>
          <a:p>
            <a:pPr lvl="1">
              <a:buFontTx/>
              <a:buChar char="-"/>
            </a:pPr>
            <a:r>
              <a:rPr lang="en-CA" dirty="0"/>
              <a:t>the number of operations does not depend on specific items, it depends only on the number of items</a:t>
            </a:r>
          </a:p>
          <a:p>
            <a:pPr lvl="1">
              <a:buFontTx/>
              <a:buChar char="-"/>
            </a:pPr>
            <a:r>
              <a:rPr lang="en-CA" dirty="0">
                <a:solidFill>
                  <a:srgbClr val="C00000"/>
                </a:solidFill>
              </a:rPr>
              <a:t>all possible instances of the problem (“best case”, “worst case”, “average case”)  give the same number of operations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 T(n)=n</a:t>
            </a:r>
            <a:r>
              <a:rPr lang="en-US" b="1" baseline="30000" dirty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–n=O(n</a:t>
            </a:r>
            <a:r>
              <a:rPr lang="en-US" b="1" baseline="30000" dirty="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)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134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14401"/>
            <a:ext cx="8229600" cy="5211763"/>
          </a:xfrm>
        </p:spPr>
        <p:txBody>
          <a:bodyPr>
            <a:normAutofit/>
          </a:bodyPr>
          <a:lstStyle/>
          <a:p>
            <a:r>
              <a:rPr lang="en-US" smtClean="0"/>
              <a:t>Time complexity is a measure of algorithm efficiency</a:t>
            </a:r>
          </a:p>
          <a:p>
            <a:r>
              <a:rPr lang="en-US" smtClean="0"/>
              <a:t>Efficient </a:t>
            </a:r>
            <a:r>
              <a:rPr lang="en-US" dirty="0" smtClean="0"/>
              <a:t>algorithm plays the major role in determining the running </a:t>
            </a:r>
            <a:r>
              <a:rPr lang="en-US" smtClean="0"/>
              <a:t>time.</a:t>
            </a: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</a:rPr>
              <a:t>Q:  Is it possible to determine running time based on algorithm’s time complexity alone?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Minor tweaks in the code can cut down the running time by a factor too.</a:t>
            </a:r>
          </a:p>
          <a:p>
            <a:r>
              <a:rPr lang="en-US" dirty="0" smtClean="0"/>
              <a:t>Other items like CPU speed, memory speed, device I/O speed can help as well.</a:t>
            </a:r>
          </a:p>
          <a:p>
            <a:r>
              <a:rPr lang="en-US" dirty="0" smtClean="0"/>
              <a:t>For certain problems, it is possible to allocate additional space &amp; improve time complexity.</a:t>
            </a:r>
          </a:p>
        </p:txBody>
      </p:sp>
    </p:spTree>
    <p:extLst>
      <p:ext uri="{BB962C8B-B14F-4D97-AF65-F5344CB8AC3E}">
        <p14:creationId xmlns:p14="http://schemas.microsoft.com/office/powerpoint/2010/main" val="349981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Time Complexities for Array-Based List Operations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Inserting into a full </a:t>
            </a:r>
            <a:r>
              <a:rPr lang="en-US" dirty="0">
                <a:solidFill>
                  <a:schemeClr val="accent2"/>
                </a:solidFill>
              </a:rPr>
              <a:t>List</a:t>
            </a:r>
            <a:r>
              <a:rPr lang="en-US" dirty="0"/>
              <a:t> is also </a:t>
            </a:r>
            <a:r>
              <a:rPr lang="en-US" dirty="0">
                <a:solidFill>
                  <a:schemeClr val="accent2"/>
                </a:solidFill>
              </a:rPr>
              <a:t>O(n)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 </a:t>
            </a:r>
            <a:r>
              <a:rPr lang="en-US">
                <a:solidFill>
                  <a:schemeClr val="accent2"/>
                </a:solidFill>
              </a:rPr>
              <a:t>replaceContainer</a:t>
            </a:r>
            <a:r>
              <a:rPr lang="en-US" dirty="0"/>
              <a:t> copies array contents from the old array to a new one (</a:t>
            </a:r>
            <a:r>
              <a:rPr lang="en-US" dirty="0">
                <a:solidFill>
                  <a:schemeClr val="accent2"/>
                </a:solidFill>
              </a:rPr>
              <a:t>O(n)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All other </a:t>
            </a:r>
            <a:r>
              <a:rPr lang="en-US" dirty="0" err="1"/>
              <a:t>activies</a:t>
            </a:r>
            <a:r>
              <a:rPr lang="en-US" dirty="0"/>
              <a:t> (allocating the new array, deleting the old one, </a:t>
            </a:r>
            <a:r>
              <a:rPr lang="en-US" dirty="0" err="1"/>
              <a:t>etc</a:t>
            </a:r>
            <a:r>
              <a:rPr lang="en-US" dirty="0"/>
              <a:t>) are </a:t>
            </a:r>
            <a:r>
              <a:rPr lang="en-US" dirty="0">
                <a:solidFill>
                  <a:schemeClr val="accent2"/>
                </a:solidFill>
              </a:rPr>
              <a:t>O(1)</a:t>
            </a:r>
          </a:p>
          <a:p>
            <a:pPr lvl="1"/>
            <a:r>
              <a:rPr lang="en-US" dirty="0"/>
              <a:t>Replacing the array and then inserting at the beginning requires</a:t>
            </a:r>
            <a:r>
              <a:rPr lang="en-US" dirty="0">
                <a:solidFill>
                  <a:schemeClr val="accent2"/>
                </a:solidFill>
              </a:rPr>
              <a:t> O(n) + O(n) </a:t>
            </a:r>
            <a:r>
              <a:rPr lang="en-US" dirty="0"/>
              <a:t>time, which is</a:t>
            </a:r>
            <a:r>
              <a:rPr lang="en-US" dirty="0">
                <a:solidFill>
                  <a:schemeClr val="accent2"/>
                </a:solidFill>
              </a:rPr>
              <a:t> O(n)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Time Complexities for Array-Based List Operations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472" y="1981200"/>
            <a:ext cx="8215370" cy="4114800"/>
          </a:xfrm>
        </p:spPr>
        <p:txBody>
          <a:bodyPr/>
          <a:lstStyle/>
          <a:p>
            <a:r>
              <a:rPr lang="en-US" i="1" dirty="0">
                <a:solidFill>
                  <a:schemeClr val="accent2"/>
                </a:solidFill>
              </a:rPr>
              <a:t>remove</a:t>
            </a:r>
            <a:r>
              <a:rPr lang="en-US" dirty="0"/>
              <a:t> operation is </a:t>
            </a:r>
            <a:r>
              <a:rPr lang="en-US" dirty="0">
                <a:solidFill>
                  <a:schemeClr val="accent2"/>
                </a:solidFill>
              </a:rPr>
              <a:t>O(n)</a:t>
            </a:r>
            <a:r>
              <a:rPr lang="en-US" dirty="0"/>
              <a:t> in the worst case, which is removing from the first location: </a:t>
            </a:r>
            <a:r>
              <a:rPr lang="en-US" dirty="0">
                <a:solidFill>
                  <a:schemeClr val="accent2"/>
                </a:solidFill>
              </a:rPr>
              <a:t>n-1</a:t>
            </a:r>
            <a:r>
              <a:rPr lang="en-US" dirty="0"/>
              <a:t> array elements must be shifted one place left</a:t>
            </a:r>
          </a:p>
          <a:p>
            <a:r>
              <a:rPr lang="en-US" i="1" dirty="0">
                <a:solidFill>
                  <a:schemeClr val="accent2"/>
                </a:solidFill>
              </a:rPr>
              <a:t>retrieve</a:t>
            </a:r>
            <a:r>
              <a:rPr lang="en-US" i="1" dirty="0"/>
              <a:t>,</a:t>
            </a:r>
            <a:r>
              <a:rPr lang="en-US" i="1" dirty="0">
                <a:solidFill>
                  <a:schemeClr val="accent2"/>
                </a:solidFill>
              </a:rPr>
              <a:t> replace</a:t>
            </a:r>
            <a:r>
              <a:rPr lang="en-US" i="1" dirty="0"/>
              <a:t>,</a:t>
            </a:r>
            <a:r>
              <a:rPr lang="en-US" dirty="0"/>
              <a:t> and </a:t>
            </a:r>
            <a:r>
              <a:rPr lang="en-US" i="1" dirty="0">
                <a:solidFill>
                  <a:schemeClr val="accent2"/>
                </a:solidFill>
              </a:rPr>
              <a:t>swap</a:t>
            </a:r>
            <a:r>
              <a:rPr lang="en-US" dirty="0"/>
              <a:t> operations are </a:t>
            </a:r>
            <a:r>
              <a:rPr lang="en-US" dirty="0">
                <a:solidFill>
                  <a:schemeClr val="accent2"/>
                </a:solidFill>
              </a:rPr>
              <a:t>O(1)</a:t>
            </a:r>
            <a:r>
              <a:rPr lang="en-US" dirty="0"/>
              <a:t>: array indexing allows direct access to an array location, independent of the array size; no shifting occurs</a:t>
            </a:r>
          </a:p>
          <a:p>
            <a:r>
              <a:rPr lang="en-US" i="1" dirty="0">
                <a:solidFill>
                  <a:schemeClr val="accent2"/>
                </a:solidFill>
              </a:rPr>
              <a:t>find</a:t>
            </a:r>
            <a:r>
              <a:rPr lang="en-US" dirty="0"/>
              <a:t> is </a:t>
            </a:r>
            <a:r>
              <a:rPr lang="en-US" dirty="0">
                <a:solidFill>
                  <a:schemeClr val="accent2"/>
                </a:solidFill>
              </a:rPr>
              <a:t>O(n)</a:t>
            </a:r>
            <a:r>
              <a:rPr lang="en-US" dirty="0"/>
              <a:t> because the entire list has to be searched in the worst case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5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Time Complexities for Linked List Operations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Singly linked list with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nodes:</a:t>
            </a:r>
          </a:p>
          <a:p>
            <a:pPr lvl="1"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</a:rPr>
              <a:t>addHead</a:t>
            </a:r>
            <a:r>
              <a:rPr lang="en-US"/>
              <a:t>, </a:t>
            </a:r>
            <a:r>
              <a:rPr lang="en-US" i="1">
                <a:solidFill>
                  <a:schemeClr val="accent2"/>
                </a:solidFill>
              </a:rPr>
              <a:t>removeHead</a:t>
            </a:r>
            <a:r>
              <a:rPr lang="en-US"/>
              <a:t>, and </a:t>
            </a:r>
            <a:r>
              <a:rPr lang="en-US" i="1">
                <a:solidFill>
                  <a:schemeClr val="accent2"/>
                </a:solidFill>
              </a:rPr>
              <a:t>retrieveHead</a:t>
            </a:r>
            <a:r>
              <a:rPr lang="en-US"/>
              <a:t> are all </a:t>
            </a:r>
            <a:r>
              <a:rPr lang="en-US">
                <a:solidFill>
                  <a:schemeClr val="accent2"/>
                </a:solidFill>
              </a:rPr>
              <a:t>O(1)</a:t>
            </a:r>
          </a:p>
          <a:p>
            <a:pPr lvl="1"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</a:rPr>
              <a:t>addTail</a:t>
            </a:r>
            <a:r>
              <a:rPr lang="en-US"/>
              <a:t> and </a:t>
            </a:r>
            <a:r>
              <a:rPr lang="en-US" i="1">
                <a:solidFill>
                  <a:schemeClr val="accent2"/>
                </a:solidFill>
              </a:rPr>
              <a:t>retrieveTail</a:t>
            </a:r>
            <a:r>
              <a:rPr lang="en-US"/>
              <a:t> are </a:t>
            </a:r>
            <a:r>
              <a:rPr lang="en-US">
                <a:solidFill>
                  <a:schemeClr val="accent2"/>
                </a:solidFill>
              </a:rPr>
              <a:t>O(1)</a:t>
            </a:r>
            <a:r>
              <a:rPr lang="en-US"/>
              <a:t> </a:t>
            </a:r>
            <a:r>
              <a:rPr lang="en-US" b="1" i="1"/>
              <a:t>provided that</a:t>
            </a:r>
            <a:r>
              <a:rPr lang="en-US"/>
              <a:t> the implementation has a tail reference; otherwise, they’re </a:t>
            </a:r>
            <a:r>
              <a:rPr lang="en-US">
                <a:solidFill>
                  <a:schemeClr val="accent2"/>
                </a:solidFill>
              </a:rPr>
              <a:t>O(n)</a:t>
            </a:r>
          </a:p>
          <a:p>
            <a:pPr lvl="1">
              <a:lnSpc>
                <a:spcPct val="90000"/>
              </a:lnSpc>
            </a:pPr>
            <a:r>
              <a:rPr lang="en-US" i="1">
                <a:solidFill>
                  <a:schemeClr val="accent2"/>
                </a:solidFill>
              </a:rPr>
              <a:t>removeTail</a:t>
            </a:r>
            <a:r>
              <a:rPr lang="en-US"/>
              <a:t> is </a:t>
            </a:r>
            <a:r>
              <a:rPr lang="en-US">
                <a:solidFill>
                  <a:schemeClr val="accent2"/>
                </a:solidFill>
              </a:rPr>
              <a:t>O(n)</a:t>
            </a:r>
            <a:r>
              <a:rPr lang="en-US"/>
              <a:t>: need to traverse to the second-last node so that its reference can be reset to </a:t>
            </a:r>
            <a:r>
              <a:rPr lang="en-US" i="1">
                <a:solidFill>
                  <a:schemeClr val="accent2"/>
                </a:solidFill>
              </a:rPr>
              <a:t>NULL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1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Time Complexities for Linked List Operations</a:t>
            </a:r>
          </a:p>
        </p:txBody>
      </p:sp>
      <p:sp>
        <p:nvSpPr>
          <p:cNvPr id="1239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Singly linked list with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nodes (cont’d):</a:t>
            </a:r>
          </a:p>
          <a:p>
            <a:pPr lvl="1"/>
            <a:r>
              <a:rPr lang="en-US"/>
              <a:t>Operations to access an item by position (</a:t>
            </a:r>
            <a:r>
              <a:rPr lang="en-US" i="1">
                <a:solidFill>
                  <a:schemeClr val="accent2"/>
                </a:solidFill>
              </a:rPr>
              <a:t>add </a:t>
            </a:r>
            <a:r>
              <a:rPr lang="en-US" i="1"/>
              <a:t>,</a:t>
            </a:r>
            <a:r>
              <a:rPr lang="en-US" i="1">
                <a:solidFill>
                  <a:schemeClr val="accent2"/>
                </a:solidFill>
              </a:rPr>
              <a:t> retrieve</a:t>
            </a:r>
            <a:r>
              <a:rPr lang="en-US"/>
              <a:t>, </a:t>
            </a:r>
            <a:r>
              <a:rPr lang="en-US" i="1">
                <a:solidFill>
                  <a:schemeClr val="accent2"/>
                </a:solidFill>
              </a:rPr>
              <a:t>remove(unsigned int k)</a:t>
            </a:r>
            <a:r>
              <a:rPr lang="en-US" i="1"/>
              <a:t>,</a:t>
            </a:r>
            <a:r>
              <a:rPr lang="en-US" i="1">
                <a:solidFill>
                  <a:schemeClr val="accent2"/>
                </a:solidFill>
              </a:rPr>
              <a:t> replace</a:t>
            </a:r>
            <a:r>
              <a:rPr lang="en-US"/>
              <a:t>) are </a:t>
            </a:r>
            <a:r>
              <a:rPr lang="en-US">
                <a:solidFill>
                  <a:schemeClr val="accent2"/>
                </a:solidFill>
              </a:rPr>
              <a:t>O(n)</a:t>
            </a:r>
            <a:r>
              <a:rPr lang="en-US"/>
              <a:t>:</a:t>
            </a:r>
            <a:r>
              <a:rPr lang="en-US" i="1">
                <a:solidFill>
                  <a:schemeClr val="accent2"/>
                </a:solidFill>
              </a:rPr>
              <a:t> </a:t>
            </a:r>
            <a:r>
              <a:rPr lang="en-US"/>
              <a:t>need to traverse the whole list in the worst case</a:t>
            </a:r>
          </a:p>
          <a:p>
            <a:pPr lvl="1"/>
            <a:r>
              <a:rPr lang="en-US"/>
              <a:t>Operations to access an item by its value (</a:t>
            </a:r>
            <a:r>
              <a:rPr lang="en-US" i="1">
                <a:solidFill>
                  <a:schemeClr val="accent2"/>
                </a:solidFill>
              </a:rPr>
              <a:t>find</a:t>
            </a:r>
            <a:r>
              <a:rPr lang="en-US"/>
              <a:t>, </a:t>
            </a:r>
            <a:r>
              <a:rPr lang="en-US" i="1">
                <a:solidFill>
                  <a:schemeClr val="accent2"/>
                </a:solidFill>
              </a:rPr>
              <a:t>remove(Item item)</a:t>
            </a:r>
            <a:r>
              <a:rPr lang="en-US"/>
              <a:t>) are </a:t>
            </a:r>
            <a:r>
              <a:rPr lang="en-US">
                <a:solidFill>
                  <a:schemeClr val="accent2"/>
                </a:solidFill>
              </a:rPr>
              <a:t>O(n)</a:t>
            </a:r>
            <a:r>
              <a:rPr lang="en-US"/>
              <a:t> for the same reason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Time Complexities for Linked List Operations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8001000" cy="4114800"/>
          </a:xfrm>
        </p:spPr>
        <p:txBody>
          <a:bodyPr/>
          <a:lstStyle/>
          <a:p>
            <a:r>
              <a:rPr lang="en-US"/>
              <a:t>Doubly-linked list with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nodes:</a:t>
            </a:r>
          </a:p>
          <a:p>
            <a:pPr lvl="1"/>
            <a:r>
              <a:rPr lang="en-US"/>
              <a:t>Same as for singly-linked lists, except that </a:t>
            </a:r>
            <a:r>
              <a:rPr lang="en-US" b="1" i="1">
                <a:solidFill>
                  <a:schemeClr val="tx2"/>
                </a:solidFill>
              </a:rPr>
              <a:t>all</a:t>
            </a:r>
            <a:r>
              <a:rPr lang="en-US"/>
              <a:t> head and tail operations, including </a:t>
            </a:r>
            <a:r>
              <a:rPr lang="en-US" i="1">
                <a:solidFill>
                  <a:schemeClr val="accent2"/>
                </a:solidFill>
              </a:rPr>
              <a:t>removeTail</a:t>
            </a:r>
            <a:r>
              <a:rPr lang="en-US"/>
              <a:t>, are </a:t>
            </a:r>
            <a:r>
              <a:rPr lang="en-US">
                <a:solidFill>
                  <a:schemeClr val="accent2"/>
                </a:solidFill>
              </a:rPr>
              <a:t>O(1)</a:t>
            </a:r>
          </a:p>
          <a:p>
            <a:r>
              <a:rPr lang="en-US"/>
              <a:t>Ordered linked list with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nodes:</a:t>
            </a:r>
          </a:p>
          <a:p>
            <a:pPr lvl="1"/>
            <a:r>
              <a:rPr lang="en-US"/>
              <a:t>Comparable operations to those found in the linked list class have the same time complexities</a:t>
            </a:r>
          </a:p>
          <a:p>
            <a:pPr lvl="1"/>
            <a:r>
              <a:rPr lang="en-US" i="1">
                <a:solidFill>
                  <a:schemeClr val="accent2"/>
                </a:solidFill>
              </a:rPr>
              <a:t>add(Item item)</a:t>
            </a:r>
            <a:r>
              <a:rPr lang="en-US"/>
              <a:t> operation is </a:t>
            </a:r>
            <a:r>
              <a:rPr lang="en-US">
                <a:solidFill>
                  <a:schemeClr val="accent2"/>
                </a:solidFill>
              </a:rPr>
              <a:t>O(n)</a:t>
            </a:r>
            <a:r>
              <a:rPr lang="en-US"/>
              <a:t>: may have to traverse the whole list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13-</a:t>
            </a:r>
            <a:fld id="{CA597C9E-BBBD-4155-9B7B-F2D67E9C08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319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2627</Words>
  <Application>Microsoft Office PowerPoint</Application>
  <PresentationFormat>Widescreen</PresentationFormat>
  <Paragraphs>302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Myriad Pro Light</vt:lpstr>
      <vt:lpstr>Office Theme</vt:lpstr>
      <vt:lpstr>Time Complexity  Lecture#2</vt:lpstr>
      <vt:lpstr>Time Complexities for Data Structure Operations</vt:lpstr>
      <vt:lpstr>Time Complexities for Array Operations</vt:lpstr>
      <vt:lpstr>Time Complexities for Array-Based List Operations</vt:lpstr>
      <vt:lpstr>Time Complexities for Array-Based List Operations</vt:lpstr>
      <vt:lpstr>Time Complexities for Array-Based List Operations</vt:lpstr>
      <vt:lpstr>Time Complexities for Linked List Operations</vt:lpstr>
      <vt:lpstr>Time Complexities for Linked List Operations</vt:lpstr>
      <vt:lpstr>Time Complexities for Linked List Operations </vt:lpstr>
      <vt:lpstr>Time Complexities for Stack Operations</vt:lpstr>
      <vt:lpstr>Time Complexities for Stack Operations</vt:lpstr>
      <vt:lpstr>Time Complexities for Queue Operations</vt:lpstr>
      <vt:lpstr>Time Complexities for Queue Operations</vt:lpstr>
      <vt:lpstr>Time Complexities for Queue Operations</vt:lpstr>
      <vt:lpstr>Time Complexities for OrderedList Operations</vt:lpstr>
      <vt:lpstr>Basic Search Algorithms and  their Complexity Analysis</vt:lpstr>
      <vt:lpstr>Linear Search: Example 1 </vt:lpstr>
      <vt:lpstr>Analysis of Linear Search</vt:lpstr>
      <vt:lpstr>Analysis of Linear Search</vt:lpstr>
      <vt:lpstr>Analysis of Linear Search</vt:lpstr>
      <vt:lpstr>Analysis of Linear Search</vt:lpstr>
      <vt:lpstr>Linear Search for LinkedList</vt:lpstr>
      <vt:lpstr> Binary Search  (on sorted arrays)</vt:lpstr>
      <vt:lpstr>Example: Binary Search For  Ordered List</vt:lpstr>
      <vt:lpstr>Analysis of Binary Search</vt:lpstr>
      <vt:lpstr>Analysis of Binary Search</vt:lpstr>
      <vt:lpstr>Analysis of Binary Search</vt:lpstr>
      <vt:lpstr>Analysis of Binary Search</vt:lpstr>
      <vt:lpstr>Analysis of Binary Search</vt:lpstr>
      <vt:lpstr>Binary vs. Liner Search</vt:lpstr>
      <vt:lpstr>Basic Sorting Algorithms and  their Complexity Analysis</vt:lpstr>
      <vt:lpstr>Analysis: Selection Sort Algorithm</vt:lpstr>
      <vt:lpstr>Analysis: Selection Sort Algorithm</vt:lpstr>
      <vt:lpstr>Analysis: Selection Sort Algorithm</vt:lpstr>
      <vt:lpstr>Selection Sort for  (array-based) List</vt:lpstr>
      <vt:lpstr>Analysis: Selection Sort Algorithm</vt:lpstr>
      <vt:lpstr>Analysis: Selection Sort Algorithm</vt:lpstr>
      <vt:lpstr>Analysis: Selection Sort Algorithm</vt:lpstr>
      <vt:lpstr>Analysis: Selection Sort Algorithm</vt:lpstr>
      <vt:lpstr>Analysis: Selection Sort Algorithm</vt:lpstr>
      <vt:lpstr>Analysis: Selection Sort Algorithm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Complexity  Lecture#2</dc:title>
  <dc:creator>admin</dc:creator>
  <cp:lastModifiedBy>admin</cp:lastModifiedBy>
  <cp:revision>2</cp:revision>
  <dcterms:created xsi:type="dcterms:W3CDTF">2020-09-29T13:42:27Z</dcterms:created>
  <dcterms:modified xsi:type="dcterms:W3CDTF">2020-09-29T13:45:50Z</dcterms:modified>
</cp:coreProperties>
</file>