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7" r:id="rId3"/>
    <p:sldId id="278" r:id="rId4"/>
    <p:sldId id="257" r:id="rId5"/>
    <p:sldId id="258" r:id="rId6"/>
    <p:sldId id="259" r:id="rId7"/>
    <p:sldId id="279" r:id="rId8"/>
    <p:sldId id="261" r:id="rId9"/>
    <p:sldId id="262" r:id="rId10"/>
    <p:sldId id="276"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6" d="100"/>
          <a:sy n="76" d="100"/>
        </p:scale>
        <p:origin x="228" y="6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80CB36B-BF14-45E6-970E-81FD69AA026C}" type="datetimeFigureOut">
              <a:rPr lang="ar-SA" smtClean="0"/>
              <a:pPr/>
              <a:t>01/12/1441</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337189A7-AAAD-4D23-8723-C31B0F56FE7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pPr/>
              <a:t>01/12/1441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pPr/>
              <a:t>01/12/1441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pPr/>
              <a:t>01/12/1441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0CB36B-BF14-45E6-970E-81FD69AA026C}" type="datetimeFigureOut">
              <a:rPr lang="ar-SA" smtClean="0"/>
              <a:pPr/>
              <a:t>01/12/1441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pPr/>
              <a:t>01/12/1441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80CB36B-BF14-45E6-970E-81FD69AA026C}" type="datetimeFigureOut">
              <a:rPr lang="ar-SA" smtClean="0"/>
              <a:pPr/>
              <a:t>01/12/1441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0CB36B-BF14-45E6-970E-81FD69AA026C}" type="datetimeFigureOut">
              <a:rPr lang="ar-SA" smtClean="0"/>
              <a:pPr/>
              <a:t>01/12/1441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CB36B-BF14-45E6-970E-81FD69AA026C}" type="datetimeFigureOut">
              <a:rPr lang="ar-SA" smtClean="0"/>
              <a:pPr/>
              <a:t>01/12/1441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pPr/>
              <a:t>01/12/1441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0CB36B-BF14-45E6-970E-81FD69AA026C}" type="datetimeFigureOut">
              <a:rPr lang="ar-SA" smtClean="0"/>
              <a:pPr/>
              <a:t>01/12/1441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337189A7-AAAD-4D23-8723-C31B0F56FE7A}"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0CB36B-BF14-45E6-970E-81FD69AA026C}" type="datetimeFigureOut">
              <a:rPr lang="ar-SA" smtClean="0"/>
              <a:pPr/>
              <a:t>01/12/1441</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7189A7-AAAD-4D23-8723-C31B0F56FE7A}"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3276600"/>
          </a:xfrm>
        </p:spPr>
        <p:txBody>
          <a:bodyPr>
            <a:noAutofit/>
          </a:bodyPr>
          <a:lstStyle/>
          <a:p>
            <a:pPr algn="ctr"/>
            <a:r>
              <a:rPr lang="ar-SA" sz="9600" dirty="0" smtClean="0">
                <a:solidFill>
                  <a:srgbClr val="FF0000"/>
                </a:solidFill>
              </a:rPr>
              <a:t/>
            </a:r>
            <a:br>
              <a:rPr lang="ar-SA" sz="9600" dirty="0" smtClean="0">
                <a:solidFill>
                  <a:srgbClr val="FF0000"/>
                </a:solidFill>
              </a:rPr>
            </a:br>
            <a:r>
              <a:rPr lang="ar-SA" sz="9600" dirty="0">
                <a:solidFill>
                  <a:srgbClr val="FF0000"/>
                </a:solidFill>
              </a:rPr>
              <a:t/>
            </a:r>
            <a:br>
              <a:rPr lang="ar-SA" sz="9600" dirty="0">
                <a:solidFill>
                  <a:srgbClr val="FF0000"/>
                </a:solidFill>
              </a:rPr>
            </a:br>
            <a:r>
              <a:rPr lang="ar-SA" sz="9600" dirty="0" smtClean="0">
                <a:solidFill>
                  <a:srgbClr val="FF0000"/>
                </a:solidFill>
              </a:rPr>
              <a:t/>
            </a:r>
            <a:br>
              <a:rPr lang="ar-SA" sz="9600" dirty="0" smtClean="0">
                <a:solidFill>
                  <a:srgbClr val="FF0000"/>
                </a:solidFill>
              </a:rPr>
            </a:br>
            <a:r>
              <a:rPr lang="ar-SA" sz="9600" dirty="0">
                <a:solidFill>
                  <a:srgbClr val="FF0000"/>
                </a:solidFill>
              </a:rPr>
              <a:t>منظمة التحرير الفلسطينية</a:t>
            </a:r>
            <a:r>
              <a:rPr lang="ar-SA" sz="9600" dirty="0" smtClean="0">
                <a:solidFill>
                  <a:srgbClr val="FF0000"/>
                </a:solidFill>
              </a:rPr>
              <a:t/>
            </a:r>
            <a:br>
              <a:rPr lang="ar-SA" sz="9600" dirty="0" smtClean="0">
                <a:solidFill>
                  <a:srgbClr val="FF0000"/>
                </a:solidFill>
              </a:rPr>
            </a:br>
            <a:endParaRPr lang="ar-SA" sz="9600" dirty="0">
              <a:solidFill>
                <a:srgbClr val="FF0000"/>
              </a:solidFill>
            </a:endParaRPr>
          </a:p>
        </p:txBody>
      </p:sp>
      <p:sp>
        <p:nvSpPr>
          <p:cNvPr id="3" name="Subtitle 2"/>
          <p:cNvSpPr>
            <a:spLocks noGrp="1"/>
          </p:cNvSpPr>
          <p:nvPr>
            <p:ph type="subTitle" idx="1"/>
          </p:nvPr>
        </p:nvSpPr>
        <p:spPr>
          <a:xfrm>
            <a:off x="533400" y="4572000"/>
            <a:ext cx="7854696" cy="409136"/>
          </a:xfrm>
        </p:spPr>
        <p:txBody>
          <a:bodyPr>
            <a:normAutofit fontScale="92500" lnSpcReduction="20000"/>
          </a:bodyPr>
          <a:lstStyle/>
          <a:p>
            <a:endParaRPr lang="ar-SA"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274320" lvl="0" indent="-274320" algn="ctr">
              <a:spcBef>
                <a:spcPct val="20000"/>
              </a:spcBef>
            </a:pPr>
            <a:r>
              <a:rPr lang="ar-SA" dirty="0" smtClean="0">
                <a:solidFill>
                  <a:srgbClr val="04617B"/>
                </a:solidFill>
              </a:rPr>
              <a:t>مهام المجلس </a:t>
            </a:r>
            <a:r>
              <a:rPr lang="ar-SA" dirty="0">
                <a:solidFill>
                  <a:srgbClr val="04617B"/>
                </a:solidFill>
              </a:rPr>
              <a:t>الوطني الفلسطيني</a:t>
            </a:r>
            <a:r>
              <a:rPr lang="ar-SA" sz="3300" dirty="0">
                <a:solidFill>
                  <a:prstClr val="black"/>
                </a:solidFill>
                <a:latin typeface="Constantia"/>
                <a:ea typeface="+mn-ea"/>
              </a:rPr>
              <a:t/>
            </a:r>
            <a:br>
              <a:rPr lang="ar-SA" sz="3300" dirty="0">
                <a:solidFill>
                  <a:prstClr val="black"/>
                </a:solidFill>
                <a:latin typeface="Constantia"/>
                <a:ea typeface="+mn-ea"/>
              </a:rPr>
            </a:br>
            <a:endParaRPr lang="en-US" dirty="0"/>
          </a:p>
        </p:txBody>
      </p:sp>
      <p:sp>
        <p:nvSpPr>
          <p:cNvPr id="3" name="عنصر نائب للمحتوى 2"/>
          <p:cNvSpPr>
            <a:spLocks noGrp="1"/>
          </p:cNvSpPr>
          <p:nvPr>
            <p:ph idx="1"/>
          </p:nvPr>
        </p:nvSpPr>
        <p:spPr/>
        <p:txBody>
          <a:bodyPr/>
          <a:lstStyle/>
          <a:p>
            <a:pPr lvl="0" algn="just">
              <a:buClr>
                <a:srgbClr val="0BD0D9"/>
              </a:buClr>
            </a:pPr>
            <a:r>
              <a:rPr lang="ar-SA" sz="3300" dirty="0" smtClean="0">
                <a:solidFill>
                  <a:prstClr val="black"/>
                </a:solidFill>
              </a:rPr>
              <a:t>التقرير </a:t>
            </a:r>
            <a:r>
              <a:rPr lang="ar-SA" sz="3300" dirty="0">
                <a:solidFill>
                  <a:prstClr val="black"/>
                </a:solidFill>
              </a:rPr>
              <a:t>السنوي الذي تقدمه اللجنة التنفيذية عن انجازات المنظمة وأجهزتها</a:t>
            </a:r>
          </a:p>
          <a:p>
            <a:pPr lvl="0" algn="just">
              <a:buClr>
                <a:srgbClr val="0BD0D9"/>
              </a:buClr>
            </a:pPr>
            <a:r>
              <a:rPr lang="ar-SA" sz="3300" dirty="0">
                <a:solidFill>
                  <a:prstClr val="black"/>
                </a:solidFill>
              </a:rPr>
              <a:t>التقرير السنوي للصندوق القومي واعماد الميزانية.</a:t>
            </a:r>
          </a:p>
          <a:p>
            <a:pPr lvl="0" algn="just">
              <a:buClr>
                <a:srgbClr val="0BD0D9"/>
              </a:buClr>
            </a:pPr>
            <a:r>
              <a:rPr lang="ar-SA" sz="3300" dirty="0">
                <a:solidFill>
                  <a:prstClr val="black"/>
                </a:solidFill>
              </a:rPr>
              <a:t>الاقتراحات التي تقدم اليه من اللجنة التنفيذية وتوصيات لجان المجلس.</a:t>
            </a:r>
          </a:p>
          <a:p>
            <a:endParaRPr lang="en-US" dirty="0"/>
          </a:p>
        </p:txBody>
      </p:sp>
    </p:spTree>
    <p:extLst>
      <p:ext uri="{BB962C8B-B14F-4D97-AF65-F5344CB8AC3E}">
        <p14:creationId xmlns:p14="http://schemas.microsoft.com/office/powerpoint/2010/main" xmlns="" val="1519229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اشكاليات في مواجهة المجلس</a:t>
            </a:r>
            <a:endParaRPr lang="en-US" dirty="0"/>
          </a:p>
        </p:txBody>
      </p:sp>
      <p:sp>
        <p:nvSpPr>
          <p:cNvPr id="3" name="عنصر نائب للمحتوى 2"/>
          <p:cNvSpPr>
            <a:spLocks noGrp="1"/>
          </p:cNvSpPr>
          <p:nvPr>
            <p:ph idx="1"/>
          </p:nvPr>
        </p:nvSpPr>
        <p:spPr/>
        <p:txBody>
          <a:bodyPr/>
          <a:lstStyle/>
          <a:p>
            <a:r>
              <a:rPr lang="ar-SA" sz="3600" dirty="0" smtClean="0"/>
              <a:t>اشكالية الأداء: لم ينعقد منذ عام 1993 الا مرة واحدة على الرغم من ان القانون الأساس ينص على عقده مرة كل سنة.</a:t>
            </a:r>
          </a:p>
          <a:p>
            <a:r>
              <a:rPr lang="ar-SA" sz="3600" dirty="0" smtClean="0"/>
              <a:t>اشكالية العضوية والتمثيل: وصل عدد الأعضاء حاليا 787</a:t>
            </a:r>
          </a:p>
          <a:p>
            <a:endParaRPr lang="ar-SA" dirty="0" smtClean="0"/>
          </a:p>
          <a:p>
            <a:endParaRPr lang="en-US" dirty="0"/>
          </a:p>
        </p:txBody>
      </p:sp>
    </p:spTree>
    <p:extLst>
      <p:ext uri="{BB962C8B-B14F-4D97-AF65-F5344CB8AC3E}">
        <p14:creationId xmlns:p14="http://schemas.microsoft.com/office/powerpoint/2010/main" xmlns="" val="2665579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اللجنة التنفيذية</a:t>
            </a:r>
            <a:endParaRPr lang="en-US" dirty="0"/>
          </a:p>
        </p:txBody>
      </p:sp>
      <p:sp>
        <p:nvSpPr>
          <p:cNvPr id="3" name="عنصر نائب للمحتوى 2"/>
          <p:cNvSpPr>
            <a:spLocks noGrp="1"/>
          </p:cNvSpPr>
          <p:nvPr>
            <p:ph idx="1"/>
          </p:nvPr>
        </p:nvSpPr>
        <p:spPr/>
        <p:txBody>
          <a:bodyPr/>
          <a:lstStyle/>
          <a:p>
            <a:pPr algn="just"/>
            <a:r>
              <a:rPr lang="ar-SA" sz="3600" dirty="0" smtClean="0"/>
              <a:t>هي اعلى سلطة تنفيذية تكون دائمة الانعقاد ومسؤولة امام المجلس الوطني ويتم انتخاب الأعضاء من قبل المجلس الوطني وهي تقوم بانتخاب رئيسها.</a:t>
            </a:r>
          </a:p>
          <a:p>
            <a:pPr algn="just"/>
            <a:r>
              <a:rPr lang="ar-SA" sz="3600" dirty="0" smtClean="0"/>
              <a:t>عدد اعضاء اللجنة 18 عضوا بمن فيهم رئيس الصندوق القومي الفلسطيني</a:t>
            </a:r>
          </a:p>
          <a:p>
            <a:endParaRPr lang="en-US" dirty="0"/>
          </a:p>
        </p:txBody>
      </p:sp>
    </p:spTree>
    <p:extLst>
      <p:ext uri="{BB962C8B-B14F-4D97-AF65-F5344CB8AC3E}">
        <p14:creationId xmlns:p14="http://schemas.microsoft.com/office/powerpoint/2010/main" xmlns="" val="692557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مهام اللجنة التنفيذية</a:t>
            </a:r>
            <a:endParaRPr lang="en-US" dirty="0"/>
          </a:p>
        </p:txBody>
      </p:sp>
      <p:sp>
        <p:nvSpPr>
          <p:cNvPr id="3" name="عنصر نائب للمحتوى 2"/>
          <p:cNvSpPr>
            <a:spLocks noGrp="1"/>
          </p:cNvSpPr>
          <p:nvPr>
            <p:ph idx="1"/>
          </p:nvPr>
        </p:nvSpPr>
        <p:spPr/>
        <p:txBody>
          <a:bodyPr>
            <a:normAutofit/>
          </a:bodyPr>
          <a:lstStyle/>
          <a:p>
            <a:pPr algn="just"/>
            <a:r>
              <a:rPr lang="ar-SA" sz="3600" dirty="0" smtClean="0"/>
              <a:t>تمثيل الشعب الفلسطيني</a:t>
            </a:r>
          </a:p>
          <a:p>
            <a:pPr algn="just"/>
            <a:r>
              <a:rPr lang="ar-SA" sz="3600" dirty="0" smtClean="0"/>
              <a:t>الاشراف على تشكيلات المنظمة</a:t>
            </a:r>
          </a:p>
          <a:p>
            <a:pPr algn="just"/>
            <a:r>
              <a:rPr lang="ar-SA" sz="3600" dirty="0" smtClean="0"/>
              <a:t>اصدار اللوائح والتعليمات الخاصة بتنظيم اعمال المنظمة</a:t>
            </a:r>
          </a:p>
          <a:p>
            <a:pPr algn="just"/>
            <a:r>
              <a:rPr lang="ar-SA" sz="3600" dirty="0" smtClean="0"/>
              <a:t>تنفيذ السياسة المالية للمنظمة</a:t>
            </a:r>
            <a:endParaRPr lang="en-US" sz="3600" dirty="0"/>
          </a:p>
        </p:txBody>
      </p:sp>
    </p:spTree>
    <p:extLst>
      <p:ext uri="{BB962C8B-B14F-4D97-AF65-F5344CB8AC3E}">
        <p14:creationId xmlns:p14="http://schemas.microsoft.com/office/powerpoint/2010/main" xmlns="" val="3381066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المجلس المركزي الفلسطيني</a:t>
            </a:r>
            <a:endParaRPr lang="en-US" dirty="0"/>
          </a:p>
        </p:txBody>
      </p:sp>
      <p:sp>
        <p:nvSpPr>
          <p:cNvPr id="3" name="عنصر نائب للمحتوى 2"/>
          <p:cNvSpPr>
            <a:spLocks noGrp="1"/>
          </p:cNvSpPr>
          <p:nvPr>
            <p:ph idx="1"/>
          </p:nvPr>
        </p:nvSpPr>
        <p:spPr/>
        <p:txBody>
          <a:bodyPr/>
          <a:lstStyle/>
          <a:p>
            <a:pPr algn="just"/>
            <a:r>
              <a:rPr lang="ar-SA" sz="3600" dirty="0" smtClean="0"/>
              <a:t>هو هيئة دائمة منبثقة عن المجلس الوطني، تم تشكيله عام 1973 من 32 عضوا يضاف اليهم 6 مراقبين، الا ان العدد تضاعف، الة اكثر من 100 عضو.</a:t>
            </a:r>
          </a:p>
          <a:p>
            <a:pPr algn="just"/>
            <a:r>
              <a:rPr lang="ar-SA" sz="3600" dirty="0" smtClean="0"/>
              <a:t>ينعقد كل 3 شهور بدعوة من رئيسه او ثلث الأعضاء.</a:t>
            </a:r>
          </a:p>
          <a:p>
            <a:endParaRPr lang="en-US" dirty="0"/>
          </a:p>
        </p:txBody>
      </p:sp>
    </p:spTree>
    <p:extLst>
      <p:ext uri="{BB962C8B-B14F-4D97-AF65-F5344CB8AC3E}">
        <p14:creationId xmlns:p14="http://schemas.microsoft.com/office/powerpoint/2010/main" xmlns="" val="1124900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dirty="0" smtClean="0"/>
              <a:t/>
            </a:r>
            <a:br>
              <a:rPr lang="ar-SA" dirty="0" smtClean="0"/>
            </a:br>
            <a:r>
              <a:rPr lang="ar-SA" dirty="0" smtClean="0"/>
              <a:t>مهام المجلس المركزي</a:t>
            </a:r>
            <a:br>
              <a:rPr lang="ar-SA" dirty="0" smtClean="0"/>
            </a:br>
            <a:endParaRPr lang="en-US" dirty="0"/>
          </a:p>
        </p:txBody>
      </p:sp>
      <p:sp>
        <p:nvSpPr>
          <p:cNvPr id="3" name="عنصر نائب للمحتوى 2"/>
          <p:cNvSpPr>
            <a:spLocks noGrp="1"/>
          </p:cNvSpPr>
          <p:nvPr>
            <p:ph idx="1"/>
          </p:nvPr>
        </p:nvSpPr>
        <p:spPr/>
        <p:txBody>
          <a:bodyPr>
            <a:normAutofit/>
          </a:bodyPr>
          <a:lstStyle/>
          <a:p>
            <a:pPr algn="just"/>
            <a:r>
              <a:rPr lang="ar-SA" sz="2800" dirty="0" smtClean="0"/>
              <a:t>اتخاذ القرارات في القضايا التي تطرحها عليه اللجنة التنفيذية في اطار مقررات المجلس الوطني</a:t>
            </a:r>
          </a:p>
          <a:p>
            <a:pPr algn="just"/>
            <a:r>
              <a:rPr lang="ar-SA" sz="2800" dirty="0" smtClean="0"/>
              <a:t>اقرار الخطط التنفيذية المقدمة اليه من اللجنة التنفيذية.</a:t>
            </a:r>
          </a:p>
          <a:p>
            <a:pPr algn="just"/>
            <a:r>
              <a:rPr lang="ar-SA" sz="2800" dirty="0" smtClean="0"/>
              <a:t>متابعة اللجنة التنفيذية</a:t>
            </a:r>
            <a:r>
              <a:rPr lang="en-US" sz="2800" dirty="0" smtClean="0"/>
              <a:t>  </a:t>
            </a:r>
            <a:r>
              <a:rPr lang="ar-SA" sz="2800" dirty="0" smtClean="0"/>
              <a:t> في تنفيذ قرارات المجلس الوطني</a:t>
            </a:r>
          </a:p>
          <a:p>
            <a:pPr algn="just"/>
            <a:r>
              <a:rPr lang="ar-SA" sz="2800" dirty="0" smtClean="0"/>
              <a:t>تشكيل لجان دائمة من اعضاء الوطني يكون الرؤساء من المركزي</a:t>
            </a:r>
          </a:p>
          <a:p>
            <a:pPr algn="just"/>
            <a:r>
              <a:rPr lang="ar-SA" sz="2800" dirty="0" smtClean="0"/>
              <a:t>تكون مهمة اللجان الدائمة اعداد الدراسات والبحوث المحالة من المركزي والتنفيذية.</a:t>
            </a:r>
          </a:p>
          <a:p>
            <a:pPr algn="just"/>
            <a:r>
              <a:rPr lang="ar-SA" sz="2800" dirty="0" smtClean="0"/>
              <a:t>الاطلاع على سير عمل دوائر المنظمة وتقديم التوصيات اللازمة </a:t>
            </a:r>
            <a:endParaRPr lang="en-US" sz="2800" dirty="0"/>
          </a:p>
        </p:txBody>
      </p:sp>
    </p:spTree>
    <p:extLst>
      <p:ext uri="{BB962C8B-B14F-4D97-AF65-F5344CB8AC3E}">
        <p14:creationId xmlns:p14="http://schemas.microsoft.com/office/powerpoint/2010/main" xmlns="" val="1198297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جيش التحرير الفلسطيني</a:t>
            </a:r>
            <a:endParaRPr lang="en-US" dirty="0"/>
          </a:p>
        </p:txBody>
      </p:sp>
      <p:sp>
        <p:nvSpPr>
          <p:cNvPr id="3" name="عنصر نائب للمحتوى 2"/>
          <p:cNvSpPr>
            <a:spLocks noGrp="1"/>
          </p:cNvSpPr>
          <p:nvPr>
            <p:ph idx="1"/>
          </p:nvPr>
        </p:nvSpPr>
        <p:spPr/>
        <p:txBody>
          <a:bodyPr/>
          <a:lstStyle/>
          <a:p>
            <a:pPr algn="just"/>
            <a:r>
              <a:rPr lang="ar-SA" sz="3600" dirty="0" smtClean="0"/>
              <a:t>نصت المادة 22 من النظام الأساسي للمنظمة على انشاء جيش من ابناء فلسطين تكون له قيادة مستقلة تعمل تحت اشراف اللجنة التنفيذية وواجبه القومي ان يكون طليعة في تحرير فلسطين.</a:t>
            </a:r>
          </a:p>
          <a:p>
            <a:endParaRPr lang="en-US" dirty="0"/>
          </a:p>
        </p:txBody>
      </p:sp>
    </p:spTree>
    <p:extLst>
      <p:ext uri="{BB962C8B-B14F-4D97-AF65-F5344CB8AC3E}">
        <p14:creationId xmlns:p14="http://schemas.microsoft.com/office/powerpoint/2010/main" xmlns="" val="4067514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الصندوق القومي الفلسطيني</a:t>
            </a:r>
            <a:endParaRPr lang="en-US" dirty="0"/>
          </a:p>
        </p:txBody>
      </p:sp>
      <p:sp>
        <p:nvSpPr>
          <p:cNvPr id="3" name="عنصر نائب للمحتوى 2"/>
          <p:cNvSpPr>
            <a:spLocks noGrp="1"/>
          </p:cNvSpPr>
          <p:nvPr>
            <p:ph idx="1"/>
          </p:nvPr>
        </p:nvSpPr>
        <p:spPr/>
        <p:txBody>
          <a:bodyPr/>
          <a:lstStyle/>
          <a:p>
            <a:pPr algn="just"/>
            <a:r>
              <a:rPr lang="ar-SA" sz="3200" dirty="0" smtClean="0"/>
              <a:t>نصت المادة 24 على تشكيل الصندوق القومي الفلسطيني ليقوم بتمويل اعمال المنظمة. وتقوم ايراداته بشكل اساسي على ضريبة ثابته للفلسطينيين تجبى بنظام خاص وكذلك من التبرعات الرسمية وغير الرسمية.</a:t>
            </a:r>
          </a:p>
          <a:p>
            <a:endParaRPr lang="en-US" dirty="0"/>
          </a:p>
        </p:txBody>
      </p:sp>
    </p:spTree>
    <p:extLst>
      <p:ext uri="{BB962C8B-B14F-4D97-AF65-F5344CB8AC3E}">
        <p14:creationId xmlns:p14="http://schemas.microsoft.com/office/powerpoint/2010/main" xmlns="" val="2363325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دوائر المنظمة</a:t>
            </a:r>
            <a:endParaRPr lang="en-US" dirty="0"/>
          </a:p>
        </p:txBody>
      </p:sp>
      <p:sp>
        <p:nvSpPr>
          <p:cNvPr id="3" name="عنصر نائب للمحتوى 2"/>
          <p:cNvSpPr>
            <a:spLocks noGrp="1"/>
          </p:cNvSpPr>
          <p:nvPr>
            <p:ph idx="1"/>
          </p:nvPr>
        </p:nvSpPr>
        <p:spPr>
          <a:xfrm>
            <a:off x="457200" y="1676400"/>
            <a:ext cx="8229600" cy="4648200"/>
          </a:xfrm>
        </p:spPr>
        <p:txBody>
          <a:bodyPr>
            <a:normAutofit fontScale="92500" lnSpcReduction="10000"/>
          </a:bodyPr>
          <a:lstStyle/>
          <a:p>
            <a:r>
              <a:rPr lang="ar-SA" dirty="0" smtClean="0"/>
              <a:t>امانة السر</a:t>
            </a:r>
          </a:p>
          <a:p>
            <a:r>
              <a:rPr lang="ar-SA" dirty="0" smtClean="0"/>
              <a:t>الصندوق القومي</a:t>
            </a:r>
          </a:p>
          <a:p>
            <a:r>
              <a:rPr lang="ar-SA" dirty="0" smtClean="0"/>
              <a:t>الدائرة العسكرية</a:t>
            </a:r>
          </a:p>
          <a:p>
            <a:r>
              <a:rPr lang="ar-SA" dirty="0" smtClean="0"/>
              <a:t>الدائرة السياسية</a:t>
            </a:r>
          </a:p>
          <a:p>
            <a:r>
              <a:rPr lang="ar-SA" dirty="0" smtClean="0"/>
              <a:t>دائرة الاعلام والثقافة </a:t>
            </a:r>
          </a:p>
          <a:p>
            <a:r>
              <a:rPr lang="ar-SA" dirty="0" smtClean="0"/>
              <a:t>دائرة الشؤون الاجتماعية</a:t>
            </a:r>
          </a:p>
          <a:p>
            <a:r>
              <a:rPr lang="ar-SA" dirty="0" smtClean="0"/>
              <a:t>دائرة التنظيم الشعبي</a:t>
            </a:r>
          </a:p>
          <a:p>
            <a:r>
              <a:rPr lang="ar-SA" dirty="0" smtClean="0"/>
              <a:t>دائرة شؤون الوطن المحتل</a:t>
            </a:r>
          </a:p>
          <a:p>
            <a:r>
              <a:rPr lang="ar-SA" dirty="0" smtClean="0"/>
              <a:t>دائرة العلاقات القومية</a:t>
            </a:r>
          </a:p>
          <a:p>
            <a:r>
              <a:rPr lang="ar-SA" dirty="0" smtClean="0"/>
              <a:t>دائرة التربية والتعليم</a:t>
            </a:r>
          </a:p>
          <a:p>
            <a:r>
              <a:rPr lang="ar-SA" dirty="0" smtClean="0"/>
              <a:t>الدائرة الادارية</a:t>
            </a:r>
          </a:p>
        </p:txBody>
      </p:sp>
    </p:spTree>
    <p:extLst>
      <p:ext uri="{BB962C8B-B14F-4D97-AF65-F5344CB8AC3E}">
        <p14:creationId xmlns:p14="http://schemas.microsoft.com/office/powerpoint/2010/main" xmlns="" val="618195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فصائل المنظمة</a:t>
            </a:r>
            <a:endParaRPr lang="en-US" dirty="0"/>
          </a:p>
        </p:txBody>
      </p:sp>
      <p:sp>
        <p:nvSpPr>
          <p:cNvPr id="3" name="عنصر نائب للمحتوى 2"/>
          <p:cNvSpPr>
            <a:spLocks noGrp="1"/>
          </p:cNvSpPr>
          <p:nvPr>
            <p:ph idx="1"/>
          </p:nvPr>
        </p:nvSpPr>
        <p:spPr/>
        <p:txBody>
          <a:bodyPr>
            <a:normAutofit/>
          </a:bodyPr>
          <a:lstStyle/>
          <a:p>
            <a:pPr algn="just"/>
            <a:r>
              <a:rPr lang="ar-SA" sz="3600" dirty="0" smtClean="0"/>
              <a:t>حركة فتح: قررت ان تقوم بعمل عسكري يحمل رسائل الى الدول العربية وللمنظمة والعدو فزرعت قنبلة في نفق عيلبون شمال شرق فلسطين </a:t>
            </a:r>
            <a:r>
              <a:rPr lang="ar-SA" sz="3600" dirty="0"/>
              <a:t>و</a:t>
            </a:r>
            <a:r>
              <a:rPr lang="ar-SA" sz="3600" dirty="0" smtClean="0"/>
              <a:t>فجرتها ثم اعقبت ذلك ببيان يعلن ولادة الحركة.</a:t>
            </a:r>
          </a:p>
          <a:p>
            <a:r>
              <a:rPr lang="ar-SA" sz="3600" dirty="0" smtClean="0"/>
              <a:t> من قادتها المؤسسين: الشهداء ياسر عرفات وخليل الوزير وصلاح خلف وفاروق القدومي.</a:t>
            </a:r>
            <a:endParaRPr lang="en-US" sz="3600" dirty="0"/>
          </a:p>
        </p:txBody>
      </p:sp>
    </p:spTree>
    <p:extLst>
      <p:ext uri="{BB962C8B-B14F-4D97-AF65-F5344CB8AC3E}">
        <p14:creationId xmlns:p14="http://schemas.microsoft.com/office/powerpoint/2010/main" xmlns="" val="252532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الأجواء التي سبقت اعلان م.ت.ف.</a:t>
            </a:r>
            <a:endParaRPr lang="ar-SA" dirty="0"/>
          </a:p>
        </p:txBody>
      </p:sp>
      <p:sp>
        <p:nvSpPr>
          <p:cNvPr id="3" name="Content Placeholder 2"/>
          <p:cNvSpPr>
            <a:spLocks noGrp="1"/>
          </p:cNvSpPr>
          <p:nvPr>
            <p:ph idx="1"/>
          </p:nvPr>
        </p:nvSpPr>
        <p:spPr/>
        <p:txBody>
          <a:bodyPr>
            <a:normAutofit fontScale="92500" lnSpcReduction="20000"/>
          </a:bodyPr>
          <a:lstStyle/>
          <a:p>
            <a:pPr algn="just"/>
            <a:r>
              <a:rPr lang="ar-SA" sz="3200" dirty="0" smtClean="0"/>
              <a:t>كانت نتيجة الحرب احتلال اسرائيل ما نسبته 77.6% من مساحة فلسطين. وتهجير ما يقارب 900000 فلسطيني الى خارج ديارهم.</a:t>
            </a:r>
          </a:p>
          <a:p>
            <a:pPr algn="just"/>
            <a:r>
              <a:rPr lang="ar-SA" sz="3200" dirty="0" smtClean="0"/>
              <a:t>هنا بات يطرح السؤال المهم حول مصير الضفة الغربية وقطاع غزة والقدس الشرقية. وقضية الهوية بالنسبة لللاجئين الفلسطينيين.</a:t>
            </a:r>
          </a:p>
          <a:p>
            <a:pPr algn="just"/>
            <a:r>
              <a:rPr lang="ar-SA" sz="3200" dirty="0" smtClean="0"/>
              <a:t>راي قال: أن قيام الدولة على الجزء غير المحتل يعني الاعتراف باسرائيل، ورأي قال: لنقيم الدولة ونحرر المحتل.</a:t>
            </a:r>
          </a:p>
          <a:p>
            <a:pPr algn="just"/>
            <a:r>
              <a:rPr lang="ar-SA" sz="3200" dirty="0" smtClean="0"/>
              <a:t>أعلن عام 1948عن مؤتمر في أريحا طالب بوحدة الضفتين، وانتهى بقرار مجلس النواب الأردني عام 1951 بالاعلان الرسمي عن وحدة الضفتين الذي بقي قائما حتى عام 1988.</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الجبهة الشعبية </a:t>
            </a:r>
            <a:endParaRPr lang="en-US" dirty="0"/>
          </a:p>
        </p:txBody>
      </p:sp>
      <p:sp>
        <p:nvSpPr>
          <p:cNvPr id="3" name="عنصر نائب للمحتوى 2"/>
          <p:cNvSpPr>
            <a:spLocks noGrp="1"/>
          </p:cNvSpPr>
          <p:nvPr>
            <p:ph idx="1"/>
          </p:nvPr>
        </p:nvSpPr>
        <p:spPr/>
        <p:txBody>
          <a:bodyPr>
            <a:normAutofit/>
          </a:bodyPr>
          <a:lstStyle/>
          <a:p>
            <a:pPr algn="just"/>
            <a:r>
              <a:rPr lang="ar-SA" sz="3600" dirty="0" smtClean="0"/>
              <a:t>انبثقت عن حركة القوميين العرب وقد عمل الاعضاء الفلسطينيين في الحركة وعلى رأسهم جورج حبش ووديع حداد على تشكيل فصيل فلسطيني مقاتل. اجتمع التنظيم المسلح لحركة القوميين ابطال العودة وجبهة التحرير الفلسطينية وشكلوا الجبهة العبية. بتاريخ 11 كانون الاول 1967</a:t>
            </a:r>
          </a:p>
        </p:txBody>
      </p:sp>
    </p:spTree>
    <p:extLst>
      <p:ext uri="{BB962C8B-B14F-4D97-AF65-F5344CB8AC3E}">
        <p14:creationId xmlns:p14="http://schemas.microsoft.com/office/powerpoint/2010/main" xmlns="" val="2570438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الجبهة الديمقراطية</a:t>
            </a:r>
            <a:endParaRPr lang="en-US" dirty="0"/>
          </a:p>
        </p:txBody>
      </p:sp>
      <p:sp>
        <p:nvSpPr>
          <p:cNvPr id="3" name="عنصر نائب للمحتوى 2"/>
          <p:cNvSpPr>
            <a:spLocks noGrp="1"/>
          </p:cNvSpPr>
          <p:nvPr>
            <p:ph idx="1"/>
          </p:nvPr>
        </p:nvSpPr>
        <p:spPr/>
        <p:txBody>
          <a:bodyPr>
            <a:normAutofit/>
          </a:bodyPr>
          <a:lstStyle/>
          <a:p>
            <a:r>
              <a:rPr lang="ar-SA" sz="3600" dirty="0" smtClean="0"/>
              <a:t>تأسست في 22 شباط 1969 بقيادة نايف حواتمة اثر انشقاق في الجبهة الشعبية.</a:t>
            </a:r>
          </a:p>
          <a:p>
            <a:r>
              <a:rPr lang="ar-SA" sz="3600" dirty="0" smtClean="0"/>
              <a:t>عضو في منظمة التحرير الفلسطينية.</a:t>
            </a:r>
            <a:endParaRPr lang="en-US" sz="3600" dirty="0"/>
          </a:p>
        </p:txBody>
      </p:sp>
    </p:spTree>
    <p:extLst>
      <p:ext uri="{BB962C8B-B14F-4D97-AF65-F5344CB8AC3E}">
        <p14:creationId xmlns:p14="http://schemas.microsoft.com/office/powerpoint/2010/main" xmlns="" val="4117133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762000"/>
            <a:ext cx="8229600" cy="1143000"/>
          </a:xfrm>
        </p:spPr>
        <p:txBody>
          <a:bodyPr/>
          <a:lstStyle/>
          <a:p>
            <a:pPr algn="ctr"/>
            <a:r>
              <a:rPr lang="ar-SA" dirty="0" smtClean="0"/>
              <a:t>الجبهة الشعبية القيادة العامة</a:t>
            </a:r>
            <a:endParaRPr lang="en-US" dirty="0"/>
          </a:p>
        </p:txBody>
      </p:sp>
      <p:sp>
        <p:nvSpPr>
          <p:cNvPr id="3" name="عنصر نائب للمحتوى 2"/>
          <p:cNvSpPr>
            <a:spLocks noGrp="1"/>
          </p:cNvSpPr>
          <p:nvPr>
            <p:ph idx="1"/>
          </p:nvPr>
        </p:nvSpPr>
        <p:spPr/>
        <p:txBody>
          <a:bodyPr>
            <a:normAutofit/>
          </a:bodyPr>
          <a:lstStyle/>
          <a:p>
            <a:pPr algn="just"/>
            <a:r>
              <a:rPr lang="ar-SA" sz="3600" dirty="0" smtClean="0"/>
              <a:t>تعود الجبهة الشعبية القيادة العامة الى عام 1959 عندما تشكلت جبهة التحرير الفلسطينية التي دعت الى حرب التحرير الشعبية وحرب العصابات.</a:t>
            </a:r>
          </a:p>
          <a:p>
            <a:pPr algn="just"/>
            <a:r>
              <a:rPr lang="ar-SA" sz="3600" dirty="0" smtClean="0"/>
              <a:t>انضمت عام 1967 الى جانب حركة القوميين العرب وشكلت الجبهة الشعبية لتحرير فلسطين. لكن ما لبثت ان انشقت وشكلت القيادة العامة.</a:t>
            </a:r>
            <a:endParaRPr lang="en-US" sz="3600" dirty="0"/>
          </a:p>
        </p:txBody>
      </p:sp>
    </p:spTree>
    <p:extLst>
      <p:ext uri="{BB962C8B-B14F-4D97-AF65-F5344CB8AC3E}">
        <p14:creationId xmlns:p14="http://schemas.microsoft.com/office/powerpoint/2010/main" xmlns="" val="2951018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سمات الفصائل</a:t>
            </a:r>
            <a:endParaRPr lang="en-US" dirty="0"/>
          </a:p>
        </p:txBody>
      </p:sp>
      <p:sp>
        <p:nvSpPr>
          <p:cNvPr id="3" name="عنصر نائب للمحتوى 2"/>
          <p:cNvSpPr>
            <a:spLocks noGrp="1"/>
          </p:cNvSpPr>
          <p:nvPr>
            <p:ph idx="1"/>
          </p:nvPr>
        </p:nvSpPr>
        <p:spPr/>
        <p:txBody>
          <a:bodyPr>
            <a:normAutofit/>
          </a:bodyPr>
          <a:lstStyle/>
          <a:p>
            <a:pPr algn="just"/>
            <a:r>
              <a:rPr lang="ar-SA" sz="2800" dirty="0" smtClean="0"/>
              <a:t>عانت الفصائل من انشقاقات داخلية متعددة لدرجة أنه حصل انشقاق في الانشقاق.</a:t>
            </a:r>
          </a:p>
          <a:p>
            <a:pPr algn="just"/>
            <a:r>
              <a:rPr lang="ar-SA" sz="2800" dirty="0" smtClean="0"/>
              <a:t>لم تلتزم اغلب الفصائل بما اعلنته من مبادئ واخذت تتنازل عنها تدريجيا.</a:t>
            </a:r>
          </a:p>
          <a:p>
            <a:pPr algn="just"/>
            <a:r>
              <a:rPr lang="ar-SA" sz="2800" dirty="0" smtClean="0"/>
              <a:t>طورت الفصائل عقلية التبرير في مواجهة الانتقادات.</a:t>
            </a:r>
          </a:p>
          <a:p>
            <a:pPr algn="just"/>
            <a:r>
              <a:rPr lang="ar-SA" sz="2800" dirty="0" smtClean="0"/>
              <a:t>طورت أغلبها الولاء السياسي على حساب الانتماء الوطني وجعلت الفصيل فوق الوطن والشخص القائد فوق الفصيل</a:t>
            </a:r>
          </a:p>
          <a:p>
            <a:pPr algn="just"/>
            <a:r>
              <a:rPr lang="ar-SA" sz="2800" dirty="0" smtClean="0"/>
              <a:t>قادة هذه الفصائل شبيهون بالقادة العرب من حيث التمسك بالكرسي.</a:t>
            </a:r>
          </a:p>
          <a:p>
            <a:pPr algn="just"/>
            <a:r>
              <a:rPr lang="ar-SA" sz="2800" dirty="0" smtClean="0"/>
              <a:t>عدد الفصائل وصل في مرحلة زمنية حوالي 40 فصيلا</a:t>
            </a:r>
            <a:endParaRPr lang="en-US" sz="2800" dirty="0"/>
          </a:p>
        </p:txBody>
      </p:sp>
    </p:spTree>
    <p:extLst>
      <p:ext uri="{BB962C8B-B14F-4D97-AF65-F5344CB8AC3E}">
        <p14:creationId xmlns:p14="http://schemas.microsoft.com/office/powerpoint/2010/main" xmlns="" val="2622406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r>
              <a:rPr lang="ar-SA" dirty="0" smtClean="0"/>
              <a:t>بقي موضوع التمثيل السياسي للفلسطينيين على ما هو عليه، حتى العام 1963 حيث شهدت المرحلة حدثين: الأول وفاة أحمد حلمي باشا، والثاني: مشروع اسرائيل تحويل مياه نهر الأردن.</a:t>
            </a:r>
          </a:p>
          <a:p>
            <a:r>
              <a:rPr lang="ar-SA" dirty="0" smtClean="0"/>
              <a:t>رغبة جمال عبد الناصر بانشاء جسم فلسطيني يمثل الشعب الفلسطيني ويقود الحياة السياسية ضمن رؤية عبد الناصر.</a:t>
            </a:r>
          </a:p>
          <a:p>
            <a:r>
              <a:rPr lang="ar-SA" dirty="0" smtClean="0"/>
              <a:t>أثناء انعقاد مؤتمر القمة العربية عام 1964 في القاهرة من أجل مناقشة مشروع اسرائيل تحويل مياه نهر الأردن استغل عبد الناصر القمة.</a:t>
            </a:r>
          </a:p>
          <a:p>
            <a:r>
              <a:rPr lang="ar-SA" dirty="0" smtClean="0"/>
              <a:t>وتم استصدار قرار بتكليف أحمد الشقيري باستمزاج مختلف قطاعات الشعب الفلسطيني بخصوص انشاء كيان يمثلهم.</a:t>
            </a:r>
          </a:p>
          <a:p>
            <a:r>
              <a:rPr lang="ar-SA" dirty="0" smtClean="0"/>
              <a:t>زار المخيمات وخاطب مختلف القطاعات السياسية في الضفة وغزة واستطاع قد المؤتمر الفلسطيني الأول عام 1964 في القدس.</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المؤتمر التأسيسي الأول 1964</a:t>
            </a:r>
            <a:endParaRPr lang="ar-SA" dirty="0"/>
          </a:p>
        </p:txBody>
      </p:sp>
      <p:sp>
        <p:nvSpPr>
          <p:cNvPr id="3" name="Content Placeholder 2"/>
          <p:cNvSpPr>
            <a:spLocks noGrp="1"/>
          </p:cNvSpPr>
          <p:nvPr>
            <p:ph idx="1"/>
          </p:nvPr>
        </p:nvSpPr>
        <p:spPr>
          <a:xfrm>
            <a:off x="457200" y="1935480"/>
            <a:ext cx="8229600" cy="4541520"/>
          </a:xfrm>
        </p:spPr>
        <p:txBody>
          <a:bodyPr>
            <a:noAutofit/>
          </a:bodyPr>
          <a:lstStyle/>
          <a:p>
            <a:pPr algn="just"/>
            <a:r>
              <a:rPr lang="ar-SA" sz="3600" dirty="0" smtClean="0"/>
              <a:t>ضم المؤتمر شخصيات اعتبارية ورؤساء مجالس واعضاء نقابات واتحادات.</a:t>
            </a:r>
          </a:p>
          <a:p>
            <a:pPr algn="just"/>
            <a:r>
              <a:rPr lang="ar-SA" sz="3600" dirty="0" smtClean="0"/>
              <a:t>انعقد في القدس وحضره 397 اعتبروا أعضاء في المجلس الوطني الفلسطيني.</a:t>
            </a:r>
          </a:p>
          <a:p>
            <a:pPr algn="just"/>
            <a:r>
              <a:rPr lang="ar-SA" sz="3600" dirty="0" smtClean="0"/>
              <a:t>تقرر في المؤتمر الاعلان عن قيام منظمة التحرير </a:t>
            </a:r>
          </a:p>
          <a:p>
            <a:pPr algn="just"/>
            <a:r>
              <a:rPr lang="ar-SA" sz="3600" dirty="0" smtClean="0"/>
              <a:t>تم اختيار احمد الشقيري رئيسا للمنظمة ومنح توكيل اختيار اعضاء اللجنة التنفيذية وعددهم 15 مضافا لهم الرئيس.</a:t>
            </a: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حاول المؤتمر توجيه البوصلة الفلسطينية باتجاه:</a:t>
            </a:r>
            <a:endParaRPr lang="en-US" dirty="0"/>
          </a:p>
        </p:txBody>
      </p:sp>
      <p:sp>
        <p:nvSpPr>
          <p:cNvPr id="3" name="عنصر نائب للمحتوى 2"/>
          <p:cNvSpPr>
            <a:spLocks noGrp="1"/>
          </p:cNvSpPr>
          <p:nvPr>
            <p:ph idx="1"/>
          </p:nvPr>
        </p:nvSpPr>
        <p:spPr/>
        <p:txBody>
          <a:bodyPr>
            <a:normAutofit/>
          </a:bodyPr>
          <a:lstStyle/>
          <a:p>
            <a:pPr algn="just"/>
            <a:r>
              <a:rPr lang="ar-SA" sz="3600" dirty="0" smtClean="0"/>
              <a:t>التركيز على عروبة فلسطين</a:t>
            </a:r>
          </a:p>
          <a:p>
            <a:pPr algn="just"/>
            <a:r>
              <a:rPr lang="ar-SA" sz="3600" dirty="0" smtClean="0"/>
              <a:t>التأكيد على حق الشعب الفلسطيني في المقاومة</a:t>
            </a:r>
          </a:p>
          <a:p>
            <a:pPr algn="just"/>
            <a:r>
              <a:rPr lang="ar-SA" sz="3600" dirty="0" smtClean="0"/>
              <a:t>تجاوز بعض الخلافات العربية باتجاه القضية الفلسطينية ومنها الأردن</a:t>
            </a:r>
          </a:p>
          <a:p>
            <a:pPr algn="just"/>
            <a:r>
              <a:rPr lang="ar-SA" sz="3600" dirty="0" smtClean="0"/>
              <a:t>ركز الشقيري على مسألة التجنيد والاستعداد العسكري لتحرير فلسطين</a:t>
            </a:r>
            <a:endParaRPr lang="en-US" sz="3600" dirty="0"/>
          </a:p>
        </p:txBody>
      </p:sp>
    </p:spTree>
    <p:extLst>
      <p:ext uri="{BB962C8B-B14F-4D97-AF65-F5344CB8AC3E}">
        <p14:creationId xmlns:p14="http://schemas.microsoft.com/office/powerpoint/2010/main" xmlns="" val="372208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dirty="0" smtClean="0"/>
              <a:t>التحول من القومي الى القطري</a:t>
            </a:r>
            <a:endParaRPr lang="en-US" dirty="0"/>
          </a:p>
        </p:txBody>
      </p:sp>
      <p:sp>
        <p:nvSpPr>
          <p:cNvPr id="3" name="عنصر نائب للمحتوى 2"/>
          <p:cNvSpPr>
            <a:spLocks noGrp="1"/>
          </p:cNvSpPr>
          <p:nvPr>
            <p:ph idx="1"/>
          </p:nvPr>
        </p:nvSpPr>
        <p:spPr/>
        <p:txBody>
          <a:bodyPr>
            <a:normAutofit lnSpcReduction="10000"/>
          </a:bodyPr>
          <a:lstStyle/>
          <a:p>
            <a:pPr algn="just"/>
            <a:r>
              <a:rPr lang="ar-SA" sz="3200" dirty="0" smtClean="0"/>
              <a:t>تعرضت م ت ف  بعد حرب 1967 لهزة عنيفة بالتوازي مع الأنظمة العربية المهزومة.</a:t>
            </a:r>
          </a:p>
          <a:p>
            <a:pPr algn="just"/>
            <a:r>
              <a:rPr lang="ar-SA" sz="3200" dirty="0" smtClean="0"/>
              <a:t>هزمت مصر بقيادة عبد الناصر وسوريا بقيادة البعث فاهتزت القومية العربية. لم تسلم قيادة المنظمة من النقد الشديد في ظل العلاقة بين الشقيري وعبد الناصر، فوجد الشقيري نفسه في وضع حرج أدى الى استقالته.</a:t>
            </a:r>
          </a:p>
          <a:p>
            <a:pPr algn="just"/>
            <a:r>
              <a:rPr lang="ar-SA" sz="3200" dirty="0" smtClean="0"/>
              <a:t>استقال الشقيري امام اللجنة التنفيذية في كانون اول 1967 فقبلتها واختارت احد اعضائها وهو يحيى حمودة للقيام بأعمال الرئيس.</a:t>
            </a:r>
          </a:p>
          <a:p>
            <a:endParaRPr lang="en-US" dirty="0"/>
          </a:p>
        </p:txBody>
      </p:sp>
    </p:spTree>
    <p:extLst>
      <p:ext uri="{BB962C8B-B14F-4D97-AF65-F5344CB8AC3E}">
        <p14:creationId xmlns:p14="http://schemas.microsoft.com/office/powerpoint/2010/main" xmlns="" val="462196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ياسر عرفات رئيسا للمنظمة</a:t>
            </a:r>
            <a:endParaRPr lang="ar-SA" dirty="0"/>
          </a:p>
        </p:txBody>
      </p:sp>
      <p:sp>
        <p:nvSpPr>
          <p:cNvPr id="3" name="Content Placeholder 2"/>
          <p:cNvSpPr>
            <a:spLocks noGrp="1"/>
          </p:cNvSpPr>
          <p:nvPr>
            <p:ph idx="1"/>
          </p:nvPr>
        </p:nvSpPr>
        <p:spPr/>
        <p:txBody>
          <a:bodyPr/>
          <a:lstStyle/>
          <a:p>
            <a:pPr algn="just"/>
            <a:r>
              <a:rPr lang="ar-SA" sz="3600" dirty="0" smtClean="0"/>
              <a:t>عقد المجلس الوطني دورته الخامسة في الفترة من 1-4 شباط 1969 في القاهرة وانتخب لجنة تنفيذية جديدة للمنظمة.</a:t>
            </a:r>
          </a:p>
          <a:p>
            <a:pPr algn="just"/>
            <a:r>
              <a:rPr lang="ar-SA" sz="3600" dirty="0" smtClean="0"/>
              <a:t>انتخبت اللجنة ياسر عرفات رئيسا لها، والذي بقي على رئاسة المنظمة حنى وفاته.</a:t>
            </a:r>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مؤسسات منظمة التحرير</a:t>
            </a:r>
            <a:endParaRPr lang="en-US" dirty="0"/>
          </a:p>
        </p:txBody>
      </p:sp>
      <p:sp>
        <p:nvSpPr>
          <p:cNvPr id="3" name="عنصر نائب للمحتوى 2"/>
          <p:cNvSpPr>
            <a:spLocks noGrp="1"/>
          </p:cNvSpPr>
          <p:nvPr>
            <p:ph idx="1"/>
          </p:nvPr>
        </p:nvSpPr>
        <p:spPr/>
        <p:txBody>
          <a:bodyPr/>
          <a:lstStyle/>
          <a:p>
            <a:pPr algn="just"/>
            <a:r>
              <a:rPr lang="ar-SA" sz="3600" dirty="0" smtClean="0"/>
              <a:t>المجلس الوطني الفلسطيني</a:t>
            </a:r>
          </a:p>
          <a:p>
            <a:pPr algn="just"/>
            <a:r>
              <a:rPr lang="ar-SA" sz="3600" dirty="0" smtClean="0"/>
              <a:t>اللجنة التنفيذية</a:t>
            </a:r>
          </a:p>
          <a:p>
            <a:pPr algn="just"/>
            <a:r>
              <a:rPr lang="ar-SA" sz="3600" dirty="0" smtClean="0"/>
              <a:t>المجلس المركزي</a:t>
            </a:r>
          </a:p>
          <a:p>
            <a:pPr algn="just"/>
            <a:r>
              <a:rPr lang="ar-SA" sz="3600" dirty="0" smtClean="0"/>
              <a:t>جيش التحرير الفلسطيني</a:t>
            </a:r>
          </a:p>
          <a:p>
            <a:pPr algn="just"/>
            <a:r>
              <a:rPr lang="ar-SA" sz="3600" dirty="0" smtClean="0"/>
              <a:t>الصندوق القومي الفلسطيني</a:t>
            </a:r>
          </a:p>
          <a:p>
            <a:endParaRPr lang="en-US" dirty="0"/>
          </a:p>
        </p:txBody>
      </p:sp>
    </p:spTree>
    <p:extLst>
      <p:ext uri="{BB962C8B-B14F-4D97-AF65-F5344CB8AC3E}">
        <p14:creationId xmlns:p14="http://schemas.microsoft.com/office/powerpoint/2010/main" xmlns="" val="1019280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المجلس الوطني الفلسطيني</a:t>
            </a:r>
            <a:endParaRPr lang="en-US" dirty="0"/>
          </a:p>
        </p:txBody>
      </p:sp>
      <p:sp>
        <p:nvSpPr>
          <p:cNvPr id="3" name="عنصر نائب للمحتوى 2"/>
          <p:cNvSpPr>
            <a:spLocks noGrp="1"/>
          </p:cNvSpPr>
          <p:nvPr>
            <p:ph idx="1"/>
          </p:nvPr>
        </p:nvSpPr>
        <p:spPr/>
        <p:txBody>
          <a:bodyPr>
            <a:normAutofit/>
          </a:bodyPr>
          <a:lstStyle/>
          <a:p>
            <a:pPr algn="just"/>
            <a:r>
              <a:rPr lang="ar-SA" sz="3600" dirty="0" smtClean="0"/>
              <a:t>هو السلطة العليا للمنظمة يضع سياساتها وبرامجها وخططها، مدته 3 سنوات ومقره الدائم القدس ينتخب الاعضاء بالاقتراع المباشر من قبل الشعب الفلسطيني</a:t>
            </a:r>
            <a:r>
              <a:rPr lang="en-US" sz="3600" dirty="0"/>
              <a:t>.</a:t>
            </a:r>
            <a:endParaRPr lang="ar-SA" sz="3600" dirty="0" smtClean="0"/>
          </a:p>
          <a:p>
            <a:endParaRPr lang="ar-SA" dirty="0" smtClean="0"/>
          </a:p>
        </p:txBody>
      </p:sp>
    </p:spTree>
    <p:extLst>
      <p:ext uri="{BB962C8B-B14F-4D97-AF65-F5344CB8AC3E}">
        <p14:creationId xmlns:p14="http://schemas.microsoft.com/office/powerpoint/2010/main" xmlns="" val="13761562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280</TotalTime>
  <Words>1022</Words>
  <Application>Microsoft Office PowerPoint</Application>
  <PresentationFormat>On-screen Show (4:3)</PresentationFormat>
  <Paragraphs>95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   منظمة التحرير الفلسطينية </vt:lpstr>
      <vt:lpstr>الأجواء التي سبقت اعلان م.ت.ف.</vt:lpstr>
      <vt:lpstr>Slide 3</vt:lpstr>
      <vt:lpstr>المؤتمر التأسيسي الأول 1964</vt:lpstr>
      <vt:lpstr>حاول المؤتمر توجيه البوصلة الفلسطينية باتجاه:</vt:lpstr>
      <vt:lpstr>التحول من القومي الى القطري</vt:lpstr>
      <vt:lpstr>ياسر عرفات رئيسا للمنظمة</vt:lpstr>
      <vt:lpstr>مؤسسات منظمة التحرير</vt:lpstr>
      <vt:lpstr>المجلس الوطني الفلسطيني</vt:lpstr>
      <vt:lpstr>مهام المجلس الوطني الفلسطيني </vt:lpstr>
      <vt:lpstr>اشكاليات في مواجهة المجلس</vt:lpstr>
      <vt:lpstr>اللجنة التنفيذية</vt:lpstr>
      <vt:lpstr>مهام اللجنة التنفيذية</vt:lpstr>
      <vt:lpstr>المجلس المركزي الفلسطيني</vt:lpstr>
      <vt:lpstr> مهام المجلس المركزي </vt:lpstr>
      <vt:lpstr>جيش التحرير الفلسطيني</vt:lpstr>
      <vt:lpstr>الصندوق القومي الفلسطيني</vt:lpstr>
      <vt:lpstr>دوائر المنظمة</vt:lpstr>
      <vt:lpstr>فصائل المنظمة</vt:lpstr>
      <vt:lpstr>الجبهة الشعبية </vt:lpstr>
      <vt:lpstr>الجبهة الديمقراطية</vt:lpstr>
      <vt:lpstr>الجبهة الشعبية القيادة العامة</vt:lpstr>
      <vt:lpstr>سمات الفصائل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المقاومة الفلسطينية 1920-1936</dc:title>
  <dc:creator>mohammed</dc:creator>
  <cp:lastModifiedBy>PCPCss</cp:lastModifiedBy>
  <cp:revision>36</cp:revision>
  <dcterms:created xsi:type="dcterms:W3CDTF">2017-07-11T18:32:25Z</dcterms:created>
  <dcterms:modified xsi:type="dcterms:W3CDTF">2020-07-21T17:41:49Z</dcterms:modified>
</cp:coreProperties>
</file>