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5" r:id="rId3"/>
    <p:sldId id="278" r:id="rId4"/>
    <p:sldId id="276" r:id="rId5"/>
    <p:sldId id="259"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2/22/2021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22-Feb-21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22-Feb-21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22-Feb-21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22-Feb-21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22-Feb-21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22-Feb-21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22-Feb-21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22-Feb-21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052736"/>
            <a:ext cx="7772400" cy="1800200"/>
          </a:xfrm>
        </p:spPr>
        <p:txBody>
          <a:bodyPr>
            <a:noAutofit/>
          </a:bodyPr>
          <a:lstStyle/>
          <a:p>
            <a:pPr algn="ctr" rtl="1"/>
            <a:r>
              <a:rPr lang="ar-SA" sz="4400" dirty="0" smtClean="0"/>
              <a:t>الكربوهيدرات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22-Feb-21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en-US" sz="2000" b="1" dirty="0" smtClean="0"/>
              <a:t/>
            </a:r>
            <a:br>
              <a:rPr lang="en-US" sz="2000" b="1" dirty="0" smtClean="0"/>
            </a:br>
            <a:r>
              <a:rPr lang="ar-JO" sz="2000" b="1" dirty="0" smtClean="0"/>
              <a:t>تعد </a:t>
            </a:r>
            <a:r>
              <a:rPr lang="ar-JO" sz="2000" b="1" dirty="0" err="1" smtClean="0"/>
              <a:t>الكاربوهيدرات</a:t>
            </a:r>
            <a:r>
              <a:rPr lang="ar-JO" sz="2000" b="1" dirty="0" smtClean="0"/>
              <a:t> الجزء الأكثر أهمية من غذاء الإنسان باعتبارها من المصادر الأساسية لتوليد الطاقة الحرارية في الجسم البشري، إذ توجد في الخلية على هيئة </a:t>
            </a:r>
            <a:r>
              <a:rPr lang="ar-JO" sz="2000" b="1" dirty="0" err="1" smtClean="0"/>
              <a:t>كلايكوجين</a:t>
            </a:r>
            <a:r>
              <a:rPr lang="ar-JO" sz="2000" b="1" dirty="0" smtClean="0"/>
              <a:t> مخزون غير مذاب والذي يتكون من </a:t>
            </a:r>
            <a:r>
              <a:rPr lang="ar-JO" sz="2000" b="1" dirty="0" err="1" smtClean="0"/>
              <a:t>كلوكوز</a:t>
            </a:r>
            <a:r>
              <a:rPr lang="ar-JO" sz="2000" b="1" dirty="0" smtClean="0"/>
              <a:t> الخلية.</a:t>
            </a:r>
            <a:endParaRPr lang="en-US" sz="2000" dirty="0" smtClean="0"/>
          </a:p>
          <a:p>
            <a:pPr rtl="1"/>
            <a:r>
              <a:rPr lang="ar-JO" sz="2000" b="1" dirty="0" smtClean="0"/>
              <a:t> </a:t>
            </a:r>
            <a:endParaRPr lang="en-US" sz="2000" dirty="0" smtClean="0"/>
          </a:p>
          <a:p>
            <a:pPr rtl="1"/>
            <a:endParaRPr lang="en-US" sz="2000" dirty="0" smtClean="0"/>
          </a:p>
        </p:txBody>
      </p:sp>
      <p:sp>
        <p:nvSpPr>
          <p:cNvPr id="4" name="عنصر نائب للتاريخ 3"/>
          <p:cNvSpPr>
            <a:spLocks noGrp="1"/>
          </p:cNvSpPr>
          <p:nvPr>
            <p:ph type="dt" sz="half" idx="10"/>
          </p:nvPr>
        </p:nvSpPr>
        <p:spPr/>
        <p:txBody>
          <a:bodyPr/>
          <a:lstStyle/>
          <a:p>
            <a:fld id="{B02E0F1F-EDCA-46E7-8119-91E26A2CDF94}"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00042"/>
            <a:ext cx="8229600" cy="5507249"/>
          </a:xfrm>
        </p:spPr>
        <p:txBody>
          <a:bodyPr>
            <a:normAutofit/>
          </a:bodyPr>
          <a:lstStyle/>
          <a:p>
            <a:pPr algn="r" rtl="1"/>
            <a:r>
              <a:rPr lang="en-US" sz="2800" b="1" dirty="0" smtClean="0"/>
              <a:t> </a:t>
            </a:r>
            <a:r>
              <a:rPr lang="ar-IQ" sz="2800" b="1" dirty="0" smtClean="0"/>
              <a:t>   </a:t>
            </a:r>
            <a:r>
              <a:rPr lang="ar-JO" sz="2800" b="1" u="sng" dirty="0" err="1" smtClean="0"/>
              <a:t>الكاربوهيدرات</a:t>
            </a:r>
            <a:r>
              <a:rPr lang="ar-JO" sz="2800" b="1" u="sng" dirty="0" smtClean="0"/>
              <a:t> كيميائيا</a:t>
            </a:r>
            <a:r>
              <a:rPr lang="ar-IQ" sz="2800" b="1" u="sng" dirty="0" smtClean="0"/>
              <a:t>: </a:t>
            </a:r>
            <a:endParaRPr lang="en-US" sz="2800" dirty="0" smtClean="0"/>
          </a:p>
          <a:p>
            <a:pPr algn="r" rtl="1"/>
            <a:r>
              <a:rPr lang="ar-JO" sz="2800" b="1" dirty="0" smtClean="0"/>
              <a:t> </a:t>
            </a:r>
            <a:endParaRPr lang="en-US" sz="2800" dirty="0" smtClean="0"/>
          </a:p>
          <a:p>
            <a:pPr algn="r" rtl="1"/>
            <a:r>
              <a:rPr lang="ar-IQ" sz="2800" b="1" dirty="0" smtClean="0"/>
              <a:t>  </a:t>
            </a:r>
            <a:r>
              <a:rPr lang="ar-JO" sz="2800" b="1" dirty="0" smtClean="0"/>
              <a:t>(تتكون من مركبات عضوية تشمل </a:t>
            </a:r>
            <a:r>
              <a:rPr lang="ar-JO" sz="2800" b="1" dirty="0" err="1" smtClean="0"/>
              <a:t>الكاربون</a:t>
            </a:r>
            <a:r>
              <a:rPr lang="ar-JO" sz="2800" b="1" dirty="0" smtClean="0"/>
              <a:t>، الهيدروجين، الأوكسجين) ويوجد الهيدروجين والأوكسجين في تركيبها بنسبة (2) هيدروجين إلى (1) أوكسجين في الماء.</a:t>
            </a:r>
            <a:endParaRPr lang="en-US" sz="2800" dirty="0" smtClean="0"/>
          </a:p>
          <a:p>
            <a:pPr algn="r" rtl="1">
              <a:buNone/>
            </a:pPr>
            <a:endParaRPr lang="en-US" sz="2800" dirty="0"/>
          </a:p>
        </p:txBody>
      </p:sp>
      <p:sp>
        <p:nvSpPr>
          <p:cNvPr id="3" name="عنصر نائب للتاريخ 2"/>
          <p:cNvSpPr>
            <a:spLocks noGrp="1"/>
          </p:cNvSpPr>
          <p:nvPr>
            <p:ph type="dt" sz="half" idx="10"/>
          </p:nvPr>
        </p:nvSpPr>
        <p:spPr/>
        <p:txBody>
          <a:bodyPr/>
          <a:lstStyle/>
          <a:p>
            <a:fld id="{092AA1F7-A526-45FE-B584-38FFAE472878}" type="datetime5">
              <a:rPr lang="en-US" smtClean="0"/>
              <a:pPr/>
              <a:t>22-Feb-21</a:t>
            </a:fld>
            <a:endParaRPr lang="en-US"/>
          </a:p>
        </p:txBody>
      </p:sp>
      <p:sp>
        <p:nvSpPr>
          <p:cNvPr id="4" name="عنصر نائب لرقم الشريحة 3"/>
          <p:cNvSpPr>
            <a:spLocks noGrp="1"/>
          </p:cNvSpPr>
          <p:nvPr>
            <p:ph type="sldNum" sz="quarter" idx="12"/>
          </p:nvPr>
        </p:nvSpPr>
        <p:spPr/>
        <p:txBody>
          <a:bodyPr/>
          <a:lstStyle/>
          <a:p>
            <a:fld id="{1D275F42-C598-493B-B6CF-68609FFA487F}" type="slidenum">
              <a:rPr lang="en-US" smtClean="0"/>
              <a:pPr/>
              <a:t>3</a:t>
            </a:fld>
            <a:endParaRPr lang="en-US"/>
          </a:p>
        </p:txBody>
      </p:sp>
      <p:sp>
        <p:nvSpPr>
          <p:cNvPr id="6" name="مستطيل 5"/>
          <p:cNvSpPr/>
          <p:nvPr/>
        </p:nvSpPr>
        <p:spPr>
          <a:xfrm>
            <a:off x="2857488" y="928671"/>
            <a:ext cx="5715040" cy="1477328"/>
          </a:xfrm>
          <a:prstGeom prst="rect">
            <a:avLst/>
          </a:prstGeom>
        </p:spPr>
        <p:txBody>
          <a:bodyPr wrap="square">
            <a:spAutoFit/>
          </a:bodyPr>
          <a:lstStyle/>
          <a:p>
            <a:pPr algn="r" rtl="1"/>
            <a:r>
              <a:rPr lang="ar-SA" dirty="0" smtClean="0"/>
              <a:t> </a:t>
            </a:r>
            <a:endParaRPr lang="ar-SA" b="1" dirty="0" smtClean="0"/>
          </a:p>
          <a:p>
            <a:pPr algn="r"/>
            <a:endParaRPr lang="en-US" b="1" dirty="0" smtClean="0"/>
          </a:p>
          <a:p>
            <a:pPr algn="r"/>
            <a:endParaRPr lang="ar-SA" b="1" dirty="0" smtClean="0"/>
          </a:p>
          <a:p>
            <a:pPr algn="r"/>
            <a:endParaRPr lang="ar-SA" b="1" dirty="0" smtClean="0"/>
          </a:p>
          <a:p>
            <a:pPr algn="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a:bodyPr>
          <a:lstStyle/>
          <a:p>
            <a:pPr rtl="1"/>
            <a:r>
              <a:rPr lang="en-US" b="1" u="sng" dirty="0" smtClean="0"/>
              <a:t> </a:t>
            </a:r>
            <a:r>
              <a:rPr lang="ar-JO" b="1" u="sng" dirty="0" smtClean="0"/>
              <a:t>مصادر </a:t>
            </a:r>
            <a:r>
              <a:rPr lang="ar-JO" b="1" u="sng" dirty="0" err="1" smtClean="0"/>
              <a:t>الكاربوهيدرات</a:t>
            </a:r>
            <a:r>
              <a:rPr lang="ar-JO" b="1" u="sng" dirty="0" smtClean="0"/>
              <a:t> :</a:t>
            </a:r>
            <a:endParaRPr lang="en-US" dirty="0" smtClean="0"/>
          </a:p>
          <a:p>
            <a:pPr rtl="1"/>
            <a:r>
              <a:rPr lang="ar-IQ" b="1" dirty="0" smtClean="0"/>
              <a:t>    </a:t>
            </a:r>
            <a:r>
              <a:rPr lang="ar-JO" b="1" dirty="0" smtClean="0"/>
              <a:t>هناك مصدرين رئيسين يحصل منها الإنسان على المواد </a:t>
            </a:r>
            <a:r>
              <a:rPr lang="ar-JO" b="1" dirty="0" err="1" smtClean="0"/>
              <a:t>الكاربوهيدراتية</a:t>
            </a:r>
            <a:r>
              <a:rPr lang="ar-JO" b="1" dirty="0" smtClean="0"/>
              <a:t> : </a:t>
            </a:r>
            <a:endParaRPr lang="en-US" dirty="0" smtClean="0"/>
          </a:p>
          <a:p>
            <a:pPr lvl="0" rtl="1"/>
            <a:r>
              <a:rPr lang="ar-JO" b="1" dirty="0" smtClean="0"/>
              <a:t>مصادر </a:t>
            </a:r>
            <a:r>
              <a:rPr lang="ar-JO" b="1" dirty="0" err="1" smtClean="0"/>
              <a:t>كاربوهيدراتية</a:t>
            </a:r>
            <a:r>
              <a:rPr lang="ar-JO" b="1" dirty="0" smtClean="0"/>
              <a:t> نباتية:  وتأتي في مقدمتها (الحبوب، الفواكه وعصائرها، الخضروات، الخبز، </a:t>
            </a:r>
            <a:r>
              <a:rPr lang="ar-JO" b="1" dirty="0" err="1" smtClean="0"/>
              <a:t>الارز</a:t>
            </a:r>
            <a:r>
              <a:rPr lang="ar-JO" b="1" dirty="0" smtClean="0"/>
              <a:t>، </a:t>
            </a:r>
            <a:r>
              <a:rPr lang="ar-JO" b="1" dirty="0" err="1" smtClean="0"/>
              <a:t>المكرونا</a:t>
            </a:r>
            <a:r>
              <a:rPr lang="ar-JO" b="1" dirty="0" smtClean="0"/>
              <a:t>، الحلوى وما إلى ذلك من مصادر </a:t>
            </a:r>
            <a:r>
              <a:rPr lang="ar-JO" b="1" dirty="0" err="1" smtClean="0"/>
              <a:t>كاربوهيدراتية</a:t>
            </a:r>
            <a:r>
              <a:rPr lang="ar-JO" b="1" dirty="0" smtClean="0"/>
              <a:t> نباتية).</a:t>
            </a:r>
            <a:endParaRPr lang="en-US" dirty="0" smtClean="0"/>
          </a:p>
          <a:p>
            <a:pPr rtl="1"/>
            <a:r>
              <a:rPr lang="ar-JO" b="1" dirty="0" smtClean="0"/>
              <a:t> </a:t>
            </a:r>
            <a:endParaRPr lang="en-US" dirty="0" smtClean="0"/>
          </a:p>
          <a:p>
            <a:pPr rtl="1"/>
            <a:r>
              <a:rPr lang="ar-IQ" b="1" dirty="0" smtClean="0"/>
              <a:t>2- </a:t>
            </a:r>
            <a:r>
              <a:rPr lang="ar-JO" b="1" dirty="0" smtClean="0"/>
              <a:t>مصادر </a:t>
            </a:r>
            <a:r>
              <a:rPr lang="ar-JO" b="1" dirty="0" err="1" smtClean="0"/>
              <a:t>كاربوهيدراتية</a:t>
            </a:r>
            <a:r>
              <a:rPr lang="ar-JO" b="1" dirty="0" smtClean="0"/>
              <a:t> حيوانية: ان القليل من </a:t>
            </a:r>
            <a:r>
              <a:rPr lang="ar-JO" b="1" dirty="0" err="1" smtClean="0"/>
              <a:t>الكاربوهيدرات</a:t>
            </a:r>
            <a:r>
              <a:rPr lang="ar-JO" b="1" dirty="0" smtClean="0"/>
              <a:t> هو من أصل حيواني مثل </a:t>
            </a:r>
            <a:r>
              <a:rPr lang="ar-JO" b="1" dirty="0" err="1" smtClean="0"/>
              <a:t>الكلايكوجين</a:t>
            </a:r>
            <a:r>
              <a:rPr lang="ar-JO" b="1" dirty="0" smtClean="0"/>
              <a:t> أو النشا الحيواني </a:t>
            </a:r>
            <a:r>
              <a:rPr lang="ar-JO" b="1" dirty="0" err="1" smtClean="0"/>
              <a:t>اذ</a:t>
            </a:r>
            <a:r>
              <a:rPr lang="ar-JO" b="1" dirty="0" smtClean="0"/>
              <a:t> يعد اللاكتوز ((الحليب ومشتقاته)) </a:t>
            </a:r>
            <a:r>
              <a:rPr lang="ar-JO" b="1" dirty="0" err="1" smtClean="0"/>
              <a:t>السكرالحيواني</a:t>
            </a:r>
            <a:r>
              <a:rPr lang="ar-JO" b="1" dirty="0" smtClean="0"/>
              <a:t> الوحيد من مصادر </a:t>
            </a:r>
            <a:r>
              <a:rPr lang="ar-JO" b="1" dirty="0" err="1" smtClean="0"/>
              <a:t>الكاربوهيدرات</a:t>
            </a:r>
            <a:r>
              <a:rPr lang="ar-JO" b="1" dirty="0" smtClean="0"/>
              <a:t> الحيوانية.</a:t>
            </a:r>
            <a:endParaRPr lang="en-US" dirty="0" smtClean="0"/>
          </a:p>
          <a:p>
            <a:pPr rtl="1">
              <a:buFontTx/>
              <a:buChar char="-"/>
            </a:pPr>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1214422"/>
            <a:ext cx="8215370" cy="4071966"/>
          </a:xfrm>
        </p:spPr>
        <p:txBody>
          <a:bodyPr>
            <a:normAutofit fontScale="62500" lnSpcReduction="20000"/>
          </a:bodyPr>
          <a:lstStyle/>
          <a:p>
            <a:pPr rtl="1"/>
            <a:r>
              <a:rPr lang="ar-JO" b="1" u="sng" dirty="0" err="1" smtClean="0"/>
              <a:t>اقسام</a:t>
            </a:r>
            <a:r>
              <a:rPr lang="ar-JO" b="1" u="sng" dirty="0" smtClean="0"/>
              <a:t> الكربوهيدرات :</a:t>
            </a:r>
            <a:endParaRPr lang="en-US" dirty="0" smtClean="0"/>
          </a:p>
          <a:p>
            <a:pPr rtl="1"/>
            <a:r>
              <a:rPr lang="ar-JO" b="1" dirty="0" smtClean="0"/>
              <a:t> تقسيم </a:t>
            </a:r>
            <a:r>
              <a:rPr lang="ar-JO" b="1" dirty="0" err="1" smtClean="0"/>
              <a:t>الكاربوهيدرات</a:t>
            </a:r>
            <a:r>
              <a:rPr lang="ar-JO" b="1" dirty="0" smtClean="0"/>
              <a:t>: تقسم </a:t>
            </a:r>
            <a:r>
              <a:rPr lang="ar-JO" b="1" dirty="0" err="1" smtClean="0"/>
              <a:t>الكاربوهيدرات</a:t>
            </a:r>
            <a:r>
              <a:rPr lang="ar-JO" b="1" dirty="0" smtClean="0"/>
              <a:t> طبقا إلى تقسيمها الكيميائي إلى ما يأتي:</a:t>
            </a:r>
            <a:endParaRPr lang="en-US" dirty="0" smtClean="0"/>
          </a:p>
          <a:p>
            <a:pPr lvl="0" rtl="1"/>
            <a:r>
              <a:rPr lang="ar-JO" b="1" dirty="0" smtClean="0"/>
              <a:t>مواد أحادية السكريات: </a:t>
            </a:r>
            <a:endParaRPr lang="en-US" dirty="0" smtClean="0"/>
          </a:p>
          <a:p>
            <a:pPr rtl="1"/>
            <a:r>
              <a:rPr lang="ar-JO" b="1" dirty="0" smtClean="0"/>
              <a:t>تعد السكريات </a:t>
            </a:r>
            <a:r>
              <a:rPr lang="ar-JO" b="1" dirty="0" err="1" smtClean="0"/>
              <a:t>الاحادية</a:t>
            </a:r>
            <a:r>
              <a:rPr lang="ar-JO" b="1" dirty="0" smtClean="0"/>
              <a:t> أبسط صور </a:t>
            </a:r>
            <a:r>
              <a:rPr lang="ar-JO" b="1" dirty="0" err="1" smtClean="0"/>
              <a:t>الكاربوهيدرات</a:t>
            </a:r>
            <a:r>
              <a:rPr lang="ar-JO" b="1" dirty="0" smtClean="0"/>
              <a:t>، </a:t>
            </a:r>
            <a:r>
              <a:rPr lang="ar-JO" b="1" dirty="0" err="1" smtClean="0"/>
              <a:t>اذ</a:t>
            </a:r>
            <a:r>
              <a:rPr lang="ar-JO" b="1" dirty="0" smtClean="0"/>
              <a:t> يسهل امتصاصها بعد هضمها كمصدر أساسي للطاقة لسهولة أكسدتها في </a:t>
            </a:r>
            <a:r>
              <a:rPr lang="ar-JO" b="1" dirty="0" err="1" smtClean="0"/>
              <a:t>الانسجة</a:t>
            </a:r>
            <a:r>
              <a:rPr lang="ar-JO" b="1" dirty="0" smtClean="0"/>
              <a:t> مثل ((الكلوكوز، </a:t>
            </a:r>
            <a:r>
              <a:rPr lang="ar-JO" b="1" dirty="0" err="1" smtClean="0"/>
              <a:t>الفركتوز</a:t>
            </a:r>
            <a:r>
              <a:rPr lang="ar-JO" b="1" dirty="0" smtClean="0"/>
              <a:t>، </a:t>
            </a:r>
            <a:r>
              <a:rPr lang="ar-JO" b="1" dirty="0" err="1" smtClean="0"/>
              <a:t>الكلاكتوز</a:t>
            </a:r>
            <a:r>
              <a:rPr lang="ar-JO" b="1" dirty="0" smtClean="0"/>
              <a:t>، </a:t>
            </a:r>
            <a:r>
              <a:rPr lang="ar-JO" b="1" dirty="0" err="1" smtClean="0"/>
              <a:t>المانوز</a:t>
            </a:r>
            <a:r>
              <a:rPr lang="ar-JO" b="1" dirty="0" smtClean="0"/>
              <a:t>)).</a:t>
            </a:r>
            <a:endParaRPr lang="en-US" dirty="0" smtClean="0"/>
          </a:p>
          <a:p>
            <a:pPr rtl="1"/>
            <a:r>
              <a:rPr lang="ar-JO" b="1" dirty="0" smtClean="0"/>
              <a:t> </a:t>
            </a:r>
            <a:endParaRPr lang="en-US" dirty="0" smtClean="0"/>
          </a:p>
          <a:p>
            <a:pPr lvl="0" rtl="1"/>
            <a:r>
              <a:rPr lang="ar-JO" b="1" dirty="0" smtClean="0"/>
              <a:t>مواد ثنائية وثلاثية السكريات:</a:t>
            </a:r>
            <a:endParaRPr lang="en-US" dirty="0" smtClean="0"/>
          </a:p>
          <a:p>
            <a:pPr rtl="1"/>
            <a:r>
              <a:rPr lang="ar-JO" b="1" dirty="0" smtClean="0"/>
              <a:t> تتكون من المواد ثنائية السكريات من </a:t>
            </a:r>
            <a:r>
              <a:rPr lang="ar-JO" b="1" dirty="0" err="1" smtClean="0"/>
              <a:t>جزئين</a:t>
            </a:r>
            <a:r>
              <a:rPr lang="ar-JO" b="1" dirty="0" smtClean="0"/>
              <a:t> من السكريات البسيطة التي تتحلل في القناة الهضمية </a:t>
            </a:r>
            <a:r>
              <a:rPr lang="ar-JO" b="1" dirty="0" err="1" smtClean="0"/>
              <a:t>للانسان</a:t>
            </a:r>
            <a:r>
              <a:rPr lang="ar-JO" b="1" dirty="0" smtClean="0"/>
              <a:t> الى </a:t>
            </a:r>
            <a:r>
              <a:rPr lang="ar-JO" b="1" dirty="0" err="1" smtClean="0"/>
              <a:t>جزئين</a:t>
            </a:r>
            <a:r>
              <a:rPr lang="ar-JO" b="1" dirty="0" smtClean="0"/>
              <a:t> من المواد </a:t>
            </a:r>
            <a:r>
              <a:rPr lang="ar-JO" b="1" dirty="0" err="1" smtClean="0"/>
              <a:t>احادية</a:t>
            </a:r>
            <a:r>
              <a:rPr lang="ar-JO" b="1" dirty="0" smtClean="0"/>
              <a:t> التكسـر مثل ((</a:t>
            </a:r>
            <a:r>
              <a:rPr lang="ar-JO" b="1" dirty="0" err="1" smtClean="0"/>
              <a:t>المالتوز</a:t>
            </a:r>
            <a:r>
              <a:rPr lang="ar-JO" b="1" dirty="0" smtClean="0"/>
              <a:t>، اللاكتوز)) </a:t>
            </a:r>
            <a:r>
              <a:rPr lang="ar-JO" b="1" dirty="0" err="1" smtClean="0"/>
              <a:t>الاول</a:t>
            </a:r>
            <a:r>
              <a:rPr lang="ar-JO" b="1" dirty="0" smtClean="0"/>
              <a:t> سكر الشعير والثاني سكر اللبن فضلا عن </a:t>
            </a:r>
            <a:r>
              <a:rPr lang="ar-JO" b="1" dirty="0" err="1" smtClean="0"/>
              <a:t>السكروز</a:t>
            </a:r>
            <a:r>
              <a:rPr lang="ar-JO" b="1" dirty="0" smtClean="0"/>
              <a:t>، سكر القصب الذي يتوفر في عصارات النباتات ((مثل البنجر، قصب السكر، الفواكه)). </a:t>
            </a:r>
            <a:endParaRPr lang="en-US" dirty="0" smtClean="0"/>
          </a:p>
          <a:p>
            <a:pPr rtl="1"/>
            <a:r>
              <a:rPr lang="ar-IQ" b="1" dirty="0" smtClean="0"/>
              <a:t>    </a:t>
            </a:r>
            <a:r>
              <a:rPr lang="ar-JO" b="1" dirty="0" smtClean="0"/>
              <a:t>أما المواد ثلاثية السكريات فتتكون من ثلاث جزئيات من السكريات البسيطة مثل ((</a:t>
            </a:r>
            <a:r>
              <a:rPr lang="ar-JO" b="1" dirty="0" err="1" smtClean="0"/>
              <a:t>الرافيتوز</a:t>
            </a:r>
            <a:r>
              <a:rPr lang="ar-JO" b="1" dirty="0" smtClean="0"/>
              <a:t>)) سكر العسل </a:t>
            </a:r>
            <a:r>
              <a:rPr lang="ar-JO" b="1" dirty="0" err="1" smtClean="0"/>
              <a:t>الاسود</a:t>
            </a:r>
            <a:r>
              <a:rPr lang="ar-JO" b="1" dirty="0" smtClean="0"/>
              <a:t> الذي هو عبارة عن جزء من الكلوكوز وجزء من </a:t>
            </a:r>
            <a:r>
              <a:rPr lang="ar-JO" b="1" dirty="0" err="1" smtClean="0"/>
              <a:t>الكلاكتوز</a:t>
            </a:r>
            <a:r>
              <a:rPr lang="ar-JO" b="1" dirty="0" smtClean="0"/>
              <a:t> وجزء ثالث من </a:t>
            </a:r>
            <a:r>
              <a:rPr lang="ar-JO" b="1" dirty="0" err="1" smtClean="0"/>
              <a:t>الفركتوز</a:t>
            </a:r>
            <a:r>
              <a:rPr lang="ar-JO" b="1" dirty="0" smtClean="0"/>
              <a:t>.</a:t>
            </a:r>
            <a:endParaRPr lang="en-US" dirty="0" smtClean="0"/>
          </a:p>
          <a:p>
            <a:pPr lvl="0" rtl="1"/>
            <a:r>
              <a:rPr lang="ar-JO" b="1" dirty="0" smtClean="0"/>
              <a:t>مواد متعددة السكريات : </a:t>
            </a:r>
            <a:endParaRPr lang="en-US" dirty="0" smtClean="0"/>
          </a:p>
          <a:p>
            <a:pPr rtl="1"/>
            <a:r>
              <a:rPr lang="ar-JO" b="1" dirty="0" smtClean="0"/>
              <a:t>تتكون المواد متعددة السكريات من عدة جزيئات معقدة يتكون الواحد منها من عدد كبير من المواد </a:t>
            </a:r>
            <a:r>
              <a:rPr lang="ar-JO" b="1" dirty="0" err="1" smtClean="0"/>
              <a:t>احادية</a:t>
            </a:r>
            <a:r>
              <a:rPr lang="ar-JO" b="1" dirty="0" smtClean="0"/>
              <a:t> السكر وتتحلل بالهضم الى تلك المواد </a:t>
            </a:r>
            <a:r>
              <a:rPr lang="ar-JO" b="1" dirty="0" err="1" smtClean="0"/>
              <a:t>الاحادية</a:t>
            </a:r>
            <a:r>
              <a:rPr lang="ar-JO" b="1" dirty="0" smtClean="0"/>
              <a:t> </a:t>
            </a:r>
            <a:r>
              <a:rPr lang="ar-JO" b="1" dirty="0" err="1" smtClean="0"/>
              <a:t>التسكر</a:t>
            </a:r>
            <a:r>
              <a:rPr lang="ar-JO" b="1" dirty="0" smtClean="0"/>
              <a:t>، وتشمل ((النشا، </a:t>
            </a:r>
            <a:r>
              <a:rPr lang="ar-JO" b="1" dirty="0" err="1" smtClean="0"/>
              <a:t>الكلايكوجين</a:t>
            </a:r>
            <a:r>
              <a:rPr lang="ar-JO" b="1" dirty="0" smtClean="0"/>
              <a:t>، </a:t>
            </a:r>
            <a:r>
              <a:rPr lang="ar-JO" b="1" dirty="0" err="1" smtClean="0"/>
              <a:t>السيلولوز</a:t>
            </a:r>
            <a:r>
              <a:rPr lang="ar-JO" b="1" dirty="0" smtClean="0"/>
              <a:t>، </a:t>
            </a:r>
            <a:r>
              <a:rPr lang="ar-JO" b="1" dirty="0" err="1" smtClean="0"/>
              <a:t>الهيبارين</a:t>
            </a:r>
            <a:r>
              <a:rPr lang="ar-JO" b="1" dirty="0" smtClean="0"/>
              <a:t>)).</a:t>
            </a:r>
            <a:endParaRPr lang="en-US" dirty="0" smtClean="0"/>
          </a:p>
          <a:p>
            <a:pPr rtl="1"/>
            <a:r>
              <a:rPr lang="ar-JO" b="1" dirty="0" smtClean="0"/>
              <a:t> </a:t>
            </a:r>
            <a:endParaRPr lang="en-US" smtClean="0"/>
          </a:p>
          <a:p>
            <a:pPr rtl="1"/>
            <a:endParaRPr lang="en-US" dirty="0"/>
          </a:p>
        </p:txBody>
      </p:sp>
      <p:sp>
        <p:nvSpPr>
          <p:cNvPr id="4" name="Date Placeholder 3"/>
          <p:cNvSpPr>
            <a:spLocks noGrp="1"/>
          </p:cNvSpPr>
          <p:nvPr>
            <p:ph type="dt" sz="half" idx="10"/>
          </p:nvPr>
        </p:nvSpPr>
        <p:spPr/>
        <p:txBody>
          <a:bodyPr/>
          <a:lstStyle/>
          <a:p>
            <a:fld id="{9F189F52-F1FE-4ED6-A4C2-F883D70B2529}" type="datetime5">
              <a:rPr lang="en-US" smtClean="0"/>
              <a:pPr/>
              <a:t>22-Feb-21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22-Feb-21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6</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319</TotalTime>
  <Words>97</Words>
  <Application>Microsoft Office PowerPoint</Application>
  <PresentationFormat>عرض على الشاشة (3:4)‏</PresentationFormat>
  <Paragraphs>44</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Concourse</vt:lpstr>
      <vt:lpstr>الكربوهيدرات </vt:lpstr>
      <vt:lpstr>الشريحة 2</vt:lpstr>
      <vt:lpstr>الشريحة 3</vt:lpstr>
      <vt:lpstr>الشريحة 4</vt:lpstr>
      <vt:lpstr>الشريحة 5</vt:lpstr>
      <vt:lpstr>الشريحة 6</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87</cp:revision>
  <dcterms:created xsi:type="dcterms:W3CDTF">2017-10-26T15:09:56Z</dcterms:created>
  <dcterms:modified xsi:type="dcterms:W3CDTF">2021-02-22T04:38:56Z</dcterms:modified>
</cp:coreProperties>
</file>