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4"/>
  </p:notesMasterIdLst>
  <p:sldIdLst>
    <p:sldId id="415" r:id="rId2"/>
    <p:sldId id="258" r:id="rId3"/>
    <p:sldId id="259" r:id="rId4"/>
    <p:sldId id="389" r:id="rId5"/>
    <p:sldId id="359" r:id="rId6"/>
    <p:sldId id="390" r:id="rId7"/>
    <p:sldId id="391" r:id="rId8"/>
    <p:sldId id="392" r:id="rId9"/>
    <p:sldId id="393" r:id="rId10"/>
    <p:sldId id="394" r:id="rId11"/>
    <p:sldId id="395" r:id="rId12"/>
    <p:sldId id="396" r:id="rId13"/>
    <p:sldId id="416" r:id="rId14"/>
    <p:sldId id="397" r:id="rId15"/>
    <p:sldId id="398" r:id="rId16"/>
    <p:sldId id="399" r:id="rId17"/>
    <p:sldId id="400" r:id="rId18"/>
    <p:sldId id="402" r:id="rId19"/>
    <p:sldId id="401" r:id="rId20"/>
    <p:sldId id="404" r:id="rId21"/>
    <p:sldId id="405" r:id="rId22"/>
    <p:sldId id="406" r:id="rId23"/>
    <p:sldId id="370" r:id="rId24"/>
    <p:sldId id="407" r:id="rId25"/>
    <p:sldId id="408" r:id="rId26"/>
    <p:sldId id="409" r:id="rId27"/>
    <p:sldId id="410" r:id="rId28"/>
    <p:sldId id="411" r:id="rId29"/>
    <p:sldId id="412" r:id="rId30"/>
    <p:sldId id="383" r:id="rId31"/>
    <p:sldId id="417" r:id="rId32"/>
    <p:sldId id="41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4"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mily Yelverton" initials="ey" lastIdx="3" clrIdx="0"/>
  <p:cmAuthor id="1" name="Douglas Martin" initials="DM"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0078A2"/>
    <a:srgbClr val="007CA8"/>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621" autoAdjust="0"/>
    <p:restoredTop sz="86410" autoAdjust="0"/>
  </p:normalViewPr>
  <p:slideViewPr>
    <p:cSldViewPr snapToGrid="0">
      <p:cViewPr varScale="1">
        <p:scale>
          <a:sx n="63" d="100"/>
          <a:sy n="63" d="100"/>
        </p:scale>
        <p:origin x="258" y="72"/>
      </p:cViewPr>
      <p:guideLst>
        <p:guide orient="horz" pos="2160"/>
        <p:guide pos="386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682"/>
    </p:cViewPr>
  </p:sorterViewPr>
  <p:notesViewPr>
    <p:cSldViewPr snapToGrid="0" showGuides="1">
      <p:cViewPr>
        <p:scale>
          <a:sx n="160" d="100"/>
          <a:sy n="160" d="100"/>
        </p:scale>
        <p:origin x="-1400" y="24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DF6198-C0B1-463C-A40F-D7962371B336}" type="doc">
      <dgm:prSet loTypeId="urn:microsoft.com/office/officeart/2005/8/layout/hList1" loCatId="list" qsTypeId="urn:microsoft.com/office/officeart/2005/8/quickstyle/simple1#12" qsCatId="simple" csTypeId="urn:microsoft.com/office/officeart/2005/8/colors/accent0_1" csCatId="mainScheme" phldr="1"/>
      <dgm:spPr/>
      <dgm:t>
        <a:bodyPr/>
        <a:lstStyle/>
        <a:p>
          <a:endParaRPr lang="en-US"/>
        </a:p>
      </dgm:t>
    </dgm:pt>
    <dgm:pt modelId="{4BF41CFE-D004-4975-A46F-ED44B1AF8A4E}">
      <dgm:prSet/>
      <dgm:spPr/>
      <dgm:t>
        <a:bodyPr/>
        <a:lstStyle/>
        <a:p>
          <a:pPr rtl="0"/>
          <a:r>
            <a:rPr lang="en-US" b="1" dirty="0" smtClean="0"/>
            <a:t>Uncontrollable</a:t>
          </a:r>
          <a:endParaRPr lang="en-US" b="1" dirty="0"/>
        </a:p>
      </dgm:t>
    </dgm:pt>
    <dgm:pt modelId="{E24EADD1-21ED-4361-8DA0-75EBC5353FF4}" type="parTrans" cxnId="{ED8B3398-8709-4FB7-98A0-2F5E6FDE86F5}">
      <dgm:prSet/>
      <dgm:spPr/>
      <dgm:t>
        <a:bodyPr/>
        <a:lstStyle/>
        <a:p>
          <a:endParaRPr lang="en-US"/>
        </a:p>
      </dgm:t>
    </dgm:pt>
    <dgm:pt modelId="{1A628166-C881-4443-BF76-DD9CBFA81A2D}" type="sibTrans" cxnId="{ED8B3398-8709-4FB7-98A0-2F5E6FDE86F5}">
      <dgm:prSet/>
      <dgm:spPr/>
      <dgm:t>
        <a:bodyPr/>
        <a:lstStyle/>
        <a:p>
          <a:endParaRPr lang="en-US"/>
        </a:p>
      </dgm:t>
    </dgm:pt>
    <dgm:pt modelId="{319EDD9A-202C-44DB-939A-335AFC4764F4}">
      <dgm:prSet/>
      <dgm:spPr/>
      <dgm:t>
        <a:bodyPr/>
        <a:lstStyle/>
        <a:p>
          <a:pPr rtl="0"/>
          <a:r>
            <a:rPr lang="en-US" b="0" dirty="0" smtClean="0"/>
            <a:t>React and adapt to forces in the environment</a:t>
          </a:r>
          <a:endParaRPr lang="en-US" dirty="0"/>
        </a:p>
      </dgm:t>
    </dgm:pt>
    <dgm:pt modelId="{F2C674E1-1DEA-452B-98CC-98C887C5B05F}" type="parTrans" cxnId="{7AAEF3B6-846D-4C3F-87B3-B74F6CA3B33E}">
      <dgm:prSet/>
      <dgm:spPr/>
      <dgm:t>
        <a:bodyPr/>
        <a:lstStyle/>
        <a:p>
          <a:endParaRPr lang="en-US"/>
        </a:p>
      </dgm:t>
    </dgm:pt>
    <dgm:pt modelId="{8135E6E2-DA50-46D2-912B-BD95529AF549}" type="sibTrans" cxnId="{7AAEF3B6-846D-4C3F-87B3-B74F6CA3B33E}">
      <dgm:prSet/>
      <dgm:spPr/>
      <dgm:t>
        <a:bodyPr/>
        <a:lstStyle/>
        <a:p>
          <a:endParaRPr lang="en-US"/>
        </a:p>
      </dgm:t>
    </dgm:pt>
    <dgm:pt modelId="{E6B89D38-354D-4E90-BCA4-B7A3CA6271AD}">
      <dgm:prSet/>
      <dgm:spPr/>
      <dgm:t>
        <a:bodyPr/>
        <a:lstStyle/>
        <a:p>
          <a:pPr rtl="0"/>
          <a:r>
            <a:rPr lang="en-US" b="1" dirty="0" smtClean="0"/>
            <a:t>Proactive</a:t>
          </a:r>
          <a:endParaRPr lang="en-US" b="1" dirty="0"/>
        </a:p>
      </dgm:t>
    </dgm:pt>
    <dgm:pt modelId="{C72FB13C-6AF8-4B28-9020-487BD34A1BEC}" type="parTrans" cxnId="{8AE71208-2C4D-4469-B48D-F387AF6A6765}">
      <dgm:prSet/>
      <dgm:spPr/>
      <dgm:t>
        <a:bodyPr/>
        <a:lstStyle/>
        <a:p>
          <a:endParaRPr lang="en-US"/>
        </a:p>
      </dgm:t>
    </dgm:pt>
    <dgm:pt modelId="{14FE7BB9-55B6-464C-98E2-AB45A9325AE1}" type="sibTrans" cxnId="{8AE71208-2C4D-4469-B48D-F387AF6A6765}">
      <dgm:prSet/>
      <dgm:spPr/>
      <dgm:t>
        <a:bodyPr/>
        <a:lstStyle/>
        <a:p>
          <a:endParaRPr lang="en-US"/>
        </a:p>
      </dgm:t>
    </dgm:pt>
    <dgm:pt modelId="{F6E8A35B-8A87-4766-AC86-D46D6B09F63B}">
      <dgm:prSet/>
      <dgm:spPr/>
      <dgm:t>
        <a:bodyPr/>
        <a:lstStyle/>
        <a:p>
          <a:pPr rtl="0"/>
          <a:r>
            <a:rPr lang="en-US" b="0" dirty="0" smtClean="0"/>
            <a:t>Take aggressive actions to affect forces in the environment</a:t>
          </a:r>
          <a:endParaRPr lang="en-US" dirty="0"/>
        </a:p>
      </dgm:t>
    </dgm:pt>
    <dgm:pt modelId="{A22A3120-6AF3-4DFD-8151-9E36647B6B3E}" type="parTrans" cxnId="{C88586DF-798D-4E5D-BE35-1880A092E709}">
      <dgm:prSet/>
      <dgm:spPr/>
      <dgm:t>
        <a:bodyPr/>
        <a:lstStyle/>
        <a:p>
          <a:endParaRPr lang="en-US"/>
        </a:p>
      </dgm:t>
    </dgm:pt>
    <dgm:pt modelId="{54C7FF1A-8187-4522-A390-C8BC39EAB2E7}" type="sibTrans" cxnId="{C88586DF-798D-4E5D-BE35-1880A092E709}">
      <dgm:prSet/>
      <dgm:spPr/>
      <dgm:t>
        <a:bodyPr/>
        <a:lstStyle/>
        <a:p>
          <a:endParaRPr lang="en-US"/>
        </a:p>
      </dgm:t>
    </dgm:pt>
    <dgm:pt modelId="{C3E8B31B-17D4-4810-BFCC-F9CAE76A5E08}">
      <dgm:prSet/>
      <dgm:spPr/>
      <dgm:t>
        <a:bodyPr/>
        <a:lstStyle/>
        <a:p>
          <a:pPr rtl="0"/>
          <a:r>
            <a:rPr lang="en-US" b="1" dirty="0" smtClean="0"/>
            <a:t>Reactive</a:t>
          </a:r>
          <a:endParaRPr lang="en-US" b="1" dirty="0"/>
        </a:p>
      </dgm:t>
    </dgm:pt>
    <dgm:pt modelId="{E20B6996-4BD4-42BC-A7BA-5BE9A1F36252}" type="parTrans" cxnId="{906EE83B-90AE-4D6A-80BE-41C4D4AC463B}">
      <dgm:prSet/>
      <dgm:spPr/>
      <dgm:t>
        <a:bodyPr/>
        <a:lstStyle/>
        <a:p>
          <a:endParaRPr lang="en-US"/>
        </a:p>
      </dgm:t>
    </dgm:pt>
    <dgm:pt modelId="{7B953621-FE50-420A-A9AD-D8CBCE094D30}" type="sibTrans" cxnId="{906EE83B-90AE-4D6A-80BE-41C4D4AC463B}">
      <dgm:prSet/>
      <dgm:spPr/>
      <dgm:t>
        <a:bodyPr/>
        <a:lstStyle/>
        <a:p>
          <a:endParaRPr lang="en-US"/>
        </a:p>
      </dgm:t>
    </dgm:pt>
    <dgm:pt modelId="{0D1CEACA-FFCA-42AF-B349-5A1D7AE73C66}">
      <dgm:prSet/>
      <dgm:spPr/>
      <dgm:t>
        <a:bodyPr/>
        <a:lstStyle/>
        <a:p>
          <a:pPr rtl="0"/>
          <a:r>
            <a:rPr lang="en-US" b="0" dirty="0" smtClean="0"/>
            <a:t>Watch and react to forces in the environment</a:t>
          </a:r>
          <a:endParaRPr lang="en-US" dirty="0"/>
        </a:p>
      </dgm:t>
    </dgm:pt>
    <dgm:pt modelId="{9A6F5E95-A7E4-4761-9F5D-4804317D25BD}" type="parTrans" cxnId="{6296A225-B5B6-4B8E-962D-E62DC5725030}">
      <dgm:prSet/>
      <dgm:spPr/>
      <dgm:t>
        <a:bodyPr/>
        <a:lstStyle/>
        <a:p>
          <a:endParaRPr lang="en-US"/>
        </a:p>
      </dgm:t>
    </dgm:pt>
    <dgm:pt modelId="{B638AE5E-9868-4E5A-8C6B-FC918E908407}" type="sibTrans" cxnId="{6296A225-B5B6-4B8E-962D-E62DC5725030}">
      <dgm:prSet/>
      <dgm:spPr/>
      <dgm:t>
        <a:bodyPr/>
        <a:lstStyle/>
        <a:p>
          <a:endParaRPr lang="en-US"/>
        </a:p>
      </dgm:t>
    </dgm:pt>
    <dgm:pt modelId="{F1724E38-1B4C-436B-A3EA-F7961DC6E058}" type="pres">
      <dgm:prSet presAssocID="{B7DF6198-C0B1-463C-A40F-D7962371B336}" presName="Name0" presStyleCnt="0">
        <dgm:presLayoutVars>
          <dgm:dir/>
          <dgm:animLvl val="lvl"/>
          <dgm:resizeHandles val="exact"/>
        </dgm:presLayoutVars>
      </dgm:prSet>
      <dgm:spPr/>
      <dgm:t>
        <a:bodyPr/>
        <a:lstStyle/>
        <a:p>
          <a:endParaRPr lang="en-US"/>
        </a:p>
      </dgm:t>
    </dgm:pt>
    <dgm:pt modelId="{48C8C043-A221-4BD4-A327-18A65ABC4DD5}" type="pres">
      <dgm:prSet presAssocID="{4BF41CFE-D004-4975-A46F-ED44B1AF8A4E}" presName="composite" presStyleCnt="0"/>
      <dgm:spPr/>
      <dgm:t>
        <a:bodyPr/>
        <a:lstStyle/>
        <a:p>
          <a:endParaRPr lang="en-US"/>
        </a:p>
      </dgm:t>
    </dgm:pt>
    <dgm:pt modelId="{E7FEC4CD-6D6A-46D9-826D-284E7060B736}" type="pres">
      <dgm:prSet presAssocID="{4BF41CFE-D004-4975-A46F-ED44B1AF8A4E}" presName="parTx" presStyleLbl="alignNode1" presStyleIdx="0" presStyleCnt="3">
        <dgm:presLayoutVars>
          <dgm:chMax val="0"/>
          <dgm:chPref val="0"/>
          <dgm:bulletEnabled val="1"/>
        </dgm:presLayoutVars>
      </dgm:prSet>
      <dgm:spPr/>
      <dgm:t>
        <a:bodyPr/>
        <a:lstStyle/>
        <a:p>
          <a:endParaRPr lang="en-US"/>
        </a:p>
      </dgm:t>
    </dgm:pt>
    <dgm:pt modelId="{52307BE1-08FC-421D-BF5E-AB009BD8B595}" type="pres">
      <dgm:prSet presAssocID="{4BF41CFE-D004-4975-A46F-ED44B1AF8A4E}" presName="desTx" presStyleLbl="alignAccFollowNode1" presStyleIdx="0" presStyleCnt="3">
        <dgm:presLayoutVars>
          <dgm:bulletEnabled val="1"/>
        </dgm:presLayoutVars>
      </dgm:prSet>
      <dgm:spPr/>
      <dgm:t>
        <a:bodyPr/>
        <a:lstStyle/>
        <a:p>
          <a:endParaRPr lang="en-US"/>
        </a:p>
      </dgm:t>
    </dgm:pt>
    <dgm:pt modelId="{A27D5367-DD89-40C0-896C-7C5F55D65189}" type="pres">
      <dgm:prSet presAssocID="{1A628166-C881-4443-BF76-DD9CBFA81A2D}" presName="space" presStyleCnt="0"/>
      <dgm:spPr/>
      <dgm:t>
        <a:bodyPr/>
        <a:lstStyle/>
        <a:p>
          <a:endParaRPr lang="en-US"/>
        </a:p>
      </dgm:t>
    </dgm:pt>
    <dgm:pt modelId="{385C5F71-764F-487E-91D9-88043EB0465B}" type="pres">
      <dgm:prSet presAssocID="{E6B89D38-354D-4E90-BCA4-B7A3CA6271AD}" presName="composite" presStyleCnt="0"/>
      <dgm:spPr/>
      <dgm:t>
        <a:bodyPr/>
        <a:lstStyle/>
        <a:p>
          <a:endParaRPr lang="en-US"/>
        </a:p>
      </dgm:t>
    </dgm:pt>
    <dgm:pt modelId="{A639388A-0441-4811-9880-215A7F97393F}" type="pres">
      <dgm:prSet presAssocID="{E6B89D38-354D-4E90-BCA4-B7A3CA6271AD}" presName="parTx" presStyleLbl="alignNode1" presStyleIdx="1" presStyleCnt="3">
        <dgm:presLayoutVars>
          <dgm:chMax val="0"/>
          <dgm:chPref val="0"/>
          <dgm:bulletEnabled val="1"/>
        </dgm:presLayoutVars>
      </dgm:prSet>
      <dgm:spPr/>
      <dgm:t>
        <a:bodyPr/>
        <a:lstStyle/>
        <a:p>
          <a:endParaRPr lang="en-US"/>
        </a:p>
      </dgm:t>
    </dgm:pt>
    <dgm:pt modelId="{6659C763-E8A1-4D3F-8352-33D7ADBDE6A2}" type="pres">
      <dgm:prSet presAssocID="{E6B89D38-354D-4E90-BCA4-B7A3CA6271AD}" presName="desTx" presStyleLbl="alignAccFollowNode1" presStyleIdx="1" presStyleCnt="3">
        <dgm:presLayoutVars>
          <dgm:bulletEnabled val="1"/>
        </dgm:presLayoutVars>
      </dgm:prSet>
      <dgm:spPr/>
      <dgm:t>
        <a:bodyPr/>
        <a:lstStyle/>
        <a:p>
          <a:endParaRPr lang="en-US"/>
        </a:p>
      </dgm:t>
    </dgm:pt>
    <dgm:pt modelId="{0AEE16EF-A83A-43AC-A4BA-2504EDB0EFC9}" type="pres">
      <dgm:prSet presAssocID="{14FE7BB9-55B6-464C-98E2-AB45A9325AE1}" presName="space" presStyleCnt="0"/>
      <dgm:spPr/>
      <dgm:t>
        <a:bodyPr/>
        <a:lstStyle/>
        <a:p>
          <a:endParaRPr lang="en-US"/>
        </a:p>
      </dgm:t>
    </dgm:pt>
    <dgm:pt modelId="{CB5DC880-8B24-4054-B146-F4C5057CBE8C}" type="pres">
      <dgm:prSet presAssocID="{C3E8B31B-17D4-4810-BFCC-F9CAE76A5E08}" presName="composite" presStyleCnt="0"/>
      <dgm:spPr/>
      <dgm:t>
        <a:bodyPr/>
        <a:lstStyle/>
        <a:p>
          <a:endParaRPr lang="en-US"/>
        </a:p>
      </dgm:t>
    </dgm:pt>
    <dgm:pt modelId="{ABB995A1-AAF1-4942-958C-97FEECF4E4A2}" type="pres">
      <dgm:prSet presAssocID="{C3E8B31B-17D4-4810-BFCC-F9CAE76A5E08}" presName="parTx" presStyleLbl="alignNode1" presStyleIdx="2" presStyleCnt="3" custLinFactNeighborX="1948" custLinFactNeighborY="1853">
        <dgm:presLayoutVars>
          <dgm:chMax val="0"/>
          <dgm:chPref val="0"/>
          <dgm:bulletEnabled val="1"/>
        </dgm:presLayoutVars>
      </dgm:prSet>
      <dgm:spPr/>
      <dgm:t>
        <a:bodyPr/>
        <a:lstStyle/>
        <a:p>
          <a:endParaRPr lang="en-US"/>
        </a:p>
      </dgm:t>
    </dgm:pt>
    <dgm:pt modelId="{19D5C01A-14EE-40AC-9CA4-9EA41841C236}" type="pres">
      <dgm:prSet presAssocID="{C3E8B31B-17D4-4810-BFCC-F9CAE76A5E08}" presName="desTx" presStyleLbl="alignAccFollowNode1" presStyleIdx="2" presStyleCnt="3">
        <dgm:presLayoutVars>
          <dgm:bulletEnabled val="1"/>
        </dgm:presLayoutVars>
      </dgm:prSet>
      <dgm:spPr/>
      <dgm:t>
        <a:bodyPr/>
        <a:lstStyle/>
        <a:p>
          <a:endParaRPr lang="en-US"/>
        </a:p>
      </dgm:t>
    </dgm:pt>
  </dgm:ptLst>
  <dgm:cxnLst>
    <dgm:cxn modelId="{ED8B3398-8709-4FB7-98A0-2F5E6FDE86F5}" srcId="{B7DF6198-C0B1-463C-A40F-D7962371B336}" destId="{4BF41CFE-D004-4975-A46F-ED44B1AF8A4E}" srcOrd="0" destOrd="0" parTransId="{E24EADD1-21ED-4361-8DA0-75EBC5353FF4}" sibTransId="{1A628166-C881-4443-BF76-DD9CBFA81A2D}"/>
    <dgm:cxn modelId="{906EE83B-90AE-4D6A-80BE-41C4D4AC463B}" srcId="{B7DF6198-C0B1-463C-A40F-D7962371B336}" destId="{C3E8B31B-17D4-4810-BFCC-F9CAE76A5E08}" srcOrd="2" destOrd="0" parTransId="{E20B6996-4BD4-42BC-A7BA-5BE9A1F36252}" sibTransId="{7B953621-FE50-420A-A9AD-D8CBCE094D30}"/>
    <dgm:cxn modelId="{6296A225-B5B6-4B8E-962D-E62DC5725030}" srcId="{C3E8B31B-17D4-4810-BFCC-F9CAE76A5E08}" destId="{0D1CEACA-FFCA-42AF-B349-5A1D7AE73C66}" srcOrd="0" destOrd="0" parTransId="{9A6F5E95-A7E4-4761-9F5D-4804317D25BD}" sibTransId="{B638AE5E-9868-4E5A-8C6B-FC918E908407}"/>
    <dgm:cxn modelId="{C88586DF-798D-4E5D-BE35-1880A092E709}" srcId="{E6B89D38-354D-4E90-BCA4-B7A3CA6271AD}" destId="{F6E8A35B-8A87-4766-AC86-D46D6B09F63B}" srcOrd="0" destOrd="0" parTransId="{A22A3120-6AF3-4DFD-8151-9E36647B6B3E}" sibTransId="{54C7FF1A-8187-4522-A390-C8BC39EAB2E7}"/>
    <dgm:cxn modelId="{EEAEA9DB-A4C1-0745-87A5-5603462D995A}" type="presOf" srcId="{B7DF6198-C0B1-463C-A40F-D7962371B336}" destId="{F1724E38-1B4C-436B-A3EA-F7961DC6E058}" srcOrd="0" destOrd="0" presId="urn:microsoft.com/office/officeart/2005/8/layout/hList1"/>
    <dgm:cxn modelId="{8AE71208-2C4D-4469-B48D-F387AF6A6765}" srcId="{B7DF6198-C0B1-463C-A40F-D7962371B336}" destId="{E6B89D38-354D-4E90-BCA4-B7A3CA6271AD}" srcOrd="1" destOrd="0" parTransId="{C72FB13C-6AF8-4B28-9020-487BD34A1BEC}" sibTransId="{14FE7BB9-55B6-464C-98E2-AB45A9325AE1}"/>
    <dgm:cxn modelId="{7AAEF3B6-846D-4C3F-87B3-B74F6CA3B33E}" srcId="{4BF41CFE-D004-4975-A46F-ED44B1AF8A4E}" destId="{319EDD9A-202C-44DB-939A-335AFC4764F4}" srcOrd="0" destOrd="0" parTransId="{F2C674E1-1DEA-452B-98CC-98C887C5B05F}" sibTransId="{8135E6E2-DA50-46D2-912B-BD95529AF549}"/>
    <dgm:cxn modelId="{C95030CD-0E7D-F344-B3B0-4CABA7966E4B}" type="presOf" srcId="{F6E8A35B-8A87-4766-AC86-D46D6B09F63B}" destId="{6659C763-E8A1-4D3F-8352-33D7ADBDE6A2}" srcOrd="0" destOrd="0" presId="urn:microsoft.com/office/officeart/2005/8/layout/hList1"/>
    <dgm:cxn modelId="{088A8CA1-C88C-784D-95AE-F2A48F09BCB1}" type="presOf" srcId="{4BF41CFE-D004-4975-A46F-ED44B1AF8A4E}" destId="{E7FEC4CD-6D6A-46D9-826D-284E7060B736}" srcOrd="0" destOrd="0" presId="urn:microsoft.com/office/officeart/2005/8/layout/hList1"/>
    <dgm:cxn modelId="{6410DAA7-1A84-B048-9D36-8624E3FE13F4}" type="presOf" srcId="{E6B89D38-354D-4E90-BCA4-B7A3CA6271AD}" destId="{A639388A-0441-4811-9880-215A7F97393F}" srcOrd="0" destOrd="0" presId="urn:microsoft.com/office/officeart/2005/8/layout/hList1"/>
    <dgm:cxn modelId="{CC3EEB4D-8E1D-3749-8748-EC006AB2C691}" type="presOf" srcId="{319EDD9A-202C-44DB-939A-335AFC4764F4}" destId="{52307BE1-08FC-421D-BF5E-AB009BD8B595}" srcOrd="0" destOrd="0" presId="urn:microsoft.com/office/officeart/2005/8/layout/hList1"/>
    <dgm:cxn modelId="{BBEC6488-1BF8-4049-A263-CCDCD2EAE08C}" type="presOf" srcId="{0D1CEACA-FFCA-42AF-B349-5A1D7AE73C66}" destId="{19D5C01A-14EE-40AC-9CA4-9EA41841C236}" srcOrd="0" destOrd="0" presId="urn:microsoft.com/office/officeart/2005/8/layout/hList1"/>
    <dgm:cxn modelId="{6025FCD8-846E-4F41-B4A7-7959F2A68EB7}" type="presOf" srcId="{C3E8B31B-17D4-4810-BFCC-F9CAE76A5E08}" destId="{ABB995A1-AAF1-4942-958C-97FEECF4E4A2}" srcOrd="0" destOrd="0" presId="urn:microsoft.com/office/officeart/2005/8/layout/hList1"/>
    <dgm:cxn modelId="{643165C3-C698-FB4A-984F-4A0C009EC98E}" type="presParOf" srcId="{F1724E38-1B4C-436B-A3EA-F7961DC6E058}" destId="{48C8C043-A221-4BD4-A327-18A65ABC4DD5}" srcOrd="0" destOrd="0" presId="urn:microsoft.com/office/officeart/2005/8/layout/hList1"/>
    <dgm:cxn modelId="{F8CEFF0B-B366-AC45-8D54-CA7C0C867175}" type="presParOf" srcId="{48C8C043-A221-4BD4-A327-18A65ABC4DD5}" destId="{E7FEC4CD-6D6A-46D9-826D-284E7060B736}" srcOrd="0" destOrd="0" presId="urn:microsoft.com/office/officeart/2005/8/layout/hList1"/>
    <dgm:cxn modelId="{61B9C158-7449-FF4E-9CFF-9C3DEC0C1D38}" type="presParOf" srcId="{48C8C043-A221-4BD4-A327-18A65ABC4DD5}" destId="{52307BE1-08FC-421D-BF5E-AB009BD8B595}" srcOrd="1" destOrd="0" presId="urn:microsoft.com/office/officeart/2005/8/layout/hList1"/>
    <dgm:cxn modelId="{200382F8-54E0-E740-A64A-D51C62051D28}" type="presParOf" srcId="{F1724E38-1B4C-436B-A3EA-F7961DC6E058}" destId="{A27D5367-DD89-40C0-896C-7C5F55D65189}" srcOrd="1" destOrd="0" presId="urn:microsoft.com/office/officeart/2005/8/layout/hList1"/>
    <dgm:cxn modelId="{DAF2EA20-0C08-2346-ADCA-DD6F83D5800A}" type="presParOf" srcId="{F1724E38-1B4C-436B-A3EA-F7961DC6E058}" destId="{385C5F71-764F-487E-91D9-88043EB0465B}" srcOrd="2" destOrd="0" presId="urn:microsoft.com/office/officeart/2005/8/layout/hList1"/>
    <dgm:cxn modelId="{F45559C6-3D6F-674E-84A7-1DB4FB4A362F}" type="presParOf" srcId="{385C5F71-764F-487E-91D9-88043EB0465B}" destId="{A639388A-0441-4811-9880-215A7F97393F}" srcOrd="0" destOrd="0" presId="urn:microsoft.com/office/officeart/2005/8/layout/hList1"/>
    <dgm:cxn modelId="{F1A75D4C-A5B0-E24C-B392-3CF2E6D176DD}" type="presParOf" srcId="{385C5F71-764F-487E-91D9-88043EB0465B}" destId="{6659C763-E8A1-4D3F-8352-33D7ADBDE6A2}" srcOrd="1" destOrd="0" presId="urn:microsoft.com/office/officeart/2005/8/layout/hList1"/>
    <dgm:cxn modelId="{A67FF705-217C-CC46-9DD7-76FF6DAEF290}" type="presParOf" srcId="{F1724E38-1B4C-436B-A3EA-F7961DC6E058}" destId="{0AEE16EF-A83A-43AC-A4BA-2504EDB0EFC9}" srcOrd="3" destOrd="0" presId="urn:microsoft.com/office/officeart/2005/8/layout/hList1"/>
    <dgm:cxn modelId="{C62095E7-EC31-6D4B-8324-D71EE30D45D1}" type="presParOf" srcId="{F1724E38-1B4C-436B-A3EA-F7961DC6E058}" destId="{CB5DC880-8B24-4054-B146-F4C5057CBE8C}" srcOrd="4" destOrd="0" presId="urn:microsoft.com/office/officeart/2005/8/layout/hList1"/>
    <dgm:cxn modelId="{9F39A173-69F4-F74C-B048-21211E09ABC4}" type="presParOf" srcId="{CB5DC880-8B24-4054-B146-F4C5057CBE8C}" destId="{ABB995A1-AAF1-4942-958C-97FEECF4E4A2}" srcOrd="0" destOrd="0" presId="urn:microsoft.com/office/officeart/2005/8/layout/hList1"/>
    <dgm:cxn modelId="{F69F2373-A713-8B4A-9B39-1545E89B90C5}" type="presParOf" srcId="{CB5DC880-8B24-4054-B146-F4C5057CBE8C}" destId="{19D5C01A-14EE-40AC-9CA4-9EA41841C23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FEC4CD-6D6A-46D9-826D-284E7060B736}">
      <dsp:nvSpPr>
        <dsp:cNvPr id="0" name=""/>
        <dsp:cNvSpPr/>
      </dsp:nvSpPr>
      <dsp:spPr>
        <a:xfrm>
          <a:off x="2547" y="22358"/>
          <a:ext cx="2484239" cy="7488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b="1" kern="1200" dirty="0" smtClean="0"/>
            <a:t>Uncontrollable</a:t>
          </a:r>
          <a:endParaRPr lang="en-US" sz="2600" b="1" kern="1200" dirty="0"/>
        </a:p>
      </dsp:txBody>
      <dsp:txXfrm>
        <a:off x="2547" y="22358"/>
        <a:ext cx="2484239" cy="748800"/>
      </dsp:txXfrm>
    </dsp:sp>
    <dsp:sp modelId="{52307BE1-08FC-421D-BF5E-AB009BD8B595}">
      <dsp:nvSpPr>
        <dsp:cNvPr id="0" name=""/>
        <dsp:cNvSpPr/>
      </dsp:nvSpPr>
      <dsp:spPr>
        <a:xfrm>
          <a:off x="2547" y="771158"/>
          <a:ext cx="2484239" cy="2559283"/>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b="0" kern="1200" dirty="0" smtClean="0"/>
            <a:t>React and adapt to forces in the environment</a:t>
          </a:r>
          <a:endParaRPr lang="en-US" sz="2600" kern="1200" dirty="0"/>
        </a:p>
      </dsp:txBody>
      <dsp:txXfrm>
        <a:off x="2547" y="771158"/>
        <a:ext cx="2484239" cy="2559283"/>
      </dsp:txXfrm>
    </dsp:sp>
    <dsp:sp modelId="{A639388A-0441-4811-9880-215A7F97393F}">
      <dsp:nvSpPr>
        <dsp:cNvPr id="0" name=""/>
        <dsp:cNvSpPr/>
      </dsp:nvSpPr>
      <dsp:spPr>
        <a:xfrm>
          <a:off x="2834580" y="22358"/>
          <a:ext cx="2484239" cy="7488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b="1" kern="1200" dirty="0" smtClean="0"/>
            <a:t>Proactive</a:t>
          </a:r>
          <a:endParaRPr lang="en-US" sz="2600" b="1" kern="1200" dirty="0"/>
        </a:p>
      </dsp:txBody>
      <dsp:txXfrm>
        <a:off x="2834580" y="22358"/>
        <a:ext cx="2484239" cy="748800"/>
      </dsp:txXfrm>
    </dsp:sp>
    <dsp:sp modelId="{6659C763-E8A1-4D3F-8352-33D7ADBDE6A2}">
      <dsp:nvSpPr>
        <dsp:cNvPr id="0" name=""/>
        <dsp:cNvSpPr/>
      </dsp:nvSpPr>
      <dsp:spPr>
        <a:xfrm>
          <a:off x="2834580" y="771158"/>
          <a:ext cx="2484239" cy="2559283"/>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b="0" kern="1200" dirty="0" smtClean="0"/>
            <a:t>Take aggressive actions to affect forces in the environment</a:t>
          </a:r>
          <a:endParaRPr lang="en-US" sz="2600" kern="1200" dirty="0"/>
        </a:p>
      </dsp:txBody>
      <dsp:txXfrm>
        <a:off x="2834580" y="771158"/>
        <a:ext cx="2484239" cy="2559283"/>
      </dsp:txXfrm>
    </dsp:sp>
    <dsp:sp modelId="{ABB995A1-AAF1-4942-958C-97FEECF4E4A2}">
      <dsp:nvSpPr>
        <dsp:cNvPr id="0" name=""/>
        <dsp:cNvSpPr/>
      </dsp:nvSpPr>
      <dsp:spPr>
        <a:xfrm>
          <a:off x="5669160" y="36233"/>
          <a:ext cx="2484239" cy="748800"/>
        </a:xfrm>
        <a:prstGeom prst="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rtl="0">
            <a:lnSpc>
              <a:spcPct val="90000"/>
            </a:lnSpc>
            <a:spcBef>
              <a:spcPct val="0"/>
            </a:spcBef>
            <a:spcAft>
              <a:spcPct val="35000"/>
            </a:spcAft>
          </a:pPr>
          <a:r>
            <a:rPr lang="en-US" sz="2600" b="1" kern="1200" dirty="0" smtClean="0"/>
            <a:t>Reactive</a:t>
          </a:r>
          <a:endParaRPr lang="en-US" sz="2600" b="1" kern="1200" dirty="0"/>
        </a:p>
      </dsp:txBody>
      <dsp:txXfrm>
        <a:off x="5669160" y="36233"/>
        <a:ext cx="2484239" cy="748800"/>
      </dsp:txXfrm>
    </dsp:sp>
    <dsp:sp modelId="{19D5C01A-14EE-40AC-9CA4-9EA41841C236}">
      <dsp:nvSpPr>
        <dsp:cNvPr id="0" name=""/>
        <dsp:cNvSpPr/>
      </dsp:nvSpPr>
      <dsp:spPr>
        <a:xfrm>
          <a:off x="5666612" y="771158"/>
          <a:ext cx="2484239" cy="2559283"/>
        </a:xfrm>
        <a:prstGeom prst="rect">
          <a:avLst/>
        </a:prstGeom>
        <a:solidFill>
          <a:schemeClr val="lt1">
            <a:alpha val="90000"/>
            <a:tint val="40000"/>
            <a:hueOff val="0"/>
            <a:satOff val="0"/>
            <a:lumOff val="0"/>
            <a:alphaOff val="0"/>
          </a:schemeClr>
        </a:solidFill>
        <a:ln w="12700" cap="flat" cmpd="sng" algn="ctr">
          <a:solidFill>
            <a:schemeClr val="dk1">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b="0" kern="1200" dirty="0" smtClean="0"/>
            <a:t>Watch and react to forces in the environment</a:t>
          </a:r>
          <a:endParaRPr lang="en-US" sz="2600" kern="1200" dirty="0"/>
        </a:p>
      </dsp:txBody>
      <dsp:txXfrm>
        <a:off x="5666612" y="771158"/>
        <a:ext cx="2484239" cy="2559283"/>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1E5A47-5EF7-41C3-AE15-CC3EBBE7979D}" type="datetimeFigureOut">
              <a:rPr lang="en-US" smtClean="0"/>
              <a:t>8/7/2022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5A0A23-7F20-4B04-A006-693C5986EE1E}" type="slidenum">
              <a:rPr lang="en-US" smtClean="0"/>
              <a:t>‹#›</a:t>
            </a:fld>
            <a:endParaRPr lang="en-US" dirty="0"/>
          </a:p>
        </p:txBody>
      </p:sp>
    </p:spTree>
    <p:extLst>
      <p:ext uri="{BB962C8B-B14F-4D97-AF65-F5344CB8AC3E}">
        <p14:creationId xmlns:p14="http://schemas.microsoft.com/office/powerpoint/2010/main" val="273344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txBox="1">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smtClean="0">
              <a:solidFill>
                <a:srgbClr val="000000"/>
              </a:solidFill>
              <a:cs typeface="Arial" panose="020B0604020202020204" pitchFamily="34" charset="0"/>
              <a:sym typeface="Arial" panose="020B0604020202020204" pitchFamily="34" charset="0"/>
            </a:endParaRPr>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lgn="l">
              <a:spcBef>
                <a:spcPct val="0"/>
              </a:spcBef>
              <a:buSzTx/>
            </a:pPr>
            <a:fld id="{B6AA7723-1386-4A38-B045-2C418B1CBE64}" type="slidenum">
              <a:rPr lang="en-US" altLang="en-US" sz="1400">
                <a:solidFill>
                  <a:srgbClr val="000000"/>
                </a:solidFill>
              </a:rPr>
              <a:pPr algn="l">
                <a:spcBef>
                  <a:spcPct val="0"/>
                </a:spcBef>
                <a:buSzTx/>
              </a:pPr>
              <a:t>1</a:t>
            </a:fld>
            <a:endParaRPr lang="en-US" altLang="en-US" sz="1400">
              <a:solidFill>
                <a:srgbClr val="000000"/>
              </a:solidFill>
            </a:endParaRPr>
          </a:p>
        </p:txBody>
      </p:sp>
    </p:spTree>
    <p:extLst>
      <p:ext uri="{BB962C8B-B14F-4D97-AF65-F5344CB8AC3E}">
        <p14:creationId xmlns:p14="http://schemas.microsoft.com/office/powerpoint/2010/main" val="462678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10</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marL="171450" indent="-171450">
              <a:buFont typeface="Arial" panose="020B0604020202020204" pitchFamily="34" charset="0"/>
              <a:buChar char="•"/>
            </a:pPr>
            <a:r>
              <a:rPr lang="en-US" altLang="en-US" i="1" dirty="0" smtClean="0"/>
              <a:t>Financial publics.</a:t>
            </a:r>
            <a:r>
              <a:rPr lang="en-US" altLang="en-US" dirty="0" smtClean="0"/>
              <a:t> This group influences the company’s ability to obtain funds.</a:t>
            </a:r>
          </a:p>
          <a:p>
            <a:pPr marL="171450" indent="-171450">
              <a:buFont typeface="Arial" panose="020B0604020202020204" pitchFamily="34" charset="0"/>
              <a:buChar char="•"/>
            </a:pPr>
            <a:r>
              <a:rPr lang="en-US" altLang="en-US" i="1" dirty="0" smtClean="0"/>
              <a:t>Media publics.</a:t>
            </a:r>
            <a:r>
              <a:rPr lang="en-US" altLang="en-US" dirty="0" smtClean="0"/>
              <a:t> This group carries news, features, and editorial opinion. </a:t>
            </a:r>
          </a:p>
          <a:p>
            <a:pPr marL="171450" indent="-171450">
              <a:buFont typeface="Arial" panose="020B0604020202020204" pitchFamily="34" charset="0"/>
              <a:buChar char="•"/>
            </a:pPr>
            <a:r>
              <a:rPr lang="en-US" altLang="en-US" i="1" dirty="0" smtClean="0"/>
              <a:t>Government publics</a:t>
            </a:r>
            <a:r>
              <a:rPr lang="en-US" altLang="en-US" dirty="0" smtClean="0"/>
              <a:t>. Management must take government developments into account. </a:t>
            </a:r>
          </a:p>
          <a:p>
            <a:pPr marL="171450" indent="-171450">
              <a:buFont typeface="Arial" panose="020B0604020202020204" pitchFamily="34" charset="0"/>
              <a:buChar char="•"/>
            </a:pPr>
            <a:r>
              <a:rPr lang="en-US" altLang="en-US" i="1" dirty="0" smtClean="0"/>
              <a:t>Citizen-action publics</a:t>
            </a:r>
            <a:r>
              <a:rPr lang="en-US" altLang="en-US" dirty="0" smtClean="0"/>
              <a:t>. A company’s marketing decisions may be questioned by consumer organizations, environmental groups, minority groups, and others. </a:t>
            </a:r>
          </a:p>
          <a:p>
            <a:pPr marL="171450" indent="-171450">
              <a:buFont typeface="Arial" panose="020B0604020202020204" pitchFamily="34" charset="0"/>
              <a:buChar char="•"/>
            </a:pPr>
            <a:r>
              <a:rPr lang="en-US" altLang="en-US" i="1" dirty="0" smtClean="0"/>
              <a:t>Local publics</a:t>
            </a:r>
            <a:r>
              <a:rPr lang="en-US" altLang="en-US" dirty="0" smtClean="0"/>
              <a:t>. This group includes neighborhood residents and community organizations. </a:t>
            </a:r>
          </a:p>
          <a:p>
            <a:pPr marL="171450" indent="-171450">
              <a:buFont typeface="Arial" panose="020B0604020202020204" pitchFamily="34" charset="0"/>
              <a:buChar char="•"/>
            </a:pPr>
            <a:r>
              <a:rPr lang="en-US" altLang="en-US" i="1" dirty="0" smtClean="0"/>
              <a:t>General public</a:t>
            </a:r>
            <a:r>
              <a:rPr lang="en-US" altLang="en-US" dirty="0" smtClean="0"/>
              <a:t>. A company needs to be concerned about the general public’s attitude toward its products and activities. </a:t>
            </a:r>
          </a:p>
          <a:p>
            <a:pPr marL="171450" indent="-171450">
              <a:buFont typeface="Arial" panose="020B0604020202020204" pitchFamily="34" charset="0"/>
              <a:buChar char="•"/>
            </a:pPr>
            <a:r>
              <a:rPr lang="en-US" altLang="en-US" i="1" dirty="0" smtClean="0"/>
              <a:t>Internal publics.</a:t>
            </a:r>
            <a:r>
              <a:rPr lang="en-US" altLang="en-US" dirty="0" smtClean="0"/>
              <a:t> This group includes workers, managers, volunteers, and the board of directors. </a:t>
            </a:r>
          </a:p>
          <a:p>
            <a:endParaRPr lang="en-US" altLang="en-US" dirty="0" smtClean="0"/>
          </a:p>
          <a:p>
            <a:r>
              <a:rPr lang="en-US" altLang="en-US" dirty="0" smtClean="0"/>
              <a:t>A company can prepare marketing plans for these major publics as well as for its customer markets. The company would have to design offers to these publics that are attractive enough to produce the desired response.</a:t>
            </a:r>
          </a:p>
          <a:p>
            <a:endParaRPr lang="en-US" altLang="en-US" b="1" dirty="0" smtClean="0"/>
          </a:p>
        </p:txBody>
      </p:sp>
    </p:spTree>
    <p:extLst>
      <p:ext uri="{BB962C8B-B14F-4D97-AF65-F5344CB8AC3E}">
        <p14:creationId xmlns:p14="http://schemas.microsoft.com/office/powerpoint/2010/main" val="30614304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11</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marL="0" indent="0">
              <a:buFont typeface="Arial" panose="020B0604020202020204" pitchFamily="34" charset="0"/>
              <a:buNone/>
            </a:pPr>
            <a:r>
              <a:rPr lang="en-US" altLang="en-US" i="1" dirty="0" smtClean="0"/>
              <a:t>Consumer markets </a:t>
            </a:r>
            <a:r>
              <a:rPr lang="en-US" altLang="en-US" i="0" dirty="0" smtClean="0"/>
              <a:t>consist of individuals.</a:t>
            </a:r>
          </a:p>
          <a:p>
            <a:pPr marL="0" indent="0">
              <a:buFont typeface="Arial" panose="020B0604020202020204" pitchFamily="34" charset="0"/>
              <a:buNone/>
            </a:pPr>
            <a:endParaRPr lang="en-US" altLang="en-US" i="0" dirty="0" smtClean="0"/>
          </a:p>
          <a:p>
            <a:pPr marL="0" indent="0">
              <a:buFont typeface="Arial" panose="020B0604020202020204" pitchFamily="34" charset="0"/>
              <a:buNone/>
            </a:pPr>
            <a:r>
              <a:rPr lang="en-US" altLang="en-US" i="1" dirty="0" smtClean="0"/>
              <a:t>Business markets </a:t>
            </a:r>
            <a:r>
              <a:rPr lang="en-US" altLang="en-US" i="0" dirty="0" smtClean="0"/>
              <a:t>buy goods and services for further processing or use in their production processes.</a:t>
            </a:r>
          </a:p>
          <a:p>
            <a:pPr marL="0" indent="0">
              <a:buFont typeface="Arial" panose="020B0604020202020204" pitchFamily="34" charset="0"/>
              <a:buNone/>
            </a:pPr>
            <a:endParaRPr lang="en-US" altLang="en-US" i="0" dirty="0" smtClean="0"/>
          </a:p>
          <a:p>
            <a:pPr marL="0" indent="0">
              <a:buFont typeface="Arial" panose="020B0604020202020204" pitchFamily="34" charset="0"/>
              <a:buNone/>
            </a:pPr>
            <a:r>
              <a:rPr lang="en-US" altLang="en-US" i="1" dirty="0" smtClean="0"/>
              <a:t>Reseller markets </a:t>
            </a:r>
            <a:r>
              <a:rPr lang="en-US" altLang="en-US" i="0" dirty="0" smtClean="0"/>
              <a:t>buy goods and services to resell at a profit. </a:t>
            </a:r>
          </a:p>
          <a:p>
            <a:pPr marL="0" indent="0">
              <a:buFont typeface="Arial" panose="020B0604020202020204" pitchFamily="34" charset="0"/>
              <a:buNone/>
            </a:pPr>
            <a:endParaRPr lang="en-US" altLang="en-US" i="0" dirty="0" smtClean="0"/>
          </a:p>
          <a:p>
            <a:pPr marL="0" indent="0">
              <a:buFont typeface="Arial" panose="020B0604020202020204" pitchFamily="34" charset="0"/>
              <a:buNone/>
            </a:pPr>
            <a:r>
              <a:rPr lang="en-US" altLang="en-US" i="1" dirty="0" smtClean="0"/>
              <a:t>Government markets </a:t>
            </a:r>
            <a:r>
              <a:rPr lang="en-US" altLang="en-US" i="0" dirty="0" smtClean="0"/>
              <a:t>consist of government agencies that buy goods and services to produce public services or transfer the goods and services to others who need them. </a:t>
            </a:r>
          </a:p>
          <a:p>
            <a:pPr marL="0" indent="0">
              <a:buFont typeface="Arial" panose="020B0604020202020204" pitchFamily="34" charset="0"/>
              <a:buNone/>
            </a:pPr>
            <a:endParaRPr lang="en-US" altLang="en-US" i="0" dirty="0" smtClean="0"/>
          </a:p>
          <a:p>
            <a:pPr marL="0" indent="0">
              <a:buFont typeface="Arial" panose="020B0604020202020204" pitchFamily="34" charset="0"/>
              <a:buNone/>
            </a:pPr>
            <a:r>
              <a:rPr lang="en-US" altLang="en-US" i="1" dirty="0" smtClean="0"/>
              <a:t>International markets </a:t>
            </a:r>
            <a:r>
              <a:rPr lang="en-US" altLang="en-US" i="0" dirty="0" smtClean="0"/>
              <a:t>consist of various</a:t>
            </a:r>
            <a:r>
              <a:rPr lang="en-US" altLang="en-US" i="0" baseline="0" dirty="0" smtClean="0"/>
              <a:t> </a:t>
            </a:r>
            <a:r>
              <a:rPr lang="en-US" altLang="en-US" i="0" dirty="0" smtClean="0"/>
              <a:t>buyers in other countries, including consumers, producers, resellers, and governments. </a:t>
            </a:r>
          </a:p>
          <a:p>
            <a:pPr marL="0" indent="0">
              <a:buFont typeface="Arial" panose="020B0604020202020204" pitchFamily="34" charset="0"/>
              <a:buNone/>
            </a:pPr>
            <a:endParaRPr lang="en-US" altLang="en-US" i="0" dirty="0" smtClean="0"/>
          </a:p>
          <a:p>
            <a:r>
              <a:rPr lang="en-US" altLang="en-US" dirty="0" smtClean="0"/>
              <a:t>Each market type has special characteristics that call for careful study by the seller.</a:t>
            </a:r>
            <a:endParaRPr lang="en-US" altLang="en-US" b="1" dirty="0" smtClean="0"/>
          </a:p>
          <a:p>
            <a:endParaRPr lang="en-US" altLang="en-US" b="1" dirty="0" smtClean="0"/>
          </a:p>
        </p:txBody>
      </p:sp>
    </p:spTree>
    <p:extLst>
      <p:ext uri="{BB962C8B-B14F-4D97-AF65-F5344CB8AC3E}">
        <p14:creationId xmlns:p14="http://schemas.microsoft.com/office/powerpoint/2010/main" val="3061430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12</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smtClean="0"/>
              <a:t>As shown in Figure 3.2, the company and all of the other actors operate in a larger macroenvironment of forces that shape opportunities and pose threats to the company. </a:t>
            </a:r>
          </a:p>
          <a:p>
            <a:endParaRPr lang="en-US" altLang="en-US" dirty="0" smtClean="0"/>
          </a:p>
          <a:p>
            <a:r>
              <a:rPr lang="en-US" altLang="en-US" dirty="0" smtClean="0"/>
              <a:t>Even the most dominant companies can be vulnerable to the often turbulent and changing forces in the marketing environment. Some of these forces are unforeseeable and uncontrollable. Others can be predicted and handled through skillful management.</a:t>
            </a:r>
          </a:p>
          <a:p>
            <a:endParaRPr lang="en-US" altLang="en-US" dirty="0" smtClean="0"/>
          </a:p>
          <a:p>
            <a:r>
              <a:rPr lang="en-US" altLang="en-US" dirty="0" smtClean="0"/>
              <a:t>Companies that understand and adapt well to their environments can thrive. Those that don’t can face difficult times. </a:t>
            </a:r>
          </a:p>
        </p:txBody>
      </p:sp>
    </p:spTree>
    <p:extLst>
      <p:ext uri="{BB962C8B-B14F-4D97-AF65-F5344CB8AC3E}">
        <p14:creationId xmlns:p14="http://schemas.microsoft.com/office/powerpoint/2010/main" val="3061430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5A0A23-7F20-4B04-A006-693C5986EE1E}" type="slidenum">
              <a:rPr lang="en-US" smtClean="0"/>
              <a:t>13</a:t>
            </a:fld>
            <a:endParaRPr lang="en-US" dirty="0"/>
          </a:p>
        </p:txBody>
      </p:sp>
    </p:spTree>
    <p:extLst>
      <p:ext uri="{BB962C8B-B14F-4D97-AF65-F5344CB8AC3E}">
        <p14:creationId xmlns:p14="http://schemas.microsoft.com/office/powerpoint/2010/main" val="11397618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14</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sz="1200" dirty="0" smtClean="0"/>
              <a:t>The </a:t>
            </a:r>
            <a:r>
              <a:rPr lang="en-US" altLang="en-US" sz="1200" b="1" dirty="0" smtClean="0"/>
              <a:t>demographic environment </a:t>
            </a:r>
            <a:r>
              <a:rPr lang="en-US" altLang="en-US" sz="1200" dirty="0" smtClean="0"/>
              <a:t>is of major interest to marketers because it involves people, and people make up markets. </a:t>
            </a:r>
          </a:p>
          <a:p>
            <a:endParaRPr lang="en-US" altLang="en-US" sz="1200" dirty="0" smtClean="0"/>
          </a:p>
          <a:p>
            <a:r>
              <a:rPr lang="en-US" altLang="en-US" sz="1200" dirty="0" smtClean="0"/>
              <a:t>Marketers keep a close eye on </a:t>
            </a:r>
            <a:r>
              <a:rPr lang="en-US" altLang="en-US" sz="1200" b="1" dirty="0" smtClean="0"/>
              <a:t>demographic trends </a:t>
            </a:r>
            <a:r>
              <a:rPr lang="en-US" altLang="en-US" sz="1200" dirty="0" smtClean="0"/>
              <a:t>and developments in their markets and analyze changing age and family structures, geographic population shifts, educational characteristics, and population diversity.</a:t>
            </a:r>
          </a:p>
        </p:txBody>
      </p:sp>
    </p:spTree>
    <p:extLst>
      <p:ext uri="{BB962C8B-B14F-4D97-AF65-F5344CB8AC3E}">
        <p14:creationId xmlns:p14="http://schemas.microsoft.com/office/powerpoint/2010/main" val="30614304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15</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marL="0" marR="0" lvl="1" indent="0" algn="l" defTabSz="914400" rtl="0" eaLnBrk="0" fontAlgn="base" latinLnBrk="0" hangingPunct="0">
              <a:lnSpc>
                <a:spcPct val="100000"/>
              </a:lnSpc>
              <a:spcBef>
                <a:spcPct val="0"/>
              </a:spcBef>
              <a:spcAft>
                <a:spcPct val="0"/>
              </a:spcAft>
              <a:buClrTx/>
              <a:buSzTx/>
              <a:buFontTx/>
              <a:buNone/>
              <a:tabLst/>
              <a:defRPr/>
            </a:pPr>
            <a:r>
              <a:rPr lang="en-US" sz="1200" b="1" i="1" u="none" strike="noStrike" kern="1200" baseline="0" dirty="0" smtClean="0">
                <a:solidFill>
                  <a:srgbClr val="000000"/>
                </a:solidFill>
                <a:latin typeface="+mn-lt"/>
                <a:ea typeface="MS PGothic" pitchFamily="34" charset="-128"/>
                <a:cs typeface="ＭＳ Ｐゴシック" charset="-128"/>
              </a:rPr>
              <a:t>The Baby Boomers. </a:t>
            </a:r>
            <a:r>
              <a:rPr lang="en-US" sz="1200" b="0" i="0" u="none" strike="noStrike" kern="1200" baseline="0" dirty="0" smtClean="0">
                <a:solidFill>
                  <a:srgbClr val="000000"/>
                </a:solidFill>
                <a:latin typeface="+mn-lt"/>
                <a:ea typeface="MS PGothic" pitchFamily="34" charset="-128"/>
                <a:cs typeface="ＭＳ Ｐゴシック" charset="-128"/>
              </a:rPr>
              <a:t>Over the years, the baby boomers have been one of the most powerful forces shaping the marketing environment through every stage of life through which they migrate.  The youngest boomers are now in their fifties; the oldest are in their late sixties and well into retirement.</a:t>
            </a:r>
            <a:r>
              <a:rPr lang="en-US" altLang="en-US" dirty="0" smtClean="0"/>
              <a:t>  Boomers</a:t>
            </a:r>
            <a:r>
              <a:rPr lang="en-US" altLang="en-US" baseline="0" dirty="0" smtClean="0"/>
              <a:t> are </a:t>
            </a:r>
            <a:r>
              <a:rPr lang="en-US" altLang="en-US" dirty="0" smtClean="0"/>
              <a:t>spending more carefully and planning to work longer.  They are the wealthiest generation in U.S. history</a:t>
            </a:r>
          </a:p>
          <a:p>
            <a:endParaRPr lang="en-US" altLang="en-US" sz="1200" b="0" i="0" u="none" strike="noStrike" kern="1200" baseline="0" dirty="0" smtClean="0">
              <a:solidFill>
                <a:srgbClr val="000000"/>
              </a:solidFill>
              <a:latin typeface="+mn-lt"/>
              <a:ea typeface="MS PGothic" pitchFamily="34" charset="-128"/>
            </a:endParaRPr>
          </a:p>
          <a:p>
            <a:r>
              <a:rPr lang="en-US" sz="1200" b="1" i="1" u="none" strike="noStrike" kern="1200" baseline="0" dirty="0" smtClean="0">
                <a:solidFill>
                  <a:srgbClr val="000000"/>
                </a:solidFill>
                <a:latin typeface="+mn-lt"/>
                <a:ea typeface="MS PGothic" pitchFamily="34" charset="-128"/>
                <a:cs typeface="ＭＳ Ｐゴシック" charset="-128"/>
              </a:rPr>
              <a:t>Generation X. </a:t>
            </a:r>
            <a:r>
              <a:rPr lang="en-US" sz="1200" b="0" i="0" u="none" strike="noStrike" kern="1200" baseline="0" dirty="0" smtClean="0">
                <a:solidFill>
                  <a:srgbClr val="000000"/>
                </a:solidFill>
                <a:latin typeface="+mn-lt"/>
                <a:ea typeface="MS PGothic" pitchFamily="34" charset="-128"/>
                <a:cs typeface="ＭＳ Ｐゴシック" charset="-128"/>
              </a:rPr>
              <a:t>Considerably smaller than the boomer generation that precedes them and the </a:t>
            </a:r>
            <a:r>
              <a:rPr lang="en-US" sz="1200" b="0" i="0" u="none" strike="noStrike" kern="1200" baseline="0" dirty="0" err="1" smtClean="0">
                <a:solidFill>
                  <a:srgbClr val="000000"/>
                </a:solidFill>
                <a:latin typeface="+mn-lt"/>
                <a:ea typeface="MS PGothic" pitchFamily="34" charset="-128"/>
                <a:cs typeface="ＭＳ Ｐゴシック" charset="-128"/>
              </a:rPr>
              <a:t>Millennials</a:t>
            </a:r>
            <a:r>
              <a:rPr lang="en-US" sz="1200" b="0" i="0" u="none" strike="noStrike" kern="1200" baseline="0" dirty="0" smtClean="0">
                <a:solidFill>
                  <a:srgbClr val="000000"/>
                </a:solidFill>
                <a:latin typeface="+mn-lt"/>
                <a:ea typeface="MS PGothic" pitchFamily="34" charset="-128"/>
                <a:cs typeface="ＭＳ Ｐゴシック" charset="-128"/>
              </a:rPr>
              <a:t> who follow, the Generation </a:t>
            </a:r>
            <a:r>
              <a:rPr lang="en-US" sz="1200" b="0" i="0" u="none" strike="noStrike" kern="1200" baseline="0" dirty="0" err="1" smtClean="0">
                <a:solidFill>
                  <a:srgbClr val="000000"/>
                </a:solidFill>
                <a:latin typeface="+mn-lt"/>
                <a:ea typeface="MS PGothic" pitchFamily="34" charset="-128"/>
                <a:cs typeface="ＭＳ Ｐゴシック" charset="-128"/>
              </a:rPr>
              <a:t>Xers</a:t>
            </a:r>
            <a:r>
              <a:rPr lang="en-US" sz="1200" b="0" i="0" u="none" strike="noStrike" kern="1200" baseline="0" dirty="0" smtClean="0">
                <a:solidFill>
                  <a:srgbClr val="000000"/>
                </a:solidFill>
                <a:latin typeface="+mn-lt"/>
                <a:ea typeface="MS PGothic" pitchFamily="34" charset="-128"/>
                <a:cs typeface="ＭＳ Ｐゴシック" charset="-128"/>
              </a:rPr>
              <a:t> are a sometimes overlooked consumer group. From a marketing standpoint, the Gen </a:t>
            </a:r>
            <a:r>
              <a:rPr lang="en-US" sz="1200" b="0" i="0" u="none" strike="noStrike" kern="1200" baseline="0" dirty="0" err="1" smtClean="0">
                <a:solidFill>
                  <a:srgbClr val="000000"/>
                </a:solidFill>
                <a:latin typeface="+mn-lt"/>
                <a:ea typeface="MS PGothic" pitchFamily="34" charset="-128"/>
                <a:cs typeface="ＭＳ Ｐゴシック" charset="-128"/>
              </a:rPr>
              <a:t>Xers</a:t>
            </a:r>
            <a:r>
              <a:rPr lang="en-US" sz="1200" b="0" i="0" u="none" strike="noStrike" kern="1200" baseline="0" dirty="0" smtClean="0">
                <a:solidFill>
                  <a:srgbClr val="000000"/>
                </a:solidFill>
                <a:latin typeface="+mn-lt"/>
                <a:ea typeface="MS PGothic" pitchFamily="34" charset="-128"/>
                <a:cs typeface="ＭＳ Ｐゴシック" charset="-128"/>
              </a:rPr>
              <a:t> are a more skeptical bunch who  tend to research products before they consider a purchase and prefer quality to quantity.  They are less receptive to overt marketing pitches and more likely to be receptive to irreverent ad pitches that make fun of convention and tradition.</a:t>
            </a:r>
          </a:p>
          <a:p>
            <a:endParaRPr lang="en-US" sz="1200" b="0" i="0" u="none" strike="noStrike" kern="1200" baseline="0" dirty="0" smtClean="0">
              <a:solidFill>
                <a:srgbClr val="000000"/>
              </a:solidFill>
              <a:latin typeface="+mn-lt"/>
              <a:ea typeface="MS PGothic" pitchFamily="34" charset="-128"/>
              <a:cs typeface="ＭＳ Ｐゴシック" charset="-128"/>
            </a:endParaRPr>
          </a:p>
          <a:p>
            <a:r>
              <a:rPr lang="en-US" sz="1200" b="1" i="1" u="none" strike="noStrike" kern="1200" baseline="0" dirty="0" err="1" smtClean="0">
                <a:solidFill>
                  <a:srgbClr val="000000"/>
                </a:solidFill>
                <a:latin typeface="+mn-lt"/>
                <a:ea typeface="MS PGothic" pitchFamily="34" charset="-128"/>
                <a:cs typeface="ＭＳ Ｐゴシック" charset="-128"/>
              </a:rPr>
              <a:t>Millennials</a:t>
            </a:r>
            <a:r>
              <a:rPr lang="en-US" sz="1200" b="1" i="1" u="none" strike="noStrike" kern="1200" baseline="0" dirty="0" smtClean="0">
                <a:solidFill>
                  <a:srgbClr val="000000"/>
                </a:solidFill>
                <a:latin typeface="+mn-lt"/>
                <a:ea typeface="MS PGothic" pitchFamily="34" charset="-128"/>
                <a:cs typeface="ＭＳ Ｐゴシック" charset="-128"/>
              </a:rPr>
              <a:t>.</a:t>
            </a:r>
            <a:r>
              <a:rPr lang="en-US" altLang="en-US" dirty="0" smtClean="0"/>
              <a:t> The </a:t>
            </a:r>
            <a:r>
              <a:rPr lang="en-US" altLang="en-US" dirty="0" err="1" smtClean="0"/>
              <a:t>Millennials</a:t>
            </a:r>
            <a:r>
              <a:rPr lang="en-US" altLang="en-US" dirty="0" smtClean="0"/>
              <a:t> were the first generation to grow up in a world filled with computers, mobile phones, satellite TV, iPods and </a:t>
            </a:r>
            <a:r>
              <a:rPr lang="en-US" altLang="en-US" dirty="0" err="1" smtClean="0"/>
              <a:t>iPads</a:t>
            </a:r>
            <a:r>
              <a:rPr lang="en-US" altLang="en-US" dirty="0" smtClean="0"/>
              <a:t>, and online social networks. As a result, they engage with brands in an entirely new way, such as with mobile or social media. </a:t>
            </a:r>
            <a:r>
              <a:rPr lang="en-US" sz="1200" b="1" i="1" u="none" strike="noStrike" kern="1200" baseline="0" dirty="0" smtClean="0">
                <a:solidFill>
                  <a:srgbClr val="000000"/>
                </a:solidFill>
                <a:latin typeface="+mn-lt"/>
                <a:ea typeface="MS PGothic" pitchFamily="34" charset="-128"/>
                <a:cs typeface="ＭＳ Ｐゴシック" charset="-128"/>
              </a:rPr>
              <a:t> </a:t>
            </a:r>
            <a:r>
              <a:rPr lang="en-US" sz="1200" b="0" i="0" u="none" strike="noStrike" kern="1200" baseline="0" dirty="0" smtClean="0">
                <a:solidFill>
                  <a:srgbClr val="000000"/>
                </a:solidFill>
                <a:latin typeface="+mn-lt"/>
                <a:ea typeface="MS PGothic" pitchFamily="34" charset="-128"/>
                <a:cs typeface="ＭＳ Ｐゴシック" charset="-128"/>
              </a:rPr>
              <a:t>In the post-recession era, the </a:t>
            </a:r>
            <a:r>
              <a:rPr lang="en-US" sz="1200" b="0" i="0" u="none" strike="noStrike" kern="1200" baseline="0" dirty="0" err="1" smtClean="0">
                <a:solidFill>
                  <a:srgbClr val="000000"/>
                </a:solidFill>
                <a:latin typeface="+mn-lt"/>
                <a:ea typeface="MS PGothic" pitchFamily="34" charset="-128"/>
                <a:cs typeface="ＭＳ Ｐゴシック" charset="-128"/>
              </a:rPr>
              <a:t>Millennials</a:t>
            </a:r>
            <a:r>
              <a:rPr lang="en-US" sz="1200" b="0" i="0" u="none" strike="noStrike" kern="1200" baseline="0" dirty="0" smtClean="0">
                <a:solidFill>
                  <a:srgbClr val="000000"/>
                </a:solidFill>
                <a:latin typeface="+mn-lt"/>
                <a:ea typeface="MS PGothic" pitchFamily="34" charset="-128"/>
                <a:cs typeface="ＭＳ Ｐゴシック" charset="-128"/>
              </a:rPr>
              <a:t> are the most financially strapped generation. Still, because of their numbers, the </a:t>
            </a:r>
            <a:r>
              <a:rPr lang="en-US" sz="1200" b="0" i="0" u="none" strike="noStrike" kern="1200" baseline="0" dirty="0" err="1" smtClean="0">
                <a:solidFill>
                  <a:srgbClr val="000000"/>
                </a:solidFill>
                <a:latin typeface="+mn-lt"/>
                <a:ea typeface="MS PGothic" pitchFamily="34" charset="-128"/>
                <a:cs typeface="ＭＳ Ｐゴシック" charset="-128"/>
              </a:rPr>
              <a:t>Millennials</a:t>
            </a:r>
            <a:r>
              <a:rPr lang="en-US" sz="1200" b="0" i="0" u="none" strike="noStrike" kern="1200" baseline="0" dirty="0" smtClean="0">
                <a:solidFill>
                  <a:srgbClr val="000000"/>
                </a:solidFill>
                <a:latin typeface="+mn-lt"/>
                <a:ea typeface="MS PGothic" pitchFamily="34" charset="-128"/>
                <a:cs typeface="ＭＳ Ｐゴシック" charset="-128"/>
              </a:rPr>
              <a:t> make up a huge and attractive market, both now and in the future.</a:t>
            </a:r>
          </a:p>
          <a:p>
            <a:endParaRPr lang="en-US" sz="1200" b="0" i="0" u="none" strike="noStrike" kern="1200" baseline="0" dirty="0" smtClean="0">
              <a:solidFill>
                <a:srgbClr val="000000"/>
              </a:solidFill>
              <a:latin typeface="+mn-lt"/>
              <a:ea typeface="MS PGothic" pitchFamily="34" charset="-128"/>
              <a:cs typeface="ＭＳ Ｐゴシック" charset="-128"/>
            </a:endParaRPr>
          </a:p>
          <a:p>
            <a:r>
              <a:rPr lang="en-US" sz="1200" b="1" i="1" u="none" strike="noStrike" kern="1200" baseline="0" dirty="0" smtClean="0">
                <a:solidFill>
                  <a:srgbClr val="000000"/>
                </a:solidFill>
                <a:latin typeface="+mn-lt"/>
                <a:ea typeface="MS PGothic" pitchFamily="34" charset="-128"/>
                <a:cs typeface="ＭＳ Ｐゴシック" charset="-128"/>
              </a:rPr>
              <a:t>Generation Z. </a:t>
            </a:r>
            <a:r>
              <a:rPr lang="en-US" sz="1200" b="0" i="0" u="none" strike="noStrike" kern="1200" baseline="0" dirty="0" smtClean="0">
                <a:solidFill>
                  <a:srgbClr val="000000"/>
                </a:solidFill>
                <a:latin typeface="+mn-lt"/>
                <a:ea typeface="MS PGothic" pitchFamily="34" charset="-128"/>
                <a:cs typeface="ＭＳ Ｐゴシック" charset="-128"/>
              </a:rPr>
              <a:t>The  </a:t>
            </a:r>
            <a:r>
              <a:rPr lang="en-US" sz="1200" b="0" i="0" u="none" strike="noStrike" kern="1200" baseline="0" dirty="0" err="1" smtClean="0">
                <a:solidFill>
                  <a:srgbClr val="000000"/>
                </a:solidFill>
                <a:latin typeface="+mn-lt"/>
                <a:ea typeface="MS PGothic" pitchFamily="34" charset="-128"/>
                <a:cs typeface="ＭＳ Ｐゴシック" charset="-128"/>
              </a:rPr>
              <a:t>GenZers</a:t>
            </a:r>
            <a:r>
              <a:rPr lang="en-US" sz="1200" b="0" i="0" u="none" strike="noStrike" kern="1200" baseline="0" dirty="0" smtClean="0">
                <a:solidFill>
                  <a:srgbClr val="000000"/>
                </a:solidFill>
                <a:latin typeface="+mn-lt"/>
                <a:ea typeface="MS PGothic" pitchFamily="34" charset="-128"/>
                <a:cs typeface="ＭＳ Ｐゴシック" charset="-128"/>
              </a:rPr>
              <a:t> make up important kids, tweens, and teens markets who spend an estimated $43 billion annually of their own money and influence a total of almost $200 billion of their own and parents’ spending. These young consumers also represent tomorrow’s markets—they are now forming brand relationships that will affect their buying well into the future.</a:t>
            </a:r>
            <a:endParaRPr lang="en-US" altLang="en-US" sz="1200" b="0" i="0" u="none" strike="noStrike" kern="1200" baseline="0" dirty="0" smtClean="0">
              <a:solidFill>
                <a:srgbClr val="000000"/>
              </a:solidFill>
              <a:latin typeface="+mn-lt"/>
              <a:ea typeface="MS PGothic" pitchFamily="34" charset="-128"/>
            </a:endParaRPr>
          </a:p>
          <a:p>
            <a:endParaRPr lang="en-US" altLang="en-US" sz="1200" b="0" i="0" u="none" strike="noStrike" kern="1200" baseline="0" dirty="0" smtClean="0">
              <a:solidFill>
                <a:srgbClr val="000000"/>
              </a:solidFill>
              <a:latin typeface="+mn-lt"/>
              <a:ea typeface="MS PGothic" pitchFamily="34" charset="-128"/>
            </a:endParaRPr>
          </a:p>
          <a:p>
            <a:endParaRPr lang="en-US" alt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16</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b="1" dirty="0" smtClean="0"/>
              <a:t>Discussion Question </a:t>
            </a:r>
          </a:p>
          <a:p>
            <a:r>
              <a:rPr lang="en-US" altLang="en-US" i="1" dirty="0" smtClean="0"/>
              <a:t>Do marketers need to create separate products and marketing programs for each generation? </a:t>
            </a:r>
          </a:p>
          <a:p>
            <a:endParaRPr lang="en-US" altLang="en-US" dirty="0" smtClean="0"/>
          </a:p>
          <a:p>
            <a:r>
              <a:rPr lang="en-US" altLang="en-US" dirty="0" smtClean="0"/>
              <a:t>Some experts warn that marketers need to be careful about turning off one generation each time they craft a product or message that appeals effectively to another. Others caution that each generation spans decades of time and many socioeconomic levels.</a:t>
            </a:r>
          </a:p>
          <a:p>
            <a:endParaRPr lang="en-US" altLang="en-US" dirty="0" smtClean="0"/>
          </a:p>
          <a:p>
            <a:r>
              <a:rPr lang="en-US" altLang="en-US" dirty="0" smtClean="0"/>
              <a:t>Thus, marketers need to form more precise age-specific segments within each group. More importantly, defining people by their birth date may be less effective than segmenting them by their lifestyle, life stage, or the common values they seek in the products they buy.</a:t>
            </a:r>
          </a:p>
        </p:txBody>
      </p:sp>
    </p:spTree>
    <p:extLst>
      <p:ext uri="{BB962C8B-B14F-4D97-AF65-F5344CB8AC3E}">
        <p14:creationId xmlns:p14="http://schemas.microsoft.com/office/powerpoint/2010/main" val="3061430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17</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buFontTx/>
              <a:buNone/>
            </a:pPr>
            <a:r>
              <a:rPr lang="en-US" altLang="en-US" sz="1200" b="1" dirty="0" smtClean="0"/>
              <a:t>Changing American family</a:t>
            </a:r>
          </a:p>
          <a:p>
            <a:pPr>
              <a:buFontTx/>
              <a:buNone/>
            </a:pPr>
            <a:endParaRPr lang="en-US" altLang="en-US" sz="1200" b="1" dirty="0" smtClean="0"/>
          </a:p>
          <a:p>
            <a:pPr marL="0" lvl="0" indent="0">
              <a:buFont typeface="Arial" panose="020B0604020202020204" pitchFamily="34" charset="0"/>
              <a:buNone/>
            </a:pPr>
            <a:r>
              <a:rPr lang="en-US" altLang="en-US" sz="1200" dirty="0" smtClean="0"/>
              <a:t>Changes in the American family  have included:</a:t>
            </a:r>
          </a:p>
          <a:p>
            <a:pPr marL="0" lvl="0" indent="0">
              <a:buFont typeface="Arial" panose="020B0604020202020204" pitchFamily="34" charset="0"/>
              <a:buNone/>
            </a:pPr>
            <a:endParaRPr lang="en-US" altLang="en-US" sz="1200" dirty="0" smtClean="0"/>
          </a:p>
          <a:p>
            <a:pPr marL="171450" lvl="0" indent="-171450">
              <a:buFont typeface="Arial" panose="020B0604020202020204" pitchFamily="34" charset="0"/>
              <a:buChar char="•"/>
            </a:pPr>
            <a:r>
              <a:rPr lang="en-US" altLang="en-US" sz="1200" dirty="0" smtClean="0"/>
              <a:t>More couples and Divorcing or separating</a:t>
            </a:r>
          </a:p>
          <a:p>
            <a:pPr marL="171450" lvl="0" indent="-171450">
              <a:buFont typeface="Arial" panose="020B0604020202020204" pitchFamily="34" charset="0"/>
              <a:buChar char="•"/>
            </a:pPr>
            <a:r>
              <a:rPr lang="en-US" altLang="en-US" sz="1200" dirty="0" smtClean="0"/>
              <a:t>More people choosing not to marry or</a:t>
            </a:r>
            <a:r>
              <a:rPr lang="en-US" altLang="en-US" sz="1200" baseline="0" dirty="0" smtClean="0"/>
              <a:t> marrying later</a:t>
            </a:r>
            <a:endParaRPr lang="en-US" altLang="en-US" sz="1200" dirty="0" smtClean="0"/>
          </a:p>
          <a:p>
            <a:pPr marL="171450" lvl="0" indent="-171450">
              <a:buFont typeface="Arial" panose="020B0604020202020204" pitchFamily="34" charset="0"/>
              <a:buChar char="•"/>
            </a:pPr>
            <a:r>
              <a:rPr lang="en-US" altLang="en-US" sz="1200" dirty="0" smtClean="0"/>
              <a:t>More people marrying without intending to have children</a:t>
            </a:r>
          </a:p>
          <a:p>
            <a:pPr marL="171450" lvl="0" indent="-171450">
              <a:buFont typeface="Arial" panose="020B0604020202020204" pitchFamily="34" charset="0"/>
              <a:buChar char="•"/>
            </a:pPr>
            <a:r>
              <a:rPr lang="en-US" altLang="en-US" sz="1200" dirty="0" smtClean="0"/>
              <a:t>Increasing number of working women</a:t>
            </a:r>
          </a:p>
          <a:p>
            <a:pPr marL="171450" lvl="0" indent="-171450">
              <a:buFont typeface="Arial" panose="020B0604020202020204" pitchFamily="34" charset="0"/>
              <a:buChar char="•"/>
            </a:pPr>
            <a:r>
              <a:rPr lang="en-US" altLang="en-US" sz="1200" dirty="0" smtClean="0"/>
              <a:t>Increasing number of stay-at-home dads</a:t>
            </a:r>
            <a:endParaRPr lang="en-US" altLang="en-US" dirty="0" smtClean="0"/>
          </a:p>
          <a:p>
            <a:pPr marL="171450" lvl="0" indent="-171450">
              <a:buFont typeface="Arial" panose="020B0604020202020204" pitchFamily="34" charset="0"/>
              <a:buChar char="•"/>
            </a:pPr>
            <a:endParaRPr lang="en-US" altLang="en-US" dirty="0" smtClean="0"/>
          </a:p>
          <a:p>
            <a:r>
              <a:rPr lang="en-US" altLang="en-US" b="0" dirty="0" smtClean="0"/>
              <a:t>Changes in the workforce have included:</a:t>
            </a:r>
          </a:p>
          <a:p>
            <a:pPr marL="457200" lvl="0" indent="-457200">
              <a:buFont typeface="Arial" panose="020B0604020202020204" pitchFamily="34" charset="0"/>
              <a:buChar char="•"/>
            </a:pPr>
            <a:r>
              <a:rPr lang="en-US" altLang="en-US" sz="3200" dirty="0" smtClean="0"/>
              <a:t>More educated  workers</a:t>
            </a:r>
          </a:p>
          <a:p>
            <a:pPr marL="457200" lvl="0" indent="-457200">
              <a:buFont typeface="Arial" panose="020B0604020202020204" pitchFamily="34" charset="0"/>
              <a:buChar char="•"/>
            </a:pPr>
            <a:r>
              <a:rPr lang="en-US" altLang="en-US" sz="3200" dirty="0" smtClean="0"/>
              <a:t>More white collar workers</a:t>
            </a:r>
          </a:p>
          <a:p>
            <a:endParaRPr lang="en-US" alt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18</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b="1" dirty="0" smtClean="0"/>
              <a:t>Discussion Questions </a:t>
            </a:r>
          </a:p>
          <a:p>
            <a:r>
              <a:rPr lang="en-US" altLang="en-US" i="1" dirty="0" smtClean="0"/>
              <a:t>Why do you think these geographic shifts in population are happening?</a:t>
            </a:r>
          </a:p>
          <a:p>
            <a:r>
              <a:rPr lang="en-US" altLang="en-US" i="1" dirty="0" smtClean="0"/>
              <a:t>Where will you choose to live when you finish your education? Why?</a:t>
            </a:r>
          </a:p>
          <a:p>
            <a:endParaRPr lang="en-US" altLang="en-US" dirty="0" smtClean="0"/>
          </a:p>
          <a:p>
            <a:r>
              <a:rPr lang="en-US" altLang="en-US" dirty="0" smtClean="0"/>
              <a:t>Such population shifts interest marketers because people in different regions buy differently. For example, people in the Midwest buy more winter clothing than people in the Southeast.</a:t>
            </a:r>
          </a:p>
          <a:p>
            <a:endParaRPr lang="en-US" altLang="en-US" dirty="0" smtClean="0"/>
          </a:p>
          <a:p>
            <a:r>
              <a:rPr lang="en-US" altLang="en-US" dirty="0" smtClean="0"/>
              <a:t>The shift in where people live has also caused a shift in where they work. There has been a rapid increase in the number of people who “telecommute”—work at home or in a remote office and conduct their business by phone or the Internet. </a:t>
            </a:r>
          </a:p>
        </p:txBody>
      </p:sp>
    </p:spTree>
    <p:extLst>
      <p:ext uri="{BB962C8B-B14F-4D97-AF65-F5344CB8AC3E}">
        <p14:creationId xmlns:p14="http://schemas.microsoft.com/office/powerpoint/2010/main" val="3061430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19</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defRPr/>
            </a:pPr>
            <a:r>
              <a:rPr lang="en-US" dirty="0" smtClean="0">
                <a:ea typeface="ＭＳ Ｐゴシック" charset="-128"/>
              </a:rPr>
              <a:t>Countries vary in their ethnic and racial makeup. At one extreme is Japan, where almost everyone is Japanese. At the other extreme is the United States, with people from virtually all national origins. Marketers now face increasingly diverse markets, both at home and abroad, as their operations become more international in scope.</a:t>
            </a:r>
          </a:p>
          <a:p>
            <a:pPr>
              <a:defRPr/>
            </a:pPr>
            <a:endParaRPr lang="en-US" dirty="0" smtClean="0">
              <a:ea typeface="ＭＳ Ｐゴシック" charset="-128"/>
            </a:endParaRPr>
          </a:p>
          <a:p>
            <a:pPr>
              <a:defRPr/>
            </a:pPr>
            <a:r>
              <a:rPr lang="en-US" dirty="0" smtClean="0">
                <a:ea typeface="ＭＳ Ｐゴシック" charset="-128"/>
              </a:rPr>
              <a:t>More than 40 million people living in the United States—about 13 percent of the population—were born in another country. The nation’s ethnic populations are expected to explode in coming decades. </a:t>
            </a:r>
          </a:p>
          <a:p>
            <a:pPr>
              <a:defRPr/>
            </a:pPr>
            <a:endParaRPr lang="en-US" dirty="0" smtClean="0">
              <a:ea typeface="ＭＳ Ｐゴシック" charset="-128"/>
            </a:endParaRPr>
          </a:p>
          <a:p>
            <a:pPr>
              <a:defRPr/>
            </a:pPr>
            <a:r>
              <a:rPr lang="en-US" dirty="0" smtClean="0">
                <a:ea typeface="ＭＳ Ｐゴシック" charset="-128"/>
              </a:rPr>
              <a:t>Diversity goes beyond ethnic heritage. For example, many major companies explicitly target gay and lesbian consumers</a:t>
            </a:r>
          </a:p>
          <a:p>
            <a:pPr>
              <a:defRPr/>
            </a:pPr>
            <a:endParaRPr lang="en-US" dirty="0" smtClean="0">
              <a:ea typeface="ＭＳ Ｐゴシック" charset="-128"/>
            </a:endParaRPr>
          </a:p>
          <a:p>
            <a:pPr>
              <a:defRPr/>
            </a:pPr>
            <a:r>
              <a:rPr lang="en-US" dirty="0" smtClean="0">
                <a:ea typeface="ＭＳ Ｐゴシック" charset="-128"/>
              </a:rPr>
              <a:t>How are companies trying to reach consumers with disabilities? Many marketers now recognize that the worlds of people with disabilities and those without disabilities are one in the same. </a:t>
            </a:r>
          </a:p>
          <a:p>
            <a:pPr>
              <a:defRPr/>
            </a:pPr>
            <a:endParaRPr lang="en-US" dirty="0" smtClean="0">
              <a:ea typeface="ＭＳ Ｐゴシック" charset="-128"/>
            </a:endParaRPr>
          </a:p>
          <a:p>
            <a:pPr>
              <a:defRPr/>
            </a:pPr>
            <a:r>
              <a:rPr lang="en-US" dirty="0" smtClean="0">
                <a:ea typeface="ＭＳ Ｐゴシック" charset="-128"/>
              </a:rPr>
              <a:t>As the population in the United States grows more diverse, successful marketers will continue to diversify their marketing programs to take advantage of opportunities in fast-growing segments.</a:t>
            </a:r>
          </a:p>
          <a:p>
            <a:pPr>
              <a:defRPr/>
            </a:pPr>
            <a:endParaRPr lang="en-US" dirty="0" smtClean="0">
              <a:ea typeface="ＭＳ Ｐゴシック" charset="-128"/>
            </a:endParaRPr>
          </a:p>
        </p:txBody>
      </p:sp>
    </p:spTree>
    <p:extLst>
      <p:ext uri="{BB962C8B-B14F-4D97-AF65-F5344CB8AC3E}">
        <p14:creationId xmlns:p14="http://schemas.microsoft.com/office/powerpoint/2010/main" val="3061430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bwMode="auto">
          <a:noFill/>
          <a:ln>
            <a:miter lim="800000"/>
            <a:headEnd/>
            <a:tailEnd/>
          </a:ln>
        </p:spPr>
        <p:txBody>
          <a:bodyPr/>
          <a:lstStyle/>
          <a:p>
            <a:fld id="{EFB05278-0ACB-4DE5-84A4-C63BC4CA7DEB}" type="slidenum">
              <a:rPr lang="en-US" smtClean="0">
                <a:latin typeface="Calibri" pitchFamily="34" charset="0"/>
                <a:ea typeface="ヒラギノ角ゴ Pro W3"/>
                <a:cs typeface="ヒラギノ角ゴ Pro W3"/>
              </a:rPr>
              <a:pPr/>
              <a:t>2</a:t>
            </a:fld>
            <a:endParaRPr lang="en-US" dirty="0" smtClean="0">
              <a:latin typeface="Calibri" pitchFamily="34" charset="0"/>
              <a:ea typeface="ヒラギノ角ゴ Pro W3"/>
              <a:cs typeface="ヒラギノ角ゴ Pro W3"/>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noFill/>
        </p:spPr>
        <p:txBody>
          <a:bodyPr/>
          <a:lstStyle/>
          <a:p>
            <a:endParaRPr lang="en-US" dirty="0" smtClean="0"/>
          </a:p>
        </p:txBody>
      </p:sp>
    </p:spTree>
    <p:extLst>
      <p:ext uri="{BB962C8B-B14F-4D97-AF65-F5344CB8AC3E}">
        <p14:creationId xmlns:p14="http://schemas.microsoft.com/office/powerpoint/2010/main" val="1771527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20</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sz="1200" b="0" i="0" u="none" strike="noStrike" kern="1200" baseline="0" dirty="0" smtClean="0">
                <a:solidFill>
                  <a:schemeClr val="tx1"/>
                </a:solidFill>
                <a:latin typeface="+mn-lt"/>
                <a:ea typeface="+mn-ea"/>
                <a:cs typeface="+mn-cs"/>
              </a:rPr>
              <a:t>You’d expect value pitches from the sellers of</a:t>
            </a:r>
          </a:p>
          <a:p>
            <a:r>
              <a:rPr lang="en-US" sz="1200" b="0" i="0" u="none" strike="noStrike" kern="1200" baseline="0" dirty="0" smtClean="0">
                <a:solidFill>
                  <a:schemeClr val="tx1"/>
                </a:solidFill>
                <a:latin typeface="+mn-lt"/>
                <a:ea typeface="+mn-ea"/>
                <a:cs typeface="+mn-cs"/>
              </a:rPr>
              <a:t>everyday products. For example, as Target has</a:t>
            </a:r>
          </a:p>
          <a:p>
            <a:r>
              <a:rPr lang="en-US" sz="1200" b="0" i="0" u="none" strike="noStrike" kern="1200" baseline="0" dirty="0" smtClean="0">
                <a:solidFill>
                  <a:schemeClr val="tx1"/>
                </a:solidFill>
                <a:latin typeface="+mn-lt"/>
                <a:ea typeface="+mn-ea"/>
                <a:cs typeface="+mn-cs"/>
              </a:rPr>
              <a:t>shifted emphasis toward the “Pay Less” side of its</a:t>
            </a:r>
          </a:p>
          <a:p>
            <a:r>
              <a:rPr lang="en-US" sz="1200" b="0" i="0" u="none" strike="noStrike" kern="1200" baseline="0" dirty="0" smtClean="0">
                <a:solidFill>
                  <a:schemeClr val="tx1"/>
                </a:solidFill>
                <a:latin typeface="+mn-lt"/>
                <a:ea typeface="+mn-ea"/>
                <a:cs typeface="+mn-cs"/>
              </a:rPr>
              <a:t>“Expect More. Pay Less.” slogan, the once-chic headlines</a:t>
            </a:r>
          </a:p>
          <a:p>
            <a:r>
              <a:rPr lang="en-US" sz="1200" b="0" i="0" u="none" strike="noStrike" kern="1200" baseline="0" dirty="0" smtClean="0">
                <a:solidFill>
                  <a:schemeClr val="tx1"/>
                </a:solidFill>
                <a:latin typeface="+mn-lt"/>
                <a:ea typeface="+mn-ea"/>
                <a:cs typeface="+mn-cs"/>
              </a:rPr>
              <a:t>at the </a:t>
            </a:r>
            <a:r>
              <a:rPr lang="en-US" sz="1200" b="0" i="0" u="none" strike="noStrike" kern="1200" baseline="0" dirty="0" err="1" smtClean="0">
                <a:solidFill>
                  <a:schemeClr val="tx1"/>
                </a:solidFill>
                <a:latin typeface="+mn-lt"/>
                <a:ea typeface="+mn-ea"/>
                <a:cs typeface="+mn-cs"/>
              </a:rPr>
              <a:t>Target.com</a:t>
            </a:r>
            <a:r>
              <a:rPr lang="en-US" sz="1200" b="0" i="0" u="none" strike="noStrike" kern="1200" baseline="0" dirty="0" smtClean="0">
                <a:solidFill>
                  <a:schemeClr val="tx1"/>
                </a:solidFill>
                <a:latin typeface="+mn-lt"/>
                <a:ea typeface="+mn-ea"/>
                <a:cs typeface="+mn-cs"/>
              </a:rPr>
              <a:t> website have been replaced by</a:t>
            </a:r>
          </a:p>
          <a:p>
            <a:r>
              <a:rPr lang="en-US" sz="1200" b="0" i="0" u="none" strike="noStrike" kern="1200" baseline="0" dirty="0" smtClean="0">
                <a:solidFill>
                  <a:schemeClr val="tx1"/>
                </a:solidFill>
                <a:latin typeface="+mn-lt"/>
                <a:ea typeface="+mn-ea"/>
                <a:cs typeface="+mn-cs"/>
              </a:rPr>
              <a:t>more practical appeals such as “Our lowest prices of</a:t>
            </a:r>
          </a:p>
          <a:p>
            <a:r>
              <a:rPr lang="en-US" sz="1200" b="0" i="0" u="none" strike="noStrike" kern="1200" baseline="0" dirty="0" smtClean="0">
                <a:solidFill>
                  <a:schemeClr val="tx1"/>
                </a:solidFill>
                <a:latin typeface="+mn-lt"/>
                <a:ea typeface="+mn-ea"/>
                <a:cs typeface="+mn-cs"/>
              </a:rPr>
              <a:t>the season,” “Slam dunk deals,” and “Free shipping,</a:t>
            </a:r>
          </a:p>
          <a:p>
            <a:r>
              <a:rPr lang="en-US" sz="1200" b="0" i="0" u="none" strike="noStrike" kern="1200" baseline="0" dirty="0" smtClean="0">
                <a:solidFill>
                  <a:schemeClr val="tx1"/>
                </a:solidFill>
                <a:latin typeface="+mn-lt"/>
                <a:ea typeface="+mn-ea"/>
                <a:cs typeface="+mn-cs"/>
              </a:rPr>
              <a:t>every day.”</a:t>
            </a:r>
            <a:endParaRPr lang="en-US" alt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21</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defRPr/>
            </a:pPr>
            <a:r>
              <a:rPr lang="en-US" b="1" dirty="0" smtClean="0">
                <a:ea typeface="ＭＳ Ｐゴシック" charset="-128"/>
              </a:rPr>
              <a:t>Discussion Questions</a:t>
            </a:r>
          </a:p>
          <a:p>
            <a:pPr>
              <a:defRPr/>
            </a:pPr>
            <a:r>
              <a:rPr lang="en-US" i="1" dirty="0" smtClean="0">
                <a:ea typeface="ＭＳ Ｐゴシック" charset="-128"/>
              </a:rPr>
              <a:t>What changes might there be in U.S. income over the next year? </a:t>
            </a:r>
          </a:p>
          <a:p>
            <a:pPr>
              <a:defRPr/>
            </a:pPr>
            <a:r>
              <a:rPr lang="en-US" i="1" dirty="0" smtClean="0">
                <a:ea typeface="ＭＳ Ｐゴシック" charset="-128"/>
              </a:rPr>
              <a:t>What are positioned as “value cars”?</a:t>
            </a:r>
          </a:p>
          <a:p>
            <a:pPr>
              <a:defRPr/>
            </a:pPr>
            <a:endParaRPr lang="en-US" i="1" dirty="0" smtClean="0">
              <a:ea typeface="ＭＳ Ｐゴシック" charset="-128"/>
            </a:endParaRPr>
          </a:p>
          <a:p>
            <a:pPr>
              <a:defRPr/>
            </a:pPr>
            <a:r>
              <a:rPr lang="en-US" dirty="0" smtClean="0">
                <a:ea typeface="ＭＳ Ｐゴシック" charset="-128"/>
              </a:rPr>
              <a:t>The students might quote current economic declines or rises. The “value cars”  will probably include some of the smaller cars by Kia, Ford, Honda, and Toyota.</a:t>
            </a:r>
          </a:p>
          <a:p>
            <a:pPr>
              <a:defRPr/>
            </a:pPr>
            <a:endParaRPr lang="en-US" dirty="0" smtClean="0">
              <a:ea typeface="ＭＳ Ｐゴシック" charset="-128"/>
            </a:endParaRPr>
          </a:p>
          <a:p>
            <a:pPr>
              <a:defRPr/>
            </a:pPr>
            <a:r>
              <a:rPr lang="en-US" dirty="0" smtClean="0">
                <a:ea typeface="ＭＳ Ｐゴシック" charset="-128"/>
              </a:rPr>
              <a:t>Economic factors can have a dramatic effect on consumer spending and buying behavior. For example, until fairly recently, American consumers spent freely, fueled by income growth, a boom in the stock market, rapid increases in housing values, and other economic good fortunes. They bought and bought, seemingly without caution, amassing record levels of debt. However, the free spending and high expectations of those days were dashed by the Great Recession of 2008/2009.</a:t>
            </a:r>
          </a:p>
          <a:p>
            <a:pPr>
              <a:defRPr/>
            </a:pPr>
            <a:endParaRPr lang="en-US" dirty="0" smtClean="0">
              <a:ea typeface="ＭＳ Ｐゴシック" charset="-128"/>
            </a:endParaRPr>
          </a:p>
          <a:p>
            <a:pPr>
              <a:defRPr/>
            </a:pPr>
            <a:endParaRPr lang="en-US" dirty="0" smtClean="0">
              <a:ea typeface="ＭＳ Ｐゴシック" charset="-128"/>
            </a:endParaRPr>
          </a:p>
          <a:p>
            <a:pPr>
              <a:defRPr/>
            </a:pPr>
            <a:r>
              <a:rPr lang="en-US" dirty="0" smtClean="0">
                <a:ea typeface="ＭＳ Ｐゴシック" charset="-128"/>
              </a:rPr>
              <a:t> </a:t>
            </a:r>
          </a:p>
        </p:txBody>
      </p:sp>
    </p:spTree>
    <p:extLst>
      <p:ext uri="{BB962C8B-B14F-4D97-AF65-F5344CB8AC3E}">
        <p14:creationId xmlns:p14="http://schemas.microsoft.com/office/powerpoint/2010/main" val="30614304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22</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defRPr/>
            </a:pPr>
            <a:r>
              <a:rPr lang="en-US" dirty="0" smtClean="0">
                <a:ea typeface="ＭＳ Ｐゴシック" charset="-128"/>
              </a:rPr>
              <a:t>Marketers should pay attention to </a:t>
            </a:r>
            <a:r>
              <a:rPr lang="en-US" i="1" dirty="0" smtClean="0">
                <a:ea typeface="ＭＳ Ｐゴシック" charset="-128"/>
              </a:rPr>
              <a:t>income distribution</a:t>
            </a:r>
            <a:r>
              <a:rPr lang="en-US" dirty="0" smtClean="0">
                <a:ea typeface="ＭＳ Ｐゴシック" charset="-128"/>
              </a:rPr>
              <a:t> as well as income levels. </a:t>
            </a:r>
          </a:p>
          <a:p>
            <a:pPr>
              <a:defRPr/>
            </a:pPr>
            <a:endParaRPr lang="en-US" dirty="0" smtClean="0">
              <a:ea typeface="ＭＳ Ｐゴシック" charset="-128"/>
            </a:endParaRPr>
          </a:p>
          <a:p>
            <a:pPr>
              <a:defRPr/>
            </a:pPr>
            <a:r>
              <a:rPr lang="en-US" dirty="0" smtClean="0">
                <a:ea typeface="ＭＳ Ｐゴシック" charset="-128"/>
              </a:rPr>
              <a:t>This distribution of income has created a tiered market. Many companies—such as Nordstrom and Neiman Marcus—aggressively target the affluent. Others—such as Dollar General and Family Dollar—target those with more modest means. </a:t>
            </a:r>
          </a:p>
          <a:p>
            <a:pPr>
              <a:defRPr/>
            </a:pPr>
            <a:endParaRPr lang="en-US" dirty="0" smtClean="0">
              <a:ea typeface="ＭＳ Ｐゴシック" charset="-128"/>
            </a:endParaRPr>
          </a:p>
          <a:p>
            <a:pPr>
              <a:defRPr/>
            </a:pPr>
            <a:r>
              <a:rPr lang="en-US" dirty="0" smtClean="0">
                <a:ea typeface="ＭＳ Ｐゴシック" charset="-128"/>
              </a:rPr>
              <a:t>Some companies tailor their market offerings across a range of markets, from the affluent to the less affluent. For example, Ford offers cars ranging from the low-priced Ford Fiesta, starting at $13,200, to the luxury Lincoln Navigator SUV, starting at $57,775. </a:t>
            </a:r>
          </a:p>
          <a:p>
            <a:pPr>
              <a:defRPr/>
            </a:pPr>
            <a:endParaRPr lang="en-US" dirty="0" smtClean="0">
              <a:ea typeface="ＭＳ Ｐゴシック" charset="-128"/>
            </a:endParaRPr>
          </a:p>
          <a:p>
            <a:pPr>
              <a:defRPr/>
            </a:pPr>
            <a:r>
              <a:rPr lang="en-US" dirty="0" smtClean="0">
                <a:ea typeface="ＭＳ Ｐゴシック" charset="-128"/>
              </a:rPr>
              <a:t>Changes in major economic variables, such as income, cost of living, interest rates, and savings and borrowing patterns, have a large impact on the marketplace. Companies watch these variables by using economic forecasting so they do not have to be wiped out by an economic downturn or caught short in a boom. </a:t>
            </a:r>
          </a:p>
        </p:txBody>
      </p:sp>
    </p:spTree>
    <p:extLst>
      <p:ext uri="{BB962C8B-B14F-4D97-AF65-F5344CB8AC3E}">
        <p14:creationId xmlns:p14="http://schemas.microsoft.com/office/powerpoint/2010/main" val="30614304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23</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endParaRPr 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24</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lnSpc>
                <a:spcPct val="80000"/>
              </a:lnSpc>
            </a:pPr>
            <a:r>
              <a:rPr lang="en-US" altLang="en-US" sz="800" dirty="0" smtClean="0"/>
              <a:t>Marketers should be aware of several trends in the natural environment. </a:t>
            </a:r>
          </a:p>
          <a:p>
            <a:pPr>
              <a:lnSpc>
                <a:spcPct val="80000"/>
              </a:lnSpc>
            </a:pPr>
            <a:endParaRPr lang="en-US" altLang="en-US" sz="800" dirty="0" smtClean="0"/>
          </a:p>
          <a:p>
            <a:pPr>
              <a:lnSpc>
                <a:spcPct val="80000"/>
              </a:lnSpc>
            </a:pPr>
            <a:r>
              <a:rPr lang="en-US" altLang="en-US" sz="800" dirty="0" smtClean="0"/>
              <a:t>First,</a:t>
            </a:r>
            <a:r>
              <a:rPr lang="en-US" altLang="en-US" sz="800" baseline="0" dirty="0" smtClean="0"/>
              <a:t> there are growing shortages of raw materials.  </a:t>
            </a:r>
            <a:r>
              <a:rPr lang="en-US" altLang="en-US" sz="800" dirty="0" smtClean="0"/>
              <a:t>Air and water may seem to be infinite resources, but some groups see long-run dangers. Renewable resources, such as forests and food, also have to be used wisely. Nonrenewable resources, such as oil, coal, and various minerals, pose a serious problem. Firms making products that require these scarce resources face large cost increases, even if the materials remain available.</a:t>
            </a:r>
          </a:p>
          <a:p>
            <a:pPr>
              <a:lnSpc>
                <a:spcPct val="80000"/>
              </a:lnSpc>
            </a:pPr>
            <a:endParaRPr lang="en-US" altLang="en-US" sz="800" dirty="0" smtClean="0"/>
          </a:p>
          <a:p>
            <a:pPr marL="0" marR="0" indent="0" algn="l" defTabSz="914400" rtl="0" eaLnBrk="0" fontAlgn="base" latinLnBrk="0" hangingPunct="0">
              <a:lnSpc>
                <a:spcPct val="80000"/>
              </a:lnSpc>
              <a:spcBef>
                <a:spcPct val="0"/>
              </a:spcBef>
              <a:spcAft>
                <a:spcPct val="0"/>
              </a:spcAft>
              <a:buClrTx/>
              <a:buSzTx/>
              <a:buFontTx/>
              <a:buNone/>
              <a:tabLst/>
              <a:defRPr/>
            </a:pPr>
            <a:r>
              <a:rPr lang="en-US" altLang="en-US" sz="800" dirty="0" smtClean="0"/>
              <a:t>A second environmental trend is </a:t>
            </a:r>
            <a:r>
              <a:rPr lang="en-US" altLang="en-US" sz="800" i="1" dirty="0" smtClean="0"/>
              <a:t>increased pollution</a:t>
            </a:r>
            <a:r>
              <a:rPr lang="en-US" altLang="en-US" sz="800" dirty="0" smtClean="0"/>
              <a:t>. Industry will almost always damage the quality of the natural environment. Consider the disposal of chemical and nuclear wastes; chemical pollutants in the soil and food supply; and the littering of the environment with non-biodegradable packaging materials.</a:t>
            </a:r>
          </a:p>
          <a:p>
            <a:pPr>
              <a:lnSpc>
                <a:spcPct val="80000"/>
              </a:lnSpc>
            </a:pPr>
            <a:endParaRPr lang="en-US" altLang="en-US" sz="800" dirty="0" smtClean="0"/>
          </a:p>
          <a:p>
            <a:pPr>
              <a:lnSpc>
                <a:spcPct val="80000"/>
              </a:lnSpc>
            </a:pPr>
            <a:r>
              <a:rPr lang="en-US" altLang="en-US" sz="800" dirty="0" smtClean="0"/>
              <a:t>A third trend is </a:t>
            </a:r>
            <a:r>
              <a:rPr lang="en-US" altLang="en-US" sz="800" i="1" dirty="0" smtClean="0"/>
              <a:t>increased government intervention</a:t>
            </a:r>
            <a:r>
              <a:rPr lang="en-US" altLang="en-US" sz="800" dirty="0" smtClean="0"/>
              <a:t> in natural resource management. The governments of different countries vary in their concern and efforts to promote a clean environment. The Environmental Protection Agency (EPA) was created in 1970 to create and enforce pollution standards and conduct pollution research.</a:t>
            </a:r>
          </a:p>
          <a:p>
            <a:pPr>
              <a:lnSpc>
                <a:spcPct val="80000"/>
              </a:lnSpc>
            </a:pPr>
            <a:endParaRPr lang="en-US" altLang="en-US" sz="800" dirty="0" smtClean="0"/>
          </a:p>
          <a:p>
            <a:pPr>
              <a:lnSpc>
                <a:spcPct val="80000"/>
              </a:lnSpc>
            </a:pPr>
            <a:r>
              <a:rPr lang="en-US" altLang="en-US" sz="800" dirty="0" smtClean="0"/>
              <a:t>Many companies are d</a:t>
            </a:r>
            <a:r>
              <a:rPr lang="en-US" altLang="en-US" sz="1200" dirty="0" smtClean="0"/>
              <a:t>eveloping strategies that support environmental sustainability.</a:t>
            </a:r>
          </a:p>
          <a:p>
            <a:endParaRPr 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25</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a:lnSpc>
                <a:spcPct val="80000"/>
              </a:lnSpc>
            </a:pPr>
            <a:r>
              <a:rPr lang="en-US" altLang="en-US" sz="800" dirty="0" smtClean="0"/>
              <a:t>Concern for the natural environment has spawned the so-called green movement and the development of strategies and practices that </a:t>
            </a:r>
            <a:r>
              <a:rPr lang="en-US" altLang="en-US" sz="800" b="0" dirty="0" smtClean="0"/>
              <a:t>support </a:t>
            </a:r>
            <a:r>
              <a:rPr lang="en-US" altLang="en-US" sz="800" b="1" dirty="0" smtClean="0"/>
              <a:t>environmental sustainability. </a:t>
            </a:r>
          </a:p>
          <a:p>
            <a:pPr>
              <a:lnSpc>
                <a:spcPct val="80000"/>
              </a:lnSpc>
            </a:pPr>
            <a:endParaRPr lang="en-US" altLang="en-US" sz="800" b="0" dirty="0" smtClean="0"/>
          </a:p>
          <a:p>
            <a:pPr>
              <a:lnSpc>
                <a:spcPct val="80000"/>
              </a:lnSpc>
            </a:pPr>
            <a:r>
              <a:rPr lang="en-US" altLang="en-US" sz="800" dirty="0" smtClean="0"/>
              <a:t>Environmental sustainability means meeting present needs without compromising the ability of future generations to meet their needs.</a:t>
            </a:r>
          </a:p>
          <a:p>
            <a:pPr>
              <a:lnSpc>
                <a:spcPct val="80000"/>
              </a:lnSpc>
            </a:pPr>
            <a:endParaRPr lang="en-US" altLang="en-US" sz="800" dirty="0" smtClean="0"/>
          </a:p>
          <a:p>
            <a:pPr>
              <a:lnSpc>
                <a:spcPct val="80000"/>
              </a:lnSpc>
            </a:pPr>
            <a:r>
              <a:rPr lang="en-US" altLang="en-US" sz="800" dirty="0" smtClean="0"/>
              <a:t>Many companies are responding to consumer demands with more environmentally responsible products. Others are developing recyclable or biodegradable packaging, recycled materials and components, better pollution controls, and more energy-efficient operations. </a:t>
            </a:r>
          </a:p>
          <a:p>
            <a:pPr marL="0" marR="0" indent="0" algn="l" defTabSz="914400" rtl="0" eaLnBrk="0" fontAlgn="base" latinLnBrk="0" hangingPunct="0">
              <a:lnSpc>
                <a:spcPct val="80000"/>
              </a:lnSpc>
              <a:spcBef>
                <a:spcPct val="0"/>
              </a:spcBef>
              <a:spcAft>
                <a:spcPct val="0"/>
              </a:spcAft>
              <a:buClrTx/>
              <a:buSzTx/>
              <a:buFontTx/>
              <a:buNone/>
              <a:tabLst/>
              <a:defRPr/>
            </a:pPr>
            <a:endParaRPr lang="en-US" altLang="en-US" sz="800" dirty="0" smtClean="0"/>
          </a:p>
          <a:p>
            <a:pPr marL="0" marR="0" indent="0" algn="l" defTabSz="914400" rtl="0" eaLnBrk="0" fontAlgn="base" latinLnBrk="0" hangingPunct="0">
              <a:lnSpc>
                <a:spcPct val="80000"/>
              </a:lnSpc>
              <a:spcBef>
                <a:spcPct val="0"/>
              </a:spcBef>
              <a:spcAft>
                <a:spcPct val="0"/>
              </a:spcAft>
              <a:buClrTx/>
              <a:buSzTx/>
              <a:buFontTx/>
              <a:buNone/>
              <a:tabLst/>
              <a:defRPr/>
            </a:pPr>
            <a:r>
              <a:rPr lang="en-US" altLang="en-US" sz="800" dirty="0" smtClean="0"/>
              <a:t>Companies today are looking to do more than just good deeds. More and more, they are recognizing the link between a healthy ecology and a healthy economy. They are learning that environmentally responsible actions can also be good business.</a:t>
            </a:r>
          </a:p>
          <a:p>
            <a:pPr>
              <a:lnSpc>
                <a:spcPct val="80000"/>
              </a:lnSpc>
            </a:pPr>
            <a:endParaRPr lang="en-US" altLang="en-US" sz="800" dirty="0" smtClean="0"/>
          </a:p>
        </p:txBody>
      </p:sp>
    </p:spTree>
    <p:extLst>
      <p:ext uri="{BB962C8B-B14F-4D97-AF65-F5344CB8AC3E}">
        <p14:creationId xmlns:p14="http://schemas.microsoft.com/office/powerpoint/2010/main" val="30614304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26</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sz="800" b="1" dirty="0" smtClean="0"/>
              <a:t>Discussion Question</a:t>
            </a:r>
          </a:p>
          <a:p>
            <a:r>
              <a:rPr lang="en-US" altLang="en-US" sz="800" i="1" dirty="0" smtClean="0"/>
              <a:t>Ask students what changes they have seen in technology in the past four years including medical products, communications, and media.</a:t>
            </a:r>
          </a:p>
          <a:p>
            <a:endParaRPr lang="en-US" altLang="en-US" sz="800" i="1" dirty="0" smtClean="0"/>
          </a:p>
          <a:p>
            <a:r>
              <a:rPr lang="en-US" altLang="en-US" sz="800" dirty="0" smtClean="0"/>
              <a:t>New technologies can offer exciting opportunities for marketers. Many firms are already using RFID technology  radio-frequency identification to track products through various points in the distribution channel.</a:t>
            </a:r>
          </a:p>
          <a:p>
            <a:endParaRPr lang="en-US" altLang="en-US" sz="800" i="1" dirty="0" smtClean="0"/>
          </a:p>
          <a:p>
            <a:r>
              <a:rPr lang="en-US" altLang="en-US" sz="800" dirty="0" smtClean="0"/>
              <a:t>The technological environment changes rapidly. New technologies create new markets and opportunities. Marketers should watch the technological environment closely. Companies that do not keep up will soon find their products outdated. If that happens, they will miss new product and market opportunities.</a:t>
            </a:r>
          </a:p>
          <a:p>
            <a:endParaRPr lang="en-US" altLang="en-US" sz="800" dirty="0" smtClean="0"/>
          </a:p>
          <a:p>
            <a:r>
              <a:rPr lang="en-US" altLang="en-US" sz="800" dirty="0" smtClean="0"/>
              <a:t>As products and technology become more complex, the public needs to know that these items are safe. Government regulations have resulted in much higher research costs and longer times between new product ideas and their introduction. Marketers should be aware of these regulations when applying new technologies and developing new products.</a:t>
            </a:r>
          </a:p>
        </p:txBody>
      </p:sp>
    </p:spTree>
    <p:extLst>
      <p:ext uri="{BB962C8B-B14F-4D97-AF65-F5344CB8AC3E}">
        <p14:creationId xmlns:p14="http://schemas.microsoft.com/office/powerpoint/2010/main" val="30614304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27</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sz="800" b="0" dirty="0" smtClean="0"/>
              <a:t>The</a:t>
            </a:r>
            <a:r>
              <a:rPr lang="en-US" altLang="en-US" sz="800" b="1" baseline="0" dirty="0" smtClean="0"/>
              <a:t> p</a:t>
            </a:r>
            <a:r>
              <a:rPr lang="en-US" altLang="en-US" sz="800" b="1" dirty="0" smtClean="0"/>
              <a:t>olitical environment </a:t>
            </a:r>
            <a:r>
              <a:rPr lang="en-US" altLang="en-US" sz="800" dirty="0" smtClean="0"/>
              <a:t>includes laws, government agencies, and pressure groups that influence or limit various organizations and individuals in a given society.</a:t>
            </a:r>
          </a:p>
          <a:p>
            <a:endParaRPr lang="en-US" altLang="en-US" sz="800" dirty="0" smtClean="0"/>
          </a:p>
          <a:p>
            <a:r>
              <a:rPr lang="en-US" altLang="en-US" sz="800" dirty="0" smtClean="0"/>
              <a:t>Even the strongest advocates of free-market economies agree that the system works best with at least some regulation. Well-conceived regulation can encourage competition and ensure fair markets for goods and services. </a:t>
            </a:r>
          </a:p>
          <a:p>
            <a:endParaRPr lang="en-US" altLang="en-US" sz="800" dirty="0" smtClean="0"/>
          </a:p>
          <a:p>
            <a:r>
              <a:rPr lang="en-US" altLang="en-US" sz="800" dirty="0" smtClean="0"/>
              <a:t>Thus, governments develop </a:t>
            </a:r>
            <a:r>
              <a:rPr lang="en-US" altLang="en-US" sz="800" i="1" dirty="0" smtClean="0"/>
              <a:t>public policy</a:t>
            </a:r>
            <a:r>
              <a:rPr lang="en-US" altLang="en-US" sz="800" dirty="0" smtClean="0"/>
              <a:t> to guide commerce—sets of laws and regulations that limit business for the good of society as a whole. Almost every marketing activity is subject to a wide range of laws and regulations. </a:t>
            </a:r>
          </a:p>
          <a:p>
            <a:endParaRPr lang="en-US" altLang="en-US" sz="800" dirty="0" smtClean="0"/>
          </a:p>
          <a:p>
            <a:r>
              <a:rPr lang="en-US" altLang="en-US" sz="800" dirty="0" smtClean="0"/>
              <a:t>Legislation affecting business around the world has increased steadily over the years. The United States and many other countries have many laws covering issues such as competition, fair trade practices, environmental protection, product safety, truth in advertising, consumer privacy, packaging and labeling, pricing, and other important areas. </a:t>
            </a:r>
          </a:p>
        </p:txBody>
      </p:sp>
    </p:spTree>
    <p:extLst>
      <p:ext uri="{BB962C8B-B14F-4D97-AF65-F5344CB8AC3E}">
        <p14:creationId xmlns:p14="http://schemas.microsoft.com/office/powerpoint/2010/main" val="30614304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28</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sz="800" b="0" i="0" u="none" strike="noStrike" kern="1200" baseline="0" dirty="0" smtClean="0">
                <a:solidFill>
                  <a:schemeClr val="tx1"/>
                </a:solidFill>
                <a:latin typeface="+mn-lt"/>
                <a:ea typeface="MS PGothic" pitchFamily="34" charset="-128"/>
                <a:cs typeface="ＭＳ Ｐゴシック" charset="-128"/>
              </a:rPr>
              <a:t>Cause-related marketing: Eyewear company </a:t>
            </a:r>
            <a:r>
              <a:rPr lang="en-US" sz="800" b="0" i="0" u="none" strike="noStrike" kern="1200" baseline="0" dirty="0" err="1" smtClean="0">
                <a:solidFill>
                  <a:schemeClr val="tx1"/>
                </a:solidFill>
                <a:latin typeface="+mn-lt"/>
                <a:ea typeface="MS PGothic" pitchFamily="34" charset="-128"/>
                <a:cs typeface="ＭＳ Ｐゴシック" charset="-128"/>
              </a:rPr>
              <a:t>Warby</a:t>
            </a:r>
            <a:r>
              <a:rPr lang="en-US" sz="800" b="0" i="0" u="none" strike="noStrike" kern="1200" baseline="0" dirty="0" smtClean="0">
                <a:solidFill>
                  <a:schemeClr val="tx1"/>
                </a:solidFill>
                <a:latin typeface="+mn-lt"/>
                <a:ea typeface="MS PGothic" pitchFamily="34" charset="-128"/>
                <a:cs typeface="ＭＳ Ｐゴシック" charset="-128"/>
              </a:rPr>
              <a:t> Parker offers designer glasses at a revolutionary low price while also leading the way for socially conscious businesses. For every pair of glasses sold, </a:t>
            </a:r>
            <a:r>
              <a:rPr lang="en-US" sz="800" b="0" i="0" u="none" strike="noStrike" kern="1200" baseline="0" dirty="0" err="1" smtClean="0">
                <a:solidFill>
                  <a:schemeClr val="tx1"/>
                </a:solidFill>
                <a:latin typeface="+mn-lt"/>
                <a:ea typeface="MS PGothic" pitchFamily="34" charset="-128"/>
                <a:cs typeface="ＭＳ Ｐゴシック" charset="-128"/>
              </a:rPr>
              <a:t>Warby</a:t>
            </a:r>
            <a:r>
              <a:rPr lang="en-US" sz="800" b="0" i="0" u="none" strike="noStrike" kern="1200" baseline="0" dirty="0" smtClean="0">
                <a:solidFill>
                  <a:schemeClr val="tx1"/>
                </a:solidFill>
                <a:latin typeface="+mn-lt"/>
                <a:ea typeface="MS PGothic" pitchFamily="34" charset="-128"/>
                <a:cs typeface="ＭＳ Ｐゴシック" charset="-128"/>
              </a:rPr>
              <a:t> Parker distributes a pair to someone in need.</a:t>
            </a:r>
          </a:p>
          <a:p>
            <a:endParaRPr lang="en-US" sz="800" b="0" i="0" u="none" strike="noStrike" kern="1200" baseline="0" dirty="0" smtClean="0">
              <a:solidFill>
                <a:schemeClr val="tx1"/>
              </a:solidFill>
              <a:latin typeface="+mn-lt"/>
              <a:ea typeface="MS PGothic" pitchFamily="34" charset="-128"/>
            </a:endParaRPr>
          </a:p>
          <a:p>
            <a:endParaRPr lang="en-US" sz="800" dirty="0" smtClean="0">
              <a:ea typeface="ＭＳ Ｐゴシック" charset="-128"/>
            </a:endParaRPr>
          </a:p>
          <a:p>
            <a:r>
              <a:rPr lang="en-US" sz="800" dirty="0" smtClean="0">
                <a:ea typeface="ＭＳ Ｐゴシック" charset="-128"/>
              </a:rPr>
              <a:t>Written regulations cannot possibly cover all potential marketing abuses, and existing laws are often difficult to enforce. However, beyond written laws and regulations, business is also governed by social codes and rules of professional ethics.</a:t>
            </a:r>
          </a:p>
          <a:p>
            <a:endParaRPr lang="en-US" sz="800" dirty="0" smtClean="0">
              <a:ea typeface="ＭＳ Ｐゴシック" charset="-128"/>
            </a:endParaRPr>
          </a:p>
          <a:p>
            <a:pPr>
              <a:defRPr/>
            </a:pPr>
            <a:r>
              <a:rPr lang="en-US" sz="800" b="1" dirty="0" smtClean="0">
                <a:ea typeface="ＭＳ Ｐゴシック" charset="-128"/>
              </a:rPr>
              <a:t>Socially Responsible Behavior.</a:t>
            </a:r>
            <a:r>
              <a:rPr lang="en-US" sz="800" dirty="0" smtClean="0">
                <a:ea typeface="ＭＳ Ｐゴシック" charset="-128"/>
              </a:rPr>
              <a:t> Enlightened companies encourage their managers to look beyond what the regulatory system allows and simply “do the right thing.”</a:t>
            </a:r>
          </a:p>
          <a:p>
            <a:pPr>
              <a:defRPr/>
            </a:pPr>
            <a:endParaRPr lang="en-US" sz="800" dirty="0" smtClean="0">
              <a:ea typeface="ＭＳ Ｐゴシック" charset="-128"/>
            </a:endParaRPr>
          </a:p>
          <a:p>
            <a:pPr>
              <a:defRPr/>
            </a:pPr>
            <a:r>
              <a:rPr lang="en-US" sz="800" b="1" dirty="0" smtClean="0">
                <a:ea typeface="ＭＳ Ｐゴシック" charset="-128"/>
              </a:rPr>
              <a:t>Cause-Related Marketing.</a:t>
            </a:r>
            <a:r>
              <a:rPr lang="en-US" sz="800" dirty="0" smtClean="0">
                <a:ea typeface="ＭＳ Ｐゴシック" charset="-128"/>
              </a:rPr>
              <a:t> To exercise their social responsibility and build more positive images, many companies are now linking themselves to worthwhile causes. It has become a primary form of corporate giving which lets companies “do well by doing good” by linking purchases of the company’s products or services with benefiting worthwhile causes or charitable organizations. </a:t>
            </a:r>
          </a:p>
          <a:p>
            <a:pPr>
              <a:defRPr/>
            </a:pPr>
            <a:endParaRPr lang="en-US" sz="800" dirty="0" smtClean="0">
              <a:ea typeface="ＭＳ Ｐゴシック" charset="-128"/>
            </a:endParaRPr>
          </a:p>
          <a:p>
            <a:pPr>
              <a:defRPr/>
            </a:pPr>
            <a:r>
              <a:rPr lang="en-US" sz="800" dirty="0" smtClean="0">
                <a:ea typeface="ＭＳ Ｐゴシック" charset="-128"/>
              </a:rPr>
              <a:t>Cause-related marketing has stirred some controversy. Critics worry that cause-related marketing is more a strategy for selling than a strategy for giving—that “cause-related” marketing is really “cause-exploitative” marketing. </a:t>
            </a:r>
            <a:endParaRPr lang="en-US" altLang="en-US" sz="800" dirty="0" smtClean="0"/>
          </a:p>
        </p:txBody>
      </p:sp>
    </p:spTree>
    <p:extLst>
      <p:ext uri="{BB962C8B-B14F-4D97-AF65-F5344CB8AC3E}">
        <p14:creationId xmlns:p14="http://schemas.microsoft.com/office/powerpoint/2010/main" val="30614304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29</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endParaRPr lang="en-US" altLang="en-US" sz="800" dirty="0" smtClean="0"/>
          </a:p>
        </p:txBody>
      </p:sp>
    </p:spTree>
    <p:extLst>
      <p:ext uri="{BB962C8B-B14F-4D97-AF65-F5344CB8AC3E}">
        <p14:creationId xmlns:p14="http://schemas.microsoft.com/office/powerpoint/2010/main" val="3061430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bwMode="auto">
          <a:noFill/>
          <a:ln>
            <a:miter lim="800000"/>
            <a:headEnd/>
            <a:tailEnd/>
          </a:ln>
        </p:spPr>
        <p:txBody>
          <a:bodyPr/>
          <a:lstStyle/>
          <a:p>
            <a:fld id="{B743B637-1191-4CC9-BFE3-2ABB92FAF133}" type="slidenum">
              <a:rPr lang="en-US" smtClean="0">
                <a:latin typeface="Calibri" pitchFamily="34" charset="0"/>
                <a:ea typeface="ヒラギノ角ゴ Pro W3"/>
                <a:cs typeface="ヒラギノ角ゴ Pro W3"/>
              </a:rPr>
              <a:pPr/>
              <a:t>3</a:t>
            </a:fld>
            <a:endParaRPr lang="en-US" dirty="0" smtClean="0">
              <a:latin typeface="Calibri" pitchFamily="34" charset="0"/>
              <a:ea typeface="ヒラギノ角ゴ Pro W3"/>
              <a:cs typeface="ヒラギノ角ゴ Pro W3"/>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60" name="Rectangle 3"/>
          <p:cNvSpPr>
            <a:spLocks noGrp="1" noChangeArrowheads="1"/>
          </p:cNvSpPr>
          <p:nvPr>
            <p:ph type="body" idx="1"/>
          </p:nvPr>
        </p:nvSpPr>
        <p:spPr bwMode="auto"/>
        <p:txBody>
          <a:bodyPr>
            <a:normAutofit/>
          </a:bodyPr>
          <a:lstStyle/>
          <a:p>
            <a:r>
              <a:rPr lang="en-US" sz="1800" b="0" i="0" u="none" strike="noStrike" kern="1200" baseline="0" dirty="0" smtClean="0">
                <a:solidFill>
                  <a:schemeClr val="tx1"/>
                </a:solidFill>
                <a:latin typeface="+mn-lt"/>
                <a:ea typeface="MS PGothic" pitchFamily="34" charset="-128"/>
                <a:cs typeface="ＭＳ Ｐゴシック" charset="-128"/>
              </a:rPr>
              <a:t>Marketers must be environmental trend trackers and opportunity seekers. </a:t>
            </a:r>
          </a:p>
          <a:p>
            <a:endParaRPr lang="en-US" sz="1800" b="0" i="0" u="none" strike="noStrike" kern="1200" baseline="0" dirty="0" smtClean="0">
              <a:solidFill>
                <a:schemeClr val="tx1"/>
              </a:solidFill>
              <a:latin typeface="+mn-lt"/>
              <a:ea typeface="MS PGothic" pitchFamily="34" charset="-128"/>
              <a:cs typeface="ＭＳ Ｐゴシック" charset="-128"/>
            </a:endParaRPr>
          </a:p>
          <a:p>
            <a:r>
              <a:rPr lang="en-US" sz="1800" b="0" i="0" u="none" strike="noStrike" kern="1200" baseline="0" dirty="0" smtClean="0">
                <a:solidFill>
                  <a:schemeClr val="tx1"/>
                </a:solidFill>
                <a:latin typeface="+mn-lt"/>
                <a:ea typeface="MS PGothic" pitchFamily="34" charset="-128"/>
                <a:cs typeface="ＭＳ Ｐゴシック" charset="-128"/>
              </a:rPr>
              <a:t>By carefully studying the environment, marketers can adapt their strategies to meet new marketplace challenges and opportunities.</a:t>
            </a:r>
          </a:p>
          <a:p>
            <a:endParaRPr lang="en-US" sz="1800" b="0" i="0" u="none" strike="noStrike" kern="1200" baseline="0" dirty="0" smtClean="0">
              <a:solidFill>
                <a:schemeClr val="tx1"/>
              </a:solidFill>
              <a:latin typeface="+mn-lt"/>
              <a:ea typeface="MS PGothic" pitchFamily="34" charset="-128"/>
              <a:cs typeface="ＭＳ Ｐゴシック" charset="-128"/>
            </a:endParaRPr>
          </a:p>
          <a:p>
            <a:r>
              <a:rPr lang="en-US" sz="1800" b="0" i="0" u="none" strike="noStrike" kern="1200" baseline="0" dirty="0" smtClean="0">
                <a:solidFill>
                  <a:schemeClr val="tx1"/>
                </a:solidFill>
                <a:latin typeface="+mn-lt"/>
                <a:ea typeface="MS PGothic" pitchFamily="34" charset="-128"/>
                <a:cs typeface="ＭＳ Ｐゴシック" charset="-128"/>
              </a:rPr>
              <a:t>By using marketing research and marketing intelligence, companies constantly watch and adapt to the changing environment—or like Microsoft, in many cases, lead those changes. </a:t>
            </a:r>
            <a:endParaRPr lang="en-US" altLang="en-US" sz="1800" dirty="0" smtClean="0"/>
          </a:p>
        </p:txBody>
      </p:sp>
    </p:spTree>
    <p:extLst>
      <p:ext uri="{BB962C8B-B14F-4D97-AF65-F5344CB8AC3E}">
        <p14:creationId xmlns:p14="http://schemas.microsoft.com/office/powerpoint/2010/main" val="26996291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30</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smtClean="0"/>
              <a:t>Someone once observed, “There are three kinds of companies: those who make things happen, those who watch things happen, and those who wonder what’s happened.” </a:t>
            </a:r>
          </a:p>
          <a:p>
            <a:endParaRPr lang="en-US" altLang="en-US" dirty="0" smtClean="0"/>
          </a:p>
          <a:p>
            <a:r>
              <a:rPr lang="en-US" altLang="en-US" dirty="0" smtClean="0"/>
              <a:t>Many companies view the marketing environment as an </a:t>
            </a:r>
            <a:r>
              <a:rPr lang="en-US" altLang="en-US" b="1" dirty="0" smtClean="0"/>
              <a:t>uncontrollable</a:t>
            </a:r>
            <a:r>
              <a:rPr lang="en-US" altLang="en-US" dirty="0" smtClean="0"/>
              <a:t> element. They passively accept the marketing environment, analyze environmental forces and design strategies that will help the company avoid the threats and take advantage of the opportunities the environment provides.</a:t>
            </a:r>
          </a:p>
          <a:p>
            <a:endParaRPr lang="en-US" altLang="en-US" dirty="0" smtClean="0"/>
          </a:p>
          <a:p>
            <a:pPr marL="0" marR="0" indent="0" algn="l" defTabSz="914400" rtl="0" eaLnBrk="0" fontAlgn="base" latinLnBrk="0" hangingPunct="0">
              <a:lnSpc>
                <a:spcPct val="100000"/>
              </a:lnSpc>
              <a:spcBef>
                <a:spcPct val="0"/>
              </a:spcBef>
              <a:spcAft>
                <a:spcPct val="0"/>
              </a:spcAft>
              <a:buClrTx/>
              <a:buSzTx/>
              <a:buFontTx/>
              <a:buNone/>
              <a:tabLst/>
              <a:defRPr/>
            </a:pPr>
            <a:r>
              <a:rPr lang="en-US" altLang="en-US" dirty="0" smtClean="0"/>
              <a:t>Other companies take a </a:t>
            </a:r>
            <a:r>
              <a:rPr lang="en-US" altLang="en-US" b="1" i="1" dirty="0" smtClean="0"/>
              <a:t>proactive</a:t>
            </a:r>
            <a:r>
              <a:rPr lang="en-US" altLang="en-US" dirty="0" smtClean="0"/>
              <a:t> stance toward the marketing environment. Rather than assuming that strategic options are bounded by the current environment, these firms develop strategies to change the environment and overcome seemingly uncontrollable environmental events. </a:t>
            </a:r>
          </a:p>
          <a:p>
            <a:endParaRPr lang="en-US" altLang="en-US" dirty="0" smtClean="0"/>
          </a:p>
          <a:p>
            <a:r>
              <a:rPr lang="en-US" altLang="en-US" dirty="0" smtClean="0"/>
              <a:t> “Business history . . . reveals plenty of cases in which firms’ strategies shape industry structure,” says the expert, “from Ford’s Model T to Nintendo’s Wii.”</a:t>
            </a:r>
          </a:p>
          <a:p>
            <a:endParaRPr lang="en-US" altLang="en-US" dirty="0" smtClean="0"/>
          </a:p>
          <a:p>
            <a:r>
              <a:rPr lang="en-US" altLang="en-US" dirty="0" smtClean="0"/>
              <a:t>Marketing management cannot always control environmental forces. In many cases, it must settle for simply watching and reacting to the environment. But whenever possible, smart marketing managers take a </a:t>
            </a:r>
            <a:r>
              <a:rPr lang="en-US" altLang="en-US" b="1" i="1" dirty="0" smtClean="0"/>
              <a:t>proactive</a:t>
            </a:r>
            <a:r>
              <a:rPr lang="en-US" altLang="en-US" dirty="0" smtClean="0"/>
              <a:t> rather than a </a:t>
            </a:r>
            <a:r>
              <a:rPr lang="en-US" altLang="en-US" b="1" i="1" dirty="0" smtClean="0"/>
              <a:t>reactive</a:t>
            </a:r>
            <a:r>
              <a:rPr lang="en-US" altLang="en-US" dirty="0" smtClean="0"/>
              <a:t> approach to the marketing environment </a:t>
            </a:r>
          </a:p>
        </p:txBody>
      </p:sp>
    </p:spTree>
    <p:extLst>
      <p:ext uri="{BB962C8B-B14F-4D97-AF65-F5344CB8AC3E}">
        <p14:creationId xmlns:p14="http://schemas.microsoft.com/office/powerpoint/2010/main" val="30614304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4</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smtClean="0"/>
              <a:t>Marketing management’s job is to build relationships with customers by creating customer value and satisfaction. However, marketing managers cannot do this alone.</a:t>
            </a:r>
          </a:p>
          <a:p>
            <a:endParaRPr lang="en-US" altLang="en-US" dirty="0" smtClean="0"/>
          </a:p>
          <a:p>
            <a:r>
              <a:rPr lang="en-US" altLang="en-US" dirty="0" smtClean="0"/>
              <a:t>Figure 3.1 shows the major actors in the marketer’s microenvironment. </a:t>
            </a:r>
            <a:r>
              <a:rPr lang="en-US" altLang="en-US" b="1" dirty="0" smtClean="0"/>
              <a:t>Marketing</a:t>
            </a:r>
            <a:r>
              <a:rPr lang="en-US" altLang="en-US" dirty="0" smtClean="0"/>
              <a:t> success requires building relationships with other </a:t>
            </a:r>
            <a:r>
              <a:rPr lang="en-US" altLang="en-US" b="1" dirty="0" smtClean="0"/>
              <a:t>company</a:t>
            </a:r>
            <a:r>
              <a:rPr lang="en-US" altLang="en-US" dirty="0" smtClean="0"/>
              <a:t> departments, </a:t>
            </a:r>
            <a:r>
              <a:rPr lang="en-US" altLang="en-US" b="1" dirty="0" smtClean="0"/>
              <a:t>suppliers, marketing intermediaries, competitors, various publics, and customers</a:t>
            </a:r>
            <a:r>
              <a:rPr lang="en-US" altLang="en-US" dirty="0" smtClean="0"/>
              <a:t>, which combine to make up the company’s value delivery network.</a:t>
            </a:r>
          </a:p>
        </p:txBody>
      </p:sp>
    </p:spTree>
    <p:extLst>
      <p:ext uri="{BB962C8B-B14F-4D97-AF65-F5344CB8AC3E}">
        <p14:creationId xmlns:p14="http://schemas.microsoft.com/office/powerpoint/2010/main" val="3061430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5</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dirty="0" smtClean="0"/>
              <a:t>All of these interrelated company groups form the internal environment, the microenvironment.  With marketing taking the lead, all departments—from manufacturing and finance to legal and human resources—share the responsibility for understanding customer needs and creating customer value.</a:t>
            </a:r>
          </a:p>
          <a:p>
            <a:endParaRPr lang="en-US" altLang="en-US" b="1" dirty="0" smtClean="0"/>
          </a:p>
          <a:p>
            <a:r>
              <a:rPr lang="en-US" altLang="en-US" b="1" dirty="0" smtClean="0"/>
              <a:t>Discussion Questions</a:t>
            </a:r>
          </a:p>
          <a:p>
            <a:pPr>
              <a:buFontTx/>
              <a:buChar char="•"/>
            </a:pPr>
            <a:r>
              <a:rPr lang="en-US" altLang="en-US" i="1" dirty="0" smtClean="0"/>
              <a:t>What type of collaboration </a:t>
            </a:r>
            <a:r>
              <a:rPr lang="en-US" altLang="en-US" b="0" i="1" dirty="0" smtClean="0">
                <a:solidFill>
                  <a:srgbClr val="FFFF00"/>
                </a:solidFill>
              </a:rPr>
              <a:t>does there n</a:t>
            </a:r>
            <a:r>
              <a:rPr lang="en-US" altLang="en-US" i="1" dirty="0" smtClean="0"/>
              <a:t>eed to be between the departments? </a:t>
            </a:r>
          </a:p>
          <a:p>
            <a:pPr>
              <a:buFontTx/>
              <a:buChar char="•"/>
            </a:pPr>
            <a:r>
              <a:rPr lang="en-US" altLang="en-US" i="1" dirty="0" smtClean="0"/>
              <a:t>How might projects be integrated between marketing and finance? </a:t>
            </a:r>
          </a:p>
          <a:p>
            <a:pPr>
              <a:buFontTx/>
              <a:buChar char="•"/>
            </a:pPr>
            <a:r>
              <a:rPr lang="en-US" altLang="en-US" i="1" dirty="0" smtClean="0"/>
              <a:t>How might projects be integrated between marketing and information systems?</a:t>
            </a:r>
          </a:p>
          <a:p>
            <a:endParaRPr lang="en-US" altLang="en-US" i="1" dirty="0" smtClean="0"/>
          </a:p>
          <a:p>
            <a:r>
              <a:rPr lang="en-US" altLang="en-US" dirty="0" smtClean="0"/>
              <a:t>This question on finance could lead to a discussion about budgeting for marketing. The collaboration between marketing and IS could lead to discussions of market research, ordering systems, and customer relationship management systems.</a:t>
            </a:r>
          </a:p>
        </p:txBody>
      </p:sp>
    </p:spTree>
    <p:extLst>
      <p:ext uri="{BB962C8B-B14F-4D97-AF65-F5344CB8AC3E}">
        <p14:creationId xmlns:p14="http://schemas.microsoft.com/office/powerpoint/2010/main" val="3061430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6</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dirty="0" smtClean="0"/>
              <a:t>Suppliers form an important link in the company’s overall customer value delivery network. Supplier problems can seriously affect marketing.  </a:t>
            </a:r>
          </a:p>
          <a:p>
            <a:pPr marL="0" marR="0" indent="0" algn="l" defTabSz="914400" rtl="0" eaLnBrk="0" fontAlgn="base" latinLnBrk="0" hangingPunct="0">
              <a:lnSpc>
                <a:spcPct val="100000"/>
              </a:lnSpc>
              <a:spcBef>
                <a:spcPct val="0"/>
              </a:spcBef>
              <a:spcAft>
                <a:spcPct val="0"/>
              </a:spcAft>
              <a:buClrTx/>
              <a:buSzTx/>
              <a:buFontTx/>
              <a:buNone/>
              <a:tabLst/>
              <a:defRPr/>
            </a:pPr>
            <a:endParaRPr lang="en-US" altLang="en-US" dirty="0" smtClean="0"/>
          </a:p>
          <a:p>
            <a:r>
              <a:rPr lang="en-US" altLang="en-US" dirty="0" smtClean="0"/>
              <a:t>Marketing managers must watch supply availability and costs. Supply shortages or delays, labor strikes, natural disasters, and other events can cost sales in the short run and damage customer satisfaction in the long run. Rising supply costs may force price increases that can harm the company’s sales volume.</a:t>
            </a:r>
          </a:p>
        </p:txBody>
      </p:sp>
    </p:spTree>
    <p:extLst>
      <p:ext uri="{BB962C8B-B14F-4D97-AF65-F5344CB8AC3E}">
        <p14:creationId xmlns:p14="http://schemas.microsoft.com/office/powerpoint/2010/main" val="3061430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7</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b="1" dirty="0" smtClean="0"/>
              <a:t>Marketing intermediaries</a:t>
            </a:r>
            <a:r>
              <a:rPr lang="en-US" altLang="en-US" dirty="0" smtClean="0"/>
              <a:t> help the company promote, sell, and distribute its products to final buyers. They include resellers, physical distribution firms, marketing services agencies, and financial intermediaries. </a:t>
            </a:r>
          </a:p>
          <a:p>
            <a:endParaRPr lang="en-US" altLang="en-US" dirty="0" smtClean="0"/>
          </a:p>
          <a:p>
            <a:r>
              <a:rPr lang="en-US" altLang="en-US" dirty="0" smtClean="0"/>
              <a:t>The text explains how Coke delivers value for their marketing intermediaries:</a:t>
            </a:r>
          </a:p>
          <a:p>
            <a:pPr lvl="1"/>
            <a:r>
              <a:rPr lang="en-US" altLang="en-US" dirty="0" smtClean="0"/>
              <a:t>They understand each retailer partner’s business.</a:t>
            </a:r>
          </a:p>
          <a:p>
            <a:pPr lvl="1"/>
            <a:r>
              <a:rPr lang="en-US" altLang="en-US" dirty="0" smtClean="0"/>
              <a:t>The conduct consumer research and share with partners.</a:t>
            </a:r>
          </a:p>
          <a:p>
            <a:pPr lvl="1"/>
            <a:r>
              <a:rPr lang="en-US" altLang="en-US" dirty="0" smtClean="0"/>
              <a:t>They develop marketing programs and merchandising for partners.</a:t>
            </a:r>
          </a:p>
        </p:txBody>
      </p:sp>
    </p:spTree>
    <p:extLst>
      <p:ext uri="{BB962C8B-B14F-4D97-AF65-F5344CB8AC3E}">
        <p14:creationId xmlns:p14="http://schemas.microsoft.com/office/powerpoint/2010/main" val="30614304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8</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b="1" i="0" dirty="0" smtClean="0"/>
              <a:t>Types</a:t>
            </a:r>
            <a:r>
              <a:rPr lang="en-US" altLang="en-US" b="1" i="0" baseline="0" dirty="0" smtClean="0"/>
              <a:t> of Marketing Intermediaries</a:t>
            </a:r>
          </a:p>
          <a:p>
            <a:endParaRPr lang="en-US" altLang="en-US" b="1" i="0" baseline="0" dirty="0" smtClean="0"/>
          </a:p>
          <a:p>
            <a:r>
              <a:rPr lang="en-US" altLang="en-US" i="1" dirty="0" smtClean="0"/>
              <a:t>Resellers</a:t>
            </a:r>
            <a:r>
              <a:rPr lang="en-US" altLang="en-US" dirty="0" smtClean="0"/>
              <a:t> are distribution channel firms that help the company find customers or make sales to them.  Large and growing reseller organizations, such as </a:t>
            </a:r>
            <a:r>
              <a:rPr lang="en-US" altLang="en-US" dirty="0" err="1" smtClean="0"/>
              <a:t>Walmart</a:t>
            </a:r>
            <a:r>
              <a:rPr lang="en-US" altLang="en-US" dirty="0" smtClean="0"/>
              <a:t> and Costco, frequently have enough power to dictate terms or even shut smaller manufacturers out of large markets.</a:t>
            </a:r>
          </a:p>
          <a:p>
            <a:endParaRPr lang="en-US" altLang="en-US" dirty="0" smtClean="0"/>
          </a:p>
          <a:p>
            <a:r>
              <a:rPr lang="en-US" altLang="en-US" i="1" dirty="0" smtClean="0"/>
              <a:t>Physical distribution firms</a:t>
            </a:r>
            <a:r>
              <a:rPr lang="en-US" altLang="en-US" dirty="0" smtClean="0"/>
              <a:t> help the company stock and move goods from their points of origin to their destinations.</a:t>
            </a:r>
          </a:p>
          <a:p>
            <a:endParaRPr lang="en-US" altLang="en-US" dirty="0" smtClean="0"/>
          </a:p>
          <a:p>
            <a:r>
              <a:rPr lang="en-US" altLang="en-US" i="1" dirty="0" smtClean="0"/>
              <a:t>Marketing services agencies</a:t>
            </a:r>
            <a:r>
              <a:rPr lang="en-US" altLang="en-US" dirty="0" smtClean="0"/>
              <a:t> are the marketing research firms, advertising agencies, media firms, and marketing consulting firms that help the company target and promote its products to the right markets. </a:t>
            </a:r>
          </a:p>
          <a:p>
            <a:endParaRPr lang="en-US" altLang="en-US" i="1" dirty="0" smtClean="0"/>
          </a:p>
          <a:p>
            <a:r>
              <a:rPr lang="en-US" altLang="en-US" i="1" dirty="0" smtClean="0"/>
              <a:t>Financial intermediaries</a:t>
            </a:r>
            <a:r>
              <a:rPr lang="en-US" altLang="en-US" dirty="0" smtClean="0"/>
              <a:t> include banks, credit companies, insurance companies, and other businesses that help finance transactions or insure against the risks associated with the buying and selling of goods.</a:t>
            </a:r>
          </a:p>
          <a:p>
            <a:endParaRPr lang="en-US" altLang="en-US" dirty="0" smtClean="0"/>
          </a:p>
          <a:p>
            <a:r>
              <a:rPr lang="en-US" altLang="en-US" dirty="0" smtClean="0"/>
              <a:t>Like suppliers, marketing intermediaries form an important component of the company’s overall value delivery network, and</a:t>
            </a:r>
            <a:r>
              <a:rPr lang="en-US" altLang="en-US" baseline="0" dirty="0" smtClean="0"/>
              <a:t> </a:t>
            </a:r>
            <a:r>
              <a:rPr lang="en-US" altLang="en-US" dirty="0" smtClean="0"/>
              <a:t>marketers recognize the importance of working with their intermediaries as partners rather than simply as channels through which they sell their products.</a:t>
            </a:r>
          </a:p>
          <a:p>
            <a:endParaRPr lang="en-US" altLang="en-US" dirty="0" smtClean="0"/>
          </a:p>
        </p:txBody>
      </p:sp>
    </p:spTree>
    <p:extLst>
      <p:ext uri="{BB962C8B-B14F-4D97-AF65-F5344CB8AC3E}">
        <p14:creationId xmlns:p14="http://schemas.microsoft.com/office/powerpoint/2010/main" val="3061430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bwMode="auto">
          <a:noFill/>
          <a:ln>
            <a:miter lim="800000"/>
            <a:headEnd/>
            <a:tailEnd/>
          </a:ln>
        </p:spPr>
        <p:txBody>
          <a:bodyPr/>
          <a:lstStyle/>
          <a:p>
            <a:fld id="{21369FB5-585D-4FD3-97DB-28D88A2CD41D}" type="slidenum">
              <a:rPr lang="en-US" smtClean="0">
                <a:latin typeface="Calibri" pitchFamily="34" charset="0"/>
                <a:ea typeface="ヒラギノ角ゴ Pro W3"/>
                <a:cs typeface="ヒラギノ角ゴ Pro W3"/>
              </a:rPr>
              <a:pPr/>
              <a:t>9</a:t>
            </a:fld>
            <a:endParaRPr lang="en-US" dirty="0" smtClean="0">
              <a:latin typeface="Calibri" pitchFamily="34" charset="0"/>
              <a:ea typeface="ヒラギノ角ゴ Pro W3"/>
              <a:cs typeface="ヒラギノ角ゴ Pro W3"/>
            </a:endParaRPr>
          </a:p>
        </p:txBody>
      </p:sp>
      <p:sp>
        <p:nvSpPr>
          <p:cNvPr id="2560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5603" name="Rectangle 3"/>
          <p:cNvSpPr>
            <a:spLocks noGrp="1" noChangeArrowheads="1"/>
          </p:cNvSpPr>
          <p:nvPr>
            <p:ph type="body" idx="1"/>
          </p:nvPr>
        </p:nvSpPr>
        <p:spPr bwMode="auto">
          <a:noFill/>
        </p:spPr>
        <p:txBody>
          <a:bodyPr/>
          <a:lstStyle/>
          <a:p>
            <a:r>
              <a:rPr lang="en-US" altLang="en-US" dirty="0" smtClean="0"/>
              <a:t>Students should note that the competition is just a click away with online purchasing. </a:t>
            </a:r>
          </a:p>
          <a:p>
            <a:endParaRPr lang="en-US" altLang="en-US" dirty="0" smtClean="0"/>
          </a:p>
          <a:p>
            <a:r>
              <a:rPr lang="en-US" altLang="en-US" dirty="0" smtClean="0"/>
              <a:t>The marketing concept states that, to be successful, a company must provide greater customer value and satisfaction than its competitors do. </a:t>
            </a:r>
          </a:p>
          <a:p>
            <a:endParaRPr lang="en-US" altLang="en-US" dirty="0" smtClean="0"/>
          </a:p>
          <a:p>
            <a:r>
              <a:rPr lang="en-US" altLang="en-US" dirty="0" smtClean="0"/>
              <a:t>Marketers must gain strategic advantage by positioning their offerings strongly against competitors’ offerings in the minds of consumers.</a:t>
            </a:r>
          </a:p>
          <a:p>
            <a:endParaRPr lang="en-US" altLang="en-US" dirty="0" smtClean="0"/>
          </a:p>
          <a:p>
            <a:r>
              <a:rPr lang="en-US" altLang="en-US" dirty="0" smtClean="0"/>
              <a:t>No single competitive marketing strategy is best for all companies. Each firm should consider its own size and industry position compared to those of its competitors.</a:t>
            </a:r>
          </a:p>
        </p:txBody>
      </p:sp>
    </p:spTree>
    <p:extLst>
      <p:ext uri="{BB962C8B-B14F-4D97-AF65-F5344CB8AC3E}">
        <p14:creationId xmlns:p14="http://schemas.microsoft.com/office/powerpoint/2010/main" val="306143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935051-7D8C-423E-B902-B6CE0EF21A38}" type="datetimeFigureOut">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913F7A-780D-441D-BB84-449F78AF3504}" type="slidenum">
              <a:rPr lang="en-US" smtClean="0"/>
              <a:t>‹#›</a:t>
            </a:fld>
            <a:endParaRPr lang="en-US"/>
          </a:p>
        </p:txBody>
      </p:sp>
    </p:spTree>
    <p:extLst>
      <p:ext uri="{BB962C8B-B14F-4D97-AF65-F5344CB8AC3E}">
        <p14:creationId xmlns:p14="http://schemas.microsoft.com/office/powerpoint/2010/main" val="117900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35051-7D8C-423E-B902-B6CE0EF21A38}" type="datetimeFigureOut">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913F7A-780D-441D-BB84-449F78AF3504}" type="slidenum">
              <a:rPr lang="en-US" smtClean="0"/>
              <a:t>‹#›</a:t>
            </a:fld>
            <a:endParaRPr lang="en-US"/>
          </a:p>
        </p:txBody>
      </p:sp>
      <p:sp>
        <p:nvSpPr>
          <p:cNvPr id="7"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5272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35051-7D8C-423E-B902-B6CE0EF21A38}" type="datetimeFigureOut">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913F7A-780D-441D-BB84-449F78AF3504}" type="slidenum">
              <a:rPr lang="en-US" smtClean="0"/>
              <a:t>‹#›</a:t>
            </a:fld>
            <a:endParaRPr lang="en-US"/>
          </a:p>
        </p:txBody>
      </p:sp>
      <p:sp>
        <p:nvSpPr>
          <p:cNvPr id="7"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4601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pic>
        <p:nvPicPr>
          <p:cNvPr id="8" name="Picture 16" descr="Pearson Logo"/>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0334" y="6472238"/>
            <a:ext cx="1223433"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609600" y="215372"/>
            <a:ext cx="109728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p:nvPr>
        </p:nvSpPr>
        <p:spPr>
          <a:xfrm>
            <a:off x="609600" y="816430"/>
            <a:ext cx="109728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Click to edit Master text styles</a:t>
            </a:r>
          </a:p>
        </p:txBody>
      </p:sp>
      <p:sp>
        <p:nvSpPr>
          <p:cNvPr id="9" name="Text Placeholder 8"/>
          <p:cNvSpPr>
            <a:spLocks noGrp="1"/>
          </p:cNvSpPr>
          <p:nvPr>
            <p:ph type="body" sz="quarter" idx="14"/>
          </p:nvPr>
        </p:nvSpPr>
        <p:spPr>
          <a:xfrm>
            <a:off x="6705600" y="1600202"/>
            <a:ext cx="48768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smtClean="0"/>
              <a:t>Click to edit Master text styles</a:t>
            </a:r>
          </a:p>
        </p:txBody>
      </p:sp>
      <p:sp>
        <p:nvSpPr>
          <p:cNvPr id="10" name="Text Placeholder 8"/>
          <p:cNvSpPr>
            <a:spLocks noGrp="1"/>
          </p:cNvSpPr>
          <p:nvPr>
            <p:ph type="body" sz="quarter" idx="15"/>
          </p:nvPr>
        </p:nvSpPr>
        <p:spPr>
          <a:xfrm>
            <a:off x="6705600" y="3200401"/>
            <a:ext cx="48768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smtClean="0"/>
              <a:t>Click to edit Master text styles</a:t>
            </a:r>
          </a:p>
        </p:txBody>
      </p:sp>
      <p:sp>
        <p:nvSpPr>
          <p:cNvPr id="18" name="Text Placeholder 17"/>
          <p:cNvSpPr>
            <a:spLocks noGrp="1"/>
          </p:cNvSpPr>
          <p:nvPr>
            <p:ph type="body" sz="quarter" idx="16"/>
          </p:nvPr>
        </p:nvSpPr>
        <p:spPr>
          <a:xfrm>
            <a:off x="4155607" y="6515673"/>
            <a:ext cx="7823200" cy="187537"/>
          </a:xfrm>
        </p:spPr>
        <p:txBody>
          <a:bodyPr/>
          <a:lstStyle>
            <a:lvl1pPr marL="0" indent="0">
              <a:buNone/>
              <a:defRPr sz="1200" baseline="0"/>
            </a:lvl1pPr>
          </a:lstStyle>
          <a:p>
            <a:pPr lvl="0"/>
            <a:r>
              <a:rPr lang="en-US" smtClean="0"/>
              <a:t>Click to edit Master text styles</a:t>
            </a:r>
          </a:p>
        </p:txBody>
      </p:sp>
      <p:sp>
        <p:nvSpPr>
          <p:cNvPr id="12" name="Footer Placeholder 2"/>
          <p:cNvSpPr>
            <a:spLocks noGrp="1"/>
          </p:cNvSpPr>
          <p:nvPr>
            <p:ph type="ftr" sz="quarter" idx="17"/>
          </p:nvPr>
        </p:nvSpPr>
        <p:spPr bwMode="auto">
          <a:xfrm>
            <a:off x="124884" y="6165850"/>
            <a:ext cx="11461749" cy="2349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mtClean="0"/>
            </a:lvl1pPr>
          </a:lstStyle>
          <a:p>
            <a:pPr>
              <a:defRPr/>
            </a:pPr>
            <a:endParaRPr lang="en-US" altLang="en-US"/>
          </a:p>
        </p:txBody>
      </p:sp>
      <p:sp>
        <p:nvSpPr>
          <p:cNvPr id="13" name="Date Placeholder 3"/>
          <p:cNvSpPr>
            <a:spLocks noGrp="1"/>
          </p:cNvSpPr>
          <p:nvPr>
            <p:ph type="dt" sz="half" idx="18"/>
          </p:nvPr>
        </p:nvSpPr>
        <p:spPr>
          <a:xfrm>
            <a:off x="8447617" y="112713"/>
            <a:ext cx="2844800" cy="182562"/>
          </a:xfrm>
          <a:prstGeom prst="rect">
            <a:avLst/>
          </a:prstGeom>
        </p:spPr>
        <p:txBody>
          <a:bodyPr/>
          <a:lstStyle>
            <a:lvl1pPr>
              <a:defRPr smtClean="0"/>
            </a:lvl1pPr>
          </a:lstStyle>
          <a:p>
            <a:pPr>
              <a:defRPr/>
            </a:pPr>
            <a:fld id="{166BC605-0BD0-4FF4-860F-7C7C72544917}" type="datetimeFigureOut">
              <a:rPr lang="en-US" altLang="en-US"/>
              <a:pPr>
                <a:defRPr/>
              </a:pPr>
              <a:t>8/7/2022</a:t>
            </a:fld>
            <a:endParaRPr lang="en-US" altLang="en-US"/>
          </a:p>
        </p:txBody>
      </p:sp>
      <p:sp>
        <p:nvSpPr>
          <p:cNvPr id="14" name="Slide Number Placeholder 4"/>
          <p:cNvSpPr>
            <a:spLocks noGrp="1"/>
          </p:cNvSpPr>
          <p:nvPr>
            <p:ph type="sldNum" sz="quarter" idx="19"/>
          </p:nvPr>
        </p:nvSpPr>
        <p:spPr>
          <a:xfrm>
            <a:off x="11292417" y="112713"/>
            <a:ext cx="736600" cy="182562"/>
          </a:xfrm>
          <a:prstGeom prst="rect">
            <a:avLst/>
          </a:prstGeom>
        </p:spPr>
        <p:txBody>
          <a:bodyPr/>
          <a:lstStyle>
            <a:lvl1pPr algn="l">
              <a:buSzTx/>
              <a:defRPr sz="1400" smtClean="0">
                <a:solidFill>
                  <a:srgbClr val="000000"/>
                </a:solidFill>
              </a:defRPr>
            </a:lvl1pPr>
          </a:lstStyle>
          <a:p>
            <a:pPr>
              <a:defRPr/>
            </a:pPr>
            <a:fld id="{3259735B-BBA4-4AC4-9EB2-F09C5F33FDD0}" type="slidenum">
              <a:rPr lang="en-US" altLang="en-US"/>
              <a:pPr>
                <a:defRPr/>
              </a:pPr>
              <a:t>‹#›</a:t>
            </a:fld>
            <a:endParaRPr lang="en-US" altLang="en-US"/>
          </a:p>
        </p:txBody>
      </p:sp>
    </p:spTree>
    <p:extLst>
      <p:ext uri="{BB962C8B-B14F-4D97-AF65-F5344CB8AC3E}">
        <p14:creationId xmlns:p14="http://schemas.microsoft.com/office/powerpoint/2010/main" val="3215133376"/>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1219200" y="1371600"/>
            <a:ext cx="9550400" cy="381000"/>
          </a:xfrm>
        </p:spPr>
        <p:txBody>
          <a:bodyPr/>
          <a:lstStyle>
            <a:lvl1pPr algn="ctr">
              <a:buNone/>
              <a:defRPr sz="2800" b="1" i="0">
                <a:solidFill>
                  <a:schemeClr val="tx2"/>
                </a:solidFill>
              </a:defRPr>
            </a:lvl1pPr>
          </a:lstStyle>
          <a:p>
            <a:pPr lvl="0"/>
            <a:r>
              <a:rPr lang="en-US" dirty="0" smtClean="0"/>
              <a:t>Click to edit Master text styles</a:t>
            </a:r>
            <a:endParaRPr lang="en-US" dirty="0"/>
          </a:p>
        </p:txBody>
      </p:sp>
      <p:sp>
        <p:nvSpPr>
          <p:cNvPr id="5" name="Title 4"/>
          <p:cNvSpPr>
            <a:spLocks noGrp="1"/>
          </p:cNvSpPr>
          <p:nvPr>
            <p:ph type="title"/>
          </p:nvPr>
        </p:nvSpPr>
        <p:spPr/>
        <p:txBody>
          <a:bodyPr/>
          <a:lstStyle/>
          <a:p>
            <a:r>
              <a:rPr lang="en-US" smtClean="0"/>
              <a:t>Click to edit Master title style</a:t>
            </a:r>
            <a:endParaRPr lang="en-US"/>
          </a:p>
        </p:txBody>
      </p:sp>
      <p:sp>
        <p:nvSpPr>
          <p:cNvPr id="6"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17057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1117600" y="304800"/>
            <a:ext cx="10390717" cy="1462088"/>
          </a:xfrm>
        </p:spPr>
        <p:txBody>
          <a:bodyPr/>
          <a:lstStyle>
            <a:lvl1pPr>
              <a:defRPr b="1" i="0" baseline="0"/>
            </a:lvl1pPr>
          </a:lstStyle>
          <a:p>
            <a:r>
              <a:rPr lang="en-US" dirty="0" smtClean="0"/>
              <a:t>Click to edit Master title style</a:t>
            </a:r>
            <a:endParaRPr lang="en-US" dirty="0"/>
          </a:p>
        </p:txBody>
      </p:sp>
      <p:sp>
        <p:nvSpPr>
          <p:cNvPr id="3" name="Content Placeholder 2"/>
          <p:cNvSpPr>
            <a:spLocks noGrp="1"/>
          </p:cNvSpPr>
          <p:nvPr>
            <p:ph sz="half" idx="1"/>
          </p:nvPr>
        </p:nvSpPr>
        <p:spPr>
          <a:xfrm>
            <a:off x="1576917" y="2017713"/>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60117" y="2017713"/>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33638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10363200" cy="1143000"/>
          </a:xfrm>
        </p:spPr>
        <p:txBody>
          <a:bodyPr/>
          <a:lstStyle>
            <a:lvl1pPr>
              <a:defRPr sz="4000" b="1"/>
            </a:lvl1pPr>
          </a:lstStyle>
          <a:p>
            <a:r>
              <a:rPr lang="en-US" dirty="0" smtClean="0"/>
              <a:t>Click to edit Master title style</a:t>
            </a:r>
            <a:endParaRPr lang="en-US" dirty="0"/>
          </a:p>
        </p:txBody>
      </p:sp>
      <p:sp>
        <p:nvSpPr>
          <p:cNvPr id="3" name="Content Placeholder 2"/>
          <p:cNvSpPr>
            <a:spLocks noGrp="1"/>
          </p:cNvSpPr>
          <p:nvPr>
            <p:ph idx="1"/>
          </p:nvPr>
        </p:nvSpPr>
        <p:spPr>
          <a:xfrm>
            <a:off x="914400" y="1981200"/>
            <a:ext cx="3962400" cy="4114800"/>
          </a:xfrm>
        </p:spPr>
        <p:txBody>
          <a:bodyPr/>
          <a:lstStyle>
            <a:lvl1pPr>
              <a:defRPr b="0"/>
            </a:lvl1pPr>
            <a:lvl2pPr>
              <a:defRPr b="0"/>
            </a:lvl2pPr>
            <a:lvl3pPr>
              <a:defRPr b="0"/>
            </a:lvl3pPr>
            <a:lvl4pPr>
              <a:defRPr b="0"/>
            </a:lvl4pPr>
            <a:lvl5pPr>
              <a:defRPr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3"/>
          </p:nvPr>
        </p:nvSpPr>
        <p:spPr>
          <a:xfrm>
            <a:off x="609600" y="1447800"/>
            <a:ext cx="4267200" cy="381000"/>
          </a:xfrm>
        </p:spPr>
        <p:txBody>
          <a:bodyPr/>
          <a:lstStyle>
            <a:lvl1pPr algn="ctr">
              <a:buNone/>
              <a:defRPr sz="2000" b="0" i="1">
                <a:solidFill>
                  <a:srgbClr val="C00000"/>
                </a:solidFill>
              </a:defRPr>
            </a:lvl1pPr>
          </a:lstStyle>
          <a:p>
            <a:pPr lvl="0"/>
            <a:r>
              <a:rPr lang="en-US" dirty="0" smtClean="0"/>
              <a:t>Click to edit Master text styles</a:t>
            </a:r>
            <a:endParaRPr lang="en-US" dirty="0"/>
          </a:p>
        </p:txBody>
      </p:sp>
      <p:sp>
        <p:nvSpPr>
          <p:cNvPr id="13" name="Content Placeholder 12"/>
          <p:cNvSpPr>
            <a:spLocks noGrp="1"/>
          </p:cNvSpPr>
          <p:nvPr>
            <p:ph sz="quarter" idx="14"/>
          </p:nvPr>
        </p:nvSpPr>
        <p:spPr>
          <a:xfrm>
            <a:off x="5080000" y="1524000"/>
            <a:ext cx="5791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243691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935051-7D8C-423E-B902-B6CE0EF21A38}" type="datetimeFigureOut">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913F7A-780D-441D-BB84-449F78AF3504}" type="slidenum">
              <a:rPr lang="en-US" smtClean="0"/>
              <a:t>‹#›</a:t>
            </a:fld>
            <a:endParaRPr lang="en-US"/>
          </a:p>
        </p:txBody>
      </p:sp>
      <p:sp>
        <p:nvSpPr>
          <p:cNvPr id="7"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56389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935051-7D8C-423E-B902-B6CE0EF21A38}" type="datetimeFigureOut">
              <a:rPr lang="en-US" smtClean="0"/>
              <a:t>8/7/2022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913F7A-780D-441D-BB84-449F78AF3504}" type="slidenum">
              <a:rPr lang="en-US" smtClean="0"/>
              <a:t>‹#›</a:t>
            </a:fld>
            <a:endParaRPr lang="en-US"/>
          </a:p>
        </p:txBody>
      </p:sp>
      <p:sp>
        <p:nvSpPr>
          <p:cNvPr id="7"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812726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935051-7D8C-423E-B902-B6CE0EF21A38}" type="datetimeFigureOut">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913F7A-780D-441D-BB84-449F78AF3504}" type="slidenum">
              <a:rPr lang="en-US" smtClean="0"/>
              <a:t>‹#›</a:t>
            </a:fld>
            <a:endParaRPr lang="en-US"/>
          </a:p>
        </p:txBody>
      </p:sp>
      <p:sp>
        <p:nvSpPr>
          <p:cNvPr id="8"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65511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935051-7D8C-423E-B902-B6CE0EF21A38}" type="datetimeFigureOut">
              <a:rPr lang="en-US" smtClean="0"/>
              <a:t>8/7/2022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913F7A-780D-441D-BB84-449F78AF3504}" type="slidenum">
              <a:rPr lang="en-US" smtClean="0"/>
              <a:t>‹#›</a:t>
            </a:fld>
            <a:endParaRPr lang="en-US"/>
          </a:p>
        </p:txBody>
      </p:sp>
      <p:sp>
        <p:nvSpPr>
          <p:cNvPr id="10"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937277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935051-7D8C-423E-B902-B6CE0EF21A38}" type="datetimeFigureOut">
              <a:rPr lang="en-US" smtClean="0"/>
              <a:t>8/7/2022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913F7A-780D-441D-BB84-449F78AF3504}" type="slidenum">
              <a:rPr lang="en-US" smtClean="0"/>
              <a:t>‹#›</a:t>
            </a:fld>
            <a:endParaRPr lang="en-US"/>
          </a:p>
        </p:txBody>
      </p:sp>
      <p:sp>
        <p:nvSpPr>
          <p:cNvPr id="6"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978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35051-7D8C-423E-B902-B6CE0EF21A38}" type="datetimeFigureOut">
              <a:rPr lang="en-US" smtClean="0"/>
              <a:t>8/7/2022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913F7A-780D-441D-BB84-449F78AF3504}" type="slidenum">
              <a:rPr lang="en-US" smtClean="0"/>
              <a:t>‹#›</a:t>
            </a:fld>
            <a:endParaRPr lang="en-US"/>
          </a:p>
        </p:txBody>
      </p:sp>
      <p:sp>
        <p:nvSpPr>
          <p:cNvPr id="5"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22485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935051-7D8C-423E-B902-B6CE0EF21A38}" type="datetimeFigureOut">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913F7A-780D-441D-BB84-449F78AF3504}" type="slidenum">
              <a:rPr lang="en-US" smtClean="0"/>
              <a:t>‹#›</a:t>
            </a:fld>
            <a:endParaRPr lang="en-US"/>
          </a:p>
        </p:txBody>
      </p:sp>
      <p:sp>
        <p:nvSpPr>
          <p:cNvPr id="8"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32235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935051-7D8C-423E-B902-B6CE0EF21A38}" type="datetimeFigureOut">
              <a:rPr lang="en-US" smtClean="0"/>
              <a:t>8/7/2022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913F7A-780D-441D-BB84-449F78AF3504}" type="slidenum">
              <a:rPr lang="en-US" smtClean="0"/>
              <a:t>‹#›</a:t>
            </a:fld>
            <a:endParaRPr lang="en-US"/>
          </a:p>
        </p:txBody>
      </p:sp>
      <p:sp>
        <p:nvSpPr>
          <p:cNvPr id="8" name="Footer Placeholder 6"/>
          <p:cNvSpPr txBox="1">
            <a:spLocks/>
          </p:cNvSpPr>
          <p:nvPr userDrawn="1"/>
        </p:nvSpPr>
        <p:spPr>
          <a:xfrm>
            <a:off x="4614668" y="6283909"/>
            <a:ext cx="7170056" cy="25097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b="0" dirty="0" smtClean="0">
                <a:latin typeface="Verdana" panose="020B0604030504040204" pitchFamily="34" charset="0"/>
                <a:ea typeface="Verdana" panose="020B0604030504040204" pitchFamily="34" charset="0"/>
                <a:cs typeface="Verdana" panose="020B0604030504040204" pitchFamily="34" charset="0"/>
              </a:rPr>
              <a:t>Copyright © 2018, 2016, 2014 Pearson Education, Inc. All Rights Reserved. </a:t>
            </a:r>
            <a:endParaRPr lang="en-US" sz="120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01629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35051-7D8C-423E-B902-B6CE0EF21A38}" type="datetimeFigureOut">
              <a:rPr lang="en-US" smtClean="0"/>
              <a:t>8/7/2022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913F7A-780D-441D-BB84-449F78AF3504}" type="slidenum">
              <a:rPr lang="en-US" smtClean="0"/>
              <a:t>‹#›</a:t>
            </a:fld>
            <a:endParaRPr lang="en-US"/>
          </a:p>
        </p:txBody>
      </p:sp>
      <p:pic>
        <p:nvPicPr>
          <p:cNvPr id="7" name="Picture 6"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30944" y="6319581"/>
            <a:ext cx="1181126" cy="360147"/>
          </a:xfrm>
          <a:prstGeom prst="rect">
            <a:avLst/>
          </a:prstGeom>
        </p:spPr>
      </p:pic>
    </p:spTree>
    <p:extLst>
      <p:ext uri="{BB962C8B-B14F-4D97-AF65-F5344CB8AC3E}">
        <p14:creationId xmlns:p14="http://schemas.microsoft.com/office/powerpoint/2010/main" val="275390391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0.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txBox="1">
            <a:spLocks noGrp="1"/>
          </p:cNvSpPr>
          <p:nvPr>
            <p:ph type="title"/>
          </p:nvPr>
        </p:nvSpPr>
        <p:spPr>
          <a:xfrm>
            <a:off x="428953" y="383745"/>
            <a:ext cx="8674100" cy="815468"/>
          </a:xfrm>
        </p:spPr>
        <p:txBody>
          <a:bodyPr>
            <a:normAutofit fontScale="90000"/>
          </a:bodyPr>
          <a:lstStyle/>
          <a:p>
            <a:pPr eaLnBrk="1" hangingPunct="1">
              <a:buClr>
                <a:srgbClr val="007FA3"/>
              </a:buClr>
              <a:buFont typeface="Times New Roman" panose="02020603050405020304" pitchFamily="18" charset="0"/>
              <a:buNone/>
            </a:pPr>
            <a:r>
              <a:rPr lang="en-US" altLang="en-US" sz="3600" b="1" dirty="0">
                <a:solidFill>
                  <a:srgbClr val="007FA3"/>
                </a:solidFill>
                <a:latin typeface="Arial" panose="020B0604020202020204" pitchFamily="34" charset="0"/>
                <a:cs typeface="Times New Roman" panose="02020603050405020304" pitchFamily="18" charset="0"/>
                <a:sym typeface="Times New Roman" panose="02020603050405020304" pitchFamily="18" charset="0"/>
              </a:rPr>
              <a:t>Principles of </a:t>
            </a:r>
            <a:r>
              <a:rPr lang="en-US" altLang="en-US" sz="3600" b="1" dirty="0" smtClean="0">
                <a:solidFill>
                  <a:srgbClr val="007FA3"/>
                </a:solidFill>
                <a:latin typeface="Arial" panose="020B0604020202020204" pitchFamily="34" charset="0"/>
                <a:cs typeface="Times New Roman" panose="02020603050405020304" pitchFamily="18" charset="0"/>
                <a:sym typeface="Times New Roman" panose="02020603050405020304" pitchFamily="18" charset="0"/>
              </a:rPr>
              <a:t>Marketing</a:t>
            </a:r>
            <a:r>
              <a:rPr lang="en-US" altLang="en-US" sz="3600" b="1" baseline="0" dirty="0" smtClean="0">
                <a:solidFill>
                  <a:srgbClr val="007FA3"/>
                </a:solidFill>
                <a:latin typeface="Arial" panose="020B0604020202020204" pitchFamily="34" charset="0"/>
                <a:cs typeface="Times New Roman" panose="02020603050405020304" pitchFamily="18" charset="0"/>
                <a:sym typeface="Times New Roman" panose="02020603050405020304" pitchFamily="18" charset="0"/>
              </a:rPr>
              <a:t> </a:t>
            </a:r>
            <a:br>
              <a:rPr lang="en-US" altLang="en-US" sz="3600" b="1" baseline="0" dirty="0" smtClean="0">
                <a:solidFill>
                  <a:srgbClr val="007FA3"/>
                </a:solidFill>
                <a:latin typeface="Arial" panose="020B0604020202020204" pitchFamily="34" charset="0"/>
                <a:cs typeface="Times New Roman" panose="02020603050405020304" pitchFamily="18" charset="0"/>
                <a:sym typeface="Times New Roman" panose="02020603050405020304" pitchFamily="18" charset="0"/>
              </a:rPr>
            </a:br>
            <a:r>
              <a:rPr lang="en-US" altLang="en-US" sz="2700" b="1" baseline="0" dirty="0" smtClean="0">
                <a:solidFill>
                  <a:srgbClr val="007FA3"/>
                </a:solidFill>
                <a:latin typeface="Arial" panose="020B0604020202020204" pitchFamily="34" charset="0"/>
                <a:cs typeface="Times New Roman" panose="02020603050405020304" pitchFamily="18" charset="0"/>
                <a:sym typeface="Times New Roman" panose="02020603050405020304" pitchFamily="18" charset="0"/>
              </a:rPr>
              <a:t>Seventeenth Edition</a:t>
            </a:r>
            <a:endParaRPr lang="en-IN" altLang="en-US" sz="2700" b="1" dirty="0">
              <a:solidFill>
                <a:srgbClr val="007FA3"/>
              </a:solidFill>
              <a:latin typeface="Arial" panose="020B0604020202020204" pitchFamily="34" charset="0"/>
              <a:cs typeface="Times New Roman" panose="02020603050405020304" pitchFamily="18" charset="0"/>
              <a:sym typeface="Times New Roman" panose="02020603050405020304" pitchFamily="18" charset="0"/>
            </a:endParaRPr>
          </a:p>
        </p:txBody>
      </p:sp>
      <p:sp>
        <p:nvSpPr>
          <p:cNvPr id="23558" name="Content Placeholder 4"/>
          <p:cNvSpPr txBox="1">
            <a:spLocks noGrp="1"/>
          </p:cNvSpPr>
          <p:nvPr>
            <p:ph type="body" sz="quarter" idx="13"/>
          </p:nvPr>
        </p:nvSpPr>
        <p:spPr>
          <a:xfrm>
            <a:off x="5828480" y="6437315"/>
            <a:ext cx="6180137" cy="352425"/>
          </a:xfrm>
        </p:spPr>
        <p:txBody>
          <a:bodyPr/>
          <a:lstStyle/>
          <a:p>
            <a:pPr eaLnBrk="1" hangingPunct="1"/>
            <a:r>
              <a:rPr lang="en-US" altLang="en-US" dirty="0" smtClean="0">
                <a:latin typeface="Verdana" panose="020B0604030504040204" pitchFamily="34" charset="0"/>
                <a:cs typeface="Arial" panose="020B0604020202020204" pitchFamily="34" charset="0"/>
              </a:rPr>
              <a:t>Copyright © 2018, 2016, 2014 Pearson Education, Inc. All Rights Reserved.</a:t>
            </a:r>
          </a:p>
        </p:txBody>
      </p:sp>
      <p:sp>
        <p:nvSpPr>
          <p:cNvPr id="10" name="Content Placeholder 3"/>
          <p:cNvSpPr>
            <a:spLocks noGrp="1"/>
          </p:cNvSpPr>
          <p:nvPr>
            <p:ph type="body" sz="quarter" idx="14"/>
          </p:nvPr>
        </p:nvSpPr>
        <p:spPr>
          <a:xfrm>
            <a:off x="6143254" y="2650977"/>
            <a:ext cx="5080000" cy="1681180"/>
          </a:xfrm>
          <a:prstGeom prst="rect">
            <a:avLst/>
          </a:prstGeom>
        </p:spPr>
        <p:txBody>
          <a:bodyPr>
            <a:noAutofit/>
          </a:bodyPr>
          <a:lstStyle/>
          <a:p>
            <a:pPr marL="0" indent="0" algn="ctr">
              <a:buNone/>
            </a:pPr>
            <a:r>
              <a:rPr lang="en-US" sz="3200" b="1" dirty="0" smtClean="0"/>
              <a:t>Chapter 3</a:t>
            </a:r>
          </a:p>
          <a:p>
            <a:pPr marL="0" marR="0" indent="0" algn="ctr"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sz="3200" kern="1200" dirty="0" smtClean="0">
                <a:solidFill>
                  <a:schemeClr val="tx1"/>
                </a:solidFill>
                <a:effectLst/>
              </a:rPr>
              <a:t>Analyzing the Marketing Environment</a:t>
            </a:r>
            <a:endParaRPr lang="en-US" sz="3200" dirty="0" smtClean="0">
              <a:effectLst/>
            </a:endParaRPr>
          </a:p>
          <a:p>
            <a:pPr marL="0" indent="0">
              <a:buNone/>
            </a:pPr>
            <a:endParaRPr lang="en-US" sz="3200" dirty="0"/>
          </a:p>
        </p:txBody>
      </p:sp>
      <p:pic>
        <p:nvPicPr>
          <p:cNvPr id="23559" name="Image 1" descr="Written by Kotler and Armstro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6981" y="1481951"/>
            <a:ext cx="4129082" cy="434381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477205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911" y="136590"/>
            <a:ext cx="2709333" cy="563275"/>
          </a:xfrm>
        </p:spPr>
        <p:txBody>
          <a:bodyPr>
            <a:normAutofit lnSpcReduction="10000"/>
          </a:bodyPr>
          <a:lstStyle/>
          <a:p>
            <a:pPr marL="0" indent="0">
              <a:buNone/>
            </a:pPr>
            <a:r>
              <a:rPr lang="en-US" sz="3600" b="1" dirty="0" smtClean="0"/>
              <a:t>5-Publics</a:t>
            </a:r>
            <a:endParaRPr lang="en-US" sz="36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448510" y="845389"/>
            <a:ext cx="11743490" cy="5365629"/>
          </a:xfrm>
        </p:spPr>
        <p:txBody>
          <a:bodyPr>
            <a:normAutofit fontScale="92500" lnSpcReduction="20000"/>
          </a:bodyPr>
          <a:lstStyle/>
          <a:p>
            <a:pPr marL="0" indent="0" algn="l"/>
            <a:r>
              <a:rPr lang="en-US" altLang="en-US" sz="2400" i="0" dirty="0" smtClean="0">
                <a:solidFill>
                  <a:srgbClr val="000000"/>
                </a:solidFill>
              </a:rPr>
              <a:t>Is any </a:t>
            </a:r>
            <a:r>
              <a:rPr lang="en-US" altLang="en-US" sz="2400" i="0" dirty="0">
                <a:solidFill>
                  <a:srgbClr val="000000"/>
                </a:solidFill>
              </a:rPr>
              <a:t>group that has an actual or potential interest in or impact on </a:t>
            </a:r>
            <a:r>
              <a:rPr lang="en-US" altLang="en-US" sz="2400" i="0" dirty="0" smtClean="0">
                <a:solidFill>
                  <a:srgbClr val="000000"/>
                </a:solidFill>
              </a:rPr>
              <a:t>an organization’s </a:t>
            </a:r>
            <a:r>
              <a:rPr lang="en-US" altLang="en-US" sz="2400" i="0" dirty="0">
                <a:solidFill>
                  <a:srgbClr val="000000"/>
                </a:solidFill>
              </a:rPr>
              <a:t>ability to achieve its </a:t>
            </a:r>
            <a:r>
              <a:rPr lang="en-US" altLang="en-US" sz="2400" i="0" dirty="0" smtClean="0">
                <a:solidFill>
                  <a:srgbClr val="000000"/>
                </a:solidFill>
              </a:rPr>
              <a:t>objectives.</a:t>
            </a:r>
          </a:p>
          <a:p>
            <a:pPr marL="0" indent="0" algn="l"/>
            <a:r>
              <a:rPr lang="en-US" altLang="en-US" sz="2400" i="0" dirty="0">
                <a:solidFill>
                  <a:srgbClr val="000000"/>
                </a:solidFill>
              </a:rPr>
              <a:t>We can identify seven types of publics:</a:t>
            </a: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Financial </a:t>
            </a:r>
            <a:r>
              <a:rPr lang="en-US" altLang="en-US" sz="2400" b="1" dirty="0" smtClean="0">
                <a:solidFill>
                  <a:prstClr val="black"/>
                </a:solidFill>
              </a:rPr>
              <a:t>publics</a:t>
            </a:r>
            <a:r>
              <a:rPr lang="en-US" altLang="en-US" sz="2400" dirty="0" smtClean="0">
                <a:solidFill>
                  <a:prstClr val="black"/>
                </a:solidFill>
              </a:rPr>
              <a:t>: </a:t>
            </a:r>
            <a:r>
              <a:rPr lang="en-US" altLang="en-US" sz="2400" i="0" dirty="0" smtClean="0">
                <a:solidFill>
                  <a:prstClr val="black"/>
                </a:solidFill>
              </a:rPr>
              <a:t>This </a:t>
            </a:r>
            <a:r>
              <a:rPr lang="en-US" altLang="en-US" sz="2400" i="0" dirty="0">
                <a:solidFill>
                  <a:prstClr val="black"/>
                </a:solidFill>
              </a:rPr>
              <a:t>group influences the company’s ability to obtain funds.</a:t>
            </a: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Media </a:t>
            </a:r>
            <a:r>
              <a:rPr lang="en-US" altLang="en-US" sz="2400" b="1" dirty="0" smtClean="0">
                <a:solidFill>
                  <a:prstClr val="black"/>
                </a:solidFill>
              </a:rPr>
              <a:t>publics</a:t>
            </a:r>
            <a:r>
              <a:rPr lang="en-US" altLang="en-US" sz="2400" dirty="0" smtClean="0">
                <a:solidFill>
                  <a:prstClr val="black"/>
                </a:solidFill>
              </a:rPr>
              <a:t>: </a:t>
            </a:r>
            <a:r>
              <a:rPr lang="en-US" altLang="en-US" sz="2400" i="0" dirty="0" smtClean="0">
                <a:solidFill>
                  <a:prstClr val="black"/>
                </a:solidFill>
              </a:rPr>
              <a:t>This </a:t>
            </a:r>
            <a:r>
              <a:rPr lang="en-US" altLang="en-US" sz="2400" i="0" dirty="0">
                <a:solidFill>
                  <a:prstClr val="black"/>
                </a:solidFill>
              </a:rPr>
              <a:t>group carries news, </a:t>
            </a:r>
            <a:r>
              <a:rPr lang="en-US" altLang="en-US" sz="2400" i="0" dirty="0" smtClean="0">
                <a:solidFill>
                  <a:prstClr val="black"/>
                </a:solidFill>
              </a:rPr>
              <a:t>features</a:t>
            </a:r>
            <a:r>
              <a:rPr lang="ar-SA" altLang="en-US" sz="2400" i="0" dirty="0" smtClean="0">
                <a:solidFill>
                  <a:prstClr val="black"/>
                </a:solidFill>
              </a:rPr>
              <a:t>الميزات</a:t>
            </a:r>
            <a:r>
              <a:rPr lang="en-US" altLang="en-US" sz="2400" i="0" dirty="0" smtClean="0">
                <a:solidFill>
                  <a:prstClr val="black"/>
                </a:solidFill>
              </a:rPr>
              <a:t>, </a:t>
            </a:r>
            <a:r>
              <a:rPr lang="en-US" altLang="en-US" sz="2400" i="0" dirty="0">
                <a:solidFill>
                  <a:prstClr val="black"/>
                </a:solidFill>
              </a:rPr>
              <a:t>and editorial </a:t>
            </a:r>
            <a:r>
              <a:rPr lang="en-US" altLang="en-US" sz="2400" i="0" dirty="0" smtClean="0">
                <a:solidFill>
                  <a:prstClr val="black"/>
                </a:solidFill>
              </a:rPr>
              <a:t>opinion</a:t>
            </a:r>
            <a:r>
              <a:rPr lang="ar-SA" altLang="en-US" sz="2400" i="0" dirty="0" smtClean="0">
                <a:solidFill>
                  <a:prstClr val="black"/>
                </a:solidFill>
              </a:rPr>
              <a:t>الاراء التحريرية</a:t>
            </a:r>
            <a:r>
              <a:rPr lang="en-US" altLang="en-US" sz="2400" i="0" dirty="0" smtClean="0">
                <a:solidFill>
                  <a:prstClr val="black"/>
                </a:solidFill>
              </a:rPr>
              <a:t>. </a:t>
            </a:r>
            <a:endParaRPr lang="en-US" altLang="en-US" sz="2400" i="0" dirty="0">
              <a:solidFill>
                <a:prstClr val="black"/>
              </a:solidFill>
            </a:endParaRP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Government </a:t>
            </a:r>
            <a:r>
              <a:rPr lang="en-US" altLang="en-US" sz="2400" b="1" dirty="0" smtClean="0">
                <a:solidFill>
                  <a:prstClr val="black"/>
                </a:solidFill>
              </a:rPr>
              <a:t>publics</a:t>
            </a:r>
            <a:r>
              <a:rPr lang="en-US" altLang="en-US" sz="2400" i="0" dirty="0" smtClean="0">
                <a:solidFill>
                  <a:prstClr val="black"/>
                </a:solidFill>
              </a:rPr>
              <a:t>: Management </a:t>
            </a:r>
            <a:r>
              <a:rPr lang="en-US" altLang="en-US" sz="2400" i="0" dirty="0">
                <a:solidFill>
                  <a:prstClr val="black"/>
                </a:solidFill>
              </a:rPr>
              <a:t>must take government developments into account. </a:t>
            </a: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Citizen-action </a:t>
            </a:r>
            <a:r>
              <a:rPr lang="en-US" altLang="en-US" sz="2400" b="1" dirty="0" smtClean="0">
                <a:solidFill>
                  <a:prstClr val="black"/>
                </a:solidFill>
              </a:rPr>
              <a:t>publics</a:t>
            </a:r>
            <a:r>
              <a:rPr lang="ar-SA" altLang="en-US" sz="2400" b="1" dirty="0" smtClean="0">
                <a:solidFill>
                  <a:prstClr val="black"/>
                </a:solidFill>
              </a:rPr>
              <a:t>جمهورالمواطنين</a:t>
            </a:r>
            <a:r>
              <a:rPr lang="en-US" altLang="en-US" sz="2400" i="0" dirty="0" smtClean="0">
                <a:solidFill>
                  <a:prstClr val="black"/>
                </a:solidFill>
              </a:rPr>
              <a:t>: A company’s </a:t>
            </a:r>
            <a:r>
              <a:rPr lang="en-US" altLang="en-US" sz="2400" i="0" dirty="0">
                <a:solidFill>
                  <a:prstClr val="black"/>
                </a:solidFill>
              </a:rPr>
              <a:t>marketing decisions may be questioned by consumer organizations, environmental groups, minority </a:t>
            </a:r>
            <a:r>
              <a:rPr lang="en-US" altLang="en-US" sz="2400" i="0" dirty="0" smtClean="0">
                <a:solidFill>
                  <a:prstClr val="black"/>
                </a:solidFill>
              </a:rPr>
              <a:t>groups</a:t>
            </a:r>
            <a:r>
              <a:rPr lang="ar-SA" altLang="en-US" sz="2400" i="0" dirty="0" smtClean="0">
                <a:solidFill>
                  <a:prstClr val="black"/>
                </a:solidFill>
              </a:rPr>
              <a:t>الاقليات</a:t>
            </a:r>
            <a:r>
              <a:rPr lang="en-US" altLang="en-US" sz="2400" i="0" dirty="0" smtClean="0">
                <a:solidFill>
                  <a:prstClr val="black"/>
                </a:solidFill>
              </a:rPr>
              <a:t>, </a:t>
            </a:r>
            <a:r>
              <a:rPr lang="en-US" altLang="en-US" sz="2400" i="0" dirty="0">
                <a:solidFill>
                  <a:prstClr val="black"/>
                </a:solidFill>
              </a:rPr>
              <a:t>and others. </a:t>
            </a: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Local </a:t>
            </a:r>
            <a:r>
              <a:rPr lang="en-US" altLang="en-US" sz="2400" b="1" dirty="0" smtClean="0">
                <a:solidFill>
                  <a:prstClr val="black"/>
                </a:solidFill>
              </a:rPr>
              <a:t>publics</a:t>
            </a:r>
            <a:r>
              <a:rPr lang="en-US" altLang="en-US" sz="2400" i="0" dirty="0" smtClean="0">
                <a:solidFill>
                  <a:prstClr val="black"/>
                </a:solidFill>
              </a:rPr>
              <a:t>: This </a:t>
            </a:r>
            <a:r>
              <a:rPr lang="en-US" altLang="en-US" sz="2400" i="0" dirty="0">
                <a:solidFill>
                  <a:prstClr val="black"/>
                </a:solidFill>
              </a:rPr>
              <a:t>group includes neighborhood residents and community organizations. </a:t>
            </a:r>
            <a:r>
              <a:rPr lang="ar-SA" altLang="en-US" sz="2400" i="0" dirty="0">
                <a:solidFill>
                  <a:prstClr val="black"/>
                </a:solidFill>
              </a:rPr>
              <a:t>الجماهير المحلية: تضم هذه المجموعة سكان الحي ومنظمات المجتمع</a:t>
            </a:r>
            <a:r>
              <a:rPr lang="ar-SA" altLang="en-US" sz="2400" i="0" dirty="0" smtClean="0">
                <a:solidFill>
                  <a:prstClr val="black"/>
                </a:solidFill>
              </a:rPr>
              <a:t>.</a:t>
            </a:r>
            <a:endParaRPr lang="en-US" altLang="en-US" sz="2400" i="0" dirty="0">
              <a:solidFill>
                <a:prstClr val="black"/>
              </a:solidFill>
            </a:endParaRP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General </a:t>
            </a:r>
            <a:r>
              <a:rPr lang="en-US" altLang="en-US" sz="2400" b="1" dirty="0" smtClean="0">
                <a:solidFill>
                  <a:prstClr val="black"/>
                </a:solidFill>
              </a:rPr>
              <a:t>public</a:t>
            </a:r>
            <a:r>
              <a:rPr lang="en-US" altLang="en-US" sz="2400" i="0" dirty="0" smtClean="0">
                <a:solidFill>
                  <a:prstClr val="black"/>
                </a:solidFill>
              </a:rPr>
              <a:t>: A </a:t>
            </a:r>
            <a:r>
              <a:rPr lang="en-US" altLang="en-US" sz="2400" i="0" dirty="0">
                <a:solidFill>
                  <a:prstClr val="black"/>
                </a:solidFill>
              </a:rPr>
              <a:t>company needs to be concerned about the general public’s attitude toward its products and activities. </a:t>
            </a:r>
          </a:p>
          <a:p>
            <a:pPr marL="171450" lvl="0" indent="-171450" algn="l">
              <a:lnSpc>
                <a:spcPct val="100000"/>
              </a:lnSpc>
              <a:spcBef>
                <a:spcPts val="0"/>
              </a:spcBef>
              <a:buFont typeface="Arial" panose="020B0604020202020204" pitchFamily="34" charset="0"/>
              <a:buChar char="•"/>
            </a:pPr>
            <a:r>
              <a:rPr lang="en-US" altLang="en-US" sz="2400" b="1" dirty="0">
                <a:solidFill>
                  <a:prstClr val="black"/>
                </a:solidFill>
              </a:rPr>
              <a:t>Internal </a:t>
            </a:r>
            <a:r>
              <a:rPr lang="en-US" altLang="en-US" sz="2400" b="1" dirty="0" smtClean="0">
                <a:solidFill>
                  <a:prstClr val="black"/>
                </a:solidFill>
              </a:rPr>
              <a:t>publics</a:t>
            </a:r>
            <a:r>
              <a:rPr lang="en-US" altLang="en-US" sz="2400" dirty="0" smtClean="0">
                <a:solidFill>
                  <a:prstClr val="black"/>
                </a:solidFill>
              </a:rPr>
              <a:t>: </a:t>
            </a:r>
            <a:r>
              <a:rPr lang="en-US" altLang="en-US" sz="2400" i="0" dirty="0" smtClean="0">
                <a:solidFill>
                  <a:prstClr val="black"/>
                </a:solidFill>
              </a:rPr>
              <a:t>This </a:t>
            </a:r>
            <a:r>
              <a:rPr lang="en-US" altLang="en-US" sz="2400" i="0" dirty="0">
                <a:solidFill>
                  <a:prstClr val="black"/>
                </a:solidFill>
              </a:rPr>
              <a:t>group includes workers, managers, volunteers, and the board of </a:t>
            </a:r>
            <a:r>
              <a:rPr lang="en-US" altLang="en-US" sz="2400" i="0" dirty="0" smtClean="0">
                <a:solidFill>
                  <a:prstClr val="black"/>
                </a:solidFill>
              </a:rPr>
              <a:t>directors</a:t>
            </a:r>
            <a:r>
              <a:rPr lang="ar-SA" altLang="en-US" sz="2400" i="0" dirty="0" smtClean="0">
                <a:solidFill>
                  <a:prstClr val="black"/>
                </a:solidFill>
              </a:rPr>
              <a:t>مجلس الادارة</a:t>
            </a:r>
            <a:r>
              <a:rPr lang="en-US" altLang="en-US" sz="2400" i="0" dirty="0" smtClean="0">
                <a:solidFill>
                  <a:prstClr val="black"/>
                </a:solidFill>
              </a:rPr>
              <a:t>. </a:t>
            </a:r>
            <a:endParaRPr lang="en-US" altLang="en-US" sz="2400" i="0" dirty="0">
              <a:solidFill>
                <a:prstClr val="black"/>
              </a:solidFill>
            </a:endParaRPr>
          </a:p>
          <a:p>
            <a:pPr marL="0" lvl="0" indent="0" algn="l">
              <a:lnSpc>
                <a:spcPct val="100000"/>
              </a:lnSpc>
              <a:spcBef>
                <a:spcPts val="0"/>
              </a:spcBef>
            </a:pPr>
            <a:r>
              <a:rPr lang="en-US" altLang="en-US" sz="2400" b="1" i="0" dirty="0" smtClean="0">
                <a:solidFill>
                  <a:prstClr val="black"/>
                </a:solidFill>
              </a:rPr>
              <a:t>Note:</a:t>
            </a:r>
          </a:p>
          <a:p>
            <a:pPr marL="0" lvl="0" indent="0" algn="l">
              <a:lnSpc>
                <a:spcPct val="100000"/>
              </a:lnSpc>
              <a:spcBef>
                <a:spcPts val="0"/>
              </a:spcBef>
            </a:pPr>
            <a:r>
              <a:rPr lang="en-US" altLang="en-US" sz="2400" i="0" dirty="0" smtClean="0">
                <a:solidFill>
                  <a:prstClr val="black"/>
                </a:solidFill>
              </a:rPr>
              <a:t>A </a:t>
            </a:r>
            <a:r>
              <a:rPr lang="en-US" altLang="en-US" sz="2400" i="0" dirty="0">
                <a:solidFill>
                  <a:prstClr val="black"/>
                </a:solidFill>
              </a:rPr>
              <a:t>company can prepare marketing plans for these major publics as well as for its customer markets. The company would have to design offers to these publics that are attractive enough to produce the desired </a:t>
            </a:r>
            <a:r>
              <a:rPr lang="en-US" altLang="en-US" sz="2400" i="0" dirty="0" smtClean="0">
                <a:solidFill>
                  <a:prstClr val="black"/>
                </a:solidFill>
              </a:rPr>
              <a:t>response</a:t>
            </a:r>
            <a:r>
              <a:rPr lang="ar-SA" altLang="en-US" sz="2400" i="0" dirty="0" smtClean="0">
                <a:solidFill>
                  <a:prstClr val="black"/>
                </a:solidFill>
              </a:rPr>
              <a:t> الاستجابة المطلوبة</a:t>
            </a:r>
            <a:r>
              <a:rPr lang="en-US" altLang="en-US" sz="2400" i="0" dirty="0" smtClean="0">
                <a:solidFill>
                  <a:prstClr val="black"/>
                </a:solidFill>
              </a:rPr>
              <a:t>.</a:t>
            </a:r>
            <a:endParaRPr lang="en-US" altLang="en-US" sz="2400" i="0" dirty="0">
              <a:solidFill>
                <a:prstClr val="black"/>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27377577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1347" y="178704"/>
            <a:ext cx="2709333" cy="602319"/>
          </a:xfrm>
        </p:spPr>
        <p:txBody>
          <a:bodyPr>
            <a:normAutofit/>
          </a:bodyPr>
          <a:lstStyle/>
          <a:p>
            <a:pPr marL="0" indent="0">
              <a:buNone/>
            </a:pPr>
            <a:r>
              <a:rPr lang="en-US" sz="3600" b="1" dirty="0" smtClean="0"/>
              <a:t>6-Customers</a:t>
            </a:r>
            <a:endParaRPr lang="en-US" sz="36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172528" y="781023"/>
            <a:ext cx="11507638" cy="5205709"/>
          </a:xfrm>
        </p:spPr>
        <p:txBody>
          <a:bodyPr>
            <a:normAutofit fontScale="92500" lnSpcReduction="20000"/>
          </a:bodyPr>
          <a:lstStyle/>
          <a:p>
            <a:pPr marL="0" indent="0" algn="just">
              <a:buClr>
                <a:srgbClr val="007FA3"/>
              </a:buClr>
            </a:pPr>
            <a:r>
              <a:rPr lang="en-US" altLang="en-US" sz="2800" b="1" i="0" dirty="0" smtClean="0">
                <a:solidFill>
                  <a:srgbClr val="000000"/>
                </a:solidFill>
              </a:rPr>
              <a:t>Five </a:t>
            </a:r>
            <a:r>
              <a:rPr lang="en-US" altLang="en-US" sz="2800" b="1" i="0" dirty="0">
                <a:solidFill>
                  <a:srgbClr val="000000"/>
                </a:solidFill>
              </a:rPr>
              <a:t>types of customer </a:t>
            </a:r>
            <a:r>
              <a:rPr lang="en-US" altLang="en-US" sz="2800" b="1" i="0" dirty="0" smtClean="0">
                <a:solidFill>
                  <a:srgbClr val="000000"/>
                </a:solidFill>
              </a:rPr>
              <a:t>markets:</a:t>
            </a:r>
            <a:endParaRPr lang="en-US" altLang="en-US" sz="2800" b="1" i="0" dirty="0">
              <a:solidFill>
                <a:srgbClr val="000000"/>
              </a:solidFill>
            </a:endParaRPr>
          </a:p>
          <a:p>
            <a:pPr marL="514350" indent="-514350" algn="just">
              <a:buClr>
                <a:srgbClr val="007FA3"/>
              </a:buClr>
              <a:buFont typeface="+mj-lt"/>
              <a:buAutoNum type="arabicPeriod"/>
            </a:pPr>
            <a:r>
              <a:rPr lang="en-US" altLang="en-US" sz="2800" b="1" i="0" dirty="0" smtClean="0">
                <a:solidFill>
                  <a:srgbClr val="000000"/>
                </a:solidFill>
              </a:rPr>
              <a:t>Consumer </a:t>
            </a:r>
            <a:r>
              <a:rPr lang="en-US" altLang="en-US" sz="2800" b="1" i="0" dirty="0">
                <a:solidFill>
                  <a:srgbClr val="000000"/>
                </a:solidFill>
              </a:rPr>
              <a:t>markets </a:t>
            </a:r>
            <a:r>
              <a:rPr lang="en-US" altLang="en-US" sz="2800" i="0" dirty="0">
                <a:solidFill>
                  <a:srgbClr val="000000"/>
                </a:solidFill>
              </a:rPr>
              <a:t>consist of </a:t>
            </a:r>
            <a:r>
              <a:rPr lang="en-US" altLang="en-US" sz="2800" i="0" dirty="0" smtClean="0">
                <a:solidFill>
                  <a:srgbClr val="000000"/>
                </a:solidFill>
              </a:rPr>
              <a:t>individual sand households</a:t>
            </a:r>
            <a:r>
              <a:rPr lang="ar-SA" altLang="en-US" sz="2800" i="0" dirty="0" smtClean="0">
                <a:solidFill>
                  <a:srgbClr val="000000"/>
                </a:solidFill>
              </a:rPr>
              <a:t>الاسر الفردية</a:t>
            </a:r>
            <a:r>
              <a:rPr lang="en-US" altLang="en-US" sz="2800" i="0" dirty="0" smtClean="0">
                <a:solidFill>
                  <a:srgbClr val="000000"/>
                </a:solidFill>
              </a:rPr>
              <a:t> </a:t>
            </a:r>
            <a:r>
              <a:rPr lang="en-US" altLang="en-US" sz="2800" i="0" dirty="0">
                <a:solidFill>
                  <a:srgbClr val="000000"/>
                </a:solidFill>
              </a:rPr>
              <a:t>that buy goods and services for personal consumption</a:t>
            </a:r>
            <a:endParaRPr lang="en-US" altLang="en-US" sz="2800" i="0" dirty="0" smtClean="0">
              <a:solidFill>
                <a:srgbClr val="000000"/>
              </a:solidFill>
            </a:endParaRPr>
          </a:p>
          <a:p>
            <a:pPr marL="514350" indent="-514350" algn="just">
              <a:buClr>
                <a:srgbClr val="007FA3"/>
              </a:buClr>
              <a:buFont typeface="+mj-lt"/>
              <a:buAutoNum type="arabicPeriod"/>
            </a:pPr>
            <a:r>
              <a:rPr lang="en-US" altLang="en-US" sz="2800" b="1" i="0" dirty="0">
                <a:solidFill>
                  <a:srgbClr val="000000"/>
                </a:solidFill>
              </a:rPr>
              <a:t>Business markets </a:t>
            </a:r>
            <a:r>
              <a:rPr lang="en-US" altLang="en-US" sz="2800" i="0" dirty="0">
                <a:solidFill>
                  <a:srgbClr val="000000"/>
                </a:solidFill>
              </a:rPr>
              <a:t>buy goods and services for </a:t>
            </a:r>
            <a:r>
              <a:rPr lang="en-US" altLang="en-US" sz="2800" i="0" dirty="0" smtClean="0">
                <a:solidFill>
                  <a:srgbClr val="000000"/>
                </a:solidFill>
              </a:rPr>
              <a:t>further</a:t>
            </a:r>
            <a:r>
              <a:rPr lang="ar-SA" altLang="en-US" sz="2800" i="0" dirty="0" smtClean="0">
                <a:solidFill>
                  <a:srgbClr val="000000"/>
                </a:solidFill>
              </a:rPr>
              <a:t>المزيد</a:t>
            </a:r>
            <a:r>
              <a:rPr lang="en-US" altLang="en-US" sz="2800" i="0" dirty="0" smtClean="0">
                <a:solidFill>
                  <a:srgbClr val="000000"/>
                </a:solidFill>
              </a:rPr>
              <a:t> </a:t>
            </a:r>
            <a:r>
              <a:rPr lang="en-US" altLang="en-US" sz="2800" i="0" dirty="0">
                <a:solidFill>
                  <a:srgbClr val="000000"/>
                </a:solidFill>
              </a:rPr>
              <a:t>processing or use in their production </a:t>
            </a:r>
            <a:r>
              <a:rPr lang="en-US" altLang="en-US" sz="2800" i="0" dirty="0" smtClean="0">
                <a:solidFill>
                  <a:srgbClr val="000000"/>
                </a:solidFill>
              </a:rPr>
              <a:t>processes</a:t>
            </a:r>
          </a:p>
          <a:p>
            <a:pPr marL="514350" indent="-514350" algn="just">
              <a:buClr>
                <a:srgbClr val="007FA3"/>
              </a:buClr>
              <a:buFont typeface="+mj-lt"/>
              <a:buAutoNum type="arabicPeriod"/>
            </a:pPr>
            <a:r>
              <a:rPr lang="en-US" altLang="en-US" sz="2800" b="1" i="0" dirty="0" smtClean="0">
                <a:solidFill>
                  <a:schemeClr val="tx1"/>
                </a:solidFill>
              </a:rPr>
              <a:t>Reseller</a:t>
            </a:r>
            <a:r>
              <a:rPr lang="ar-SA" altLang="en-US" sz="2800" b="1" i="0" dirty="0" smtClean="0">
                <a:solidFill>
                  <a:schemeClr val="tx1"/>
                </a:solidFill>
              </a:rPr>
              <a:t>التجزئة</a:t>
            </a:r>
            <a:r>
              <a:rPr lang="en-US" altLang="en-US" sz="2800" b="1" i="0" dirty="0" smtClean="0">
                <a:solidFill>
                  <a:schemeClr val="tx1"/>
                </a:solidFill>
              </a:rPr>
              <a:t> </a:t>
            </a:r>
            <a:r>
              <a:rPr lang="en-US" altLang="en-US" sz="2800" b="1" i="0" dirty="0">
                <a:solidFill>
                  <a:schemeClr val="tx1"/>
                </a:solidFill>
              </a:rPr>
              <a:t>markets </a:t>
            </a:r>
            <a:r>
              <a:rPr lang="en-US" altLang="en-US" sz="2800" i="0" dirty="0">
                <a:solidFill>
                  <a:srgbClr val="000000"/>
                </a:solidFill>
              </a:rPr>
              <a:t>buy goods and services to resell at a </a:t>
            </a:r>
            <a:r>
              <a:rPr lang="en-US" altLang="en-US" sz="2800" i="0" dirty="0" smtClean="0">
                <a:solidFill>
                  <a:srgbClr val="000000"/>
                </a:solidFill>
              </a:rPr>
              <a:t>profit</a:t>
            </a:r>
          </a:p>
          <a:p>
            <a:pPr marL="514350" indent="-514350" algn="just">
              <a:buClr>
                <a:srgbClr val="007FA3"/>
              </a:buClr>
              <a:buFont typeface="+mj-lt"/>
              <a:buAutoNum type="arabicPeriod"/>
            </a:pPr>
            <a:r>
              <a:rPr lang="en-US" altLang="en-US" sz="2800" b="1" i="0" dirty="0">
                <a:solidFill>
                  <a:srgbClr val="000000"/>
                </a:solidFill>
              </a:rPr>
              <a:t>Government markets </a:t>
            </a:r>
            <a:r>
              <a:rPr lang="en-US" altLang="en-US" sz="2800" i="0" dirty="0">
                <a:solidFill>
                  <a:srgbClr val="000000"/>
                </a:solidFill>
              </a:rPr>
              <a:t>consist of government agencies that buy goods and services to produce public services or transfer the goods and services to others who need </a:t>
            </a:r>
            <a:r>
              <a:rPr lang="en-US" altLang="en-US" sz="2800" i="0" dirty="0" smtClean="0">
                <a:solidFill>
                  <a:srgbClr val="000000"/>
                </a:solidFill>
              </a:rPr>
              <a:t>them</a:t>
            </a:r>
          </a:p>
          <a:p>
            <a:pPr marL="514350" indent="-514350" algn="just">
              <a:buClr>
                <a:srgbClr val="007FA3"/>
              </a:buClr>
              <a:buFont typeface="+mj-lt"/>
              <a:buAutoNum type="arabicPeriod"/>
            </a:pPr>
            <a:r>
              <a:rPr lang="en-US" altLang="en-US" sz="2800" b="1" i="0" dirty="0">
                <a:solidFill>
                  <a:srgbClr val="000000"/>
                </a:solidFill>
              </a:rPr>
              <a:t>International markets </a:t>
            </a:r>
            <a:r>
              <a:rPr lang="en-US" altLang="en-US" sz="2800" i="0" dirty="0">
                <a:solidFill>
                  <a:srgbClr val="000000"/>
                </a:solidFill>
              </a:rPr>
              <a:t>consist of various buyers in other countries, including consumers, producers, resellers, and governments. </a:t>
            </a:r>
            <a:endParaRPr lang="en-US" altLang="en-US" sz="2800" i="0" dirty="0" smtClean="0">
              <a:solidFill>
                <a:srgbClr val="000000"/>
              </a:solidFill>
            </a:endParaRPr>
          </a:p>
          <a:p>
            <a:pPr marL="0" indent="0" algn="l">
              <a:buClr>
                <a:srgbClr val="007FA3"/>
              </a:buClr>
            </a:pPr>
            <a:r>
              <a:rPr lang="en-US" altLang="en-US" sz="2800" b="1" i="0" dirty="0" smtClean="0">
                <a:solidFill>
                  <a:srgbClr val="000000"/>
                </a:solidFill>
              </a:rPr>
              <a:t>Note:</a:t>
            </a:r>
          </a:p>
          <a:p>
            <a:pPr marL="0" indent="0" algn="l">
              <a:buClr>
                <a:srgbClr val="007FA3"/>
              </a:buClr>
            </a:pPr>
            <a:r>
              <a:rPr lang="en-US" altLang="en-US" sz="2800" i="0" dirty="0" smtClean="0">
                <a:solidFill>
                  <a:srgbClr val="000000"/>
                </a:solidFill>
              </a:rPr>
              <a:t>1-Each </a:t>
            </a:r>
            <a:r>
              <a:rPr lang="en-US" altLang="en-US" sz="2800" i="0" dirty="0">
                <a:solidFill>
                  <a:srgbClr val="000000"/>
                </a:solidFill>
              </a:rPr>
              <a:t>market type has special characteristics that call for careful study by the </a:t>
            </a:r>
            <a:r>
              <a:rPr lang="en-US" altLang="en-US" sz="2800" i="0" dirty="0" smtClean="0">
                <a:solidFill>
                  <a:srgbClr val="000000"/>
                </a:solidFill>
              </a:rPr>
              <a:t>seller</a:t>
            </a:r>
          </a:p>
          <a:p>
            <a:pPr marL="0" indent="0" algn="l">
              <a:buClr>
                <a:srgbClr val="007FA3"/>
              </a:buClr>
            </a:pPr>
            <a:r>
              <a:rPr lang="en-US" altLang="en-US" sz="2800" i="0" dirty="0" smtClean="0">
                <a:solidFill>
                  <a:srgbClr val="000000"/>
                </a:solidFill>
              </a:rPr>
              <a:t>2-Customers </a:t>
            </a:r>
            <a:r>
              <a:rPr lang="en-US" altLang="en-US" sz="2800" i="0" dirty="0">
                <a:solidFill>
                  <a:srgbClr val="000000"/>
                </a:solidFill>
              </a:rPr>
              <a:t>are the most important actors in the company’s microenvironment</a:t>
            </a:r>
            <a:endParaRPr lang="en-US" altLang="en-US" sz="2800" i="0" dirty="0" smtClean="0">
              <a:solidFill>
                <a:srgbClr val="000000"/>
              </a:solidFill>
            </a:endParaRPr>
          </a:p>
          <a:p>
            <a:pPr marL="0" indent="0" algn="l">
              <a:buClr>
                <a:srgbClr val="007FA3"/>
              </a:buClr>
            </a:pPr>
            <a:endParaRPr lang="en-US" altLang="en-US" sz="2800" i="0" dirty="0">
              <a:solidFill>
                <a:srgbClr val="000000"/>
              </a:solidFill>
            </a:endParaRPr>
          </a:p>
          <a:p>
            <a:pPr marL="457200" indent="-457200" algn="l">
              <a:buFont typeface="Arial"/>
              <a:buChar char="•"/>
            </a:pPr>
            <a:endParaRPr lang="en-US" altLang="en-US" sz="2800" i="0" dirty="0">
              <a:solidFill>
                <a:srgbClr val="000000"/>
              </a:solidFill>
            </a:endParaRPr>
          </a:p>
        </p:txBody>
      </p:sp>
    </p:spTree>
    <p:extLst>
      <p:ext uri="{BB962C8B-B14F-4D97-AF65-F5344CB8AC3E}">
        <p14:creationId xmlns:p14="http://schemas.microsoft.com/office/powerpoint/2010/main" val="185040362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Heading 1"/>
          <p:cNvSpPr>
            <a:spLocks noGrp="1" noChangeArrowheads="1"/>
          </p:cNvSpPr>
          <p:nvPr>
            <p:ph type="title"/>
          </p:nvPr>
        </p:nvSpPr>
        <p:spPr>
          <a:xfrm>
            <a:off x="411311" y="276891"/>
            <a:ext cx="11299812" cy="1143000"/>
          </a:xfrm>
        </p:spPr>
        <p:txBody>
          <a:bodyPr>
            <a:noAutofit/>
          </a:bodyPr>
          <a:lstStyle/>
          <a:p>
            <a:pPr algn="ctr"/>
            <a:r>
              <a:rPr lang="en-US" sz="3600" dirty="0" smtClean="0"/>
              <a:t>The Macro </a:t>
            </a:r>
            <a:r>
              <a:rPr lang="en-US" sz="3600" dirty="0"/>
              <a:t>environment</a:t>
            </a:r>
            <a:br>
              <a:rPr lang="en-US" sz="3600" dirty="0"/>
            </a:br>
            <a:r>
              <a:rPr lang="en-US" sz="3600" dirty="0"/>
              <a:t>six major forces in the company’s </a:t>
            </a:r>
            <a:r>
              <a:rPr lang="en-US" sz="3600" dirty="0" smtClean="0"/>
              <a:t>macroenvironment</a:t>
            </a:r>
            <a:r>
              <a:rPr lang="en-US" sz="3600" dirty="0" smtClean="0">
                <a:solidFill>
                  <a:srgbClr val="007FA3"/>
                </a:solidFill>
              </a:rPr>
              <a:t> </a:t>
            </a:r>
            <a:endParaRPr lang="en-US" sz="3600" b="1" dirty="0" smtClean="0">
              <a:solidFill>
                <a:srgbClr val="007FA3"/>
              </a:solidFill>
            </a:endParaRPr>
          </a:p>
        </p:txBody>
      </p:sp>
      <p:pic>
        <p:nvPicPr>
          <p:cNvPr id="3074" name="Object 1" descr="Figure 3.2 Major Forces in the Macro environment.&#10;A semi-circular shaped chart shows the major forces in the company's macroenvironment.&#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311" y="1832627"/>
            <a:ext cx="10989813" cy="3470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369795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6045" y="1000665"/>
            <a:ext cx="11915955" cy="5095336"/>
          </a:xfrm>
        </p:spPr>
        <p:txBody>
          <a:bodyPr>
            <a:normAutofit lnSpcReduction="10000"/>
          </a:bodyPr>
          <a:lstStyle/>
          <a:p>
            <a:r>
              <a:rPr lang="en-US" dirty="0"/>
              <a:t>As shown in Figure 3.2, the company and all of the other actors operate in a larger macroenvironment of forces that shape opportunities and pose </a:t>
            </a:r>
            <a:r>
              <a:rPr lang="en-US" dirty="0" smtClean="0"/>
              <a:t>threats</a:t>
            </a:r>
            <a:r>
              <a:rPr lang="ar-SA" dirty="0" smtClean="0"/>
              <a:t>تشكل التهديدات </a:t>
            </a:r>
            <a:r>
              <a:rPr lang="en-US" dirty="0" smtClean="0"/>
              <a:t> </a:t>
            </a:r>
            <a:r>
              <a:rPr lang="en-US" dirty="0"/>
              <a:t>to the company. </a:t>
            </a:r>
          </a:p>
          <a:p>
            <a:endParaRPr lang="en-US" dirty="0"/>
          </a:p>
          <a:p>
            <a:r>
              <a:rPr lang="en-US" dirty="0"/>
              <a:t>Even the most dominant companies </a:t>
            </a:r>
            <a:r>
              <a:rPr lang="ar-SA" dirty="0" smtClean="0"/>
              <a:t>الشركات المهيمنة</a:t>
            </a:r>
            <a:r>
              <a:rPr lang="en-US" dirty="0" smtClean="0"/>
              <a:t>can </a:t>
            </a:r>
            <a:r>
              <a:rPr lang="en-US" dirty="0"/>
              <a:t>be </a:t>
            </a:r>
            <a:r>
              <a:rPr lang="en-US" dirty="0" smtClean="0"/>
              <a:t>vulnerable</a:t>
            </a:r>
            <a:r>
              <a:rPr lang="ar-SA" dirty="0" smtClean="0"/>
              <a:t>غير محصنة-معرضة للهجوم</a:t>
            </a:r>
            <a:r>
              <a:rPr lang="en-US" dirty="0" smtClean="0"/>
              <a:t> </a:t>
            </a:r>
            <a:r>
              <a:rPr lang="en-US" dirty="0"/>
              <a:t>to the often turbulent </a:t>
            </a:r>
            <a:r>
              <a:rPr lang="ar-SA" dirty="0" smtClean="0"/>
              <a:t>عنيف</a:t>
            </a:r>
            <a:r>
              <a:rPr lang="en-US" dirty="0" smtClean="0"/>
              <a:t>and </a:t>
            </a:r>
            <a:r>
              <a:rPr lang="en-US" dirty="0"/>
              <a:t>changing forces in the marketing environment. Some of these forces are </a:t>
            </a:r>
            <a:r>
              <a:rPr lang="en-US" dirty="0" smtClean="0"/>
              <a:t>unforeseeable</a:t>
            </a:r>
            <a:r>
              <a:rPr lang="ar-SA" dirty="0" smtClean="0"/>
              <a:t>غير متوقعة</a:t>
            </a:r>
            <a:r>
              <a:rPr lang="en-US" dirty="0" smtClean="0"/>
              <a:t> </a:t>
            </a:r>
            <a:r>
              <a:rPr lang="en-US" dirty="0"/>
              <a:t>and uncontrollable. Others can be predicted and handled through skillful </a:t>
            </a:r>
            <a:r>
              <a:rPr lang="ar-SA" dirty="0" smtClean="0"/>
              <a:t>بارع</a:t>
            </a:r>
            <a:r>
              <a:rPr lang="en-US" dirty="0" smtClean="0"/>
              <a:t>management</a:t>
            </a:r>
            <a:r>
              <a:rPr lang="en-US" dirty="0"/>
              <a:t>.</a:t>
            </a:r>
          </a:p>
          <a:p>
            <a:endParaRPr lang="en-US" dirty="0"/>
          </a:p>
          <a:p>
            <a:r>
              <a:rPr lang="en-US" dirty="0"/>
              <a:t>Companies that understand and adapt well to their environments can </a:t>
            </a:r>
            <a:r>
              <a:rPr lang="en-US" dirty="0" smtClean="0"/>
              <a:t>thrive</a:t>
            </a:r>
            <a:r>
              <a:rPr lang="ar-SA" dirty="0" smtClean="0"/>
              <a:t>تزدهر</a:t>
            </a:r>
            <a:r>
              <a:rPr lang="en-US" dirty="0" smtClean="0"/>
              <a:t>. </a:t>
            </a:r>
            <a:r>
              <a:rPr lang="en-US" dirty="0"/>
              <a:t>Those that don’t can face difficult times. </a:t>
            </a:r>
          </a:p>
        </p:txBody>
      </p:sp>
    </p:spTree>
    <p:extLst>
      <p:ext uri="{BB962C8B-B14F-4D97-AF65-F5344CB8AC3E}">
        <p14:creationId xmlns:p14="http://schemas.microsoft.com/office/powerpoint/2010/main" val="830900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2126795" y="369937"/>
            <a:ext cx="5113865" cy="529010"/>
          </a:xfrm>
        </p:spPr>
        <p:txBody>
          <a:bodyPr>
            <a:normAutofit/>
          </a:bodyPr>
          <a:lstStyle/>
          <a:p>
            <a:pPr marL="0" indent="0">
              <a:buNone/>
            </a:pPr>
            <a:r>
              <a:rPr lang="en-US" b="1" dirty="0" smtClean="0"/>
              <a:t>1-Demographic Environment</a:t>
            </a:r>
            <a:endParaRPr lang="en-US"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763821" y="1035170"/>
            <a:ext cx="10628805" cy="5106838"/>
          </a:xfrm>
        </p:spPr>
        <p:txBody>
          <a:bodyPr>
            <a:noAutofit/>
          </a:bodyPr>
          <a:lstStyle/>
          <a:p>
            <a:pPr marL="284163" indent="-284163" algn="l">
              <a:lnSpc>
                <a:spcPct val="80000"/>
              </a:lnSpc>
              <a:buClr>
                <a:srgbClr val="007FA3"/>
              </a:buClr>
              <a:buFont typeface="Arial"/>
              <a:buChar char="•"/>
            </a:pPr>
            <a:r>
              <a:rPr lang="en-US" altLang="en-US" sz="2400" b="1" i="0" dirty="0" smtClean="0">
                <a:solidFill>
                  <a:srgbClr val="000000"/>
                </a:solidFill>
              </a:rPr>
              <a:t>Demography </a:t>
            </a:r>
            <a:r>
              <a:rPr lang="en-US" altLang="en-US" sz="2400" i="0" dirty="0" smtClean="0">
                <a:solidFill>
                  <a:srgbClr val="000000"/>
                </a:solidFill>
              </a:rPr>
              <a:t>is the study of human populations—size, density, location, age, gender, race, occupation, and other statistics.</a:t>
            </a:r>
          </a:p>
          <a:p>
            <a:pPr marL="284163" indent="-284163" algn="l">
              <a:lnSpc>
                <a:spcPct val="80000"/>
              </a:lnSpc>
              <a:buClr>
                <a:srgbClr val="007FA3"/>
              </a:buClr>
              <a:buFont typeface="Arial"/>
              <a:buChar char="•"/>
            </a:pPr>
            <a:r>
              <a:rPr lang="en-US" altLang="en-US" sz="2400" b="1" i="0" dirty="0" smtClean="0">
                <a:solidFill>
                  <a:srgbClr val="000000"/>
                </a:solidFill>
              </a:rPr>
              <a:t>Demographic environment </a:t>
            </a:r>
            <a:r>
              <a:rPr lang="en-US" altLang="en-US" sz="2400" i="0" dirty="0" smtClean="0">
                <a:solidFill>
                  <a:srgbClr val="000000"/>
                </a:solidFill>
              </a:rPr>
              <a:t>involves people, and people make up</a:t>
            </a:r>
            <a:r>
              <a:rPr lang="ar-SA" altLang="en-US" sz="2400" i="0" dirty="0" smtClean="0">
                <a:solidFill>
                  <a:srgbClr val="000000"/>
                </a:solidFill>
              </a:rPr>
              <a:t>يشكلون</a:t>
            </a:r>
            <a:r>
              <a:rPr lang="en-US" altLang="en-US" sz="2400" i="0" dirty="0" smtClean="0">
                <a:solidFill>
                  <a:srgbClr val="000000"/>
                </a:solidFill>
              </a:rPr>
              <a:t> markets.</a:t>
            </a:r>
          </a:p>
          <a:p>
            <a:pPr marL="284163" indent="-284163" algn="l">
              <a:lnSpc>
                <a:spcPct val="80000"/>
              </a:lnSpc>
              <a:buClr>
                <a:srgbClr val="007FA3"/>
              </a:buClr>
              <a:buFont typeface="Arial"/>
              <a:buChar char="•"/>
            </a:pPr>
            <a:r>
              <a:rPr lang="en-US" altLang="en-US" sz="2400" b="1" i="0" dirty="0" smtClean="0">
                <a:solidFill>
                  <a:srgbClr val="000000"/>
                </a:solidFill>
              </a:rPr>
              <a:t>Demographic trends </a:t>
            </a:r>
            <a:r>
              <a:rPr lang="en-US" altLang="en-US" sz="2400" i="0" dirty="0" smtClean="0">
                <a:solidFill>
                  <a:srgbClr val="000000"/>
                </a:solidFill>
              </a:rPr>
              <a:t>include changing age and family structures, geographic population shifts</a:t>
            </a:r>
            <a:r>
              <a:rPr lang="ar-SA" altLang="en-US" sz="2400" i="0" dirty="0" smtClean="0">
                <a:solidFill>
                  <a:srgbClr val="000000"/>
                </a:solidFill>
              </a:rPr>
              <a:t>التحولات السكانية الجعرافية</a:t>
            </a:r>
            <a:r>
              <a:rPr lang="en-US" altLang="en-US" sz="2400" i="0" dirty="0" smtClean="0">
                <a:solidFill>
                  <a:srgbClr val="000000"/>
                </a:solidFill>
              </a:rPr>
              <a:t>, educational characteristics, and population </a:t>
            </a:r>
            <a:r>
              <a:rPr lang="ar-SA" altLang="en-US" sz="2400" i="0" dirty="0" smtClean="0">
                <a:solidFill>
                  <a:srgbClr val="000000"/>
                </a:solidFill>
              </a:rPr>
              <a:t>السكاني</a:t>
            </a:r>
            <a:r>
              <a:rPr lang="en-US" altLang="en-US" sz="2400" i="0" dirty="0" smtClean="0">
                <a:solidFill>
                  <a:srgbClr val="000000"/>
                </a:solidFill>
              </a:rPr>
              <a:t>diversity</a:t>
            </a:r>
            <a:r>
              <a:rPr lang="ar-SA" altLang="en-US" sz="2400" i="0" dirty="0" smtClean="0">
                <a:solidFill>
                  <a:srgbClr val="000000"/>
                </a:solidFill>
              </a:rPr>
              <a:t>التنوع</a:t>
            </a:r>
            <a:r>
              <a:rPr lang="en-US" altLang="en-US" sz="2400" i="0" dirty="0" smtClean="0">
                <a:solidFill>
                  <a:srgbClr val="000000"/>
                </a:solidFill>
              </a:rPr>
              <a:t>.</a:t>
            </a:r>
          </a:p>
          <a:p>
            <a:pPr marL="0" indent="0" algn="l"/>
            <a:r>
              <a:rPr lang="en-US" altLang="en-US" sz="2800" b="1" i="0" dirty="0" smtClean="0">
                <a:solidFill>
                  <a:srgbClr val="000000"/>
                </a:solidFill>
              </a:rPr>
              <a:t>Notes:</a:t>
            </a:r>
          </a:p>
          <a:p>
            <a:pPr marL="0" indent="0" algn="l"/>
            <a:r>
              <a:rPr lang="en-US" altLang="en-US" sz="2800" i="0" dirty="0" smtClean="0">
                <a:solidFill>
                  <a:srgbClr val="000000"/>
                </a:solidFill>
              </a:rPr>
              <a:t>1-The </a:t>
            </a:r>
            <a:r>
              <a:rPr lang="en-US" altLang="en-US" sz="2800" i="0" dirty="0">
                <a:solidFill>
                  <a:srgbClr val="000000"/>
                </a:solidFill>
              </a:rPr>
              <a:t>demographic environment is of major interest to marketers because it involves people, and people make up markets. </a:t>
            </a:r>
            <a:endParaRPr lang="en-US" altLang="en-US" sz="2800" i="0" dirty="0" smtClean="0">
              <a:solidFill>
                <a:srgbClr val="000000"/>
              </a:solidFill>
            </a:endParaRPr>
          </a:p>
          <a:p>
            <a:pPr marL="0" indent="0" algn="l"/>
            <a:r>
              <a:rPr lang="en-US" altLang="en-US" sz="2800" i="0" dirty="0" smtClean="0">
                <a:solidFill>
                  <a:srgbClr val="000000"/>
                </a:solidFill>
              </a:rPr>
              <a:t>2-Marketers </a:t>
            </a:r>
            <a:r>
              <a:rPr lang="en-US" altLang="en-US" sz="2800" i="0" dirty="0">
                <a:solidFill>
                  <a:srgbClr val="000000"/>
                </a:solidFill>
              </a:rPr>
              <a:t>keep a close eye on demographic trends and developments in their markets and analyze changing age and family structures, geographic population shifts, educational characteristics, and population diversity.</a:t>
            </a:r>
          </a:p>
          <a:p>
            <a:pPr marL="457200" indent="-457200" algn="l">
              <a:buFont typeface="Arial"/>
              <a:buChar char="•"/>
            </a:pPr>
            <a:endParaRPr lang="en-US" altLang="en-US" sz="2800" i="0" dirty="0">
              <a:solidFill>
                <a:srgbClr val="000000"/>
              </a:solidFill>
            </a:endParaRPr>
          </a:p>
        </p:txBody>
      </p:sp>
    </p:spTree>
    <p:extLst>
      <p:ext uri="{BB962C8B-B14F-4D97-AF65-F5344CB8AC3E}">
        <p14:creationId xmlns:p14="http://schemas.microsoft.com/office/powerpoint/2010/main" val="96628261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53" y="400764"/>
            <a:ext cx="8971238" cy="1317266"/>
          </a:xfrm>
        </p:spPr>
        <p:txBody>
          <a:bodyPr>
            <a:normAutofit lnSpcReduction="10000"/>
          </a:bodyPr>
          <a:lstStyle/>
          <a:p>
            <a:pPr marL="0" indent="0">
              <a:buNone/>
            </a:pPr>
            <a:r>
              <a:rPr lang="en-US" sz="3200" b="1" dirty="0" smtClean="0"/>
              <a:t>Demographic Environment</a:t>
            </a:r>
            <a:endParaRPr lang="en-US" sz="3200" dirty="0" smtClean="0"/>
          </a:p>
          <a:p>
            <a:pPr marL="0" indent="0">
              <a:buNone/>
            </a:pPr>
            <a:r>
              <a:rPr lang="en-US" b="1" dirty="0" smtClean="0"/>
              <a:t>e.g. The </a:t>
            </a:r>
            <a:r>
              <a:rPr lang="en-US" b="1" dirty="0"/>
              <a:t>U.S. population contains several generational </a:t>
            </a:r>
            <a:r>
              <a:rPr lang="ar-SA" b="1" dirty="0" smtClean="0"/>
              <a:t>اجيال</a:t>
            </a:r>
            <a:r>
              <a:rPr lang="en-US" b="1" dirty="0" smtClean="0"/>
              <a:t>groups:</a:t>
            </a:r>
            <a:endParaRPr lang="en-US" b="1" dirty="0"/>
          </a:p>
          <a:p>
            <a:pPr marL="0" indent="0">
              <a:buNone/>
            </a:pPr>
            <a:endParaRPr lang="en-US" dirty="0"/>
          </a:p>
        </p:txBody>
      </p:sp>
      <p:sp>
        <p:nvSpPr>
          <p:cNvPr id="2" name="Content Placeholder 1"/>
          <p:cNvSpPr>
            <a:spLocks noGrp="1"/>
          </p:cNvSpPr>
          <p:nvPr>
            <p:ph type="body" sz="quarter" idx="13"/>
          </p:nvPr>
        </p:nvSpPr>
        <p:spPr>
          <a:xfrm>
            <a:off x="811117" y="2081064"/>
            <a:ext cx="10350868" cy="2289386"/>
          </a:xfrm>
        </p:spPr>
        <p:txBody>
          <a:bodyPr>
            <a:normAutofit/>
          </a:bodyPr>
          <a:lstStyle/>
          <a:p>
            <a:pPr marL="284163" indent="-284163" algn="l">
              <a:buClr>
                <a:srgbClr val="007FA3"/>
              </a:buClr>
              <a:buFont typeface="Arial"/>
              <a:buChar char="•"/>
            </a:pPr>
            <a:r>
              <a:rPr lang="en-US" altLang="en-US" sz="2400" i="0" dirty="0" smtClean="0">
                <a:solidFill>
                  <a:srgbClr val="000000"/>
                </a:solidFill>
              </a:rPr>
              <a:t>Baby Boomers</a:t>
            </a:r>
            <a:r>
              <a:rPr lang="ar-SA" altLang="en-US" sz="2400" i="0" dirty="0" smtClean="0">
                <a:solidFill>
                  <a:srgbClr val="000000"/>
                </a:solidFill>
              </a:rPr>
              <a:t>كثيري الانجاب</a:t>
            </a:r>
            <a:r>
              <a:rPr lang="en-US" altLang="en-US" sz="2400" i="0" dirty="0" smtClean="0">
                <a:solidFill>
                  <a:srgbClr val="000000"/>
                </a:solidFill>
              </a:rPr>
              <a:t> </a:t>
            </a:r>
            <a:r>
              <a:rPr lang="en-US" altLang="en-US" sz="2400" i="0" dirty="0">
                <a:solidFill>
                  <a:srgbClr val="000000"/>
                </a:solidFill>
              </a:rPr>
              <a:t>– </a:t>
            </a:r>
            <a:r>
              <a:rPr lang="en-US" altLang="en-US" sz="2400" i="0" dirty="0" smtClean="0">
                <a:solidFill>
                  <a:srgbClr val="000000"/>
                </a:solidFill>
              </a:rPr>
              <a:t> born 1946 to 1964</a:t>
            </a:r>
          </a:p>
          <a:p>
            <a:pPr marL="284163" indent="-284163" algn="l">
              <a:buClr>
                <a:srgbClr val="007FA3"/>
              </a:buClr>
              <a:buFont typeface="Arial"/>
              <a:buChar char="•"/>
            </a:pPr>
            <a:r>
              <a:rPr lang="en-US" altLang="en-US" sz="2400" i="0" dirty="0" smtClean="0">
                <a:solidFill>
                  <a:srgbClr val="000000"/>
                </a:solidFill>
              </a:rPr>
              <a:t>Generation X – born between 1965 </a:t>
            </a:r>
            <a:r>
              <a:rPr lang="en-US" altLang="en-US" sz="2400" i="0" dirty="0">
                <a:solidFill>
                  <a:srgbClr val="000000"/>
                </a:solidFill>
              </a:rPr>
              <a:t>and 1976</a:t>
            </a:r>
          </a:p>
          <a:p>
            <a:pPr marL="284163" indent="-284163" algn="l">
              <a:buClr>
                <a:srgbClr val="007FA3"/>
              </a:buClr>
              <a:buFont typeface="Arial"/>
              <a:buChar char="•"/>
            </a:pPr>
            <a:r>
              <a:rPr lang="en-US" altLang="en-US" sz="2400" i="0" dirty="0" smtClean="0">
                <a:solidFill>
                  <a:srgbClr val="000000"/>
                </a:solidFill>
              </a:rPr>
              <a:t>Millennials</a:t>
            </a:r>
            <a:r>
              <a:rPr lang="ar-SA" altLang="en-US" sz="2400" i="0" dirty="0" smtClean="0">
                <a:solidFill>
                  <a:srgbClr val="000000"/>
                </a:solidFill>
              </a:rPr>
              <a:t>جيل الالفية</a:t>
            </a:r>
            <a:r>
              <a:rPr lang="en-US" altLang="en-US" sz="2400" i="0" dirty="0" smtClean="0">
                <a:solidFill>
                  <a:srgbClr val="000000"/>
                </a:solidFill>
              </a:rPr>
              <a:t> </a:t>
            </a:r>
            <a:r>
              <a:rPr lang="en-US" altLang="en-US" sz="2400" i="0" dirty="0">
                <a:solidFill>
                  <a:srgbClr val="000000"/>
                </a:solidFill>
              </a:rPr>
              <a:t>– born between 1977 and 2000</a:t>
            </a:r>
          </a:p>
          <a:p>
            <a:pPr marL="284163" indent="-284163" algn="l">
              <a:buClr>
                <a:srgbClr val="007FA3"/>
              </a:buClr>
              <a:buFont typeface="Arial"/>
              <a:buChar char="•"/>
            </a:pPr>
            <a:r>
              <a:rPr lang="en-US" altLang="en-US" sz="2400" i="0" dirty="0">
                <a:solidFill>
                  <a:srgbClr val="000000"/>
                </a:solidFill>
              </a:rPr>
              <a:t>Generation Z – </a:t>
            </a:r>
            <a:r>
              <a:rPr lang="en-US" sz="2400" i="0" dirty="0">
                <a:solidFill>
                  <a:srgbClr val="000000"/>
                </a:solidFill>
              </a:rPr>
              <a:t>born after 2000</a:t>
            </a:r>
            <a:endParaRPr lang="en-US" altLang="en-US" sz="2400" i="0" dirty="0">
              <a:solidFill>
                <a:srgbClr val="000000"/>
              </a:solidFill>
            </a:endParaRPr>
          </a:p>
          <a:p>
            <a:pPr marL="457200" indent="-457200" algn="l">
              <a:buFont typeface="Arial"/>
              <a:buChar char="•"/>
            </a:pPr>
            <a:endParaRPr lang="en-US" altLang="en-US" sz="2800" i="0" dirty="0">
              <a:solidFill>
                <a:srgbClr val="000000"/>
              </a:solidFill>
            </a:endParaRPr>
          </a:p>
        </p:txBody>
      </p:sp>
      <p:sp>
        <p:nvSpPr>
          <p:cNvPr id="5" name="Rectangle 4"/>
          <p:cNvSpPr/>
          <p:nvPr/>
        </p:nvSpPr>
        <p:spPr>
          <a:xfrm>
            <a:off x="483079" y="4576777"/>
            <a:ext cx="10317192" cy="830997"/>
          </a:xfrm>
          <a:prstGeom prst="rect">
            <a:avLst/>
          </a:prstGeom>
        </p:spPr>
        <p:txBody>
          <a:bodyPr wrap="square">
            <a:spAutoFit/>
          </a:bodyPr>
          <a:lstStyle/>
          <a:p>
            <a:r>
              <a:rPr lang="en-US" sz="2400" b="1" dirty="0" smtClean="0"/>
              <a:t>Generational marketing </a:t>
            </a:r>
            <a:r>
              <a:rPr lang="en-US" sz="2400" dirty="0" smtClean="0"/>
              <a:t>is important in segmenting people by lifestyle or life stage instead of age.</a:t>
            </a:r>
            <a:endParaRPr lang="en-US" sz="2400" dirty="0"/>
          </a:p>
        </p:txBody>
      </p:sp>
    </p:spTree>
    <p:extLst>
      <p:ext uri="{BB962C8B-B14F-4D97-AF65-F5344CB8AC3E}">
        <p14:creationId xmlns:p14="http://schemas.microsoft.com/office/powerpoint/2010/main" val="266719467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5284" y="287720"/>
            <a:ext cx="11126423" cy="1415115"/>
          </a:xfrm>
        </p:spPr>
        <p:txBody>
          <a:bodyPr>
            <a:normAutofit fontScale="70000" lnSpcReduction="20000"/>
          </a:bodyPr>
          <a:lstStyle/>
          <a:p>
            <a:pPr marL="0" indent="0" algn="just">
              <a:buNone/>
            </a:pPr>
            <a:r>
              <a:rPr lang="en-US" sz="5100" b="1" u="sng" dirty="0"/>
              <a:t>Discussion Question </a:t>
            </a:r>
          </a:p>
          <a:p>
            <a:pPr marL="0" indent="0">
              <a:buNone/>
            </a:pPr>
            <a:r>
              <a:rPr lang="en-US" sz="5100" b="1" dirty="0"/>
              <a:t>Do marketers need to create separate products and marketing programs for each generation</a:t>
            </a:r>
            <a:r>
              <a:rPr lang="en-US" sz="3800" b="1" dirty="0"/>
              <a:t>?</a:t>
            </a:r>
          </a:p>
          <a:p>
            <a:pPr marL="0" indent="0">
              <a:buNone/>
            </a:pPr>
            <a:endParaRPr lang="en-US" dirty="0"/>
          </a:p>
        </p:txBody>
      </p:sp>
      <p:sp>
        <p:nvSpPr>
          <p:cNvPr id="2" name="Content Placeholder 1"/>
          <p:cNvSpPr>
            <a:spLocks noGrp="1"/>
          </p:cNvSpPr>
          <p:nvPr>
            <p:ph type="body" sz="quarter" idx="13"/>
          </p:nvPr>
        </p:nvSpPr>
        <p:spPr>
          <a:xfrm>
            <a:off x="795284" y="2519096"/>
            <a:ext cx="10965792" cy="2399745"/>
          </a:xfrm>
        </p:spPr>
        <p:txBody>
          <a:bodyPr>
            <a:normAutofit/>
          </a:bodyPr>
          <a:lstStyle/>
          <a:p>
            <a:pPr marL="0" lvl="1" indent="0">
              <a:spcBef>
                <a:spcPts val="1000"/>
              </a:spcBef>
              <a:buNone/>
            </a:pPr>
            <a:endParaRPr lang="en-US" altLang="en-US" b="1" dirty="0" smtClean="0"/>
          </a:p>
          <a:p>
            <a:pPr marL="0" indent="0" algn="l"/>
            <a:endParaRPr lang="en-US" altLang="en-US" sz="2800" i="0" dirty="0">
              <a:solidFill>
                <a:srgbClr val="000000"/>
              </a:solidFill>
            </a:endParaRPr>
          </a:p>
        </p:txBody>
      </p:sp>
      <p:sp>
        <p:nvSpPr>
          <p:cNvPr id="4" name="Rectangle 3"/>
          <p:cNvSpPr/>
          <p:nvPr/>
        </p:nvSpPr>
        <p:spPr>
          <a:xfrm>
            <a:off x="379563" y="1826142"/>
            <a:ext cx="11179834" cy="3785652"/>
          </a:xfrm>
          <a:prstGeom prst="rect">
            <a:avLst/>
          </a:prstGeom>
        </p:spPr>
        <p:txBody>
          <a:bodyPr wrap="square">
            <a:spAutoFit/>
          </a:bodyPr>
          <a:lstStyle/>
          <a:p>
            <a:pPr lvl="0" algn="just"/>
            <a:r>
              <a:rPr lang="en-US" altLang="en-US" sz="2400" dirty="0">
                <a:solidFill>
                  <a:prstClr val="black"/>
                </a:solidFill>
              </a:rPr>
              <a:t>Some experts </a:t>
            </a:r>
            <a:r>
              <a:rPr lang="en-US" altLang="en-US" sz="2400" dirty="0" smtClean="0">
                <a:solidFill>
                  <a:prstClr val="black"/>
                </a:solidFill>
              </a:rPr>
              <a:t>warn</a:t>
            </a:r>
            <a:r>
              <a:rPr lang="ar-SA" altLang="en-US" sz="2400" dirty="0" smtClean="0">
                <a:solidFill>
                  <a:prstClr val="black"/>
                </a:solidFill>
              </a:rPr>
              <a:t>حذر</a:t>
            </a:r>
            <a:r>
              <a:rPr lang="en-US" altLang="en-US" sz="2400" dirty="0" smtClean="0">
                <a:solidFill>
                  <a:prstClr val="black"/>
                </a:solidFill>
              </a:rPr>
              <a:t> </a:t>
            </a:r>
            <a:r>
              <a:rPr lang="en-US" altLang="en-US" sz="2400" dirty="0">
                <a:solidFill>
                  <a:prstClr val="black"/>
                </a:solidFill>
              </a:rPr>
              <a:t>that marketers need to be careful about turning </a:t>
            </a:r>
            <a:r>
              <a:rPr lang="en-US" altLang="en-US" sz="2400" dirty="0" smtClean="0">
                <a:solidFill>
                  <a:prstClr val="black"/>
                </a:solidFill>
              </a:rPr>
              <a:t>off</a:t>
            </a:r>
            <a:r>
              <a:rPr lang="ar-SA" altLang="en-US" sz="2400" dirty="0" smtClean="0">
                <a:solidFill>
                  <a:prstClr val="black"/>
                </a:solidFill>
              </a:rPr>
              <a:t>ايقاف </a:t>
            </a:r>
            <a:r>
              <a:rPr lang="en-US" altLang="en-US" sz="2400" dirty="0" smtClean="0">
                <a:solidFill>
                  <a:prstClr val="black"/>
                </a:solidFill>
              </a:rPr>
              <a:t> </a:t>
            </a:r>
            <a:r>
              <a:rPr lang="en-US" altLang="en-US" sz="2400" dirty="0">
                <a:solidFill>
                  <a:prstClr val="black"/>
                </a:solidFill>
              </a:rPr>
              <a:t>one generation each time they craft </a:t>
            </a:r>
            <a:r>
              <a:rPr lang="ar-SA" altLang="en-US" sz="2400" dirty="0" smtClean="0">
                <a:solidFill>
                  <a:prstClr val="black"/>
                </a:solidFill>
              </a:rPr>
              <a:t>حرفة</a:t>
            </a:r>
            <a:r>
              <a:rPr lang="en-US" altLang="en-US" sz="2400" dirty="0" smtClean="0">
                <a:solidFill>
                  <a:prstClr val="black"/>
                </a:solidFill>
              </a:rPr>
              <a:t>a </a:t>
            </a:r>
            <a:r>
              <a:rPr lang="en-US" altLang="en-US" sz="2400" dirty="0">
                <a:solidFill>
                  <a:prstClr val="black"/>
                </a:solidFill>
              </a:rPr>
              <a:t>product or message that appeals effectively to another. Others caution that each generation </a:t>
            </a:r>
            <a:r>
              <a:rPr lang="en-US" altLang="en-US" sz="2400" dirty="0" smtClean="0">
                <a:solidFill>
                  <a:prstClr val="black"/>
                </a:solidFill>
              </a:rPr>
              <a:t>spans</a:t>
            </a:r>
            <a:r>
              <a:rPr lang="ar-SA" altLang="en-US" sz="2400" dirty="0" smtClean="0">
                <a:solidFill>
                  <a:prstClr val="black"/>
                </a:solidFill>
              </a:rPr>
              <a:t>يمتد</a:t>
            </a:r>
            <a:r>
              <a:rPr lang="en-US" altLang="en-US" sz="2400" dirty="0" smtClean="0">
                <a:solidFill>
                  <a:prstClr val="black"/>
                </a:solidFill>
              </a:rPr>
              <a:t> </a:t>
            </a:r>
            <a:r>
              <a:rPr lang="en-US" altLang="en-US" sz="2400" dirty="0">
                <a:solidFill>
                  <a:prstClr val="black"/>
                </a:solidFill>
              </a:rPr>
              <a:t>decades of time and many socioeconomic </a:t>
            </a:r>
            <a:r>
              <a:rPr lang="en-US" altLang="en-US" sz="2400" dirty="0" smtClean="0">
                <a:solidFill>
                  <a:prstClr val="black"/>
                </a:solidFill>
              </a:rPr>
              <a:t>levels</a:t>
            </a:r>
            <a:r>
              <a:rPr lang="ar-SA" altLang="en-US" sz="2400" dirty="0" smtClean="0">
                <a:solidFill>
                  <a:prstClr val="black"/>
                </a:solidFill>
              </a:rPr>
              <a:t>المستوى الاقتصادي والاجتماعي</a:t>
            </a:r>
            <a:r>
              <a:rPr lang="en-US" altLang="en-US" sz="2400" dirty="0" smtClean="0">
                <a:solidFill>
                  <a:prstClr val="black"/>
                </a:solidFill>
              </a:rPr>
              <a:t>.</a:t>
            </a:r>
            <a:endParaRPr lang="en-US" altLang="en-US" sz="2400" dirty="0">
              <a:solidFill>
                <a:prstClr val="black"/>
              </a:solidFill>
            </a:endParaRPr>
          </a:p>
          <a:p>
            <a:pPr lvl="0" algn="just"/>
            <a:r>
              <a:rPr lang="en-US" altLang="en-US" sz="2400" dirty="0">
                <a:solidFill>
                  <a:prstClr val="black"/>
                </a:solidFill>
              </a:rPr>
              <a:t>Thus, marketers need to form more precise age-specific segments within each group. More importantly, defining people by their birth date may be less effective than segmenting them by their lifestyle, life stage, or the common values they seek in the products they buy</a:t>
            </a:r>
            <a:r>
              <a:rPr lang="en-US" altLang="en-US" sz="2400" dirty="0" smtClean="0">
                <a:solidFill>
                  <a:prstClr val="black"/>
                </a:solidFill>
              </a:rPr>
              <a:t>.</a:t>
            </a:r>
            <a:r>
              <a:rPr lang="ar-SA" altLang="en-US" sz="2400" dirty="0">
                <a:solidFill>
                  <a:prstClr val="black"/>
                </a:solidFill>
              </a:rPr>
              <a:t> وبالتالي ، يحتاج المسوقون إلى تكوين شرائح أكثر تحديدًا حسب العمر داخل كل مجموعة. والأهم من ذلك ، أن تحديد الأشخاص حسب تاريخ ميلادهم قد يكون أقل فعالية من تقسيمهم حسب نمط حياتهم أو مرحلة حياتهم أو القيم المشتركة التي يبحثون عنها في المنتجات التي يشترونها.</a:t>
            </a:r>
            <a:endParaRPr lang="en-US" altLang="en-US" sz="2400" dirty="0">
              <a:solidFill>
                <a:prstClr val="black"/>
              </a:solidFill>
            </a:endParaRPr>
          </a:p>
        </p:txBody>
      </p:sp>
    </p:spTree>
    <p:extLst>
      <p:ext uri="{BB962C8B-B14F-4D97-AF65-F5344CB8AC3E}">
        <p14:creationId xmlns:p14="http://schemas.microsoft.com/office/powerpoint/2010/main" val="251262746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1299998" y="172826"/>
            <a:ext cx="6157383" cy="891210"/>
          </a:xfrm>
        </p:spPr>
        <p:txBody>
          <a:bodyPr>
            <a:normAutofit/>
          </a:bodyPr>
          <a:lstStyle/>
          <a:p>
            <a:pPr marL="0" indent="0">
              <a:buNone/>
            </a:pPr>
            <a:r>
              <a:rPr lang="en-US" sz="3200" b="1" dirty="0" smtClean="0"/>
              <a:t>Demographic Environment</a:t>
            </a:r>
            <a:endParaRPr lang="en-US" sz="32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747907" y="862642"/>
            <a:ext cx="11143559" cy="5175849"/>
          </a:xfrm>
        </p:spPr>
        <p:txBody>
          <a:bodyPr>
            <a:normAutofit lnSpcReduction="10000"/>
          </a:bodyPr>
          <a:lstStyle/>
          <a:p>
            <a:pPr marL="346075" indent="-346075" algn="l">
              <a:buClr>
                <a:srgbClr val="007FA3"/>
              </a:buClr>
              <a:buFont typeface="Arial"/>
              <a:buChar char="•"/>
            </a:pPr>
            <a:r>
              <a:rPr lang="en-US" altLang="en-US" sz="2800" b="1" i="0" dirty="0">
                <a:solidFill>
                  <a:srgbClr val="000000"/>
                </a:solidFill>
              </a:rPr>
              <a:t>Changing American family have included</a:t>
            </a:r>
            <a:r>
              <a:rPr lang="en-US" altLang="en-US" sz="2800" b="1" i="0" dirty="0" smtClean="0">
                <a:solidFill>
                  <a:srgbClr val="000000"/>
                </a:solidFill>
              </a:rPr>
              <a:t>:</a:t>
            </a:r>
          </a:p>
          <a:p>
            <a:pPr marL="346075" indent="-346075" algn="l">
              <a:buClr>
                <a:srgbClr val="007FA3"/>
              </a:buClr>
              <a:buFont typeface="Arial"/>
              <a:buChar char="•"/>
            </a:pPr>
            <a:r>
              <a:rPr lang="en-US" altLang="en-US" sz="2800" i="0" dirty="0">
                <a:solidFill>
                  <a:srgbClr val="000000"/>
                </a:solidFill>
              </a:rPr>
              <a:t>More couples and Divorcing or separating</a:t>
            </a:r>
          </a:p>
          <a:p>
            <a:pPr marL="346075" indent="-346075" algn="l">
              <a:buClr>
                <a:srgbClr val="007FA3"/>
              </a:buClr>
              <a:buFont typeface="Arial"/>
              <a:buChar char="•"/>
            </a:pPr>
            <a:r>
              <a:rPr lang="en-US" altLang="en-US" sz="2800" i="0" dirty="0">
                <a:solidFill>
                  <a:srgbClr val="000000"/>
                </a:solidFill>
              </a:rPr>
              <a:t>More people choosing not to marry or marrying later</a:t>
            </a:r>
          </a:p>
          <a:p>
            <a:pPr marL="346075" indent="-346075" algn="l">
              <a:buClr>
                <a:srgbClr val="007FA3"/>
              </a:buClr>
              <a:buFont typeface="Arial"/>
              <a:buChar char="•"/>
            </a:pPr>
            <a:r>
              <a:rPr lang="en-US" altLang="en-US" sz="2800" i="0" dirty="0">
                <a:solidFill>
                  <a:srgbClr val="000000"/>
                </a:solidFill>
              </a:rPr>
              <a:t>More people marrying without intending to have children</a:t>
            </a:r>
          </a:p>
          <a:p>
            <a:pPr marL="346075" indent="-346075" algn="l">
              <a:buClr>
                <a:srgbClr val="007FA3"/>
              </a:buClr>
              <a:buFont typeface="Arial"/>
              <a:buChar char="•"/>
            </a:pPr>
            <a:r>
              <a:rPr lang="en-US" altLang="en-US" sz="2800" i="0" dirty="0">
                <a:solidFill>
                  <a:srgbClr val="000000"/>
                </a:solidFill>
              </a:rPr>
              <a:t>Increasing number of working women</a:t>
            </a:r>
          </a:p>
          <a:p>
            <a:pPr marL="346075" indent="-346075" algn="l">
              <a:buClr>
                <a:srgbClr val="007FA3"/>
              </a:buClr>
              <a:buFont typeface="Arial"/>
              <a:buChar char="•"/>
            </a:pPr>
            <a:r>
              <a:rPr lang="en-US" altLang="en-US" sz="2800" i="0" dirty="0">
                <a:solidFill>
                  <a:srgbClr val="000000"/>
                </a:solidFill>
              </a:rPr>
              <a:t>Increasing number of stay-at-home dads</a:t>
            </a:r>
          </a:p>
          <a:p>
            <a:pPr marL="0" indent="0" algn="l">
              <a:buClr>
                <a:srgbClr val="007FA3"/>
              </a:buClr>
            </a:pPr>
            <a:endParaRPr lang="en-US" altLang="en-US" sz="2800" i="0" dirty="0">
              <a:solidFill>
                <a:srgbClr val="000000"/>
              </a:solidFill>
            </a:endParaRPr>
          </a:p>
          <a:p>
            <a:pPr marL="346075" indent="-346075" algn="l">
              <a:buClr>
                <a:srgbClr val="007FA3"/>
              </a:buClr>
              <a:buFont typeface="Arial"/>
              <a:buChar char="•"/>
            </a:pPr>
            <a:r>
              <a:rPr lang="en-US" altLang="en-US" sz="2800" b="1" i="0" dirty="0" smtClean="0">
                <a:solidFill>
                  <a:srgbClr val="000000"/>
                </a:solidFill>
              </a:rPr>
              <a:t>Changes </a:t>
            </a:r>
            <a:r>
              <a:rPr lang="en-US" altLang="en-US" sz="2800" b="1" i="0" dirty="0">
                <a:solidFill>
                  <a:srgbClr val="000000"/>
                </a:solidFill>
              </a:rPr>
              <a:t>in the </a:t>
            </a:r>
            <a:r>
              <a:rPr lang="en-US" altLang="en-US" sz="2800" b="1" i="0" dirty="0" smtClean="0">
                <a:solidFill>
                  <a:srgbClr val="000000"/>
                </a:solidFill>
              </a:rPr>
              <a:t>workforce have included:</a:t>
            </a:r>
          </a:p>
          <a:p>
            <a:pPr marL="346075" indent="-346075" algn="l">
              <a:buClr>
                <a:srgbClr val="007FA3"/>
              </a:buClr>
              <a:buFont typeface="Arial"/>
              <a:buChar char="•"/>
            </a:pPr>
            <a:r>
              <a:rPr lang="en-US" altLang="en-US" sz="2800" i="0" dirty="0">
                <a:solidFill>
                  <a:srgbClr val="000000"/>
                </a:solidFill>
              </a:rPr>
              <a:t>More educated  workers</a:t>
            </a:r>
          </a:p>
          <a:p>
            <a:pPr marL="346075" indent="-346075" algn="l">
              <a:buClr>
                <a:srgbClr val="007FA3"/>
              </a:buClr>
              <a:buFont typeface="Arial"/>
              <a:buChar char="•"/>
            </a:pPr>
            <a:r>
              <a:rPr lang="en-US" altLang="en-US" sz="2800" i="0" dirty="0">
                <a:solidFill>
                  <a:srgbClr val="000000"/>
                </a:solidFill>
              </a:rPr>
              <a:t>More white collar </a:t>
            </a:r>
            <a:r>
              <a:rPr lang="en-US" altLang="en-US" sz="2800" i="0" dirty="0" smtClean="0">
                <a:solidFill>
                  <a:srgbClr val="000000"/>
                </a:solidFill>
              </a:rPr>
              <a:t>workers</a:t>
            </a:r>
            <a:r>
              <a:rPr lang="ar-SA" altLang="en-US" sz="2800" i="0" dirty="0" smtClean="0">
                <a:solidFill>
                  <a:srgbClr val="000000"/>
                </a:solidFill>
              </a:rPr>
              <a:t>العمالة التي تحتاج الى تفكير ذهني مثل الخبراء والادارة العليا</a:t>
            </a:r>
            <a:endParaRPr lang="en-US" altLang="en-US" sz="2800" i="0" dirty="0">
              <a:solidFill>
                <a:srgbClr val="000000"/>
              </a:solidFill>
            </a:endParaRPr>
          </a:p>
          <a:p>
            <a:pPr marL="346075" indent="-346075" algn="l">
              <a:buClr>
                <a:srgbClr val="007FA3"/>
              </a:buClr>
              <a:buFont typeface="Arial"/>
              <a:buChar char="•"/>
            </a:pPr>
            <a:endParaRPr lang="en-US" altLang="en-US" sz="2800" i="0" dirty="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410645522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7432" y="0"/>
            <a:ext cx="6993467" cy="646386"/>
          </a:xfrm>
        </p:spPr>
        <p:txBody>
          <a:bodyPr>
            <a:normAutofit/>
          </a:bodyPr>
          <a:lstStyle/>
          <a:p>
            <a:pPr marL="0" indent="0">
              <a:buNone/>
            </a:pPr>
            <a:r>
              <a:rPr lang="en-US" sz="3200" b="1" dirty="0" smtClean="0"/>
              <a:t>Demographic Environment</a:t>
            </a:r>
            <a:endParaRPr lang="en-US" sz="32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897147" y="448574"/>
            <a:ext cx="10627744" cy="5607169"/>
          </a:xfrm>
        </p:spPr>
        <p:txBody>
          <a:bodyPr>
            <a:normAutofit/>
          </a:bodyPr>
          <a:lstStyle/>
          <a:p>
            <a:pPr marL="0" indent="0" algn="l"/>
            <a:r>
              <a:rPr lang="en-US" altLang="en-US" sz="2800" b="1" i="0" u="sng" dirty="0">
                <a:solidFill>
                  <a:srgbClr val="000000"/>
                </a:solidFill>
              </a:rPr>
              <a:t>Discussion </a:t>
            </a:r>
            <a:r>
              <a:rPr lang="en-US" altLang="en-US" sz="2800" b="1" i="0" u="sng" dirty="0" smtClean="0">
                <a:solidFill>
                  <a:srgbClr val="000000"/>
                </a:solidFill>
              </a:rPr>
              <a:t>Question</a:t>
            </a:r>
            <a:endParaRPr lang="en-US" altLang="en-US" sz="2800" b="1" i="0" u="sng" dirty="0">
              <a:solidFill>
                <a:srgbClr val="000000"/>
              </a:solidFill>
            </a:endParaRPr>
          </a:p>
          <a:p>
            <a:pPr marL="0" indent="0" algn="l"/>
            <a:r>
              <a:rPr lang="en-US" altLang="en-US" sz="2800" b="1" i="0" dirty="0">
                <a:solidFill>
                  <a:srgbClr val="000000"/>
                </a:solidFill>
              </a:rPr>
              <a:t>Why do you think these geographic shifts in population are happening?</a:t>
            </a:r>
          </a:p>
          <a:p>
            <a:pPr marL="284163" indent="-284163" algn="l">
              <a:buClr>
                <a:srgbClr val="007FA3"/>
              </a:buClr>
              <a:buFont typeface="Arial"/>
              <a:buChar char="•"/>
            </a:pPr>
            <a:endParaRPr lang="en-US" altLang="en-US" sz="2400" i="0" dirty="0" smtClean="0">
              <a:solidFill>
                <a:srgbClr val="000000"/>
              </a:solidFill>
            </a:endParaRPr>
          </a:p>
          <a:p>
            <a:pPr marL="284163" indent="-284163" algn="l">
              <a:buClr>
                <a:srgbClr val="007FA3"/>
              </a:buClr>
              <a:buFont typeface="Arial"/>
              <a:buChar char="•"/>
            </a:pPr>
            <a:r>
              <a:rPr lang="en-US" altLang="en-US" sz="2800" i="0" dirty="0" smtClean="0">
                <a:solidFill>
                  <a:srgbClr val="000000"/>
                </a:solidFill>
              </a:rPr>
              <a:t>Such </a:t>
            </a:r>
            <a:r>
              <a:rPr lang="en-US" altLang="en-US" sz="2800" i="0" dirty="0">
                <a:solidFill>
                  <a:srgbClr val="000000"/>
                </a:solidFill>
              </a:rPr>
              <a:t>population shifts interest marketers because people in different regions buy differently. For example, people in the Midwest buy more winter clothing than people in the Southeast.</a:t>
            </a:r>
          </a:p>
          <a:p>
            <a:pPr marL="284163" indent="-284163" algn="l">
              <a:buClr>
                <a:srgbClr val="007FA3"/>
              </a:buClr>
              <a:buFont typeface="Arial"/>
              <a:buChar char="•"/>
            </a:pPr>
            <a:endParaRPr lang="en-US" altLang="en-US" sz="2800" i="0" dirty="0">
              <a:solidFill>
                <a:srgbClr val="000000"/>
              </a:solidFill>
            </a:endParaRPr>
          </a:p>
          <a:p>
            <a:pPr marL="284163" indent="-284163" algn="l">
              <a:buClr>
                <a:srgbClr val="007FA3"/>
              </a:buClr>
              <a:buFont typeface="Arial"/>
              <a:buChar char="•"/>
            </a:pPr>
            <a:r>
              <a:rPr lang="en-US" altLang="en-US" sz="2800" i="0" dirty="0">
                <a:solidFill>
                  <a:srgbClr val="000000"/>
                </a:solidFill>
              </a:rPr>
              <a:t>The shift in where people live has also caused a shift in where they work. There has been a rapid increase in the number of people who “</a:t>
            </a:r>
            <a:r>
              <a:rPr lang="en-US" altLang="en-US" sz="2800" i="0" dirty="0" smtClean="0">
                <a:solidFill>
                  <a:srgbClr val="000000"/>
                </a:solidFill>
              </a:rPr>
              <a:t>telecommute</a:t>
            </a:r>
            <a:r>
              <a:rPr lang="ar-SA" altLang="en-US" sz="2800" i="0" dirty="0" smtClean="0">
                <a:solidFill>
                  <a:srgbClr val="000000"/>
                </a:solidFill>
              </a:rPr>
              <a:t>العمل عن بعد</a:t>
            </a:r>
            <a:r>
              <a:rPr lang="en-US" altLang="en-US" sz="2800" i="0" dirty="0" smtClean="0">
                <a:solidFill>
                  <a:srgbClr val="000000"/>
                </a:solidFill>
              </a:rPr>
              <a:t>”—</a:t>
            </a:r>
            <a:r>
              <a:rPr lang="en-US" altLang="en-US" sz="2800" i="0" dirty="0">
                <a:solidFill>
                  <a:srgbClr val="000000"/>
                </a:solidFill>
              </a:rPr>
              <a:t>work at home or in a remote office and conduct their business by phone or the Internet. </a:t>
            </a:r>
          </a:p>
          <a:p>
            <a:pPr marL="284163" indent="-284163" algn="l">
              <a:buClr>
                <a:srgbClr val="007FA3"/>
              </a:buClr>
              <a:buFont typeface="Arial"/>
              <a:buChar char="•"/>
            </a:pPr>
            <a:endParaRPr lang="en-US" altLang="en-US" sz="2800" i="0" dirty="0" smtClean="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262421533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body" sz="quarter" idx="13"/>
          </p:nvPr>
        </p:nvSpPr>
        <p:spPr>
          <a:xfrm>
            <a:off x="207034" y="1"/>
            <a:ext cx="11835441" cy="6228271"/>
          </a:xfrm>
        </p:spPr>
        <p:txBody>
          <a:bodyPr>
            <a:normAutofit fontScale="92500" lnSpcReduction="20000"/>
          </a:bodyPr>
          <a:lstStyle/>
          <a:p>
            <a:pPr marL="533400" indent="-533400" algn="just">
              <a:defRPr/>
            </a:pPr>
            <a:r>
              <a:rPr lang="en-US" sz="3800" i="0" dirty="0" smtClean="0">
                <a:solidFill>
                  <a:srgbClr val="000000"/>
                </a:solidFill>
              </a:rPr>
              <a:t>-Countries </a:t>
            </a:r>
            <a:r>
              <a:rPr lang="en-US" sz="3800" i="0" dirty="0">
                <a:solidFill>
                  <a:srgbClr val="000000"/>
                </a:solidFill>
              </a:rPr>
              <a:t>vary in their ethnic and racial </a:t>
            </a:r>
            <a:r>
              <a:rPr lang="ar-SA" sz="3800" i="0" dirty="0" smtClean="0">
                <a:solidFill>
                  <a:srgbClr val="000000"/>
                </a:solidFill>
              </a:rPr>
              <a:t>العرق</a:t>
            </a:r>
            <a:r>
              <a:rPr lang="en-US" sz="3800" i="0" dirty="0" smtClean="0">
                <a:solidFill>
                  <a:srgbClr val="000000"/>
                </a:solidFill>
              </a:rPr>
              <a:t>makeup</a:t>
            </a:r>
            <a:r>
              <a:rPr lang="en-US" sz="3800" i="0" dirty="0">
                <a:solidFill>
                  <a:srgbClr val="000000"/>
                </a:solidFill>
              </a:rPr>
              <a:t>. At one extreme is Japan, </a:t>
            </a:r>
            <a:r>
              <a:rPr lang="en-US" sz="3800" i="0" dirty="0" smtClean="0">
                <a:solidFill>
                  <a:srgbClr val="000000"/>
                </a:solidFill>
              </a:rPr>
              <a:t>where almost </a:t>
            </a:r>
            <a:r>
              <a:rPr lang="en-US" sz="3800" i="0" dirty="0">
                <a:solidFill>
                  <a:srgbClr val="000000"/>
                </a:solidFill>
              </a:rPr>
              <a:t>everyone is Japanese. At the other extreme is the United States, with people from virtually all national </a:t>
            </a:r>
            <a:r>
              <a:rPr lang="en-US" sz="3800" i="0" dirty="0" smtClean="0">
                <a:solidFill>
                  <a:srgbClr val="000000"/>
                </a:solidFill>
              </a:rPr>
              <a:t>origins</a:t>
            </a:r>
            <a:r>
              <a:rPr lang="ar-SA" sz="3800" i="0" dirty="0" smtClean="0">
                <a:solidFill>
                  <a:srgbClr val="000000"/>
                </a:solidFill>
              </a:rPr>
              <a:t>اصول </a:t>
            </a:r>
            <a:r>
              <a:rPr lang="en-US" sz="3800" i="0" dirty="0" smtClean="0">
                <a:solidFill>
                  <a:srgbClr val="000000"/>
                </a:solidFill>
              </a:rPr>
              <a:t>. </a:t>
            </a:r>
            <a:r>
              <a:rPr lang="en-US" sz="3800" i="0" dirty="0">
                <a:solidFill>
                  <a:srgbClr val="000000"/>
                </a:solidFill>
              </a:rPr>
              <a:t>Marketers now face increasingly diverse markets, both at home and abroad, as their operations become more international in scope</a:t>
            </a:r>
            <a:r>
              <a:rPr lang="en-US" sz="3800" i="0" dirty="0" smtClean="0">
                <a:solidFill>
                  <a:srgbClr val="000000"/>
                </a:solidFill>
              </a:rPr>
              <a:t>.</a:t>
            </a:r>
          </a:p>
          <a:p>
            <a:pPr marL="533400" indent="-533400" algn="just">
              <a:defRPr/>
            </a:pPr>
            <a:r>
              <a:rPr lang="en-US" sz="3800" i="0" dirty="0" smtClean="0">
                <a:solidFill>
                  <a:srgbClr val="000000"/>
                </a:solidFill>
              </a:rPr>
              <a:t>-More </a:t>
            </a:r>
            <a:r>
              <a:rPr lang="en-US" sz="3800" i="0" dirty="0">
                <a:solidFill>
                  <a:srgbClr val="000000"/>
                </a:solidFill>
              </a:rPr>
              <a:t>than 40 million people living in the United States—about 13 percent of the population—were born in another country. The nation’s ethnic populations are expected to explode in coming decades. </a:t>
            </a:r>
          </a:p>
          <a:p>
            <a:pPr marL="533400" indent="-533400" algn="just">
              <a:defRPr/>
            </a:pPr>
            <a:endParaRPr lang="en-US" sz="3800" i="0" dirty="0">
              <a:solidFill>
                <a:srgbClr val="000000"/>
              </a:solidFill>
            </a:endParaRPr>
          </a:p>
          <a:p>
            <a:pPr marL="533400" indent="-533400" algn="just">
              <a:defRPr/>
            </a:pPr>
            <a:r>
              <a:rPr lang="en-US" sz="3800" i="0" dirty="0" smtClean="0">
                <a:solidFill>
                  <a:srgbClr val="000000"/>
                </a:solidFill>
              </a:rPr>
              <a:t>-How </a:t>
            </a:r>
            <a:r>
              <a:rPr lang="en-US" sz="3800" i="0" dirty="0">
                <a:solidFill>
                  <a:srgbClr val="000000"/>
                </a:solidFill>
              </a:rPr>
              <a:t>are companies trying to reach consumers with disabilities? Many marketers now recognize that the worlds of people with disabilities and those without disabilities are one in the same. </a:t>
            </a:r>
            <a:endParaRPr lang="en-US" sz="3800" i="0" dirty="0" smtClean="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217787075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3"/>
          <p:cNvSpPr>
            <a:spLocks noGrp="1" noChangeArrowheads="1"/>
          </p:cNvSpPr>
          <p:nvPr>
            <p:ph idx="1"/>
          </p:nvPr>
        </p:nvSpPr>
        <p:spPr>
          <a:xfrm>
            <a:off x="795133" y="1352533"/>
            <a:ext cx="10902462" cy="4494924"/>
          </a:xfrm>
        </p:spPr>
        <p:txBody>
          <a:bodyPr>
            <a:noAutofit/>
          </a:bodyPr>
          <a:lstStyle/>
          <a:p>
            <a:pPr marL="630238" indent="-630238">
              <a:buNone/>
            </a:pPr>
            <a:r>
              <a:rPr lang="en-US" sz="2400" b="1" dirty="0">
                <a:cs typeface="Arial"/>
              </a:rPr>
              <a:t>3</a:t>
            </a:r>
            <a:r>
              <a:rPr lang="en-US" sz="2400" b="1" dirty="0" smtClean="0">
                <a:cs typeface="Arial"/>
              </a:rPr>
              <a:t>-1</a:t>
            </a:r>
            <a:r>
              <a:rPr lang="en-US" sz="2400" b="1" dirty="0" smtClean="0">
                <a:solidFill>
                  <a:srgbClr val="007FA3"/>
                </a:solidFill>
                <a:cs typeface="Arial"/>
              </a:rPr>
              <a:t>  </a:t>
            </a:r>
            <a:r>
              <a:rPr lang="en-US" sz="2400" dirty="0" smtClean="0"/>
              <a:t>Describe </a:t>
            </a:r>
            <a:r>
              <a:rPr lang="en-US" sz="2400" dirty="0"/>
              <a:t>the environmental forces that affect the </a:t>
            </a:r>
            <a:r>
              <a:rPr lang="en-US" sz="2400" dirty="0" smtClean="0"/>
              <a:t>company’s ability </a:t>
            </a:r>
            <a:r>
              <a:rPr lang="en-US" sz="2400" dirty="0"/>
              <a:t>to serve its customers.</a:t>
            </a:r>
          </a:p>
          <a:p>
            <a:pPr marL="630238" indent="-630238">
              <a:buNone/>
              <a:tabLst>
                <a:tab pos="569913" algn="l"/>
              </a:tabLst>
            </a:pPr>
            <a:r>
              <a:rPr lang="en-US" sz="2400" b="1" dirty="0">
                <a:cs typeface="Arial"/>
              </a:rPr>
              <a:t>3</a:t>
            </a:r>
            <a:r>
              <a:rPr lang="en-US" sz="2400" b="1" dirty="0" smtClean="0">
                <a:cs typeface="Arial"/>
              </a:rPr>
              <a:t>-2  </a:t>
            </a:r>
            <a:r>
              <a:rPr lang="en-US" sz="2400" dirty="0" smtClean="0"/>
              <a:t>Explain </a:t>
            </a:r>
            <a:r>
              <a:rPr lang="en-US" sz="2400" dirty="0"/>
              <a:t>how changes in the demographic and </a:t>
            </a:r>
            <a:r>
              <a:rPr lang="en-US" sz="2400" dirty="0" smtClean="0"/>
              <a:t>economic environments </a:t>
            </a:r>
            <a:r>
              <a:rPr lang="en-US" sz="2400" dirty="0"/>
              <a:t>affect marketing decisions</a:t>
            </a:r>
            <a:r>
              <a:rPr lang="en-US" sz="2400" dirty="0" smtClean="0"/>
              <a:t>.</a:t>
            </a:r>
            <a:r>
              <a:rPr lang="en-US" sz="2400" b="1" dirty="0"/>
              <a:t>	</a:t>
            </a:r>
          </a:p>
          <a:p>
            <a:pPr marL="0" indent="0">
              <a:buNone/>
            </a:pPr>
            <a:r>
              <a:rPr lang="en-US" sz="2400" b="1" dirty="0">
                <a:cs typeface="Arial"/>
              </a:rPr>
              <a:t>3</a:t>
            </a:r>
            <a:r>
              <a:rPr lang="en-US" sz="2400" b="1" dirty="0" smtClean="0">
                <a:cs typeface="Arial"/>
              </a:rPr>
              <a:t>-3 </a:t>
            </a:r>
            <a:r>
              <a:rPr lang="en-US" sz="2400" b="1" dirty="0"/>
              <a:t> </a:t>
            </a:r>
            <a:r>
              <a:rPr lang="en-US" sz="2400" dirty="0"/>
              <a:t>Identify the major trends in the firm’s natural and </a:t>
            </a:r>
            <a:r>
              <a:rPr lang="en-US" sz="2400" dirty="0" smtClean="0"/>
              <a:t>technological </a:t>
            </a:r>
            <a:br>
              <a:rPr lang="en-US" sz="2400" dirty="0" smtClean="0"/>
            </a:br>
            <a:r>
              <a:rPr lang="en-US" sz="2400" dirty="0" smtClean="0"/>
              <a:t>       environments</a:t>
            </a:r>
            <a:r>
              <a:rPr lang="en-US" sz="2400" dirty="0"/>
              <a:t>.</a:t>
            </a:r>
          </a:p>
          <a:p>
            <a:pPr marL="0" indent="0">
              <a:buNone/>
            </a:pPr>
            <a:r>
              <a:rPr lang="en-US" sz="2400" b="1" dirty="0" smtClean="0">
                <a:cs typeface="Arial"/>
              </a:rPr>
              <a:t>3-4  </a:t>
            </a:r>
            <a:r>
              <a:rPr lang="en-US" sz="2400" dirty="0" smtClean="0"/>
              <a:t>Explain </a:t>
            </a:r>
            <a:r>
              <a:rPr lang="en-US" sz="2400" dirty="0"/>
              <a:t>the key changes in the political and </a:t>
            </a:r>
            <a:r>
              <a:rPr lang="en-US" sz="2400" dirty="0" smtClean="0"/>
              <a:t>cultural environments</a:t>
            </a:r>
            <a:r>
              <a:rPr lang="en-US" sz="2400" dirty="0"/>
              <a:t>.</a:t>
            </a:r>
          </a:p>
          <a:p>
            <a:pPr marL="0" indent="0">
              <a:buNone/>
            </a:pPr>
            <a:r>
              <a:rPr lang="en-US" sz="2400" b="1" dirty="0" smtClean="0">
                <a:cs typeface="Arial"/>
              </a:rPr>
              <a:t>3-5  </a:t>
            </a:r>
            <a:r>
              <a:rPr lang="en-US" sz="2400" dirty="0" smtClean="0"/>
              <a:t>Discuss </a:t>
            </a:r>
            <a:r>
              <a:rPr lang="en-US" sz="2400" dirty="0"/>
              <a:t>how companies can react to the </a:t>
            </a:r>
            <a:r>
              <a:rPr lang="en-US" sz="2400" dirty="0" smtClean="0"/>
              <a:t>marketing environment</a:t>
            </a:r>
            <a:r>
              <a:rPr lang="en-US" sz="2400" dirty="0"/>
              <a:t>.</a:t>
            </a:r>
            <a:endParaRPr lang="en-US" sz="2400" b="1" dirty="0">
              <a:latin typeface="Calibri" panose="020F0502020204030204" pitchFamily="34" charset="0"/>
            </a:endParaRPr>
          </a:p>
        </p:txBody>
      </p:sp>
      <p:sp>
        <p:nvSpPr>
          <p:cNvPr id="16387" name="Title 2"/>
          <p:cNvSpPr>
            <a:spLocks noGrp="1" noChangeArrowheads="1"/>
          </p:cNvSpPr>
          <p:nvPr>
            <p:ph type="title"/>
          </p:nvPr>
        </p:nvSpPr>
        <p:spPr>
          <a:xfrm>
            <a:off x="675212" y="360684"/>
            <a:ext cx="10915930" cy="742902"/>
          </a:xfrm>
        </p:spPr>
        <p:txBody>
          <a:bodyPr>
            <a:noAutofit/>
          </a:bodyPr>
          <a:lstStyle/>
          <a:p>
            <a:r>
              <a:rPr lang="en-US" b="1" dirty="0" smtClean="0"/>
              <a:t>Learning Objectives</a:t>
            </a:r>
          </a:p>
        </p:txBody>
      </p:sp>
    </p:spTree>
    <p:extLst>
      <p:ext uri="{BB962C8B-B14F-4D97-AF65-F5344CB8AC3E}">
        <p14:creationId xmlns:p14="http://schemas.microsoft.com/office/powerpoint/2010/main" val="219251791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357" y="257552"/>
            <a:ext cx="9600560" cy="2246769"/>
          </a:xfrm>
          <a:prstGeom prst="rect">
            <a:avLst/>
          </a:prstGeom>
        </p:spPr>
        <p:txBody>
          <a:bodyPr wrap="square">
            <a:spAutoFit/>
          </a:bodyPr>
          <a:lstStyle/>
          <a:p>
            <a:pPr marL="533400" indent="-533400" algn="just">
              <a:defRPr/>
            </a:pPr>
            <a:r>
              <a:rPr lang="en-US" sz="2800" dirty="0">
                <a:solidFill>
                  <a:srgbClr val="000000"/>
                </a:solidFill>
              </a:rPr>
              <a:t>Markets are becoming more diverse.</a:t>
            </a:r>
          </a:p>
          <a:p>
            <a:pPr marL="1150937" lvl="5" indent="-457200">
              <a:buClr>
                <a:srgbClr val="007FA3"/>
              </a:buClr>
              <a:buFont typeface="Arial" panose="020B0604020202020204" pitchFamily="34" charset="0"/>
              <a:buChar char="•"/>
              <a:defRPr/>
            </a:pPr>
            <a:r>
              <a:rPr lang="en-US" sz="2800" dirty="0">
                <a:solidFill>
                  <a:srgbClr val="000000"/>
                </a:solidFill>
              </a:rPr>
              <a:t>International</a:t>
            </a:r>
          </a:p>
          <a:p>
            <a:pPr marL="1150937" lvl="5" indent="-457200">
              <a:buClr>
                <a:srgbClr val="007FA3"/>
              </a:buClr>
              <a:buFont typeface="Arial" panose="020B0604020202020204" pitchFamily="34" charset="0"/>
              <a:buChar char="•"/>
              <a:defRPr/>
            </a:pPr>
            <a:r>
              <a:rPr lang="en-US" sz="2800" dirty="0">
                <a:solidFill>
                  <a:srgbClr val="000000"/>
                </a:solidFill>
              </a:rPr>
              <a:t>National</a:t>
            </a:r>
          </a:p>
          <a:p>
            <a:pPr marL="1150937" lvl="5" indent="-457200">
              <a:buClr>
                <a:srgbClr val="007FA3"/>
              </a:buClr>
              <a:buFont typeface="Arial" panose="020B0604020202020204" pitchFamily="34" charset="0"/>
              <a:buChar char="•"/>
              <a:defRPr/>
            </a:pPr>
            <a:r>
              <a:rPr lang="en-US" sz="2800" dirty="0" smtClean="0">
                <a:solidFill>
                  <a:srgbClr val="000000"/>
                </a:solidFill>
              </a:rPr>
              <a:t>Ethnicity</a:t>
            </a:r>
            <a:r>
              <a:rPr lang="ar-SA" sz="2800" dirty="0" smtClean="0">
                <a:solidFill>
                  <a:srgbClr val="000000"/>
                </a:solidFill>
              </a:rPr>
              <a:t>الاصول العرقية</a:t>
            </a:r>
            <a:endParaRPr lang="en-US" sz="2800" dirty="0">
              <a:solidFill>
                <a:srgbClr val="000000"/>
              </a:solidFill>
            </a:endParaRPr>
          </a:p>
          <a:p>
            <a:pPr marL="1150937" lvl="5" indent="-457200">
              <a:buClr>
                <a:srgbClr val="007FA3"/>
              </a:buClr>
              <a:buFont typeface="Arial" panose="020B0604020202020204" pitchFamily="34" charset="0"/>
              <a:buChar char="•"/>
              <a:defRPr/>
            </a:pPr>
            <a:r>
              <a:rPr lang="en-US" sz="2800" dirty="0" smtClean="0">
                <a:solidFill>
                  <a:srgbClr val="000000"/>
                </a:solidFill>
              </a:rPr>
              <a:t>Disabled</a:t>
            </a:r>
            <a:endParaRPr lang="en-US" sz="2800" dirty="0">
              <a:solidFill>
                <a:srgbClr val="000000"/>
              </a:solidFill>
            </a:endParaRPr>
          </a:p>
        </p:txBody>
      </p:sp>
      <p:sp>
        <p:nvSpPr>
          <p:cNvPr id="8" name="Title 2"/>
          <p:cNvSpPr>
            <a:spLocks noGrp="1"/>
          </p:cNvSpPr>
          <p:nvPr>
            <p:ph idx="1"/>
          </p:nvPr>
        </p:nvSpPr>
        <p:spPr>
          <a:xfrm>
            <a:off x="247772" y="2907477"/>
            <a:ext cx="6101270" cy="592178"/>
          </a:xfrm>
        </p:spPr>
        <p:txBody>
          <a:bodyPr>
            <a:normAutofit/>
          </a:bodyPr>
          <a:lstStyle/>
          <a:p>
            <a:pPr marL="0" indent="0">
              <a:buNone/>
            </a:pPr>
            <a:r>
              <a:rPr lang="en-US" sz="3600" b="1" dirty="0" smtClean="0">
                <a:latin typeface="+mj-lt"/>
              </a:rPr>
              <a:t>Economic Environment</a:t>
            </a:r>
          </a:p>
          <a:p>
            <a:pPr marL="0" indent="0">
              <a:buNone/>
            </a:pPr>
            <a:endParaRPr lang="en-US" b="1" dirty="0"/>
          </a:p>
          <a:p>
            <a:pPr marL="0" indent="0">
              <a:buNone/>
            </a:pPr>
            <a:endParaRPr lang="en-US" dirty="0"/>
          </a:p>
        </p:txBody>
      </p:sp>
      <p:sp>
        <p:nvSpPr>
          <p:cNvPr id="9" name="Content Placeholder 1"/>
          <p:cNvSpPr>
            <a:spLocks noGrp="1"/>
          </p:cNvSpPr>
          <p:nvPr>
            <p:ph type="body" sz="quarter" idx="13"/>
          </p:nvPr>
        </p:nvSpPr>
        <p:spPr>
          <a:xfrm>
            <a:off x="396895" y="3902811"/>
            <a:ext cx="10532533" cy="1963779"/>
          </a:xfrm>
        </p:spPr>
        <p:txBody>
          <a:bodyPr>
            <a:normAutofit/>
          </a:bodyPr>
          <a:lstStyle/>
          <a:p>
            <a:pPr algn="l"/>
            <a:r>
              <a:rPr lang="en-US" altLang="en-US" sz="2800" b="1" i="0" dirty="0" smtClean="0">
                <a:solidFill>
                  <a:srgbClr val="000000"/>
                </a:solidFill>
              </a:rPr>
              <a:t>Changes in Consumer Spending</a:t>
            </a:r>
            <a:endParaRPr lang="en-US" altLang="en-US" sz="2800" b="1" i="0" dirty="0">
              <a:solidFill>
                <a:srgbClr val="000000"/>
              </a:solidFill>
            </a:endParaRPr>
          </a:p>
          <a:p>
            <a:pPr marL="0" indent="0" algn="l">
              <a:defRPr/>
            </a:pPr>
            <a:r>
              <a:rPr lang="en-US" sz="2800" b="1" i="0" dirty="0" smtClean="0">
                <a:solidFill>
                  <a:srgbClr val="000000"/>
                </a:solidFill>
              </a:rPr>
              <a:t>Value </a:t>
            </a:r>
            <a:r>
              <a:rPr lang="en-US" sz="2800" b="1" i="0" dirty="0">
                <a:solidFill>
                  <a:srgbClr val="000000"/>
                </a:solidFill>
              </a:rPr>
              <a:t>marketing </a:t>
            </a:r>
            <a:r>
              <a:rPr lang="en-US" sz="2800" i="0" dirty="0">
                <a:solidFill>
                  <a:srgbClr val="000000"/>
                </a:solidFill>
              </a:rPr>
              <a:t>involves offering financially cautious </a:t>
            </a:r>
            <a:r>
              <a:rPr lang="ar-SA" sz="2800" i="0" dirty="0" smtClean="0">
                <a:solidFill>
                  <a:srgbClr val="000000"/>
                </a:solidFill>
              </a:rPr>
              <a:t>الحذر-الاحتراس</a:t>
            </a:r>
            <a:r>
              <a:rPr lang="en-US" sz="2800" i="0" dirty="0" smtClean="0">
                <a:solidFill>
                  <a:srgbClr val="000000"/>
                </a:solidFill>
              </a:rPr>
              <a:t>buyers </a:t>
            </a:r>
            <a:r>
              <a:rPr lang="en-US" sz="2800" i="0" dirty="0">
                <a:solidFill>
                  <a:srgbClr val="000000"/>
                </a:solidFill>
              </a:rPr>
              <a:t>greater value—the right combination of quality and service at a fair </a:t>
            </a:r>
            <a:r>
              <a:rPr lang="en-US" sz="2800" i="0" dirty="0" smtClean="0">
                <a:solidFill>
                  <a:srgbClr val="000000"/>
                </a:solidFill>
              </a:rPr>
              <a:t>price</a:t>
            </a:r>
            <a:r>
              <a:rPr lang="ar-SA" sz="2800" i="0" dirty="0" smtClean="0">
                <a:solidFill>
                  <a:srgbClr val="000000"/>
                </a:solidFill>
              </a:rPr>
              <a:t>سعر عادل</a:t>
            </a:r>
            <a:r>
              <a:rPr lang="en-US" sz="2800" i="0" dirty="0" smtClean="0">
                <a:solidFill>
                  <a:srgbClr val="000000"/>
                </a:solidFill>
              </a:rPr>
              <a:t>.</a:t>
            </a:r>
            <a:endParaRPr lang="en-US" sz="2800" i="0" dirty="0">
              <a:solidFill>
                <a:srgbClr val="000000"/>
              </a:solidFill>
            </a:endParaRPr>
          </a:p>
          <a:p>
            <a:pPr marL="457200" indent="-457200" algn="l">
              <a:buFont typeface="Arial"/>
              <a:buChar char="•"/>
            </a:pPr>
            <a:endParaRPr lang="en-US" altLang="en-US" sz="2800" i="0" dirty="0">
              <a:solidFill>
                <a:srgbClr val="000000"/>
              </a:solidFill>
            </a:endParaRPr>
          </a:p>
        </p:txBody>
      </p:sp>
    </p:spTree>
    <p:extLst>
      <p:ext uri="{BB962C8B-B14F-4D97-AF65-F5344CB8AC3E}">
        <p14:creationId xmlns:p14="http://schemas.microsoft.com/office/powerpoint/2010/main" val="387236833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noChangeArrowheads="1"/>
          </p:cNvSpPr>
          <p:nvPr>
            <p:ph type="title"/>
          </p:nvPr>
        </p:nvSpPr>
        <p:spPr>
          <a:xfrm>
            <a:off x="724699" y="0"/>
            <a:ext cx="10823834" cy="697322"/>
          </a:xfrm>
        </p:spPr>
        <p:txBody>
          <a:bodyPr>
            <a:noAutofit/>
          </a:bodyPr>
          <a:lstStyle/>
          <a:p>
            <a:r>
              <a:rPr lang="en-US" sz="3600" dirty="0"/>
              <a:t>Economic Environment</a:t>
            </a:r>
          </a:p>
        </p:txBody>
      </p:sp>
      <p:sp>
        <p:nvSpPr>
          <p:cNvPr id="2" name="Content Placeholder 1"/>
          <p:cNvSpPr>
            <a:spLocks noGrp="1"/>
          </p:cNvSpPr>
          <p:nvPr>
            <p:ph type="body" sz="quarter" idx="13"/>
          </p:nvPr>
        </p:nvSpPr>
        <p:spPr>
          <a:xfrm>
            <a:off x="724699" y="868889"/>
            <a:ext cx="10532533" cy="5014327"/>
          </a:xfrm>
        </p:spPr>
        <p:txBody>
          <a:bodyPr>
            <a:normAutofit fontScale="92500" lnSpcReduction="10000"/>
          </a:bodyPr>
          <a:lstStyle/>
          <a:p>
            <a:pPr marL="0" lvl="0" indent="0" algn="l">
              <a:lnSpc>
                <a:spcPct val="100000"/>
              </a:lnSpc>
              <a:spcBef>
                <a:spcPts val="0"/>
              </a:spcBef>
              <a:defRPr/>
            </a:pPr>
            <a:r>
              <a:rPr lang="en-US" sz="2800" b="1" i="0" dirty="0">
                <a:solidFill>
                  <a:prstClr val="black"/>
                </a:solidFill>
                <a:ea typeface="ＭＳ Ｐゴシック" charset="-128"/>
              </a:rPr>
              <a:t>Discussion </a:t>
            </a:r>
            <a:r>
              <a:rPr lang="en-US" sz="2800" b="1" i="0" dirty="0" smtClean="0">
                <a:solidFill>
                  <a:prstClr val="black"/>
                </a:solidFill>
                <a:ea typeface="ＭＳ Ｐゴシック" charset="-128"/>
              </a:rPr>
              <a:t>Questions</a:t>
            </a:r>
            <a:endParaRPr lang="en-US" sz="2800" dirty="0">
              <a:solidFill>
                <a:prstClr val="black"/>
              </a:solidFill>
              <a:ea typeface="ＭＳ Ｐゴシック" charset="-128"/>
            </a:endParaRPr>
          </a:p>
          <a:p>
            <a:pPr marL="0" lvl="0" indent="0" algn="l">
              <a:lnSpc>
                <a:spcPct val="100000"/>
              </a:lnSpc>
              <a:spcBef>
                <a:spcPts val="0"/>
              </a:spcBef>
              <a:defRPr/>
            </a:pPr>
            <a:r>
              <a:rPr lang="en-US" sz="2800" b="1" u="sng" dirty="0">
                <a:solidFill>
                  <a:prstClr val="black"/>
                </a:solidFill>
                <a:ea typeface="ＭＳ Ｐゴシック" charset="-128"/>
              </a:rPr>
              <a:t>What are </a:t>
            </a:r>
            <a:r>
              <a:rPr lang="en-US" sz="2800" b="1" u="sng" dirty="0" smtClean="0">
                <a:solidFill>
                  <a:prstClr val="black"/>
                </a:solidFill>
                <a:ea typeface="ＭＳ Ｐゴシック" charset="-128"/>
              </a:rPr>
              <a:t>positioned</a:t>
            </a:r>
            <a:r>
              <a:rPr lang="ar-SA" sz="2800" b="1" u="sng" dirty="0" smtClean="0">
                <a:solidFill>
                  <a:prstClr val="black"/>
                </a:solidFill>
                <a:ea typeface="ＭＳ Ｐゴシック" charset="-128"/>
              </a:rPr>
              <a:t>وضع</a:t>
            </a:r>
            <a:r>
              <a:rPr lang="en-US" sz="2800" b="1" u="sng" dirty="0" smtClean="0">
                <a:solidFill>
                  <a:prstClr val="black"/>
                </a:solidFill>
                <a:ea typeface="ＭＳ Ｐゴシック" charset="-128"/>
              </a:rPr>
              <a:t> </a:t>
            </a:r>
            <a:r>
              <a:rPr lang="en-US" sz="2800" b="1" u="sng" dirty="0">
                <a:solidFill>
                  <a:prstClr val="black"/>
                </a:solidFill>
                <a:ea typeface="ＭＳ Ｐゴシック" charset="-128"/>
              </a:rPr>
              <a:t>as “value cars”?</a:t>
            </a:r>
          </a:p>
          <a:p>
            <a:pPr marL="0" lvl="0" indent="0" algn="l">
              <a:lnSpc>
                <a:spcPct val="100000"/>
              </a:lnSpc>
              <a:spcBef>
                <a:spcPts val="0"/>
              </a:spcBef>
              <a:defRPr/>
            </a:pPr>
            <a:r>
              <a:rPr lang="en-US" sz="2800" i="0" dirty="0" smtClean="0">
                <a:solidFill>
                  <a:prstClr val="black"/>
                </a:solidFill>
                <a:ea typeface="ＭＳ Ｐゴシック" charset="-128"/>
              </a:rPr>
              <a:t>The </a:t>
            </a:r>
            <a:r>
              <a:rPr lang="en-US" sz="2800" i="0" dirty="0">
                <a:solidFill>
                  <a:prstClr val="black"/>
                </a:solidFill>
                <a:ea typeface="ＭＳ Ｐゴシック" charset="-128"/>
              </a:rPr>
              <a:t>“value cars”  will probably include some of the smaller cars by Kia, Ford, Honda, and Toyota.</a:t>
            </a:r>
          </a:p>
          <a:p>
            <a:pPr marL="0" lvl="0" indent="0" algn="l">
              <a:lnSpc>
                <a:spcPct val="100000"/>
              </a:lnSpc>
              <a:spcBef>
                <a:spcPts val="0"/>
              </a:spcBef>
              <a:defRPr/>
            </a:pPr>
            <a:endParaRPr lang="en-US" sz="2800" i="0" dirty="0">
              <a:solidFill>
                <a:prstClr val="black"/>
              </a:solidFill>
              <a:ea typeface="ＭＳ Ｐゴシック" charset="-128"/>
            </a:endParaRPr>
          </a:p>
          <a:p>
            <a:pPr marL="0" lvl="0" indent="0" algn="l">
              <a:lnSpc>
                <a:spcPct val="100000"/>
              </a:lnSpc>
              <a:spcBef>
                <a:spcPts val="0"/>
              </a:spcBef>
              <a:defRPr/>
            </a:pPr>
            <a:r>
              <a:rPr lang="en-US" sz="2800" b="1" i="0" u="sng" dirty="0" smtClean="0">
                <a:solidFill>
                  <a:prstClr val="black"/>
                </a:solidFill>
                <a:ea typeface="ＭＳ Ｐゴシック" charset="-128"/>
              </a:rPr>
              <a:t>Note: </a:t>
            </a:r>
            <a:r>
              <a:rPr lang="en-US" sz="2800" i="0" dirty="0" smtClean="0">
                <a:solidFill>
                  <a:prstClr val="black"/>
                </a:solidFill>
                <a:ea typeface="ＭＳ Ｐゴシック" charset="-128"/>
              </a:rPr>
              <a:t>Economic </a:t>
            </a:r>
            <a:r>
              <a:rPr lang="en-US" sz="2800" i="0" dirty="0">
                <a:solidFill>
                  <a:prstClr val="black"/>
                </a:solidFill>
                <a:ea typeface="ＭＳ Ｐゴシック" charset="-128"/>
              </a:rPr>
              <a:t>factors can have a dramatic effect on consumer spending and buying behavior. For example, until fairly </a:t>
            </a:r>
            <a:r>
              <a:rPr lang="en-US" sz="2800" i="0" dirty="0" smtClean="0">
                <a:solidFill>
                  <a:prstClr val="black"/>
                </a:solidFill>
                <a:ea typeface="ＭＳ Ｐゴシック" charset="-128"/>
              </a:rPr>
              <a:t>recently</a:t>
            </a:r>
            <a:r>
              <a:rPr lang="ar-SA" sz="2800" i="0" dirty="0" smtClean="0">
                <a:solidFill>
                  <a:prstClr val="black"/>
                </a:solidFill>
                <a:ea typeface="ＭＳ Ｐゴシック" charset="-128"/>
              </a:rPr>
              <a:t>وقت قريب</a:t>
            </a:r>
            <a:r>
              <a:rPr lang="en-US" sz="2800" i="0" dirty="0" smtClean="0">
                <a:solidFill>
                  <a:prstClr val="black"/>
                </a:solidFill>
                <a:ea typeface="ＭＳ Ｐゴシック" charset="-128"/>
              </a:rPr>
              <a:t>, </a:t>
            </a:r>
            <a:r>
              <a:rPr lang="en-US" sz="2800" i="0" dirty="0">
                <a:solidFill>
                  <a:prstClr val="black"/>
                </a:solidFill>
                <a:ea typeface="ＭＳ Ｐゴシック" charset="-128"/>
              </a:rPr>
              <a:t>American consumers spent </a:t>
            </a:r>
            <a:r>
              <a:rPr lang="en-US" sz="2800" i="0" dirty="0" smtClean="0">
                <a:solidFill>
                  <a:prstClr val="black"/>
                </a:solidFill>
                <a:ea typeface="ＭＳ Ｐゴシック" charset="-128"/>
              </a:rPr>
              <a:t>freely</a:t>
            </a:r>
            <a:r>
              <a:rPr lang="ar-SA" sz="2800" i="0" dirty="0" smtClean="0">
                <a:solidFill>
                  <a:prstClr val="black"/>
                </a:solidFill>
                <a:ea typeface="ＭＳ Ｐゴシック" charset="-128"/>
              </a:rPr>
              <a:t>ينفقون بحرية</a:t>
            </a:r>
            <a:r>
              <a:rPr lang="en-US" sz="2800" i="0" dirty="0" smtClean="0">
                <a:solidFill>
                  <a:prstClr val="black"/>
                </a:solidFill>
                <a:ea typeface="ＭＳ Ｐゴシック" charset="-128"/>
              </a:rPr>
              <a:t>, </a:t>
            </a:r>
            <a:r>
              <a:rPr lang="en-US" sz="2800" i="0" dirty="0">
                <a:solidFill>
                  <a:prstClr val="black"/>
                </a:solidFill>
                <a:ea typeface="ＭＳ Ｐゴシック" charset="-128"/>
              </a:rPr>
              <a:t>fueled by income growth, a boom in the stock market, rapid increases in housing values, and other economic good </a:t>
            </a:r>
            <a:r>
              <a:rPr lang="en-US" sz="2800" i="0" dirty="0" smtClean="0">
                <a:solidFill>
                  <a:prstClr val="black"/>
                </a:solidFill>
                <a:ea typeface="ＭＳ Ｐゴシック" charset="-128"/>
              </a:rPr>
              <a:t>fortunes</a:t>
            </a:r>
            <a:r>
              <a:rPr lang="ar-SA" sz="2800" i="0" dirty="0" smtClean="0">
                <a:solidFill>
                  <a:prstClr val="black"/>
                </a:solidFill>
                <a:ea typeface="ＭＳ Ｐゴシック" charset="-128"/>
              </a:rPr>
              <a:t>ثروات</a:t>
            </a:r>
            <a:r>
              <a:rPr lang="en-US" sz="2800" i="0" dirty="0" smtClean="0">
                <a:solidFill>
                  <a:prstClr val="black"/>
                </a:solidFill>
                <a:ea typeface="ＭＳ Ｐゴシック" charset="-128"/>
              </a:rPr>
              <a:t>. </a:t>
            </a:r>
            <a:r>
              <a:rPr lang="en-US" sz="2800" i="0" dirty="0">
                <a:solidFill>
                  <a:prstClr val="black"/>
                </a:solidFill>
                <a:ea typeface="ＭＳ Ｐゴシック" charset="-128"/>
              </a:rPr>
              <a:t>They bought and bought, seemingly without caution, </a:t>
            </a:r>
            <a:r>
              <a:rPr lang="en-US" sz="2800" i="0" dirty="0" smtClean="0">
                <a:solidFill>
                  <a:prstClr val="black"/>
                </a:solidFill>
                <a:ea typeface="ＭＳ Ｐゴシック" charset="-128"/>
              </a:rPr>
              <a:t>amassing</a:t>
            </a:r>
            <a:r>
              <a:rPr lang="ar-SA" sz="2800" i="0" dirty="0" smtClean="0">
                <a:solidFill>
                  <a:prstClr val="black"/>
                </a:solidFill>
                <a:ea typeface="ＭＳ Ｐゴシック" charset="-128"/>
              </a:rPr>
              <a:t>تكديس</a:t>
            </a:r>
            <a:r>
              <a:rPr lang="en-US" sz="2800" i="0" dirty="0" smtClean="0">
                <a:solidFill>
                  <a:prstClr val="black"/>
                </a:solidFill>
                <a:ea typeface="ＭＳ Ｐゴシック" charset="-128"/>
              </a:rPr>
              <a:t> </a:t>
            </a:r>
            <a:r>
              <a:rPr lang="en-US" sz="2800" i="0" dirty="0">
                <a:solidFill>
                  <a:prstClr val="black"/>
                </a:solidFill>
                <a:ea typeface="ＭＳ Ｐゴシック" charset="-128"/>
              </a:rPr>
              <a:t>record levels of debt. However, the free spending and high expectations of those days were dashed by the Great Recession of 2008/2009</a:t>
            </a:r>
            <a:r>
              <a:rPr lang="en-US" sz="2800" i="0" dirty="0" smtClean="0">
                <a:solidFill>
                  <a:prstClr val="black"/>
                </a:solidFill>
                <a:ea typeface="ＭＳ Ｐゴシック" charset="-128"/>
              </a:rPr>
              <a:t>.</a:t>
            </a:r>
            <a:r>
              <a:rPr lang="ar-SA" sz="2800" i="0" dirty="0">
                <a:solidFill>
                  <a:prstClr val="black"/>
                </a:solidFill>
                <a:ea typeface="ＭＳ Ｐゴシック" charset="-128"/>
              </a:rPr>
              <a:t> تحطمت من الركود العظيم من </a:t>
            </a:r>
            <a:r>
              <a:rPr lang="ar-SA" sz="2800" i="0" dirty="0" smtClean="0">
                <a:solidFill>
                  <a:prstClr val="black"/>
                </a:solidFill>
                <a:ea typeface="ＭＳ Ｐゴシック" charset="-128"/>
              </a:rPr>
              <a:t>2008/2009</a:t>
            </a:r>
            <a:endParaRPr lang="en-US" sz="2800" i="0" dirty="0">
              <a:solidFill>
                <a:prstClr val="black"/>
              </a:solidFill>
              <a:ea typeface="ＭＳ Ｐゴシック" charset="-128"/>
            </a:endParaRPr>
          </a:p>
          <a:p>
            <a:pPr marL="457200" indent="-457200" algn="l">
              <a:buFont typeface="Arial"/>
              <a:buChar char="•"/>
            </a:pPr>
            <a:endParaRPr lang="en-US" altLang="en-US" sz="2400" i="0" dirty="0">
              <a:solidFill>
                <a:srgbClr val="000000"/>
              </a:solidFill>
            </a:endParaRPr>
          </a:p>
        </p:txBody>
      </p:sp>
    </p:spTree>
    <p:extLst>
      <p:ext uri="{BB962C8B-B14F-4D97-AF65-F5344CB8AC3E}">
        <p14:creationId xmlns:p14="http://schemas.microsoft.com/office/powerpoint/2010/main" val="301426211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2863908" y="-34506"/>
            <a:ext cx="5113865" cy="845389"/>
          </a:xfrm>
        </p:spPr>
        <p:txBody>
          <a:bodyPr>
            <a:normAutofit/>
          </a:bodyPr>
          <a:lstStyle/>
          <a:p>
            <a:pPr marL="0" indent="0">
              <a:buNone/>
            </a:pPr>
            <a:r>
              <a:rPr lang="en-US" sz="3200" b="1" dirty="0" smtClean="0">
                <a:latin typeface="+mj-lt"/>
              </a:rPr>
              <a:t>Economic Environment</a:t>
            </a:r>
            <a:endParaRPr lang="en-US" sz="3200" dirty="0" smtClean="0">
              <a:latin typeface="+mj-lt"/>
            </a:endParaRPr>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414005" y="793630"/>
            <a:ext cx="11593965" cy="5469147"/>
          </a:xfrm>
        </p:spPr>
        <p:txBody>
          <a:bodyPr>
            <a:normAutofit fontScale="77500" lnSpcReduction="20000"/>
          </a:bodyPr>
          <a:lstStyle/>
          <a:p>
            <a:pPr algn="l"/>
            <a:r>
              <a:rPr lang="en-US" altLang="en-US" sz="3600" b="1" i="0" dirty="0" smtClean="0">
                <a:solidFill>
                  <a:srgbClr val="000000"/>
                </a:solidFill>
              </a:rPr>
              <a:t>Income Distribution</a:t>
            </a:r>
            <a:endParaRPr lang="en-US" altLang="en-US" sz="3600" b="1" i="0" dirty="0">
              <a:solidFill>
                <a:srgbClr val="000000"/>
              </a:solidFill>
            </a:endParaRPr>
          </a:p>
          <a:p>
            <a:pPr marL="457200" indent="-457200" algn="just">
              <a:lnSpc>
                <a:spcPct val="120000"/>
              </a:lnSpc>
              <a:buFont typeface="Wingdings" panose="05000000000000000000" pitchFamily="2" charset="2"/>
              <a:buChar char="Ø"/>
            </a:pPr>
            <a:r>
              <a:rPr lang="en-US" sz="2800" i="0" dirty="0" smtClean="0">
                <a:solidFill>
                  <a:srgbClr val="000000"/>
                </a:solidFill>
              </a:rPr>
              <a:t>Over </a:t>
            </a:r>
            <a:r>
              <a:rPr lang="en-US" sz="2800" i="0" dirty="0">
                <a:solidFill>
                  <a:srgbClr val="000000"/>
                </a:solidFill>
              </a:rPr>
              <a:t>the past several decades, the rich have grown richer, the middle class has </a:t>
            </a:r>
            <a:r>
              <a:rPr lang="en-US" sz="2800" i="0" dirty="0" smtClean="0">
                <a:solidFill>
                  <a:srgbClr val="000000"/>
                </a:solidFill>
              </a:rPr>
              <a:t>shrunk</a:t>
            </a:r>
            <a:r>
              <a:rPr lang="ar-SA" sz="2800" i="0" dirty="0" smtClean="0">
                <a:solidFill>
                  <a:srgbClr val="000000"/>
                </a:solidFill>
              </a:rPr>
              <a:t>تقلصت</a:t>
            </a:r>
            <a:r>
              <a:rPr lang="en-US" sz="2800" i="0" dirty="0" smtClean="0">
                <a:solidFill>
                  <a:srgbClr val="000000"/>
                </a:solidFill>
              </a:rPr>
              <a:t>, </a:t>
            </a:r>
            <a:r>
              <a:rPr lang="en-US" sz="2800" i="0" dirty="0">
                <a:solidFill>
                  <a:srgbClr val="000000"/>
                </a:solidFill>
              </a:rPr>
              <a:t>and the poor have remained </a:t>
            </a:r>
            <a:r>
              <a:rPr lang="en-US" sz="2800" i="0" dirty="0" smtClean="0">
                <a:solidFill>
                  <a:srgbClr val="000000"/>
                </a:solidFill>
              </a:rPr>
              <a:t>poor.</a:t>
            </a:r>
          </a:p>
          <a:p>
            <a:pPr marL="457200" lvl="0" indent="-457200" algn="just">
              <a:lnSpc>
                <a:spcPct val="120000"/>
              </a:lnSpc>
              <a:spcBef>
                <a:spcPts val="0"/>
              </a:spcBef>
              <a:buFont typeface="Wingdings" panose="05000000000000000000" pitchFamily="2" charset="2"/>
              <a:buChar char="Ø"/>
              <a:defRPr/>
            </a:pPr>
            <a:r>
              <a:rPr lang="en-US" sz="2800" i="0" dirty="0" smtClean="0">
                <a:solidFill>
                  <a:prstClr val="black"/>
                </a:solidFill>
                <a:ea typeface="ＭＳ Ｐゴシック" charset="-128"/>
              </a:rPr>
              <a:t>Marketers </a:t>
            </a:r>
            <a:r>
              <a:rPr lang="en-US" sz="2800" i="0" dirty="0">
                <a:solidFill>
                  <a:prstClr val="black"/>
                </a:solidFill>
                <a:ea typeface="ＭＳ Ｐゴシック" charset="-128"/>
              </a:rPr>
              <a:t>should pay attention to </a:t>
            </a:r>
            <a:r>
              <a:rPr lang="en-US" sz="2800" b="1" dirty="0">
                <a:solidFill>
                  <a:prstClr val="black"/>
                </a:solidFill>
                <a:ea typeface="ＭＳ Ｐゴシック" charset="-128"/>
              </a:rPr>
              <a:t>income distribution</a:t>
            </a:r>
            <a:r>
              <a:rPr lang="en-US" sz="2800" b="1" i="0" dirty="0">
                <a:solidFill>
                  <a:prstClr val="black"/>
                </a:solidFill>
                <a:ea typeface="ＭＳ Ｐゴシック" charset="-128"/>
              </a:rPr>
              <a:t> </a:t>
            </a:r>
            <a:r>
              <a:rPr lang="en-US" sz="2800" i="0" dirty="0">
                <a:solidFill>
                  <a:prstClr val="black"/>
                </a:solidFill>
                <a:ea typeface="ＭＳ Ｐゴシック" charset="-128"/>
              </a:rPr>
              <a:t>as well as income levels. </a:t>
            </a:r>
          </a:p>
          <a:p>
            <a:pPr marL="457200" lvl="0" indent="-457200" algn="just">
              <a:lnSpc>
                <a:spcPct val="120000"/>
              </a:lnSpc>
              <a:spcBef>
                <a:spcPts val="0"/>
              </a:spcBef>
              <a:buFont typeface="Wingdings" panose="05000000000000000000" pitchFamily="2" charset="2"/>
              <a:buChar char="Ø"/>
              <a:defRPr/>
            </a:pPr>
            <a:r>
              <a:rPr lang="en-US" sz="2800" i="0" dirty="0">
                <a:solidFill>
                  <a:prstClr val="black"/>
                </a:solidFill>
                <a:ea typeface="ＭＳ Ｐゴシック" charset="-128"/>
              </a:rPr>
              <a:t>This distribution of income has created a </a:t>
            </a:r>
            <a:r>
              <a:rPr lang="en-US" sz="2800" i="0" dirty="0" smtClean="0">
                <a:solidFill>
                  <a:prstClr val="black"/>
                </a:solidFill>
                <a:ea typeface="ＭＳ Ｐゴシック" charset="-128"/>
              </a:rPr>
              <a:t>tiered</a:t>
            </a:r>
            <a:r>
              <a:rPr lang="ar-SA" sz="2800" i="0" dirty="0" smtClean="0">
                <a:solidFill>
                  <a:prstClr val="black"/>
                </a:solidFill>
                <a:ea typeface="ＭＳ Ｐゴシック" charset="-128"/>
              </a:rPr>
              <a:t>تدريج </a:t>
            </a:r>
            <a:r>
              <a:rPr lang="en-US" sz="2800" i="0" dirty="0" smtClean="0">
                <a:solidFill>
                  <a:prstClr val="black"/>
                </a:solidFill>
                <a:ea typeface="ＭＳ Ｐゴシック" charset="-128"/>
              </a:rPr>
              <a:t> </a:t>
            </a:r>
            <a:r>
              <a:rPr lang="en-US" sz="2800" i="0" dirty="0">
                <a:solidFill>
                  <a:prstClr val="black"/>
                </a:solidFill>
                <a:ea typeface="ＭＳ Ｐゴシック" charset="-128"/>
              </a:rPr>
              <a:t>market. Many companies—such as Nordstrom and Neiman </a:t>
            </a:r>
            <a:r>
              <a:rPr lang="en-US" sz="2800" i="0" dirty="0" smtClean="0">
                <a:solidFill>
                  <a:prstClr val="black"/>
                </a:solidFill>
                <a:ea typeface="ＭＳ Ｐゴシック" charset="-128"/>
              </a:rPr>
              <a:t>Marcus—aggressively</a:t>
            </a:r>
            <a:r>
              <a:rPr lang="ar-SA" sz="2800" i="0" dirty="0" smtClean="0">
                <a:solidFill>
                  <a:prstClr val="black"/>
                </a:solidFill>
                <a:ea typeface="ＭＳ Ｐゴシック" charset="-128"/>
              </a:rPr>
              <a:t>بقوة </a:t>
            </a:r>
            <a:r>
              <a:rPr lang="en-US" sz="2800" i="0" dirty="0" smtClean="0">
                <a:solidFill>
                  <a:prstClr val="black"/>
                </a:solidFill>
                <a:ea typeface="ＭＳ Ｐゴシック" charset="-128"/>
              </a:rPr>
              <a:t> </a:t>
            </a:r>
            <a:r>
              <a:rPr lang="en-US" sz="2800" i="0" dirty="0">
                <a:solidFill>
                  <a:prstClr val="black"/>
                </a:solidFill>
                <a:ea typeface="ＭＳ Ｐゴシック" charset="-128"/>
              </a:rPr>
              <a:t>target the </a:t>
            </a:r>
            <a:r>
              <a:rPr lang="en-US" sz="2800" i="0" dirty="0" smtClean="0">
                <a:solidFill>
                  <a:prstClr val="black"/>
                </a:solidFill>
                <a:ea typeface="ＭＳ Ｐゴシック" charset="-128"/>
              </a:rPr>
              <a:t>affluent</a:t>
            </a:r>
            <a:r>
              <a:rPr lang="ar-SA" sz="2800" i="0" dirty="0" smtClean="0">
                <a:solidFill>
                  <a:prstClr val="black"/>
                </a:solidFill>
                <a:ea typeface="ＭＳ Ｐゴシック" charset="-128"/>
              </a:rPr>
              <a:t>اثرياء</a:t>
            </a:r>
            <a:r>
              <a:rPr lang="en-US" sz="2800" i="0" dirty="0" smtClean="0">
                <a:solidFill>
                  <a:prstClr val="black"/>
                </a:solidFill>
                <a:ea typeface="ＭＳ Ｐゴシック" charset="-128"/>
              </a:rPr>
              <a:t>. </a:t>
            </a:r>
            <a:r>
              <a:rPr lang="en-US" sz="2800" i="0" dirty="0">
                <a:solidFill>
                  <a:prstClr val="black"/>
                </a:solidFill>
                <a:ea typeface="ＭＳ Ｐゴシック" charset="-128"/>
              </a:rPr>
              <a:t>Others—such as Dollar General and Family Dollar—target those with more modest means. </a:t>
            </a:r>
          </a:p>
          <a:p>
            <a:pPr marL="457200" lvl="0" indent="-457200" algn="just">
              <a:lnSpc>
                <a:spcPct val="120000"/>
              </a:lnSpc>
              <a:spcBef>
                <a:spcPts val="0"/>
              </a:spcBef>
              <a:buFont typeface="Wingdings" panose="05000000000000000000" pitchFamily="2" charset="2"/>
              <a:buChar char="Ø"/>
              <a:defRPr/>
            </a:pPr>
            <a:r>
              <a:rPr lang="en-US" sz="2800" i="0" dirty="0">
                <a:solidFill>
                  <a:prstClr val="black"/>
                </a:solidFill>
                <a:ea typeface="ＭＳ Ｐゴシック" charset="-128"/>
              </a:rPr>
              <a:t>Some companies </a:t>
            </a:r>
            <a:r>
              <a:rPr lang="en-US" sz="2800" i="0" dirty="0" smtClean="0">
                <a:solidFill>
                  <a:prstClr val="black"/>
                </a:solidFill>
                <a:ea typeface="ＭＳ Ｐゴシック" charset="-128"/>
              </a:rPr>
              <a:t>tailor</a:t>
            </a:r>
            <a:r>
              <a:rPr lang="ar-SA" sz="2800" i="0" dirty="0" smtClean="0">
                <a:solidFill>
                  <a:prstClr val="black"/>
                </a:solidFill>
                <a:ea typeface="ＭＳ Ｐゴシック" charset="-128"/>
              </a:rPr>
              <a:t>تصمم </a:t>
            </a:r>
            <a:r>
              <a:rPr lang="en-US" sz="2800" i="0" dirty="0" smtClean="0">
                <a:solidFill>
                  <a:prstClr val="black"/>
                </a:solidFill>
                <a:ea typeface="ＭＳ Ｐゴシック" charset="-128"/>
              </a:rPr>
              <a:t> </a:t>
            </a:r>
            <a:r>
              <a:rPr lang="en-US" sz="2800" i="0" dirty="0">
                <a:solidFill>
                  <a:prstClr val="black"/>
                </a:solidFill>
                <a:ea typeface="ＭＳ Ｐゴシック" charset="-128"/>
              </a:rPr>
              <a:t>their market offerings across a range of markets, from the affluent to the less affluent. For example, Ford offers cars ranging from the low-priced Ford Fiesta, starting at $13,200, to the luxury Lincoln Navigator SUV, starting at $57,775. </a:t>
            </a:r>
          </a:p>
          <a:p>
            <a:pPr marL="457200" lvl="0" indent="-457200" algn="just">
              <a:lnSpc>
                <a:spcPct val="120000"/>
              </a:lnSpc>
              <a:spcBef>
                <a:spcPts val="0"/>
              </a:spcBef>
              <a:buFont typeface="Wingdings" panose="05000000000000000000" pitchFamily="2" charset="2"/>
              <a:buChar char="Ø"/>
              <a:defRPr/>
            </a:pPr>
            <a:r>
              <a:rPr lang="en-US" sz="2800" b="1" i="0" dirty="0">
                <a:solidFill>
                  <a:prstClr val="black"/>
                </a:solidFill>
                <a:ea typeface="ＭＳ Ｐゴシック" charset="-128"/>
              </a:rPr>
              <a:t>Changes in major economic variables</a:t>
            </a:r>
            <a:r>
              <a:rPr lang="en-US" sz="2800" i="0" dirty="0">
                <a:solidFill>
                  <a:prstClr val="black"/>
                </a:solidFill>
                <a:ea typeface="ＭＳ Ｐゴシック" charset="-128"/>
              </a:rPr>
              <a:t>, such </a:t>
            </a:r>
            <a:r>
              <a:rPr lang="en-US" sz="2800" b="1" i="0" dirty="0">
                <a:solidFill>
                  <a:prstClr val="black"/>
                </a:solidFill>
                <a:ea typeface="ＭＳ Ｐゴシック" charset="-128"/>
              </a:rPr>
              <a:t>as income, cost of living, interest rates, and savings and </a:t>
            </a:r>
            <a:r>
              <a:rPr lang="en-US" sz="2800" b="1" i="0" dirty="0" smtClean="0">
                <a:solidFill>
                  <a:prstClr val="black"/>
                </a:solidFill>
                <a:ea typeface="ＭＳ Ｐゴシック" charset="-128"/>
              </a:rPr>
              <a:t>borrowing</a:t>
            </a:r>
            <a:r>
              <a:rPr lang="ar-SA" sz="2800" b="1" i="0" dirty="0" smtClean="0">
                <a:solidFill>
                  <a:prstClr val="black"/>
                </a:solidFill>
                <a:ea typeface="ＭＳ Ｐゴシック" charset="-128"/>
              </a:rPr>
              <a:t> اقتراض </a:t>
            </a:r>
            <a:r>
              <a:rPr lang="en-US" sz="2800" b="1" i="0" dirty="0" smtClean="0">
                <a:solidFill>
                  <a:prstClr val="black"/>
                </a:solidFill>
                <a:ea typeface="ＭＳ Ｐゴシック" charset="-128"/>
              </a:rPr>
              <a:t>patterns</a:t>
            </a:r>
            <a:r>
              <a:rPr lang="ar-SA" sz="2800" b="1" i="0" dirty="0" smtClean="0">
                <a:solidFill>
                  <a:prstClr val="black"/>
                </a:solidFill>
                <a:ea typeface="ＭＳ Ｐゴシック" charset="-128"/>
              </a:rPr>
              <a:t>انماط </a:t>
            </a:r>
            <a:r>
              <a:rPr lang="en-US" sz="2800" i="0" dirty="0" smtClean="0">
                <a:solidFill>
                  <a:prstClr val="black"/>
                </a:solidFill>
                <a:ea typeface="ＭＳ Ｐゴシック" charset="-128"/>
              </a:rPr>
              <a:t>, </a:t>
            </a:r>
            <a:r>
              <a:rPr lang="en-US" sz="2800" i="0" dirty="0">
                <a:solidFill>
                  <a:prstClr val="black"/>
                </a:solidFill>
                <a:ea typeface="ＭＳ Ｐゴシック" charset="-128"/>
              </a:rPr>
              <a:t>have </a:t>
            </a:r>
            <a:r>
              <a:rPr lang="en-US" sz="2800" b="1" i="0" dirty="0">
                <a:solidFill>
                  <a:prstClr val="black"/>
                </a:solidFill>
                <a:ea typeface="ＭＳ Ｐゴシック" charset="-128"/>
              </a:rPr>
              <a:t>a</a:t>
            </a:r>
            <a:r>
              <a:rPr lang="en-US" sz="2800" i="0" dirty="0">
                <a:solidFill>
                  <a:prstClr val="black"/>
                </a:solidFill>
                <a:ea typeface="ＭＳ Ｐゴシック" charset="-128"/>
              </a:rPr>
              <a:t> </a:t>
            </a:r>
            <a:r>
              <a:rPr lang="en-US" sz="2800" b="1" i="0" dirty="0">
                <a:solidFill>
                  <a:prstClr val="black"/>
                </a:solidFill>
                <a:ea typeface="ＭＳ Ｐゴシック" charset="-128"/>
              </a:rPr>
              <a:t>large impact </a:t>
            </a:r>
            <a:r>
              <a:rPr lang="en-US" sz="2800" i="0" dirty="0">
                <a:solidFill>
                  <a:prstClr val="black"/>
                </a:solidFill>
                <a:ea typeface="ＭＳ Ｐゴシック" charset="-128"/>
              </a:rPr>
              <a:t>on the marketplace. Companies watch these variables by using economic forecasting so they do not have to be </a:t>
            </a:r>
            <a:r>
              <a:rPr lang="en-US" sz="2800" i="0" dirty="0" smtClean="0">
                <a:solidFill>
                  <a:prstClr val="black"/>
                </a:solidFill>
                <a:ea typeface="ＭＳ Ｐゴシック" charset="-128"/>
              </a:rPr>
              <a:t>wiped out</a:t>
            </a:r>
            <a:r>
              <a:rPr lang="ar-SA" sz="2800" i="0" dirty="0" smtClean="0">
                <a:solidFill>
                  <a:prstClr val="black"/>
                </a:solidFill>
                <a:ea typeface="ＭＳ Ｐゴシック" charset="-128"/>
              </a:rPr>
              <a:t> محوها </a:t>
            </a:r>
            <a:r>
              <a:rPr lang="en-US" sz="2800" i="0" dirty="0" smtClean="0">
                <a:solidFill>
                  <a:prstClr val="black"/>
                </a:solidFill>
                <a:ea typeface="ＭＳ Ｐゴシック" charset="-128"/>
              </a:rPr>
              <a:t> by </a:t>
            </a:r>
            <a:r>
              <a:rPr lang="en-US" sz="2800" i="0" dirty="0">
                <a:solidFill>
                  <a:prstClr val="black"/>
                </a:solidFill>
                <a:ea typeface="ＭＳ Ｐゴシック" charset="-128"/>
              </a:rPr>
              <a:t>an economic </a:t>
            </a:r>
            <a:r>
              <a:rPr lang="en-US" sz="2800" i="0" dirty="0" smtClean="0">
                <a:solidFill>
                  <a:prstClr val="black"/>
                </a:solidFill>
                <a:ea typeface="ＭＳ Ｐゴシック" charset="-128"/>
              </a:rPr>
              <a:t>downturn</a:t>
            </a:r>
            <a:r>
              <a:rPr lang="ar-SA" sz="2800" i="0" dirty="0" smtClean="0">
                <a:solidFill>
                  <a:prstClr val="black"/>
                </a:solidFill>
                <a:ea typeface="ＭＳ Ｐゴシック" charset="-128"/>
              </a:rPr>
              <a:t>الانكماش</a:t>
            </a:r>
            <a:r>
              <a:rPr lang="en-US" sz="2800" i="0" dirty="0" smtClean="0">
                <a:solidFill>
                  <a:prstClr val="black"/>
                </a:solidFill>
                <a:ea typeface="ＭＳ Ｐゴシック" charset="-128"/>
              </a:rPr>
              <a:t> </a:t>
            </a:r>
            <a:r>
              <a:rPr lang="en-US" sz="2800" i="0" dirty="0">
                <a:solidFill>
                  <a:prstClr val="black"/>
                </a:solidFill>
                <a:ea typeface="ＭＳ Ｐゴシック" charset="-128"/>
              </a:rPr>
              <a:t>or caught short in a boom. </a:t>
            </a:r>
            <a:r>
              <a:rPr lang="ar-SA" sz="2800" i="0" smtClean="0">
                <a:solidFill>
                  <a:prstClr val="black"/>
                </a:solidFill>
                <a:ea typeface="ＭＳ Ｐゴシック" charset="-128"/>
              </a:rPr>
              <a:t>الوقوع في الطفرة</a:t>
            </a:r>
            <a:endParaRPr lang="en-US" sz="2800" i="0" dirty="0">
              <a:solidFill>
                <a:prstClr val="black"/>
              </a:solidFill>
              <a:ea typeface="ＭＳ Ｐゴシック" charset="-128"/>
            </a:endParaRPr>
          </a:p>
          <a:p>
            <a:pPr marL="0" indent="0" algn="l">
              <a:lnSpc>
                <a:spcPct val="120000"/>
              </a:lnSpc>
            </a:pPr>
            <a:endParaRPr lang="en-US" sz="2800" i="0" dirty="0" smtClean="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141543461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p:cNvSpPr>
            <a:spLocks noGrp="1" noChangeArrowheads="1"/>
          </p:cNvSpPr>
          <p:nvPr>
            <p:ph type="title"/>
          </p:nvPr>
        </p:nvSpPr>
        <p:spPr>
          <a:xfrm>
            <a:off x="400355" y="165464"/>
            <a:ext cx="10950816" cy="683877"/>
          </a:xfrm>
        </p:spPr>
        <p:txBody>
          <a:bodyPr>
            <a:noAutofit/>
          </a:bodyPr>
          <a:lstStyle/>
          <a:p>
            <a:r>
              <a:rPr lang="en-US" sz="3600" dirty="0" smtClean="0">
                <a:solidFill>
                  <a:srgbClr val="007FA3"/>
                </a:solidFill>
              </a:rPr>
              <a:t>The Macroenvironment</a:t>
            </a:r>
            <a:endParaRPr lang="en-US" sz="3600" b="1" dirty="0" smtClean="0">
              <a:solidFill>
                <a:srgbClr val="007FA3"/>
              </a:solidFill>
            </a:endParaRPr>
          </a:p>
        </p:txBody>
      </p:sp>
      <p:sp>
        <p:nvSpPr>
          <p:cNvPr id="24578" name="Content Placeholder 11"/>
          <p:cNvSpPr>
            <a:spLocks noGrp="1"/>
          </p:cNvSpPr>
          <p:nvPr>
            <p:ph idx="1"/>
          </p:nvPr>
        </p:nvSpPr>
        <p:spPr>
          <a:xfrm>
            <a:off x="621073" y="1170441"/>
            <a:ext cx="5977467" cy="645129"/>
          </a:xfrm>
        </p:spPr>
        <p:txBody>
          <a:bodyPr>
            <a:noAutofit/>
          </a:bodyPr>
          <a:lstStyle/>
          <a:p>
            <a:pPr marL="0" indent="0">
              <a:buNone/>
            </a:pPr>
            <a:r>
              <a:rPr lang="en-US" sz="3000" b="1" dirty="0" smtClean="0">
                <a:solidFill>
                  <a:srgbClr val="000000"/>
                </a:solidFill>
                <a:latin typeface="+mj-lt"/>
              </a:rPr>
              <a:t>The Natural Environment</a:t>
            </a:r>
            <a:endParaRPr lang="en-US" sz="3000" b="1" dirty="0">
              <a:solidFill>
                <a:srgbClr val="000000"/>
              </a:solidFill>
              <a:latin typeface="+mj-lt"/>
            </a:endParaRPr>
          </a:p>
          <a:p>
            <a:pPr marL="0" indent="0" eaLnBrk="1" hangingPunct="1">
              <a:lnSpc>
                <a:spcPct val="80000"/>
              </a:lnSpc>
              <a:buNone/>
            </a:pPr>
            <a:endParaRPr lang="en-US" sz="3000" dirty="0">
              <a:latin typeface="+mj-lt"/>
            </a:endParaRPr>
          </a:p>
        </p:txBody>
      </p:sp>
      <p:sp>
        <p:nvSpPr>
          <p:cNvPr id="2" name="Content Placeholder 1"/>
          <p:cNvSpPr>
            <a:spLocks noGrp="1"/>
          </p:cNvSpPr>
          <p:nvPr>
            <p:ph type="body" sz="quarter" idx="13"/>
          </p:nvPr>
        </p:nvSpPr>
        <p:spPr>
          <a:xfrm>
            <a:off x="550229" y="1866326"/>
            <a:ext cx="10651067" cy="1811283"/>
          </a:xfrm>
        </p:spPr>
        <p:txBody>
          <a:bodyPr>
            <a:noAutofit/>
          </a:bodyPr>
          <a:lstStyle/>
          <a:p>
            <a:pPr marL="0" indent="0" algn="l"/>
            <a:r>
              <a:rPr lang="en-US" sz="2400" i="0" dirty="0">
                <a:solidFill>
                  <a:srgbClr val="000000"/>
                </a:solidFill>
              </a:rPr>
              <a:t>The</a:t>
            </a:r>
            <a:r>
              <a:rPr lang="en-US" sz="2400" b="1" i="0" dirty="0">
                <a:solidFill>
                  <a:srgbClr val="000000"/>
                </a:solidFill>
              </a:rPr>
              <a:t> natural environment </a:t>
            </a:r>
            <a:r>
              <a:rPr lang="en-US" sz="2400" i="0" dirty="0">
                <a:solidFill>
                  <a:srgbClr val="000000"/>
                </a:solidFill>
              </a:rPr>
              <a:t>is the physical environment and the natural resources that are needed as inputs by marketers or that are affected by marketing activities.</a:t>
            </a:r>
            <a:endParaRPr lang="en-US" altLang="en-US" sz="2400" i="0" dirty="0">
              <a:solidFill>
                <a:srgbClr val="000000"/>
              </a:solidFill>
            </a:endParaRPr>
          </a:p>
        </p:txBody>
      </p:sp>
      <p:sp>
        <p:nvSpPr>
          <p:cNvPr id="5" name="Content Placeholder 1"/>
          <p:cNvSpPr txBox="1">
            <a:spLocks/>
          </p:cNvSpPr>
          <p:nvPr/>
        </p:nvSpPr>
        <p:spPr>
          <a:xfrm>
            <a:off x="400355" y="2832555"/>
            <a:ext cx="10509381" cy="2749331"/>
          </a:xfrm>
          <a:prstGeom prst="rect">
            <a:avLst/>
          </a:prstGeom>
        </p:spPr>
        <p:txBody>
          <a:bodyPr vert="horz" lIns="91440" tIns="45720" rIns="91440" bIns="45720" rtlCol="0">
            <a:noAutofit/>
          </a:bodyPr>
          <a:lstStyle>
            <a:lvl1pPr marL="228600" indent="-228600" algn="ctr" defTabSz="914400" rtl="0" eaLnBrk="1" latinLnBrk="0" hangingPunct="1">
              <a:lnSpc>
                <a:spcPct val="90000"/>
              </a:lnSpc>
              <a:spcBef>
                <a:spcPts val="1000"/>
              </a:spcBef>
              <a:buFont typeface="Arial" panose="020B0604020202020204" pitchFamily="34" charset="0"/>
              <a:buNone/>
              <a:defRPr sz="2000" b="0" i="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r>
              <a:rPr lang="en-US" altLang="en-US" sz="2800" b="1" i="0" dirty="0" smtClean="0">
                <a:solidFill>
                  <a:srgbClr val="000000"/>
                </a:solidFill>
              </a:rPr>
              <a:t>Trends in the Natural Environment</a:t>
            </a:r>
          </a:p>
          <a:p>
            <a:pPr marL="346075" lvl="1" indent="-346075">
              <a:buClr>
                <a:srgbClr val="007FA3"/>
              </a:buClr>
            </a:pPr>
            <a:r>
              <a:rPr lang="en-US" altLang="en-US" dirty="0" smtClean="0"/>
              <a:t>Growing shortages of raw materials</a:t>
            </a:r>
          </a:p>
          <a:p>
            <a:pPr marL="346075" lvl="1" indent="-346075">
              <a:buClr>
                <a:srgbClr val="007FA3"/>
              </a:buClr>
            </a:pPr>
            <a:r>
              <a:rPr lang="en-US" altLang="en-US" dirty="0" smtClean="0"/>
              <a:t>Increased pollution</a:t>
            </a:r>
          </a:p>
          <a:p>
            <a:pPr marL="346075" lvl="1" indent="-346075">
              <a:buClr>
                <a:srgbClr val="007FA3"/>
              </a:buClr>
            </a:pPr>
            <a:r>
              <a:rPr lang="en-US" altLang="en-US" dirty="0" smtClean="0"/>
              <a:t>Increased government intervention</a:t>
            </a:r>
          </a:p>
          <a:p>
            <a:pPr marL="346075" lvl="1" indent="-346075">
              <a:buClr>
                <a:srgbClr val="007FA3"/>
              </a:buClr>
            </a:pPr>
            <a:r>
              <a:rPr lang="en-US" altLang="en-US" dirty="0" smtClean="0"/>
              <a:t>Developing strategies that support environmental sustainability </a:t>
            </a:r>
            <a:endParaRPr lang="en-US" altLang="en-US" dirty="0"/>
          </a:p>
        </p:txBody>
      </p:sp>
    </p:spTree>
    <p:extLst>
      <p:ext uri="{BB962C8B-B14F-4D97-AF65-F5344CB8AC3E}">
        <p14:creationId xmlns:p14="http://schemas.microsoft.com/office/powerpoint/2010/main" val="49796476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1"/>
          <p:cNvSpPr>
            <a:spLocks noGrp="1"/>
          </p:cNvSpPr>
          <p:nvPr>
            <p:ph idx="1"/>
          </p:nvPr>
        </p:nvSpPr>
        <p:spPr>
          <a:xfrm>
            <a:off x="414068" y="0"/>
            <a:ext cx="11777932" cy="5624423"/>
          </a:xfrm>
        </p:spPr>
        <p:txBody>
          <a:bodyPr>
            <a:noAutofit/>
          </a:bodyPr>
          <a:lstStyle/>
          <a:p>
            <a:pPr marL="0" lvl="0" indent="0">
              <a:lnSpc>
                <a:spcPct val="80000"/>
              </a:lnSpc>
              <a:spcBef>
                <a:spcPts val="0"/>
              </a:spcBef>
              <a:buNone/>
            </a:pPr>
            <a:r>
              <a:rPr lang="en-US" altLang="en-US" sz="2400" dirty="0">
                <a:solidFill>
                  <a:prstClr val="black"/>
                </a:solidFill>
              </a:rPr>
              <a:t>Marketers should be aware of </a:t>
            </a:r>
            <a:r>
              <a:rPr lang="en-US" altLang="en-US" sz="2400" b="1" dirty="0">
                <a:solidFill>
                  <a:prstClr val="black"/>
                </a:solidFill>
              </a:rPr>
              <a:t>several trends </a:t>
            </a:r>
            <a:r>
              <a:rPr lang="en-US" altLang="en-US" sz="2400" dirty="0">
                <a:solidFill>
                  <a:prstClr val="black"/>
                </a:solidFill>
              </a:rPr>
              <a:t>in the natural environment. </a:t>
            </a:r>
          </a:p>
          <a:p>
            <a:pPr marL="0" lvl="0" indent="0">
              <a:lnSpc>
                <a:spcPct val="80000"/>
              </a:lnSpc>
              <a:spcBef>
                <a:spcPts val="0"/>
              </a:spcBef>
              <a:buNone/>
            </a:pPr>
            <a:endParaRPr lang="en-US" altLang="en-US" sz="2400" dirty="0">
              <a:solidFill>
                <a:prstClr val="black"/>
              </a:solidFill>
            </a:endParaRPr>
          </a:p>
          <a:p>
            <a:pPr marL="0" lvl="0" indent="0">
              <a:lnSpc>
                <a:spcPct val="80000"/>
              </a:lnSpc>
              <a:spcBef>
                <a:spcPts val="0"/>
              </a:spcBef>
              <a:buNone/>
            </a:pPr>
            <a:r>
              <a:rPr lang="en-US" altLang="en-US" sz="2400" dirty="0" smtClean="0">
                <a:solidFill>
                  <a:prstClr val="black"/>
                </a:solidFill>
              </a:rPr>
              <a:t>1-First</a:t>
            </a:r>
            <a:r>
              <a:rPr lang="en-US" altLang="en-US" sz="2400" dirty="0">
                <a:solidFill>
                  <a:prstClr val="black"/>
                </a:solidFill>
              </a:rPr>
              <a:t>, there are </a:t>
            </a:r>
            <a:r>
              <a:rPr lang="en-US" altLang="en-US" sz="2400" b="1" dirty="0">
                <a:solidFill>
                  <a:prstClr val="black"/>
                </a:solidFill>
              </a:rPr>
              <a:t>growing shortages </a:t>
            </a:r>
            <a:r>
              <a:rPr lang="en-US" altLang="en-US" sz="2400" dirty="0">
                <a:solidFill>
                  <a:prstClr val="black"/>
                </a:solidFill>
              </a:rPr>
              <a:t>of raw materials. </a:t>
            </a:r>
            <a:endParaRPr lang="en-US" altLang="en-US" sz="2400" dirty="0" smtClean="0">
              <a:solidFill>
                <a:prstClr val="black"/>
              </a:solidFill>
            </a:endParaRPr>
          </a:p>
          <a:p>
            <a:pPr marL="0" lvl="0" indent="0">
              <a:lnSpc>
                <a:spcPct val="80000"/>
              </a:lnSpc>
              <a:spcBef>
                <a:spcPts val="0"/>
              </a:spcBef>
              <a:buNone/>
            </a:pPr>
            <a:r>
              <a:rPr lang="en-US" altLang="en-US" sz="2400" dirty="0" smtClean="0">
                <a:solidFill>
                  <a:prstClr val="black"/>
                </a:solidFill>
              </a:rPr>
              <a:t>Air </a:t>
            </a:r>
            <a:r>
              <a:rPr lang="en-US" altLang="en-US" sz="2400" dirty="0">
                <a:solidFill>
                  <a:prstClr val="black"/>
                </a:solidFill>
              </a:rPr>
              <a:t>and water may seem to be infinite resources, but some groups see long-run dangers. Renewable resources, such as forests and food, also have to be used wisely. Nonrenewable resources, such as oil, coal, and various minerals, pose a serious problem. Firms making products that require these scarce resources face large cost increases, even if the materials remain available.</a:t>
            </a:r>
          </a:p>
          <a:p>
            <a:pPr marL="0" lvl="0" indent="0">
              <a:lnSpc>
                <a:spcPct val="80000"/>
              </a:lnSpc>
              <a:spcBef>
                <a:spcPts val="0"/>
              </a:spcBef>
              <a:buNone/>
            </a:pPr>
            <a:endParaRPr lang="en-US" altLang="en-US" sz="2400" dirty="0">
              <a:solidFill>
                <a:prstClr val="black"/>
              </a:solidFill>
            </a:endParaRPr>
          </a:p>
          <a:p>
            <a:pPr marL="0" lvl="0" indent="0" eaLnBrk="0" fontAlgn="base" hangingPunct="0">
              <a:lnSpc>
                <a:spcPct val="80000"/>
              </a:lnSpc>
              <a:spcBef>
                <a:spcPct val="0"/>
              </a:spcBef>
              <a:spcAft>
                <a:spcPct val="0"/>
              </a:spcAft>
              <a:buNone/>
              <a:defRPr/>
            </a:pPr>
            <a:r>
              <a:rPr lang="en-US" altLang="en-US" sz="2400" dirty="0" smtClean="0">
                <a:solidFill>
                  <a:prstClr val="black"/>
                </a:solidFill>
              </a:rPr>
              <a:t>2-A </a:t>
            </a:r>
            <a:r>
              <a:rPr lang="en-US" altLang="en-US" sz="2400" dirty="0">
                <a:solidFill>
                  <a:prstClr val="black"/>
                </a:solidFill>
              </a:rPr>
              <a:t>second environmental trend is </a:t>
            </a:r>
            <a:r>
              <a:rPr lang="en-US" altLang="en-US" sz="2400" b="1" i="1" dirty="0">
                <a:solidFill>
                  <a:prstClr val="black"/>
                </a:solidFill>
              </a:rPr>
              <a:t>increased pollution</a:t>
            </a:r>
            <a:r>
              <a:rPr lang="en-US" altLang="en-US" sz="2400" dirty="0">
                <a:solidFill>
                  <a:prstClr val="black"/>
                </a:solidFill>
              </a:rPr>
              <a:t>. </a:t>
            </a:r>
          </a:p>
          <a:p>
            <a:pPr marL="0" lvl="0" indent="0" eaLnBrk="0" fontAlgn="base" hangingPunct="0">
              <a:lnSpc>
                <a:spcPct val="80000"/>
              </a:lnSpc>
              <a:spcBef>
                <a:spcPct val="0"/>
              </a:spcBef>
              <a:spcAft>
                <a:spcPct val="0"/>
              </a:spcAft>
              <a:buNone/>
              <a:defRPr/>
            </a:pPr>
            <a:r>
              <a:rPr lang="en-US" altLang="en-US" sz="2400" dirty="0" smtClean="0">
                <a:solidFill>
                  <a:prstClr val="black"/>
                </a:solidFill>
              </a:rPr>
              <a:t>Industry </a:t>
            </a:r>
            <a:r>
              <a:rPr lang="en-US" altLang="en-US" sz="2400" dirty="0">
                <a:solidFill>
                  <a:prstClr val="black"/>
                </a:solidFill>
              </a:rPr>
              <a:t>will almost always damage the quality of the natural environment. Consider the disposal of chemical and nuclear wastes; chemical pollutants in the soil and food supply; and the littering of the environment with non-biodegradable packaging materials.</a:t>
            </a:r>
          </a:p>
          <a:p>
            <a:pPr marL="0" lvl="0" indent="0">
              <a:lnSpc>
                <a:spcPct val="80000"/>
              </a:lnSpc>
              <a:spcBef>
                <a:spcPts val="0"/>
              </a:spcBef>
              <a:buNone/>
            </a:pPr>
            <a:endParaRPr lang="en-US" altLang="en-US" sz="2400" dirty="0">
              <a:solidFill>
                <a:prstClr val="black"/>
              </a:solidFill>
            </a:endParaRPr>
          </a:p>
          <a:p>
            <a:pPr marL="0" lvl="0" indent="0">
              <a:lnSpc>
                <a:spcPct val="80000"/>
              </a:lnSpc>
              <a:spcBef>
                <a:spcPts val="0"/>
              </a:spcBef>
              <a:buNone/>
            </a:pPr>
            <a:r>
              <a:rPr lang="en-US" altLang="en-US" sz="2400" dirty="0" smtClean="0">
                <a:solidFill>
                  <a:prstClr val="black"/>
                </a:solidFill>
              </a:rPr>
              <a:t>3-A </a:t>
            </a:r>
            <a:r>
              <a:rPr lang="en-US" altLang="en-US" sz="2400" dirty="0">
                <a:solidFill>
                  <a:prstClr val="black"/>
                </a:solidFill>
              </a:rPr>
              <a:t>third trend is </a:t>
            </a:r>
            <a:r>
              <a:rPr lang="en-US" altLang="en-US" sz="2400" b="1" i="1" dirty="0">
                <a:solidFill>
                  <a:prstClr val="black"/>
                </a:solidFill>
              </a:rPr>
              <a:t>increased government </a:t>
            </a:r>
            <a:r>
              <a:rPr lang="en-US" altLang="en-US" sz="2400" i="1" dirty="0">
                <a:solidFill>
                  <a:prstClr val="black"/>
                </a:solidFill>
              </a:rPr>
              <a:t>intervention</a:t>
            </a:r>
            <a:r>
              <a:rPr lang="en-US" altLang="en-US" sz="2400" dirty="0">
                <a:solidFill>
                  <a:prstClr val="black"/>
                </a:solidFill>
              </a:rPr>
              <a:t> in natural resource management</a:t>
            </a:r>
            <a:r>
              <a:rPr lang="en-US" altLang="en-US" sz="2400" dirty="0" smtClean="0">
                <a:solidFill>
                  <a:prstClr val="black"/>
                </a:solidFill>
              </a:rPr>
              <a:t>.</a:t>
            </a:r>
          </a:p>
          <a:p>
            <a:pPr marL="0" lvl="0" indent="0">
              <a:lnSpc>
                <a:spcPct val="80000"/>
              </a:lnSpc>
              <a:spcBef>
                <a:spcPts val="0"/>
              </a:spcBef>
              <a:buNone/>
            </a:pPr>
            <a:r>
              <a:rPr lang="en-US" altLang="en-US" sz="2400" dirty="0" smtClean="0">
                <a:solidFill>
                  <a:prstClr val="black"/>
                </a:solidFill>
              </a:rPr>
              <a:t>The </a:t>
            </a:r>
            <a:r>
              <a:rPr lang="en-US" altLang="en-US" sz="2400" dirty="0">
                <a:solidFill>
                  <a:prstClr val="black"/>
                </a:solidFill>
              </a:rPr>
              <a:t>governments of different countries vary in their concern and efforts to promote a clean environment. The Environmental Protection Agency (EPA) was created in 1970 to create and enforce pollution standards and conduct pollution research.</a:t>
            </a:r>
          </a:p>
          <a:p>
            <a:pPr marL="0" lvl="0" indent="0">
              <a:lnSpc>
                <a:spcPct val="80000"/>
              </a:lnSpc>
              <a:spcBef>
                <a:spcPts val="0"/>
              </a:spcBef>
              <a:buNone/>
            </a:pPr>
            <a:r>
              <a:rPr lang="en-US" altLang="en-US" sz="2400" b="1" dirty="0" smtClean="0">
                <a:solidFill>
                  <a:prstClr val="black"/>
                </a:solidFill>
              </a:rPr>
              <a:t>Note:</a:t>
            </a:r>
            <a:endParaRPr lang="en-US" altLang="en-US" sz="2400" b="1" dirty="0">
              <a:solidFill>
                <a:prstClr val="black"/>
              </a:solidFill>
            </a:endParaRPr>
          </a:p>
          <a:p>
            <a:pPr marL="0" lvl="0" indent="0">
              <a:lnSpc>
                <a:spcPct val="80000"/>
              </a:lnSpc>
              <a:spcBef>
                <a:spcPts val="0"/>
              </a:spcBef>
              <a:buNone/>
            </a:pPr>
            <a:r>
              <a:rPr lang="en-US" altLang="en-US" sz="2400" b="1" dirty="0">
                <a:solidFill>
                  <a:prstClr val="black"/>
                </a:solidFill>
              </a:rPr>
              <a:t>Many companies are developing strategies that support environmental sustainability.</a:t>
            </a:r>
          </a:p>
          <a:p>
            <a:pPr marL="0" lvl="0" indent="0">
              <a:lnSpc>
                <a:spcPct val="100000"/>
              </a:lnSpc>
              <a:spcBef>
                <a:spcPts val="0"/>
              </a:spcBef>
              <a:buNone/>
            </a:pPr>
            <a:endParaRPr lang="en-US" sz="2400" dirty="0">
              <a:solidFill>
                <a:prstClr val="black"/>
              </a:solidFill>
            </a:endParaRPr>
          </a:p>
          <a:p>
            <a:pPr marL="0" indent="0" eaLnBrk="1" hangingPunct="1">
              <a:lnSpc>
                <a:spcPct val="80000"/>
              </a:lnSpc>
              <a:buNone/>
            </a:pPr>
            <a:endParaRPr lang="en-US" sz="2500" dirty="0"/>
          </a:p>
        </p:txBody>
      </p:sp>
    </p:spTree>
    <p:extLst>
      <p:ext uri="{BB962C8B-B14F-4D97-AF65-F5344CB8AC3E}">
        <p14:creationId xmlns:p14="http://schemas.microsoft.com/office/powerpoint/2010/main" val="425352730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2370929" y="146385"/>
            <a:ext cx="5113865" cy="560029"/>
          </a:xfrm>
        </p:spPr>
        <p:txBody>
          <a:bodyPr>
            <a:normAutofit/>
          </a:bodyPr>
          <a:lstStyle/>
          <a:p>
            <a:pPr marL="0" indent="0">
              <a:buNone/>
            </a:pPr>
            <a:r>
              <a:rPr lang="en-US" sz="3000" b="1" dirty="0" smtClean="0"/>
              <a:t>Natural Environment</a:t>
            </a:r>
            <a:endParaRPr lang="en-US" sz="30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293299" y="1017917"/>
            <a:ext cx="11898702" cy="5520906"/>
          </a:xfrm>
        </p:spPr>
        <p:txBody>
          <a:bodyPr>
            <a:normAutofit/>
          </a:bodyPr>
          <a:lstStyle/>
          <a:p>
            <a:pPr marL="342900" indent="-342900" algn="l">
              <a:buFont typeface="Wingdings" panose="05000000000000000000" pitchFamily="2" charset="2"/>
              <a:buChar char="Ø"/>
            </a:pPr>
            <a:r>
              <a:rPr lang="en-US" sz="2400" i="0" dirty="0">
                <a:solidFill>
                  <a:srgbClr val="000000"/>
                </a:solidFill>
              </a:rPr>
              <a:t>Concern for the natural environment has spawned the so-called green movement and the development of strategies and practices that support </a:t>
            </a:r>
            <a:r>
              <a:rPr lang="en-US" sz="2400" b="1" i="0" dirty="0">
                <a:solidFill>
                  <a:srgbClr val="000000"/>
                </a:solidFill>
              </a:rPr>
              <a:t>environmental sustainability</a:t>
            </a:r>
            <a:r>
              <a:rPr lang="en-US" sz="2400" i="0" dirty="0">
                <a:solidFill>
                  <a:srgbClr val="000000"/>
                </a:solidFill>
              </a:rPr>
              <a:t>.</a:t>
            </a:r>
            <a:r>
              <a:rPr lang="en-US" sz="2400" b="1" i="0" dirty="0">
                <a:solidFill>
                  <a:srgbClr val="000000"/>
                </a:solidFill>
              </a:rPr>
              <a:t> </a:t>
            </a:r>
            <a:endParaRPr lang="en-US" sz="2400" b="1" i="0" dirty="0" smtClean="0">
              <a:solidFill>
                <a:srgbClr val="000000"/>
              </a:solidFill>
            </a:endParaRPr>
          </a:p>
          <a:p>
            <a:pPr marL="342900" indent="-342900" algn="l">
              <a:buFont typeface="Wingdings" panose="05000000000000000000" pitchFamily="2" charset="2"/>
              <a:buChar char="Ø"/>
            </a:pPr>
            <a:r>
              <a:rPr lang="en-US" sz="2400" b="1" i="0" dirty="0" smtClean="0">
                <a:solidFill>
                  <a:srgbClr val="000000"/>
                </a:solidFill>
              </a:rPr>
              <a:t>Environmental </a:t>
            </a:r>
            <a:r>
              <a:rPr lang="en-US" sz="2400" b="1" i="0" dirty="0">
                <a:solidFill>
                  <a:srgbClr val="000000"/>
                </a:solidFill>
              </a:rPr>
              <a:t>sustainability involves </a:t>
            </a:r>
            <a:r>
              <a:rPr lang="en-US" sz="2400" i="0" dirty="0">
                <a:solidFill>
                  <a:srgbClr val="000000"/>
                </a:solidFill>
              </a:rPr>
              <a:t>developing strategies and practices that create a world economy that the planet can support indefinitely.</a:t>
            </a:r>
            <a:endParaRPr lang="en-US" altLang="en-US" sz="2400" i="0" dirty="0">
              <a:solidFill>
                <a:srgbClr val="000000"/>
              </a:solidFill>
            </a:endParaRPr>
          </a:p>
          <a:p>
            <a:pPr marL="342900" lvl="0" indent="-342900" algn="l">
              <a:lnSpc>
                <a:spcPct val="80000"/>
              </a:lnSpc>
              <a:spcBef>
                <a:spcPts val="0"/>
              </a:spcBef>
              <a:buFont typeface="Wingdings" panose="05000000000000000000" pitchFamily="2" charset="2"/>
              <a:buChar char="Ø"/>
            </a:pPr>
            <a:endParaRPr lang="en-US" altLang="en-US" sz="2400" i="0" dirty="0">
              <a:solidFill>
                <a:prstClr val="black"/>
              </a:solidFill>
            </a:endParaRPr>
          </a:p>
          <a:p>
            <a:pPr marL="342900" lvl="0" indent="-342900" algn="l">
              <a:lnSpc>
                <a:spcPct val="80000"/>
              </a:lnSpc>
              <a:spcBef>
                <a:spcPts val="0"/>
              </a:spcBef>
              <a:buFont typeface="Wingdings" panose="05000000000000000000" pitchFamily="2" charset="2"/>
              <a:buChar char="Ø"/>
            </a:pPr>
            <a:r>
              <a:rPr lang="en-US" altLang="en-US" sz="2400" b="1" i="0" dirty="0">
                <a:solidFill>
                  <a:prstClr val="black"/>
                </a:solidFill>
              </a:rPr>
              <a:t>Environmental sustainability</a:t>
            </a:r>
            <a:r>
              <a:rPr lang="en-US" altLang="en-US" sz="2400" i="0" dirty="0">
                <a:solidFill>
                  <a:prstClr val="black"/>
                </a:solidFill>
              </a:rPr>
              <a:t> </a:t>
            </a:r>
            <a:r>
              <a:rPr lang="en-US" altLang="en-US" sz="2400" b="1" i="0" dirty="0">
                <a:solidFill>
                  <a:prstClr val="black"/>
                </a:solidFill>
              </a:rPr>
              <a:t>means</a:t>
            </a:r>
            <a:r>
              <a:rPr lang="en-US" altLang="en-US" sz="2400" i="0" dirty="0">
                <a:solidFill>
                  <a:prstClr val="black"/>
                </a:solidFill>
              </a:rPr>
              <a:t> meeting present needs without compromising the ability of future generations to meet their needs.</a:t>
            </a:r>
          </a:p>
          <a:p>
            <a:pPr marL="342900" lvl="0" indent="-342900" algn="l">
              <a:lnSpc>
                <a:spcPct val="80000"/>
              </a:lnSpc>
              <a:spcBef>
                <a:spcPts val="0"/>
              </a:spcBef>
              <a:buFont typeface="Wingdings" panose="05000000000000000000" pitchFamily="2" charset="2"/>
              <a:buChar char="Ø"/>
            </a:pPr>
            <a:endParaRPr lang="en-US" altLang="en-US" sz="2400" i="0" dirty="0">
              <a:solidFill>
                <a:prstClr val="black"/>
              </a:solidFill>
            </a:endParaRPr>
          </a:p>
          <a:p>
            <a:pPr marL="342900" lvl="0" indent="-342900" algn="l">
              <a:lnSpc>
                <a:spcPct val="80000"/>
              </a:lnSpc>
              <a:spcBef>
                <a:spcPts val="0"/>
              </a:spcBef>
              <a:buFont typeface="Wingdings" panose="05000000000000000000" pitchFamily="2" charset="2"/>
              <a:buChar char="Ø"/>
            </a:pPr>
            <a:r>
              <a:rPr lang="en-US" altLang="en-US" sz="2400" i="0" dirty="0">
                <a:solidFill>
                  <a:prstClr val="black"/>
                </a:solidFill>
              </a:rPr>
              <a:t>Many companies are responding to consumer demands with more environmentally responsible products. Others are developing recyclable or biodegradable packaging, recycled materials and components, better pollution controls, and more energy-efficient operations. </a:t>
            </a:r>
          </a:p>
          <a:p>
            <a:pPr marL="342900" lvl="0" indent="-342900" algn="l" eaLnBrk="0" fontAlgn="base" hangingPunct="0">
              <a:lnSpc>
                <a:spcPct val="80000"/>
              </a:lnSpc>
              <a:spcBef>
                <a:spcPct val="0"/>
              </a:spcBef>
              <a:spcAft>
                <a:spcPct val="0"/>
              </a:spcAft>
              <a:buFont typeface="Wingdings" panose="05000000000000000000" pitchFamily="2" charset="2"/>
              <a:buChar char="Ø"/>
              <a:defRPr/>
            </a:pPr>
            <a:endParaRPr lang="en-US" altLang="en-US" sz="2400" i="0" dirty="0">
              <a:solidFill>
                <a:prstClr val="black"/>
              </a:solidFill>
            </a:endParaRPr>
          </a:p>
          <a:p>
            <a:pPr marL="342900" lvl="0" indent="-342900" algn="l" eaLnBrk="0" fontAlgn="base" hangingPunct="0">
              <a:lnSpc>
                <a:spcPct val="80000"/>
              </a:lnSpc>
              <a:spcBef>
                <a:spcPct val="0"/>
              </a:spcBef>
              <a:spcAft>
                <a:spcPct val="0"/>
              </a:spcAft>
              <a:buFont typeface="Wingdings" panose="05000000000000000000" pitchFamily="2" charset="2"/>
              <a:buChar char="Ø"/>
              <a:defRPr/>
            </a:pPr>
            <a:r>
              <a:rPr lang="en-US" altLang="en-US" sz="2400" i="0" dirty="0">
                <a:solidFill>
                  <a:prstClr val="black"/>
                </a:solidFill>
              </a:rPr>
              <a:t>Companies today are looking to do more than just good deeds. More and more, they are recognizing the link between a healthy ecology and a healthy economy. They are learning that environmentally responsible actions can also be good business.</a:t>
            </a:r>
          </a:p>
          <a:p>
            <a:pPr marL="0" lvl="0" indent="0" algn="l">
              <a:lnSpc>
                <a:spcPct val="80000"/>
              </a:lnSpc>
              <a:spcBef>
                <a:spcPts val="0"/>
              </a:spcBef>
            </a:pPr>
            <a:endParaRPr lang="en-US" altLang="en-US" sz="2400" i="0" dirty="0">
              <a:solidFill>
                <a:prstClr val="black"/>
              </a:solidFill>
            </a:endParaRPr>
          </a:p>
          <a:p>
            <a:pPr marL="0" indent="0" algn="l"/>
            <a:endParaRPr lang="en-US" altLang="en-US" sz="2400" i="0" dirty="0">
              <a:solidFill>
                <a:srgbClr val="000000"/>
              </a:solidFill>
            </a:endParaRPr>
          </a:p>
        </p:txBody>
      </p:sp>
    </p:spTree>
    <p:extLst>
      <p:ext uri="{BB962C8B-B14F-4D97-AF65-F5344CB8AC3E}">
        <p14:creationId xmlns:p14="http://schemas.microsoft.com/office/powerpoint/2010/main" val="3392902334"/>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1300254" y="0"/>
            <a:ext cx="5909732" cy="540701"/>
          </a:xfrm>
        </p:spPr>
        <p:txBody>
          <a:bodyPr>
            <a:normAutofit/>
          </a:bodyPr>
          <a:lstStyle/>
          <a:p>
            <a:pPr marL="0" indent="0">
              <a:buNone/>
            </a:pPr>
            <a:r>
              <a:rPr lang="en-US" sz="3200" b="1" dirty="0" smtClean="0">
                <a:latin typeface="+mj-lt"/>
              </a:rPr>
              <a:t>Technological Environment</a:t>
            </a:r>
            <a:endParaRPr lang="en-US" sz="3200" dirty="0" smtClean="0">
              <a:latin typeface="+mj-lt"/>
            </a:endParaRPr>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189781" y="540702"/>
            <a:ext cx="12002219" cy="5687570"/>
          </a:xfrm>
        </p:spPr>
        <p:txBody>
          <a:bodyPr>
            <a:normAutofit fontScale="92500" lnSpcReduction="10000"/>
          </a:bodyPr>
          <a:lstStyle/>
          <a:p>
            <a:pPr marL="457200" indent="-457200" algn="l">
              <a:buClr>
                <a:srgbClr val="007FA3"/>
              </a:buClr>
              <a:buFont typeface="Wingdings" panose="05000000000000000000" pitchFamily="2" charset="2"/>
              <a:buChar char="Ø"/>
            </a:pPr>
            <a:r>
              <a:rPr lang="en-US" altLang="en-US" sz="2600" b="1" i="0" dirty="0">
                <a:solidFill>
                  <a:srgbClr val="000000"/>
                </a:solidFill>
              </a:rPr>
              <a:t>Most dramatic force in changing the </a:t>
            </a:r>
            <a:r>
              <a:rPr lang="en-US" altLang="en-US" sz="2600" b="1" i="0" dirty="0" smtClean="0">
                <a:solidFill>
                  <a:srgbClr val="000000"/>
                </a:solidFill>
              </a:rPr>
              <a:t>marketplace</a:t>
            </a:r>
          </a:p>
          <a:p>
            <a:pPr marL="0" indent="0" algn="l">
              <a:buClr>
                <a:srgbClr val="007FA3"/>
              </a:buClr>
            </a:pPr>
            <a:r>
              <a:rPr lang="en-US" altLang="en-US" sz="2600" i="0" dirty="0">
                <a:solidFill>
                  <a:srgbClr val="000000"/>
                </a:solidFill>
              </a:rPr>
              <a:t>New technologies can offer exciting opportunities for marketers. Many firms are already using RFID technology  radio-frequency identification to track products through various points in the distribution channel.</a:t>
            </a:r>
          </a:p>
          <a:p>
            <a:pPr marL="0" indent="0" algn="l">
              <a:buClr>
                <a:srgbClr val="007FA3"/>
              </a:buClr>
            </a:pPr>
            <a:endParaRPr lang="en-US" altLang="en-US" sz="2600" i="0" dirty="0">
              <a:solidFill>
                <a:srgbClr val="000000"/>
              </a:solidFill>
            </a:endParaRPr>
          </a:p>
          <a:p>
            <a:pPr marL="457200" indent="-457200" algn="l">
              <a:buClr>
                <a:srgbClr val="007FA3"/>
              </a:buClr>
              <a:buFont typeface="Wingdings" panose="05000000000000000000" pitchFamily="2" charset="2"/>
              <a:buChar char="Ø"/>
            </a:pPr>
            <a:r>
              <a:rPr lang="en-US" altLang="en-US" sz="2600" b="1" i="0" dirty="0">
                <a:solidFill>
                  <a:srgbClr val="000000"/>
                </a:solidFill>
              </a:rPr>
              <a:t>New products,  </a:t>
            </a:r>
            <a:r>
              <a:rPr lang="en-US" altLang="en-US" sz="2600" b="1" i="0" dirty="0" smtClean="0">
                <a:solidFill>
                  <a:srgbClr val="000000"/>
                </a:solidFill>
              </a:rPr>
              <a:t>opportunities</a:t>
            </a:r>
          </a:p>
          <a:p>
            <a:pPr marL="0" indent="0" algn="l">
              <a:buClr>
                <a:srgbClr val="007FA3"/>
              </a:buClr>
            </a:pPr>
            <a:r>
              <a:rPr lang="en-US" altLang="en-US" sz="2600" i="0" dirty="0">
                <a:solidFill>
                  <a:srgbClr val="000000"/>
                </a:solidFill>
              </a:rPr>
              <a:t>The technological environment changes rapidly. New technologies create new markets and opportunities. Marketers should watch the technological environment closely. Companies that do not keep up will soon find their products outdated. If that happens, they will miss new product and market opportunities.</a:t>
            </a:r>
          </a:p>
          <a:p>
            <a:pPr marL="0" indent="0" algn="l">
              <a:buClr>
                <a:srgbClr val="007FA3"/>
              </a:buClr>
            </a:pPr>
            <a:endParaRPr lang="en-US" altLang="en-US" sz="2600" i="0" dirty="0">
              <a:solidFill>
                <a:srgbClr val="000000"/>
              </a:solidFill>
            </a:endParaRPr>
          </a:p>
          <a:p>
            <a:pPr marL="457200" indent="-457200" algn="l">
              <a:buClr>
                <a:srgbClr val="007FA3"/>
              </a:buClr>
              <a:buFont typeface="Wingdings" panose="05000000000000000000" pitchFamily="2" charset="2"/>
              <a:buChar char="Ø"/>
            </a:pPr>
            <a:r>
              <a:rPr lang="en-US" altLang="en-US" sz="2600" b="1" i="0" dirty="0">
                <a:solidFill>
                  <a:srgbClr val="000000"/>
                </a:solidFill>
              </a:rPr>
              <a:t>Concern for the safety of new </a:t>
            </a:r>
            <a:r>
              <a:rPr lang="en-US" altLang="en-US" sz="2600" b="1" i="0" dirty="0" smtClean="0">
                <a:solidFill>
                  <a:srgbClr val="000000"/>
                </a:solidFill>
              </a:rPr>
              <a:t>products</a:t>
            </a:r>
          </a:p>
          <a:p>
            <a:pPr marL="0" indent="0" algn="l">
              <a:buClr>
                <a:srgbClr val="007FA3"/>
              </a:buClr>
            </a:pPr>
            <a:r>
              <a:rPr lang="en-US" altLang="en-US" sz="2600" i="0" dirty="0" smtClean="0">
                <a:solidFill>
                  <a:srgbClr val="000000"/>
                </a:solidFill>
              </a:rPr>
              <a:t>As </a:t>
            </a:r>
            <a:r>
              <a:rPr lang="en-US" altLang="en-US" sz="2600" i="0" dirty="0">
                <a:solidFill>
                  <a:srgbClr val="000000"/>
                </a:solidFill>
              </a:rPr>
              <a:t>products and technology become more complex, the public needs to know that these items are safe. Government regulations have resulted in much higher research costs and longer times between new product ideas and their introduction. Marketers should be aware of these regulations when applying new technologies and developing new products.</a:t>
            </a:r>
          </a:p>
          <a:p>
            <a:pPr marL="284163" indent="-284163" algn="l">
              <a:buClr>
                <a:srgbClr val="007FA3"/>
              </a:buClr>
              <a:buFont typeface="Arial"/>
              <a:buChar char="•"/>
            </a:pPr>
            <a:endParaRPr lang="en-US" altLang="en-US" sz="2400" i="0" dirty="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289468126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1105333" y="137690"/>
            <a:ext cx="8058150" cy="515698"/>
          </a:xfrm>
        </p:spPr>
        <p:txBody>
          <a:bodyPr>
            <a:normAutofit lnSpcReduction="10000"/>
          </a:bodyPr>
          <a:lstStyle/>
          <a:p>
            <a:pPr marL="0" indent="0">
              <a:buNone/>
            </a:pPr>
            <a:r>
              <a:rPr lang="en-US" sz="3200" b="1" dirty="0" smtClean="0"/>
              <a:t>Political and Social Environment</a:t>
            </a:r>
            <a:endParaRPr lang="en-US" sz="32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224287" y="653388"/>
            <a:ext cx="11749177" cy="5678401"/>
          </a:xfrm>
        </p:spPr>
        <p:txBody>
          <a:bodyPr>
            <a:normAutofit lnSpcReduction="10000"/>
          </a:bodyPr>
          <a:lstStyle/>
          <a:p>
            <a:pPr marL="342900" indent="-342900" algn="l" defTabSz="284163">
              <a:buFont typeface="Wingdings" panose="05000000000000000000" pitchFamily="2" charset="2"/>
              <a:buChar char="Ø"/>
            </a:pPr>
            <a:r>
              <a:rPr lang="en-US" altLang="en-US" sz="2400" i="0" dirty="0">
                <a:solidFill>
                  <a:srgbClr val="000000"/>
                </a:solidFill>
              </a:rPr>
              <a:t>The </a:t>
            </a:r>
            <a:r>
              <a:rPr lang="en-US" altLang="en-US" sz="2400" b="1" i="0" dirty="0">
                <a:solidFill>
                  <a:srgbClr val="000000"/>
                </a:solidFill>
              </a:rPr>
              <a:t>political environment </a:t>
            </a:r>
            <a:r>
              <a:rPr lang="en-US" altLang="en-US" sz="2400" i="0" dirty="0">
                <a:solidFill>
                  <a:srgbClr val="000000"/>
                </a:solidFill>
              </a:rPr>
              <a:t>includes laws, government agencies, and pressure groups that influence or limit various organizations and individuals in a given society</a:t>
            </a:r>
            <a:r>
              <a:rPr lang="en-US" altLang="en-US" sz="2400" i="0" dirty="0" smtClean="0">
                <a:solidFill>
                  <a:srgbClr val="000000"/>
                </a:solidFill>
              </a:rPr>
              <a:t>.</a:t>
            </a:r>
          </a:p>
          <a:p>
            <a:pPr marL="342900" indent="-342900" algn="l" defTabSz="284163">
              <a:buFont typeface="Wingdings" panose="05000000000000000000" pitchFamily="2" charset="2"/>
              <a:buChar char="Ø"/>
            </a:pPr>
            <a:r>
              <a:rPr lang="en-US" altLang="en-US" sz="2400" i="0" dirty="0">
                <a:solidFill>
                  <a:srgbClr val="000000"/>
                </a:solidFill>
              </a:rPr>
              <a:t>Even the strongest advocates of free-market economies agree that the system works best with at least some regulation. Well-conceived regulation can encourage competition and ensure fair markets for goods and services. </a:t>
            </a:r>
            <a:endParaRPr lang="en-US" altLang="en-US" sz="2400" i="0" dirty="0" smtClean="0">
              <a:solidFill>
                <a:srgbClr val="000000"/>
              </a:solidFill>
            </a:endParaRPr>
          </a:p>
          <a:p>
            <a:pPr marL="342900" indent="-342900" algn="l" defTabSz="284163">
              <a:buFont typeface="Wingdings" panose="05000000000000000000" pitchFamily="2" charset="2"/>
              <a:buChar char="Ø"/>
            </a:pPr>
            <a:r>
              <a:rPr lang="en-US" altLang="en-US" sz="2400" i="0" dirty="0">
                <a:solidFill>
                  <a:srgbClr val="000000"/>
                </a:solidFill>
              </a:rPr>
              <a:t>Thus, governments develop public policy to guide commerce—sets of laws and regulations that limit business for the good of society as a whole. Almost every marketing activity is subject to a wide range of laws and regulations. </a:t>
            </a:r>
          </a:p>
          <a:p>
            <a:pPr marL="342900" lvl="0" indent="-342900" algn="l" defTabSz="284163">
              <a:buFont typeface="Wingdings" panose="05000000000000000000" pitchFamily="2" charset="2"/>
              <a:buChar char="Ø"/>
            </a:pPr>
            <a:r>
              <a:rPr lang="en-US" altLang="en-US" sz="2400" i="0" dirty="0">
                <a:solidFill>
                  <a:srgbClr val="000000"/>
                </a:solidFill>
              </a:rPr>
              <a:t>Legislation regulating business is intended </a:t>
            </a:r>
            <a:r>
              <a:rPr lang="en-US" altLang="en-US" sz="2400" i="0" dirty="0" smtClean="0">
                <a:solidFill>
                  <a:srgbClr val="000000"/>
                </a:solidFill>
              </a:rPr>
              <a:t>to: </a:t>
            </a:r>
            <a:r>
              <a:rPr lang="en-US" altLang="en-US" sz="2400" i="0" dirty="0">
                <a:solidFill>
                  <a:srgbClr val="000000"/>
                </a:solidFill>
              </a:rPr>
              <a:t>(</a:t>
            </a:r>
            <a:r>
              <a:rPr lang="en-US" altLang="en-US" sz="2400" b="1" i="0" dirty="0">
                <a:solidFill>
                  <a:srgbClr val="000000"/>
                </a:solidFill>
              </a:rPr>
              <a:t>Business legislation has been enacted for a number of </a:t>
            </a:r>
            <a:r>
              <a:rPr lang="en-US" altLang="en-US" sz="2400" b="1" i="0" dirty="0" smtClean="0">
                <a:solidFill>
                  <a:srgbClr val="000000"/>
                </a:solidFill>
              </a:rPr>
              <a:t>reasons)</a:t>
            </a:r>
            <a:endParaRPr lang="en-US" altLang="en-US" sz="2400" b="1" i="0" dirty="0">
              <a:solidFill>
                <a:srgbClr val="000000"/>
              </a:solidFill>
            </a:endParaRPr>
          </a:p>
          <a:p>
            <a:pPr marL="457200" lvl="3" indent="-457200">
              <a:buClr>
                <a:srgbClr val="007FA3"/>
              </a:buClr>
              <a:buFont typeface="+mj-lt"/>
              <a:buAutoNum type="arabicPeriod"/>
              <a:tabLst>
                <a:tab pos="630238" algn="l"/>
              </a:tabLst>
            </a:pPr>
            <a:r>
              <a:rPr lang="en-US" altLang="en-US" sz="2400" b="1" dirty="0" smtClean="0"/>
              <a:t>Protect companies </a:t>
            </a:r>
            <a:r>
              <a:rPr lang="en-US" altLang="en-US" sz="2400" b="1" dirty="0"/>
              <a:t>from each other</a:t>
            </a:r>
          </a:p>
          <a:p>
            <a:pPr marL="457200" lvl="3" indent="-457200">
              <a:buClr>
                <a:srgbClr val="007FA3"/>
              </a:buClr>
              <a:buFont typeface="+mj-lt"/>
              <a:buAutoNum type="arabicPeriod"/>
              <a:tabLst>
                <a:tab pos="630238" algn="l"/>
              </a:tabLst>
            </a:pPr>
            <a:r>
              <a:rPr lang="en-US" altLang="en-US" sz="2400" b="1" dirty="0" smtClean="0"/>
              <a:t>Protect consumers </a:t>
            </a:r>
            <a:r>
              <a:rPr lang="en-US" altLang="en-US" sz="2400" b="1" dirty="0"/>
              <a:t>from unfair business practices</a:t>
            </a:r>
          </a:p>
          <a:p>
            <a:pPr marL="457200" lvl="3" indent="-457200">
              <a:buClr>
                <a:srgbClr val="007FA3"/>
              </a:buClr>
              <a:buFont typeface="+mj-lt"/>
              <a:buAutoNum type="arabicPeriod"/>
              <a:tabLst>
                <a:tab pos="630238" algn="l"/>
              </a:tabLst>
            </a:pPr>
            <a:r>
              <a:rPr lang="en-US" altLang="en-US" sz="2400" b="1" dirty="0" smtClean="0"/>
              <a:t>Protect the </a:t>
            </a:r>
            <a:r>
              <a:rPr lang="en-US" altLang="en-US" sz="2400" b="1" dirty="0"/>
              <a:t>interests </a:t>
            </a:r>
            <a:r>
              <a:rPr lang="en-US" altLang="en-US" sz="2400" b="1" dirty="0" smtClean="0">
                <a:solidFill>
                  <a:srgbClr val="000000"/>
                </a:solidFill>
              </a:rPr>
              <a:t>of society against unrestrained business behavior</a:t>
            </a:r>
            <a:endParaRPr lang="en-US" altLang="en-US" sz="2400" b="1" i="0" dirty="0" smtClean="0">
              <a:solidFill>
                <a:srgbClr val="000000"/>
              </a:solidFill>
            </a:endParaRPr>
          </a:p>
          <a:p>
            <a:pPr marL="342900" indent="-342900" algn="l" defTabSz="284163">
              <a:buFont typeface="Wingdings" panose="05000000000000000000" pitchFamily="2" charset="2"/>
              <a:buChar char="Ø"/>
            </a:pPr>
            <a:r>
              <a:rPr lang="en-US" altLang="en-US" sz="2400" i="0" dirty="0" smtClean="0">
                <a:solidFill>
                  <a:srgbClr val="000000"/>
                </a:solidFill>
              </a:rPr>
              <a:t> The </a:t>
            </a:r>
            <a:r>
              <a:rPr lang="en-US" altLang="en-US" sz="2400" i="0" dirty="0">
                <a:solidFill>
                  <a:srgbClr val="000000"/>
                </a:solidFill>
              </a:rPr>
              <a:t>political </a:t>
            </a:r>
            <a:r>
              <a:rPr lang="en-US" altLang="en-US" sz="2400" i="0" dirty="0" smtClean="0">
                <a:solidFill>
                  <a:srgbClr val="000000"/>
                </a:solidFill>
              </a:rPr>
              <a:t>environment has </a:t>
            </a:r>
            <a:r>
              <a:rPr lang="en-US" altLang="en-US" sz="2400" i="0" dirty="0">
                <a:solidFill>
                  <a:srgbClr val="000000"/>
                </a:solidFill>
              </a:rPr>
              <a:t>undergone changes that affect marketing worldwide: increasing legislation regulating business, strong government </a:t>
            </a:r>
            <a:r>
              <a:rPr lang="en-US" altLang="en-US" sz="2400" i="0" dirty="0" smtClean="0">
                <a:solidFill>
                  <a:srgbClr val="000000"/>
                </a:solidFill>
              </a:rPr>
              <a:t>agency enforcement</a:t>
            </a:r>
            <a:r>
              <a:rPr lang="en-US" altLang="en-US" sz="2400" i="0" dirty="0">
                <a:solidFill>
                  <a:srgbClr val="000000"/>
                </a:solidFill>
              </a:rPr>
              <a:t>, and greater emphasis on ethics and socially responsible actions</a:t>
            </a:r>
          </a:p>
          <a:p>
            <a:pPr marL="342900" indent="-342900" algn="l" defTabSz="284163">
              <a:buFont typeface="Wingdings" panose="05000000000000000000" pitchFamily="2" charset="2"/>
              <a:buChar char="Ø"/>
            </a:pPr>
            <a:endParaRPr lang="en-US" altLang="en-US" sz="2400" i="0" dirty="0" smtClean="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160064316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idx="1"/>
          </p:nvPr>
        </p:nvSpPr>
        <p:spPr>
          <a:xfrm>
            <a:off x="1194289" y="101985"/>
            <a:ext cx="6861987" cy="570875"/>
          </a:xfrm>
        </p:spPr>
        <p:txBody>
          <a:bodyPr>
            <a:normAutofit/>
          </a:bodyPr>
          <a:lstStyle/>
          <a:p>
            <a:pPr marL="0" indent="0">
              <a:buNone/>
            </a:pPr>
            <a:r>
              <a:rPr lang="en-US" sz="3200" b="1" dirty="0"/>
              <a:t>Political and Social Environment</a:t>
            </a:r>
          </a:p>
          <a:p>
            <a:pPr marL="0" indent="0">
              <a:buNone/>
            </a:pPr>
            <a:endParaRPr lang="en-US" b="1" dirty="0"/>
          </a:p>
          <a:p>
            <a:pPr marL="0" indent="0">
              <a:buNone/>
            </a:pPr>
            <a:endParaRPr lang="en-US" b="1" dirty="0"/>
          </a:p>
        </p:txBody>
      </p:sp>
      <p:sp>
        <p:nvSpPr>
          <p:cNvPr id="2" name="Content Placeholder 1"/>
          <p:cNvSpPr>
            <a:spLocks noGrp="1"/>
          </p:cNvSpPr>
          <p:nvPr>
            <p:ph type="body" sz="quarter" idx="13"/>
          </p:nvPr>
        </p:nvSpPr>
        <p:spPr>
          <a:xfrm>
            <a:off x="327804" y="672860"/>
            <a:ext cx="11864195" cy="5848710"/>
          </a:xfrm>
        </p:spPr>
        <p:txBody>
          <a:bodyPr>
            <a:normAutofit lnSpcReduction="10000"/>
          </a:bodyPr>
          <a:lstStyle/>
          <a:p>
            <a:pPr marL="342900" lvl="1" indent="-342900">
              <a:buClr>
                <a:srgbClr val="007FA3"/>
              </a:buClr>
              <a:buFont typeface="Wingdings" panose="05000000000000000000" pitchFamily="2" charset="2"/>
              <a:buChar char="Ø"/>
              <a:defRPr/>
            </a:pPr>
            <a:r>
              <a:rPr lang="en-US" sz="2400" b="1" dirty="0"/>
              <a:t>Increased emphasis on </a:t>
            </a:r>
            <a:r>
              <a:rPr lang="en-US" sz="2400" b="1" dirty="0" smtClean="0"/>
              <a:t>ethics</a:t>
            </a:r>
          </a:p>
          <a:p>
            <a:pPr marL="0" lvl="1" indent="0">
              <a:buClr>
                <a:srgbClr val="007FA3"/>
              </a:buClr>
              <a:buNone/>
              <a:defRPr/>
            </a:pPr>
            <a:r>
              <a:rPr lang="en-US" dirty="0">
                <a:solidFill>
                  <a:srgbClr val="242021"/>
                </a:solidFill>
              </a:rPr>
              <a:t>Written regulations cannot possibly cover all potential marketing abuses, and existing </a:t>
            </a:r>
            <a:r>
              <a:rPr lang="en-US" dirty="0" smtClean="0">
                <a:solidFill>
                  <a:srgbClr val="242021"/>
                </a:solidFill>
              </a:rPr>
              <a:t>laws are </a:t>
            </a:r>
            <a:r>
              <a:rPr lang="en-US" dirty="0">
                <a:solidFill>
                  <a:srgbClr val="242021"/>
                </a:solidFill>
              </a:rPr>
              <a:t>often difficult to enforce. However, beyond written laws and regulations, business </a:t>
            </a:r>
            <a:r>
              <a:rPr lang="en-US" dirty="0" smtClean="0">
                <a:solidFill>
                  <a:srgbClr val="242021"/>
                </a:solidFill>
              </a:rPr>
              <a:t>is also </a:t>
            </a:r>
            <a:r>
              <a:rPr lang="en-US" dirty="0">
                <a:solidFill>
                  <a:srgbClr val="242021"/>
                </a:solidFill>
              </a:rPr>
              <a:t>governed by social codes and rules of professional </a:t>
            </a:r>
            <a:r>
              <a:rPr lang="en-US" dirty="0" smtClean="0">
                <a:solidFill>
                  <a:srgbClr val="242021"/>
                </a:solidFill>
              </a:rPr>
              <a:t>ethics</a:t>
            </a:r>
            <a:r>
              <a:rPr lang="en-US" dirty="0" smtClean="0"/>
              <a:t>.</a:t>
            </a:r>
            <a:r>
              <a:rPr lang="en-US" dirty="0"/>
              <a:t/>
            </a:r>
            <a:br>
              <a:rPr lang="en-US" dirty="0"/>
            </a:br>
            <a:endParaRPr lang="en-US" sz="2400" dirty="0"/>
          </a:p>
          <a:p>
            <a:pPr marL="342900" lvl="1" indent="-342900">
              <a:buClr>
                <a:srgbClr val="007FA3"/>
              </a:buClr>
              <a:buFont typeface="Wingdings" panose="05000000000000000000" pitchFamily="2" charset="2"/>
              <a:buChar char="Ø"/>
              <a:defRPr/>
            </a:pPr>
            <a:r>
              <a:rPr lang="en-US" sz="2400" b="1" dirty="0"/>
              <a:t>Socially responsible </a:t>
            </a:r>
            <a:r>
              <a:rPr lang="en-US" sz="2400" b="1" dirty="0" smtClean="0"/>
              <a:t>behavior</a:t>
            </a:r>
          </a:p>
          <a:p>
            <a:pPr marL="0" lvl="1" indent="0">
              <a:buClr>
                <a:srgbClr val="007FA3"/>
              </a:buClr>
              <a:buNone/>
              <a:defRPr/>
            </a:pPr>
            <a:r>
              <a:rPr lang="en-US" dirty="0" smtClean="0">
                <a:solidFill>
                  <a:srgbClr val="242021"/>
                </a:solidFill>
              </a:rPr>
              <a:t>Enlightened</a:t>
            </a:r>
            <a:r>
              <a:rPr lang="ar-SA" dirty="0" smtClean="0">
                <a:solidFill>
                  <a:srgbClr val="242021"/>
                </a:solidFill>
              </a:rPr>
              <a:t>مثقفة</a:t>
            </a:r>
            <a:r>
              <a:rPr lang="en-US" dirty="0" smtClean="0">
                <a:solidFill>
                  <a:srgbClr val="242021"/>
                </a:solidFill>
              </a:rPr>
              <a:t> </a:t>
            </a:r>
            <a:r>
              <a:rPr lang="en-US" dirty="0">
                <a:solidFill>
                  <a:srgbClr val="242021"/>
                </a:solidFill>
              </a:rPr>
              <a:t>companies encourage their managers </a:t>
            </a:r>
            <a:r>
              <a:rPr lang="en-US" dirty="0" smtClean="0">
                <a:solidFill>
                  <a:srgbClr val="242021"/>
                </a:solidFill>
              </a:rPr>
              <a:t>to look </a:t>
            </a:r>
            <a:r>
              <a:rPr lang="en-US" dirty="0">
                <a:solidFill>
                  <a:srgbClr val="242021"/>
                </a:solidFill>
              </a:rPr>
              <a:t>beyond what the regulatory system allows and simply “do the right thing.” </a:t>
            </a:r>
            <a:r>
              <a:rPr lang="en-US" dirty="0" smtClean="0">
                <a:solidFill>
                  <a:srgbClr val="242021"/>
                </a:solidFill>
              </a:rPr>
              <a:t>These socially </a:t>
            </a:r>
            <a:r>
              <a:rPr lang="en-US" dirty="0">
                <a:solidFill>
                  <a:srgbClr val="242021"/>
                </a:solidFill>
              </a:rPr>
              <a:t>responsible firms actively seek out ways to protect the long-run interests of </a:t>
            </a:r>
            <a:r>
              <a:rPr lang="en-US" dirty="0" smtClean="0">
                <a:solidFill>
                  <a:srgbClr val="242021"/>
                </a:solidFill>
              </a:rPr>
              <a:t>their consumers </a:t>
            </a:r>
            <a:r>
              <a:rPr lang="en-US" dirty="0">
                <a:solidFill>
                  <a:srgbClr val="242021"/>
                </a:solidFill>
              </a:rPr>
              <a:t>and the environment. </a:t>
            </a:r>
            <a:br>
              <a:rPr lang="en-US" dirty="0">
                <a:solidFill>
                  <a:srgbClr val="242021"/>
                </a:solidFill>
              </a:rPr>
            </a:br>
            <a:endParaRPr lang="en-US" dirty="0">
              <a:solidFill>
                <a:srgbClr val="242021"/>
              </a:solidFill>
            </a:endParaRPr>
          </a:p>
          <a:p>
            <a:pPr marL="342900" lvl="1" indent="-342900">
              <a:buClr>
                <a:srgbClr val="007FA3"/>
              </a:buClr>
              <a:buFont typeface="Wingdings" panose="05000000000000000000" pitchFamily="2" charset="2"/>
              <a:buChar char="Ø"/>
              <a:defRPr/>
            </a:pPr>
            <a:r>
              <a:rPr lang="en-US" sz="2400" b="1" dirty="0"/>
              <a:t>Cause-related marketing</a:t>
            </a:r>
          </a:p>
          <a:p>
            <a:pPr marL="0" indent="0" algn="l">
              <a:buClr>
                <a:srgbClr val="0078A2"/>
              </a:buClr>
            </a:pPr>
            <a:r>
              <a:rPr lang="en-US" sz="2400" i="0" dirty="0">
                <a:solidFill>
                  <a:srgbClr val="242021"/>
                </a:solidFill>
              </a:rPr>
              <a:t>To exercise their social responsibility and build more positive images, many companies are now linking themselves to </a:t>
            </a:r>
            <a:r>
              <a:rPr lang="en-US" sz="2400" i="0" dirty="0" smtClean="0">
                <a:solidFill>
                  <a:srgbClr val="242021"/>
                </a:solidFill>
              </a:rPr>
              <a:t>worthwhile</a:t>
            </a:r>
            <a:r>
              <a:rPr lang="ar-SA" sz="2400" i="0" dirty="0" smtClean="0">
                <a:solidFill>
                  <a:srgbClr val="242021"/>
                </a:solidFill>
              </a:rPr>
              <a:t>جديرة بالاهتمام</a:t>
            </a:r>
            <a:r>
              <a:rPr lang="en-US" sz="2400" i="0" dirty="0" smtClean="0">
                <a:solidFill>
                  <a:srgbClr val="242021"/>
                </a:solidFill>
              </a:rPr>
              <a:t> </a:t>
            </a:r>
            <a:r>
              <a:rPr lang="en-US" sz="2400" i="0" dirty="0">
                <a:solidFill>
                  <a:srgbClr val="242021"/>
                </a:solidFill>
              </a:rPr>
              <a:t>causes. </a:t>
            </a:r>
            <a:r>
              <a:rPr lang="en-US" sz="2400" i="0" dirty="0" smtClean="0">
                <a:solidFill>
                  <a:srgbClr val="242021"/>
                </a:solidFill>
              </a:rPr>
              <a:t>These days</a:t>
            </a:r>
            <a:r>
              <a:rPr lang="en-US" sz="2400" i="0" dirty="0">
                <a:solidFill>
                  <a:srgbClr val="242021"/>
                </a:solidFill>
              </a:rPr>
              <a:t>, every product seems to be </a:t>
            </a:r>
            <a:r>
              <a:rPr lang="en-US" sz="2400" i="0" dirty="0" smtClean="0">
                <a:solidFill>
                  <a:srgbClr val="242021"/>
                </a:solidFill>
              </a:rPr>
              <a:t>tied</a:t>
            </a:r>
            <a:r>
              <a:rPr lang="ar-SA" sz="2400" i="0" dirty="0" smtClean="0">
                <a:solidFill>
                  <a:srgbClr val="242021"/>
                </a:solidFill>
              </a:rPr>
              <a:t>مرتبط </a:t>
            </a:r>
            <a:r>
              <a:rPr lang="en-US" sz="2400" i="0" dirty="0" smtClean="0">
                <a:solidFill>
                  <a:srgbClr val="242021"/>
                </a:solidFill>
              </a:rPr>
              <a:t> </a:t>
            </a:r>
            <a:r>
              <a:rPr lang="en-US" sz="2400" i="0" dirty="0">
                <a:solidFill>
                  <a:srgbClr val="242021"/>
                </a:solidFill>
              </a:rPr>
              <a:t>to some cause. For example, the P&amp;G “Tide </a:t>
            </a:r>
            <a:r>
              <a:rPr lang="en-US" sz="2400" i="0" dirty="0" smtClean="0">
                <a:solidFill>
                  <a:srgbClr val="242021"/>
                </a:solidFill>
              </a:rPr>
              <a:t>Loads of </a:t>
            </a:r>
            <a:r>
              <a:rPr lang="en-US" sz="2400" i="0" dirty="0">
                <a:solidFill>
                  <a:srgbClr val="242021"/>
                </a:solidFill>
              </a:rPr>
              <a:t>Hope” program provides mobile laundromats and loads of clean laundry to families </a:t>
            </a:r>
            <a:r>
              <a:rPr lang="en-US" sz="2400" i="0" dirty="0" smtClean="0">
                <a:solidFill>
                  <a:srgbClr val="242021"/>
                </a:solidFill>
              </a:rPr>
              <a:t>in disaster-stricken </a:t>
            </a:r>
            <a:r>
              <a:rPr lang="en-US" sz="2400" i="0" dirty="0">
                <a:solidFill>
                  <a:srgbClr val="242021"/>
                </a:solidFill>
              </a:rPr>
              <a:t>areas—P&amp;G washes, dries, and folds clothes for these families for free. </a:t>
            </a:r>
            <a:br>
              <a:rPr lang="en-US" sz="2400" i="0" dirty="0">
                <a:solidFill>
                  <a:srgbClr val="242021"/>
                </a:solidFill>
              </a:rPr>
            </a:br>
            <a:endParaRPr lang="en-US" altLang="en-US" sz="2400" i="0" dirty="0">
              <a:solidFill>
                <a:srgbClr val="242021"/>
              </a:solidFill>
            </a:endParaRPr>
          </a:p>
        </p:txBody>
      </p:sp>
    </p:spTree>
    <p:extLst>
      <p:ext uri="{BB962C8B-B14F-4D97-AF65-F5344CB8AC3E}">
        <p14:creationId xmlns:p14="http://schemas.microsoft.com/office/powerpoint/2010/main" val="2041516754"/>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10128" y="468246"/>
            <a:ext cx="4456385" cy="592392"/>
          </a:xfrm>
        </p:spPr>
        <p:txBody>
          <a:bodyPr>
            <a:normAutofit/>
          </a:bodyPr>
          <a:lstStyle/>
          <a:p>
            <a:pPr marL="0" indent="0">
              <a:buNone/>
            </a:pPr>
            <a:r>
              <a:rPr lang="en-US" sz="3000" b="1" dirty="0" smtClean="0"/>
              <a:t>Cultural Environment</a:t>
            </a:r>
            <a:endParaRPr lang="en-US" sz="3000" dirty="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749507" y="1060638"/>
            <a:ext cx="11206703" cy="2550425"/>
          </a:xfrm>
        </p:spPr>
        <p:txBody>
          <a:bodyPr>
            <a:normAutofit/>
          </a:bodyPr>
          <a:lstStyle/>
          <a:p>
            <a:pPr marL="457200" indent="-457200" algn="l">
              <a:buFont typeface="Wingdings" panose="05000000000000000000" pitchFamily="2" charset="2"/>
              <a:buChar char="Ø"/>
            </a:pPr>
            <a:r>
              <a:rPr lang="en-US" altLang="en-US" sz="2800" i="0" dirty="0">
                <a:solidFill>
                  <a:srgbClr val="000000"/>
                </a:solidFill>
              </a:rPr>
              <a:t>The </a:t>
            </a:r>
            <a:r>
              <a:rPr lang="en-US" altLang="en-US" sz="2800" b="1" i="0" dirty="0">
                <a:solidFill>
                  <a:srgbClr val="000000"/>
                </a:solidFill>
              </a:rPr>
              <a:t>cultural environment </a:t>
            </a:r>
            <a:r>
              <a:rPr lang="en-US" altLang="en-US" sz="2800" i="0" dirty="0">
                <a:solidFill>
                  <a:srgbClr val="000000"/>
                </a:solidFill>
              </a:rPr>
              <a:t>consists of institutions and other forces that affect a society’s basic values, perceptions, and behaviors</a:t>
            </a:r>
            <a:r>
              <a:rPr lang="en-US" altLang="en-US" sz="2800" i="0" dirty="0" smtClean="0">
                <a:solidFill>
                  <a:srgbClr val="000000"/>
                </a:solidFill>
              </a:rPr>
              <a:t>.</a:t>
            </a:r>
          </a:p>
          <a:p>
            <a:pPr marL="457200" indent="-457200" algn="l">
              <a:buFont typeface="Wingdings" panose="05000000000000000000" pitchFamily="2" charset="2"/>
              <a:buChar char="Ø"/>
            </a:pPr>
            <a:r>
              <a:rPr lang="en-US" altLang="en-US" sz="2800" i="0" dirty="0">
                <a:solidFill>
                  <a:srgbClr val="000000"/>
                </a:solidFill>
              </a:rPr>
              <a:t>Cultural factors strongly affect how people think and how they consume, so marketers are keenly interested in cultural forces</a:t>
            </a:r>
            <a:r>
              <a:rPr lang="en-US" altLang="en-US" sz="2800" i="0" dirty="0" smtClean="0">
                <a:solidFill>
                  <a:srgbClr val="000000"/>
                </a:solidFill>
              </a:rPr>
              <a:t>.</a:t>
            </a:r>
          </a:p>
          <a:p>
            <a:pPr marL="0" indent="0" algn="l"/>
            <a:r>
              <a:rPr lang="en-US" altLang="en-US" sz="2800" b="1" i="0" u="sng" dirty="0">
                <a:solidFill>
                  <a:srgbClr val="000000"/>
                </a:solidFill>
              </a:rPr>
              <a:t>The following cultural characteristics can affect marketing decision </a:t>
            </a:r>
            <a:r>
              <a:rPr lang="en-US" altLang="en-US" sz="2800" b="1" i="0" u="sng" dirty="0" smtClean="0">
                <a:solidFill>
                  <a:srgbClr val="000000"/>
                </a:solidFill>
              </a:rPr>
              <a:t>making</a:t>
            </a:r>
          </a:p>
          <a:p>
            <a:pPr marL="457200" indent="-457200" algn="l">
              <a:buFont typeface="Wingdings" panose="05000000000000000000" pitchFamily="2" charset="2"/>
              <a:buChar char="Ø"/>
            </a:pPr>
            <a:endParaRPr lang="en-US" altLang="en-US" sz="2800" i="0" dirty="0">
              <a:solidFill>
                <a:srgbClr val="000000"/>
              </a:solidFill>
            </a:endParaRPr>
          </a:p>
          <a:p>
            <a:pPr marL="457200" indent="-457200" algn="l">
              <a:buFont typeface="Wingdings" panose="05000000000000000000" pitchFamily="2" charset="2"/>
              <a:buChar char="Ø"/>
            </a:pPr>
            <a:endParaRPr lang="en-US" altLang="en-US" sz="2800" i="0" dirty="0">
              <a:solidFill>
                <a:srgbClr val="000000"/>
              </a:solidFill>
            </a:endParaRPr>
          </a:p>
          <a:p>
            <a:pPr marL="0" indent="0" algn="l"/>
            <a:endParaRPr lang="en-US" altLang="en-US" sz="2800" i="0" dirty="0">
              <a:solidFill>
                <a:srgbClr val="000000"/>
              </a:solidFill>
            </a:endParaRPr>
          </a:p>
        </p:txBody>
      </p:sp>
      <p:sp>
        <p:nvSpPr>
          <p:cNvPr id="5" name="Content Placeholder 1"/>
          <p:cNvSpPr txBox="1">
            <a:spLocks/>
          </p:cNvSpPr>
          <p:nvPr/>
        </p:nvSpPr>
        <p:spPr>
          <a:xfrm>
            <a:off x="270374" y="3404029"/>
            <a:ext cx="11149957" cy="2950516"/>
          </a:xfrm>
          <a:prstGeom prst="rect">
            <a:avLst/>
          </a:prstGeom>
        </p:spPr>
        <p:txBody>
          <a:bodyPr vert="horz" lIns="91440" tIns="45720" rIns="91440" bIns="45720" rtlCol="0">
            <a:normAutofit lnSpcReduction="10000"/>
          </a:bodyPr>
          <a:lstStyle>
            <a:lvl1pPr marL="228600" indent="-228600" algn="ctr" defTabSz="914400" rtl="0" eaLnBrk="1" latinLnBrk="0" hangingPunct="1">
              <a:lnSpc>
                <a:spcPct val="90000"/>
              </a:lnSpc>
              <a:spcBef>
                <a:spcPts val="1000"/>
              </a:spcBef>
              <a:buFont typeface="Arial" panose="020B0604020202020204" pitchFamily="34" charset="0"/>
              <a:buNone/>
              <a:defRPr sz="2000" b="0" i="1" kern="1200">
                <a:solidFill>
                  <a:srgbClr val="C000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r>
              <a:rPr lang="en-US" altLang="en-US" sz="2400" b="1" i="0" dirty="0" smtClean="0">
                <a:solidFill>
                  <a:srgbClr val="000000"/>
                </a:solidFill>
              </a:rPr>
              <a:t>1-Core beliefs and values </a:t>
            </a:r>
            <a:r>
              <a:rPr lang="en-US" altLang="en-US" sz="2400" i="0" dirty="0" smtClean="0">
                <a:solidFill>
                  <a:srgbClr val="000000"/>
                </a:solidFill>
              </a:rPr>
              <a:t>are persistent </a:t>
            </a:r>
            <a:r>
              <a:rPr lang="ar-SA" altLang="en-US" sz="2400" i="0" dirty="0" smtClean="0">
                <a:solidFill>
                  <a:srgbClr val="000000"/>
                </a:solidFill>
              </a:rPr>
              <a:t>مستمرة وثابتة</a:t>
            </a:r>
            <a:r>
              <a:rPr lang="en-US" altLang="en-US" sz="2400" i="0" dirty="0" smtClean="0">
                <a:solidFill>
                  <a:srgbClr val="000000"/>
                </a:solidFill>
              </a:rPr>
              <a:t> and are passed on from parents to children and are reinforced by schools, businesses, and government.</a:t>
            </a:r>
          </a:p>
          <a:p>
            <a:pPr marL="0" indent="0" algn="l"/>
            <a:r>
              <a:rPr lang="en-US" altLang="en-US" sz="2400" i="0" dirty="0" smtClean="0">
                <a:solidFill>
                  <a:srgbClr val="000000"/>
                </a:solidFill>
              </a:rPr>
              <a:t>For </a:t>
            </a:r>
            <a:r>
              <a:rPr lang="en-US" altLang="en-US" sz="2400" i="0" dirty="0">
                <a:solidFill>
                  <a:srgbClr val="000000"/>
                </a:solidFill>
              </a:rPr>
              <a:t>example, most Americans believe in individual freedom, </a:t>
            </a:r>
            <a:r>
              <a:rPr lang="en-US" altLang="en-US" sz="2400" i="0" dirty="0" smtClean="0">
                <a:solidFill>
                  <a:srgbClr val="000000"/>
                </a:solidFill>
              </a:rPr>
              <a:t>hard work</a:t>
            </a:r>
            <a:r>
              <a:rPr lang="en-US" altLang="en-US" sz="2400" i="0" dirty="0">
                <a:solidFill>
                  <a:srgbClr val="000000"/>
                </a:solidFill>
              </a:rPr>
              <a:t>, getting married, and achievement and </a:t>
            </a:r>
            <a:r>
              <a:rPr lang="en-US" altLang="en-US" sz="2400" i="0" dirty="0" smtClean="0">
                <a:solidFill>
                  <a:srgbClr val="000000"/>
                </a:solidFill>
              </a:rPr>
              <a:t>success.</a:t>
            </a:r>
          </a:p>
          <a:p>
            <a:pPr marL="0" indent="0" algn="l"/>
            <a:r>
              <a:rPr lang="en-US" altLang="en-US" sz="2400" b="1" i="0" dirty="0" smtClean="0">
                <a:solidFill>
                  <a:srgbClr val="000000"/>
                </a:solidFill>
              </a:rPr>
              <a:t>2-Secondary beliefs and values </a:t>
            </a:r>
            <a:r>
              <a:rPr lang="en-US" altLang="en-US" sz="2400" i="0" dirty="0" smtClean="0">
                <a:solidFill>
                  <a:srgbClr val="000000"/>
                </a:solidFill>
              </a:rPr>
              <a:t>are more open to change and include people’s views of themselves, others, organizations, society, nature, and the universe.</a:t>
            </a:r>
          </a:p>
          <a:p>
            <a:pPr marL="0" indent="0" algn="l"/>
            <a:r>
              <a:rPr lang="en-US" altLang="en-US" sz="2400" i="0" dirty="0">
                <a:solidFill>
                  <a:srgbClr val="000000"/>
                </a:solidFill>
              </a:rPr>
              <a:t>For example, family-planning marketers could argue more effectively that people should</a:t>
            </a:r>
          </a:p>
          <a:p>
            <a:pPr marL="0" indent="0" algn="l"/>
            <a:r>
              <a:rPr lang="en-US" altLang="en-US" sz="2400" i="0" dirty="0">
                <a:solidFill>
                  <a:srgbClr val="000000"/>
                </a:solidFill>
              </a:rPr>
              <a:t>get married later than not get married at all.</a:t>
            </a:r>
            <a:endParaRPr lang="en-US" altLang="en-US" sz="2400" i="0" dirty="0" smtClean="0">
              <a:solidFill>
                <a:srgbClr val="000000"/>
              </a:solidFill>
            </a:endParaRPr>
          </a:p>
          <a:p>
            <a:pPr marL="342900" indent="-342900" algn="l">
              <a:buFont typeface="Wingdings" panose="05000000000000000000" pitchFamily="2" charset="2"/>
              <a:buChar char="Ø"/>
            </a:pPr>
            <a:endParaRPr lang="en-US" altLang="en-US" sz="2400" i="0" dirty="0" smtClean="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393072306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p:cNvSpPr>
            <a:spLocks noGrp="1" noChangeArrowheads="1"/>
          </p:cNvSpPr>
          <p:nvPr>
            <p:ph type="title"/>
          </p:nvPr>
        </p:nvSpPr>
        <p:spPr>
          <a:xfrm>
            <a:off x="676135" y="1364104"/>
            <a:ext cx="10915930" cy="612545"/>
          </a:xfrm>
        </p:spPr>
        <p:txBody>
          <a:bodyPr>
            <a:noAutofit/>
          </a:bodyPr>
          <a:lstStyle/>
          <a:p>
            <a:r>
              <a:rPr lang="en-US" b="1" dirty="0" smtClean="0"/>
              <a:t>A Company’s Marketing Environment</a:t>
            </a:r>
          </a:p>
        </p:txBody>
      </p:sp>
      <p:sp>
        <p:nvSpPr>
          <p:cNvPr id="18434" name="Content Placeholder 3"/>
          <p:cNvSpPr>
            <a:spLocks noGrp="1" noChangeArrowheads="1"/>
          </p:cNvSpPr>
          <p:nvPr>
            <p:ph type="body" sz="half" idx="2"/>
          </p:nvPr>
        </p:nvSpPr>
        <p:spPr>
          <a:xfrm>
            <a:off x="676135" y="2153379"/>
            <a:ext cx="10845636" cy="4350937"/>
          </a:xfrm>
        </p:spPr>
        <p:txBody>
          <a:bodyPr>
            <a:normAutofit/>
          </a:bodyPr>
          <a:lstStyle/>
          <a:p>
            <a:pPr marL="0" indent="0">
              <a:lnSpc>
                <a:spcPct val="100000"/>
              </a:lnSpc>
              <a:buFontTx/>
              <a:buNone/>
            </a:pPr>
            <a:r>
              <a:rPr lang="en-US" altLang="en-US" sz="2400" b="1" dirty="0"/>
              <a:t>The marketing environment </a:t>
            </a:r>
            <a:r>
              <a:rPr lang="en-US" altLang="en-US" sz="2400" dirty="0"/>
              <a:t>includes the actors and forces outside marketing that affect marketing management’s ability to build and maintain successful relationships with </a:t>
            </a:r>
            <a:r>
              <a:rPr lang="en-US" altLang="en-US" sz="2400" dirty="0" smtClean="0"/>
              <a:t>target customers.</a:t>
            </a:r>
          </a:p>
          <a:p>
            <a:pPr marL="0" lvl="0" indent="0">
              <a:lnSpc>
                <a:spcPct val="100000"/>
              </a:lnSpc>
              <a:buNone/>
            </a:pPr>
            <a:r>
              <a:rPr lang="en-US" altLang="en-US" sz="2400" b="1" dirty="0">
                <a:solidFill>
                  <a:prstClr val="black"/>
                </a:solidFill>
              </a:rPr>
              <a:t>Microenvironment </a:t>
            </a:r>
            <a:r>
              <a:rPr lang="en-US" altLang="en-US" sz="2400" dirty="0">
                <a:solidFill>
                  <a:prstClr val="black"/>
                </a:solidFill>
              </a:rPr>
              <a:t>consists of the actors close to the company that affect its ability to serve its customers—the company, suppliers, marketing intermediaries, customer markets, competitors, and publics. </a:t>
            </a:r>
            <a:endParaRPr lang="en-US" altLang="en-US" sz="2400" dirty="0" smtClean="0">
              <a:solidFill>
                <a:prstClr val="black"/>
              </a:solidFill>
            </a:endParaRPr>
          </a:p>
          <a:p>
            <a:pPr marL="0" lvl="0" indent="0">
              <a:buNone/>
            </a:pPr>
            <a:r>
              <a:rPr lang="en-US" altLang="en-US" sz="2400" b="1" dirty="0">
                <a:solidFill>
                  <a:prstClr val="black"/>
                </a:solidFill>
              </a:rPr>
              <a:t>Macroenvironment</a:t>
            </a:r>
            <a:r>
              <a:rPr lang="en-US" altLang="en-US" sz="2400" dirty="0">
                <a:solidFill>
                  <a:prstClr val="black"/>
                </a:solidFill>
              </a:rPr>
              <a:t> consists of the larger </a:t>
            </a:r>
            <a:r>
              <a:rPr lang="en-US" altLang="en-US" sz="2400" dirty="0" smtClean="0">
                <a:solidFill>
                  <a:prstClr val="black"/>
                </a:solidFill>
              </a:rPr>
              <a:t>societal </a:t>
            </a:r>
            <a:r>
              <a:rPr lang="en-US" altLang="en-US" sz="2400" dirty="0">
                <a:solidFill>
                  <a:prstClr val="black"/>
                </a:solidFill>
              </a:rPr>
              <a:t>forces </a:t>
            </a:r>
            <a:r>
              <a:rPr lang="ar-SA" altLang="en-US" sz="2400" dirty="0" smtClean="0">
                <a:solidFill>
                  <a:prstClr val="black"/>
                </a:solidFill>
              </a:rPr>
              <a:t>القوى المجتمعية</a:t>
            </a:r>
            <a:r>
              <a:rPr lang="en-US" altLang="en-US" sz="2400" dirty="0" smtClean="0">
                <a:solidFill>
                  <a:prstClr val="black"/>
                </a:solidFill>
              </a:rPr>
              <a:t>that </a:t>
            </a:r>
            <a:r>
              <a:rPr lang="en-US" altLang="en-US" sz="2400" dirty="0">
                <a:solidFill>
                  <a:prstClr val="black"/>
                </a:solidFill>
              </a:rPr>
              <a:t>affect the microenvironment—demographic, economic, natural, technological, political, and cultural forces. </a:t>
            </a:r>
          </a:p>
          <a:p>
            <a:pPr marL="0" lvl="0" indent="0">
              <a:lnSpc>
                <a:spcPct val="100000"/>
              </a:lnSpc>
              <a:buNone/>
            </a:pPr>
            <a:endParaRPr lang="en-US" altLang="en-US" sz="2400" dirty="0" smtClean="0">
              <a:solidFill>
                <a:prstClr val="black"/>
              </a:solidFill>
            </a:endParaRPr>
          </a:p>
          <a:p>
            <a:pPr marL="0" lvl="0" indent="0">
              <a:lnSpc>
                <a:spcPct val="100000"/>
              </a:lnSpc>
              <a:buNone/>
            </a:pPr>
            <a:endParaRPr lang="en-US" altLang="en-US" sz="2400" dirty="0">
              <a:solidFill>
                <a:prstClr val="black"/>
              </a:solidFill>
            </a:endParaRPr>
          </a:p>
          <a:p>
            <a:pPr marL="0" indent="0">
              <a:lnSpc>
                <a:spcPct val="100000"/>
              </a:lnSpc>
              <a:buFontTx/>
              <a:buNone/>
            </a:pPr>
            <a:endParaRPr lang="en-US" altLang="en-US" sz="2400" dirty="0"/>
          </a:p>
          <a:p>
            <a:endParaRPr lang="en-US" altLang="en-US" sz="4000" dirty="0"/>
          </a:p>
        </p:txBody>
      </p:sp>
    </p:spTree>
    <p:extLst>
      <p:ext uri="{BB962C8B-B14F-4D97-AF65-F5344CB8AC3E}">
        <p14:creationId xmlns:p14="http://schemas.microsoft.com/office/powerpoint/2010/main" val="411299235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p:cNvSpPr>
            <a:spLocks noGrp="1" noChangeArrowheads="1"/>
          </p:cNvSpPr>
          <p:nvPr>
            <p:ph type="title"/>
          </p:nvPr>
        </p:nvSpPr>
        <p:spPr>
          <a:xfrm>
            <a:off x="673407" y="451016"/>
            <a:ext cx="11187299" cy="639862"/>
          </a:xfrm>
        </p:spPr>
        <p:txBody>
          <a:bodyPr>
            <a:noAutofit/>
          </a:bodyPr>
          <a:lstStyle/>
          <a:p>
            <a:r>
              <a:rPr lang="en-US" sz="3600" dirty="0" smtClean="0"/>
              <a:t>Responding to the Marketing Environment</a:t>
            </a:r>
            <a:endParaRPr lang="en-US" sz="3600" b="1" dirty="0" smtClean="0"/>
          </a:p>
        </p:txBody>
      </p:sp>
      <p:sp>
        <p:nvSpPr>
          <p:cNvPr id="24578" name="Content Placeholder 11"/>
          <p:cNvSpPr>
            <a:spLocks noGrp="1"/>
          </p:cNvSpPr>
          <p:nvPr>
            <p:ph idx="1"/>
          </p:nvPr>
        </p:nvSpPr>
        <p:spPr>
          <a:xfrm>
            <a:off x="673407" y="1090878"/>
            <a:ext cx="11800389" cy="1610930"/>
          </a:xfrm>
        </p:spPr>
        <p:txBody>
          <a:bodyPr>
            <a:noAutofit/>
          </a:bodyPr>
          <a:lstStyle/>
          <a:p>
            <a:pPr marL="0" indent="0">
              <a:buNone/>
            </a:pPr>
            <a:r>
              <a:rPr lang="en-US" sz="3200" b="1" dirty="0" smtClean="0">
                <a:solidFill>
                  <a:srgbClr val="000000"/>
                </a:solidFill>
              </a:rPr>
              <a:t>Question</a:t>
            </a:r>
          </a:p>
          <a:p>
            <a:pPr marL="0" indent="0">
              <a:buNone/>
            </a:pPr>
            <a:r>
              <a:rPr lang="en-US" b="1" dirty="0" smtClean="0">
                <a:solidFill>
                  <a:srgbClr val="000000"/>
                </a:solidFill>
              </a:rPr>
              <a:t>How </a:t>
            </a:r>
            <a:r>
              <a:rPr lang="en-US" b="1" dirty="0">
                <a:solidFill>
                  <a:srgbClr val="000000"/>
                </a:solidFill>
              </a:rPr>
              <a:t>companies can react </a:t>
            </a:r>
            <a:r>
              <a:rPr lang="en-US" b="1" dirty="0" smtClean="0">
                <a:solidFill>
                  <a:srgbClr val="000000"/>
                </a:solidFill>
              </a:rPr>
              <a:t>to the </a:t>
            </a:r>
            <a:r>
              <a:rPr lang="en-US" b="1" dirty="0">
                <a:solidFill>
                  <a:srgbClr val="000000"/>
                </a:solidFill>
              </a:rPr>
              <a:t>marketing </a:t>
            </a:r>
            <a:r>
              <a:rPr lang="en-US" b="1" dirty="0" smtClean="0">
                <a:solidFill>
                  <a:srgbClr val="000000"/>
                </a:solidFill>
              </a:rPr>
              <a:t>environment?</a:t>
            </a:r>
            <a:endParaRPr lang="en-US" dirty="0"/>
          </a:p>
        </p:txBody>
      </p:sp>
      <p:graphicFrame>
        <p:nvGraphicFramePr>
          <p:cNvPr id="7" name="Content Placeholder 7"/>
          <p:cNvGraphicFramePr>
            <a:graphicFrameLocks noGrp="1"/>
          </p:cNvGraphicFramePr>
          <p:nvPr>
            <p:ph sz="quarter" idx="14"/>
            <p:extLst>
              <p:ext uri="{D42A27DB-BD31-4B8C-83A1-F6EECF244321}">
                <p14:modId xmlns:p14="http://schemas.microsoft.com/office/powerpoint/2010/main" val="4148076901"/>
              </p:ext>
            </p:extLst>
          </p:nvPr>
        </p:nvGraphicFramePr>
        <p:xfrm>
          <a:off x="1737672" y="2701808"/>
          <a:ext cx="81534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3661036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804" y="465826"/>
            <a:ext cx="11473131" cy="5865963"/>
          </a:xfrm>
        </p:spPr>
        <p:txBody>
          <a:bodyPr>
            <a:noAutofit/>
          </a:bodyPr>
          <a:lstStyle/>
          <a:p>
            <a:pPr lvl="0" algn="just">
              <a:lnSpc>
                <a:spcPct val="100000"/>
              </a:lnSpc>
              <a:spcBef>
                <a:spcPts val="0"/>
              </a:spcBef>
              <a:buFont typeface="Wingdings" panose="05000000000000000000" pitchFamily="2" charset="2"/>
              <a:buChar char="Ø"/>
            </a:pPr>
            <a:r>
              <a:rPr lang="en-US" altLang="en-US" dirty="0" smtClean="0">
                <a:solidFill>
                  <a:prstClr val="black"/>
                </a:solidFill>
              </a:rPr>
              <a:t>Many companies view the marketing environment as an </a:t>
            </a:r>
            <a:r>
              <a:rPr lang="en-US" altLang="en-US" b="1" dirty="0" smtClean="0">
                <a:solidFill>
                  <a:prstClr val="black"/>
                </a:solidFill>
              </a:rPr>
              <a:t>uncontrollable</a:t>
            </a:r>
            <a:r>
              <a:rPr lang="en-US" altLang="en-US" dirty="0" smtClean="0">
                <a:solidFill>
                  <a:prstClr val="black"/>
                </a:solidFill>
              </a:rPr>
              <a:t> element. They passively accept the marketing environment, analyze environmental forces and design strategies that will help the company avoid the threats and take advantage of the opportunities the environment provides.</a:t>
            </a:r>
            <a:endParaRPr lang="en-US" altLang="en-US" dirty="0">
              <a:solidFill>
                <a:prstClr val="black"/>
              </a:solidFill>
            </a:endParaRPr>
          </a:p>
          <a:p>
            <a:pPr lvl="0" algn="just" eaLnBrk="0" fontAlgn="base" hangingPunct="0">
              <a:lnSpc>
                <a:spcPct val="100000"/>
              </a:lnSpc>
              <a:spcBef>
                <a:spcPct val="0"/>
              </a:spcBef>
              <a:spcAft>
                <a:spcPct val="0"/>
              </a:spcAft>
              <a:buFont typeface="Wingdings" panose="05000000000000000000" pitchFamily="2" charset="2"/>
              <a:buChar char="Ø"/>
              <a:defRPr/>
            </a:pPr>
            <a:r>
              <a:rPr lang="en-US" altLang="en-US" dirty="0">
                <a:solidFill>
                  <a:prstClr val="black"/>
                </a:solidFill>
              </a:rPr>
              <a:t>Other companies take a </a:t>
            </a:r>
            <a:r>
              <a:rPr lang="en-US" altLang="en-US" b="1" i="1" dirty="0">
                <a:solidFill>
                  <a:prstClr val="black"/>
                </a:solidFill>
              </a:rPr>
              <a:t>proactive</a:t>
            </a:r>
            <a:r>
              <a:rPr lang="en-US" altLang="en-US" dirty="0">
                <a:solidFill>
                  <a:prstClr val="black"/>
                </a:solidFill>
              </a:rPr>
              <a:t> stance toward the marketing environment. Rather than assuming that strategic options are bounded by the current environment, these firms develop strategies to change the environment and overcome seemingly uncontrollable environmental </a:t>
            </a:r>
            <a:r>
              <a:rPr lang="en-US" altLang="en-US" dirty="0" smtClean="0">
                <a:solidFill>
                  <a:prstClr val="black"/>
                </a:solidFill>
              </a:rPr>
              <a:t>events. Companies </a:t>
            </a:r>
            <a:r>
              <a:rPr lang="en-US" altLang="en-US" dirty="0">
                <a:solidFill>
                  <a:prstClr val="black"/>
                </a:solidFill>
              </a:rPr>
              <a:t>and their products often create and shape new industries and their structures, products such as Ford’s Model T </a:t>
            </a:r>
            <a:r>
              <a:rPr lang="en-US" altLang="en-US" dirty="0" smtClean="0">
                <a:solidFill>
                  <a:prstClr val="black"/>
                </a:solidFill>
              </a:rPr>
              <a:t>car, Apple’s </a:t>
            </a:r>
            <a:r>
              <a:rPr lang="en-US" altLang="en-US" dirty="0">
                <a:solidFill>
                  <a:prstClr val="black"/>
                </a:solidFill>
              </a:rPr>
              <a:t>iPod and iPhone, Google’s search engine, and Amazon’s online marketplace.</a:t>
            </a:r>
          </a:p>
          <a:p>
            <a:pPr algn="just"/>
            <a:endParaRPr lang="en-US" dirty="0"/>
          </a:p>
        </p:txBody>
      </p:sp>
    </p:spTree>
    <p:extLst>
      <p:ext uri="{BB962C8B-B14F-4D97-AF65-F5344CB8AC3E}">
        <p14:creationId xmlns:p14="http://schemas.microsoft.com/office/powerpoint/2010/main" val="1254780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3849"/>
            <a:ext cx="11277600" cy="5492151"/>
          </a:xfrm>
        </p:spPr>
        <p:txBody>
          <a:bodyPr>
            <a:normAutofit/>
          </a:bodyPr>
          <a:lstStyle/>
          <a:p>
            <a:pPr lvl="0" algn="just">
              <a:lnSpc>
                <a:spcPct val="100000"/>
              </a:lnSpc>
              <a:spcBef>
                <a:spcPts val="0"/>
              </a:spcBef>
              <a:buFont typeface="Wingdings" panose="05000000000000000000" pitchFamily="2" charset="2"/>
              <a:buChar char="Ø"/>
            </a:pPr>
            <a:r>
              <a:rPr lang="en-US" altLang="en-US" dirty="0">
                <a:solidFill>
                  <a:prstClr val="black"/>
                </a:solidFill>
              </a:rPr>
              <a:t>Marketing management cannot always control environmental forces. In many cases, it must settle for simply watching and reacting to the environment. For example, a </a:t>
            </a:r>
            <a:r>
              <a:rPr lang="en-US" altLang="en-US" dirty="0" smtClean="0">
                <a:solidFill>
                  <a:prstClr val="black"/>
                </a:solidFill>
              </a:rPr>
              <a:t>company would </a:t>
            </a:r>
            <a:r>
              <a:rPr lang="en-US" altLang="en-US" dirty="0">
                <a:solidFill>
                  <a:prstClr val="black"/>
                </a:solidFill>
              </a:rPr>
              <a:t>have little success trying to influence geographic population shifts, the </a:t>
            </a:r>
            <a:r>
              <a:rPr lang="en-US" altLang="en-US" dirty="0" smtClean="0">
                <a:solidFill>
                  <a:prstClr val="black"/>
                </a:solidFill>
              </a:rPr>
              <a:t>economic environment</a:t>
            </a:r>
            <a:r>
              <a:rPr lang="en-US" altLang="en-US" dirty="0">
                <a:solidFill>
                  <a:prstClr val="black"/>
                </a:solidFill>
              </a:rPr>
              <a:t>, or major cultural values</a:t>
            </a:r>
            <a:r>
              <a:rPr lang="en-US" altLang="en-US" dirty="0" smtClean="0">
                <a:solidFill>
                  <a:prstClr val="black"/>
                </a:solidFill>
              </a:rPr>
              <a:t>. But </a:t>
            </a:r>
            <a:r>
              <a:rPr lang="en-US" altLang="en-US" dirty="0">
                <a:solidFill>
                  <a:prstClr val="black"/>
                </a:solidFill>
              </a:rPr>
              <a:t>whenever possible, smart marketing managers take a </a:t>
            </a:r>
            <a:r>
              <a:rPr lang="en-US" altLang="en-US" b="1" i="1" dirty="0">
                <a:solidFill>
                  <a:prstClr val="black"/>
                </a:solidFill>
              </a:rPr>
              <a:t>proactive</a:t>
            </a:r>
            <a:r>
              <a:rPr lang="en-US" altLang="en-US" dirty="0">
                <a:solidFill>
                  <a:prstClr val="black"/>
                </a:solidFill>
              </a:rPr>
              <a:t> rather than a </a:t>
            </a:r>
            <a:r>
              <a:rPr lang="en-US" altLang="en-US" b="1" i="1" dirty="0">
                <a:solidFill>
                  <a:prstClr val="black"/>
                </a:solidFill>
              </a:rPr>
              <a:t>reactive</a:t>
            </a:r>
            <a:r>
              <a:rPr lang="en-US" altLang="en-US" dirty="0">
                <a:solidFill>
                  <a:prstClr val="black"/>
                </a:solidFill>
              </a:rPr>
              <a:t> approach to the marketing environment </a:t>
            </a:r>
          </a:p>
          <a:p>
            <a:endParaRPr lang="en-US" dirty="0"/>
          </a:p>
        </p:txBody>
      </p:sp>
    </p:spTree>
    <p:extLst>
      <p:ext uri="{BB962C8B-B14F-4D97-AF65-F5344CB8AC3E}">
        <p14:creationId xmlns:p14="http://schemas.microsoft.com/office/powerpoint/2010/main" val="67770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ure 3.1 Actors in the Microenvironment.&#10;A semi-circular shaped chart shows the actors in the microenvironment.&#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8446" y="2526152"/>
            <a:ext cx="10461735" cy="3807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362308" y="500332"/>
            <a:ext cx="11628409" cy="1938992"/>
          </a:xfrm>
          <a:prstGeom prst="rect">
            <a:avLst/>
          </a:prstGeom>
        </p:spPr>
        <p:txBody>
          <a:bodyPr wrap="square">
            <a:spAutoFit/>
          </a:bodyPr>
          <a:lstStyle/>
          <a:p>
            <a:pPr algn="justLow"/>
            <a:r>
              <a:rPr lang="en-US" sz="2400" dirty="0" smtClean="0">
                <a:latin typeface="Arial" panose="020B0604020202020204" pitchFamily="34" charset="0"/>
                <a:cs typeface="Arial" panose="020B0604020202020204" pitchFamily="34" charset="0"/>
              </a:rPr>
              <a:t>Figure 3.1 shows </a:t>
            </a:r>
            <a:r>
              <a:rPr lang="en-US" sz="2400" dirty="0">
                <a:latin typeface="Arial" panose="020B0604020202020204" pitchFamily="34" charset="0"/>
                <a:cs typeface="Arial" panose="020B0604020202020204" pitchFamily="34" charset="0"/>
              </a:rPr>
              <a:t>the </a:t>
            </a:r>
            <a:r>
              <a:rPr lang="en-US" sz="2400" b="1" u="sng" dirty="0">
                <a:latin typeface="Arial" panose="020B0604020202020204" pitchFamily="34" charset="0"/>
                <a:cs typeface="Arial" panose="020B0604020202020204" pitchFamily="34" charset="0"/>
              </a:rPr>
              <a:t>major actors in the marketer’s microenvironment</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company’s </a:t>
            </a:r>
            <a:r>
              <a:rPr lang="en-US" sz="2400" dirty="0">
                <a:latin typeface="Arial" panose="020B0604020202020204" pitchFamily="34" charset="0"/>
                <a:cs typeface="Arial" panose="020B0604020202020204" pitchFamily="34" charset="0"/>
              </a:rPr>
              <a:t>value delivery </a:t>
            </a:r>
            <a:r>
              <a:rPr lang="en-US" sz="2400" dirty="0" smtClean="0">
                <a:latin typeface="Arial" panose="020B0604020202020204" pitchFamily="34" charset="0"/>
                <a:cs typeface="Arial" panose="020B0604020202020204" pitchFamily="34" charset="0"/>
              </a:rPr>
              <a:t>Marketing success requires building relationships with other company departments, suppliers, marketing intermediaries, competitors, various publics, and customers, which combine to make up the network</a:t>
            </a:r>
            <a:r>
              <a:rPr lang="en-US" sz="2400" dirty="0">
                <a:latin typeface="Arial" panose="020B0604020202020204" pitchFamily="34" charset="0"/>
                <a:cs typeface="Arial" panose="020B0604020202020204" pitchFamily="34" charset="0"/>
              </a:rPr>
              <a:t>.</a:t>
            </a:r>
            <a:r>
              <a:rPr lang="en-US" sz="2400" dirty="0" smtClean="0">
                <a:latin typeface="Arial" panose="020B0604020202020204" pitchFamily="34" charset="0"/>
                <a:cs typeface="Arial" panose="020B0604020202020204" pitchFamily="34" charset="0"/>
              </a:rPr>
              <a:t> </a:t>
            </a:r>
            <a:br>
              <a:rPr lang="en-US" sz="2400" dirty="0" smtClean="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51037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2"/>
          <p:cNvSpPr>
            <a:spLocks noGrp="1" noChangeArrowheads="1"/>
          </p:cNvSpPr>
          <p:nvPr>
            <p:ph type="title"/>
          </p:nvPr>
        </p:nvSpPr>
        <p:spPr>
          <a:xfrm>
            <a:off x="641714" y="0"/>
            <a:ext cx="10823834" cy="649705"/>
          </a:xfrm>
        </p:spPr>
        <p:txBody>
          <a:bodyPr>
            <a:noAutofit/>
          </a:bodyPr>
          <a:lstStyle/>
          <a:p>
            <a:r>
              <a:rPr lang="en-US" sz="3600" dirty="0" smtClean="0"/>
              <a:t>The major </a:t>
            </a:r>
            <a:r>
              <a:rPr lang="en-US" sz="3600" dirty="0"/>
              <a:t>actors in the marketer’s microenvironment</a:t>
            </a:r>
            <a:endParaRPr lang="en-US" sz="3600" b="1" dirty="0" smtClean="0"/>
          </a:p>
        </p:txBody>
      </p:sp>
      <p:sp>
        <p:nvSpPr>
          <p:cNvPr id="3" name="Content Placeholder 2"/>
          <p:cNvSpPr>
            <a:spLocks noGrp="1"/>
          </p:cNvSpPr>
          <p:nvPr>
            <p:ph idx="1"/>
          </p:nvPr>
        </p:nvSpPr>
        <p:spPr>
          <a:xfrm>
            <a:off x="3847381" y="916212"/>
            <a:ext cx="2709333" cy="545853"/>
          </a:xfrm>
        </p:spPr>
        <p:txBody>
          <a:bodyPr>
            <a:normAutofit/>
          </a:bodyPr>
          <a:lstStyle/>
          <a:p>
            <a:pPr marL="0" indent="0">
              <a:buNone/>
            </a:pPr>
            <a:r>
              <a:rPr lang="en-US" b="1" dirty="0" smtClean="0"/>
              <a:t>1-The Company</a:t>
            </a:r>
            <a:endParaRPr lang="en-US"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362309" y="1462065"/>
            <a:ext cx="11680165" cy="4783460"/>
          </a:xfrm>
        </p:spPr>
        <p:txBody>
          <a:bodyPr>
            <a:normAutofit fontScale="92500"/>
          </a:bodyPr>
          <a:lstStyle/>
          <a:p>
            <a:pPr marL="0" indent="0" algn="just"/>
            <a:r>
              <a:rPr lang="en-US" altLang="en-US" sz="2800" i="0" dirty="0">
                <a:solidFill>
                  <a:srgbClr val="000000"/>
                </a:solidFill>
              </a:rPr>
              <a:t>In designing marketing plans, marketing management takes other company groups into </a:t>
            </a:r>
            <a:r>
              <a:rPr lang="en-US" altLang="en-US" sz="2800" i="0" dirty="0" smtClean="0">
                <a:solidFill>
                  <a:srgbClr val="000000"/>
                </a:solidFill>
              </a:rPr>
              <a:t>account such as:</a:t>
            </a:r>
            <a:r>
              <a:rPr lang="en-US" altLang="en-US" sz="2800" i="0" dirty="0">
                <a:solidFill>
                  <a:srgbClr val="000000"/>
                </a:solidFill>
              </a:rPr>
              <a:t> </a:t>
            </a:r>
            <a:r>
              <a:rPr lang="en-US" altLang="en-US" sz="2800" b="1" i="0" dirty="0" smtClean="0">
                <a:solidFill>
                  <a:schemeClr val="tx1"/>
                </a:solidFill>
              </a:rPr>
              <a:t>Top management, Finance, Research </a:t>
            </a:r>
            <a:r>
              <a:rPr lang="en-US" altLang="en-US" sz="2800" b="1" i="0" dirty="0">
                <a:solidFill>
                  <a:schemeClr val="tx1"/>
                </a:solidFill>
              </a:rPr>
              <a:t>and </a:t>
            </a:r>
            <a:r>
              <a:rPr lang="en-US" altLang="en-US" sz="2800" b="1" i="0" dirty="0" smtClean="0">
                <a:solidFill>
                  <a:schemeClr val="tx1"/>
                </a:solidFill>
              </a:rPr>
              <a:t>development (R&amp;D), Purchasing, Operations</a:t>
            </a:r>
            <a:r>
              <a:rPr lang="en-US" altLang="en-US" sz="2800" b="1" i="0" dirty="0">
                <a:solidFill>
                  <a:schemeClr val="tx1"/>
                </a:solidFill>
              </a:rPr>
              <a:t> </a:t>
            </a:r>
            <a:r>
              <a:rPr lang="en-US" altLang="en-US" sz="2800" b="1" i="0" dirty="0" smtClean="0">
                <a:solidFill>
                  <a:schemeClr val="tx1"/>
                </a:solidFill>
              </a:rPr>
              <a:t>and Accounting</a:t>
            </a:r>
          </a:p>
          <a:p>
            <a:pPr marL="0" lvl="1" indent="0" algn="just">
              <a:buClr>
                <a:srgbClr val="007FA3"/>
              </a:buClr>
              <a:buNone/>
            </a:pPr>
            <a:r>
              <a:rPr lang="en-US" altLang="en-US" sz="2800" b="1" dirty="0" smtClean="0"/>
              <a:t>Note: </a:t>
            </a:r>
          </a:p>
          <a:p>
            <a:pPr marL="0" lvl="1" indent="0" algn="just">
              <a:buClr>
                <a:srgbClr val="007FA3"/>
              </a:buClr>
              <a:buNone/>
            </a:pPr>
            <a:r>
              <a:rPr lang="en-US" altLang="en-US" sz="2800" b="1" dirty="0" smtClean="0">
                <a:solidFill>
                  <a:srgbClr val="000000"/>
                </a:solidFill>
              </a:rPr>
              <a:t>1-</a:t>
            </a:r>
            <a:r>
              <a:rPr lang="en-US" altLang="en-US" sz="2800" dirty="0" smtClean="0">
                <a:solidFill>
                  <a:srgbClr val="000000"/>
                </a:solidFill>
              </a:rPr>
              <a:t>Top </a:t>
            </a:r>
            <a:r>
              <a:rPr lang="en-US" altLang="en-US" sz="2800" dirty="0">
                <a:solidFill>
                  <a:srgbClr val="000000"/>
                </a:solidFill>
              </a:rPr>
              <a:t>management sets the company’s mission, objectives, </a:t>
            </a:r>
            <a:r>
              <a:rPr lang="en-US" altLang="en-US" sz="2800" dirty="0" smtClean="0">
                <a:solidFill>
                  <a:srgbClr val="000000"/>
                </a:solidFill>
              </a:rPr>
              <a:t>broad strategies</a:t>
            </a:r>
            <a:r>
              <a:rPr lang="en-US" altLang="en-US" sz="2800" dirty="0">
                <a:solidFill>
                  <a:srgbClr val="000000"/>
                </a:solidFill>
              </a:rPr>
              <a:t>, and </a:t>
            </a:r>
            <a:r>
              <a:rPr lang="en-US" altLang="en-US" sz="2800" dirty="0" smtClean="0">
                <a:solidFill>
                  <a:srgbClr val="000000"/>
                </a:solidFill>
              </a:rPr>
              <a:t>policies</a:t>
            </a:r>
          </a:p>
          <a:p>
            <a:pPr marL="0" lvl="1" indent="0" algn="just">
              <a:buClr>
                <a:srgbClr val="007FA3"/>
              </a:buClr>
              <a:buNone/>
            </a:pPr>
            <a:r>
              <a:rPr lang="en-US" altLang="en-US" sz="2800" b="1" dirty="0" smtClean="0">
                <a:solidFill>
                  <a:srgbClr val="000000"/>
                </a:solidFill>
              </a:rPr>
              <a:t>2-</a:t>
            </a:r>
            <a:r>
              <a:rPr lang="en-US" altLang="en-US" sz="2800" dirty="0" smtClean="0">
                <a:solidFill>
                  <a:srgbClr val="000000"/>
                </a:solidFill>
              </a:rPr>
              <a:t>Marketing </a:t>
            </a:r>
            <a:r>
              <a:rPr lang="en-US" altLang="en-US" sz="2800" dirty="0">
                <a:solidFill>
                  <a:srgbClr val="000000"/>
                </a:solidFill>
              </a:rPr>
              <a:t>managers make decisions within these broader strategies and plans. </a:t>
            </a:r>
            <a:endParaRPr lang="en-US" altLang="en-US" sz="2800" dirty="0" smtClean="0">
              <a:solidFill>
                <a:srgbClr val="000000"/>
              </a:solidFill>
            </a:endParaRPr>
          </a:p>
          <a:p>
            <a:pPr marL="0" lvl="1" indent="0" algn="just">
              <a:buClr>
                <a:srgbClr val="007FA3"/>
              </a:buClr>
              <a:buNone/>
            </a:pPr>
            <a:r>
              <a:rPr lang="en-US" altLang="en-US" sz="2800" b="1" dirty="0" smtClean="0">
                <a:solidFill>
                  <a:srgbClr val="000000"/>
                </a:solidFill>
              </a:rPr>
              <a:t>3-</a:t>
            </a:r>
            <a:r>
              <a:rPr lang="en-US" altLang="en-US" sz="2800" dirty="0" smtClean="0">
                <a:solidFill>
                  <a:srgbClr val="000000"/>
                </a:solidFill>
              </a:rPr>
              <a:t>Then, </a:t>
            </a:r>
            <a:r>
              <a:rPr lang="en-US" altLang="en-US" sz="2800" dirty="0">
                <a:solidFill>
                  <a:srgbClr val="000000"/>
                </a:solidFill>
              </a:rPr>
              <a:t>marketing managers must work </a:t>
            </a:r>
            <a:r>
              <a:rPr lang="en-US" altLang="en-US" sz="2800" dirty="0" smtClean="0">
                <a:solidFill>
                  <a:srgbClr val="000000"/>
                </a:solidFill>
              </a:rPr>
              <a:t>closely with </a:t>
            </a:r>
            <a:r>
              <a:rPr lang="en-US" altLang="en-US" sz="2800" dirty="0">
                <a:solidFill>
                  <a:srgbClr val="000000"/>
                </a:solidFill>
              </a:rPr>
              <a:t>other company departments. </a:t>
            </a:r>
            <a:endParaRPr lang="en-US" altLang="en-US" sz="2800" dirty="0" smtClean="0">
              <a:solidFill>
                <a:srgbClr val="000000"/>
              </a:solidFill>
            </a:endParaRPr>
          </a:p>
          <a:p>
            <a:pPr marL="0" lvl="1" indent="0" algn="just">
              <a:buClr>
                <a:srgbClr val="007FA3"/>
              </a:buClr>
              <a:buNone/>
            </a:pPr>
            <a:r>
              <a:rPr lang="en-US" altLang="en-US" sz="2800" b="1" dirty="0" smtClean="0">
                <a:solidFill>
                  <a:srgbClr val="000000"/>
                </a:solidFill>
              </a:rPr>
              <a:t>4-</a:t>
            </a:r>
            <a:r>
              <a:rPr lang="en-US" altLang="en-US" sz="2800" dirty="0" smtClean="0">
                <a:solidFill>
                  <a:srgbClr val="000000"/>
                </a:solidFill>
              </a:rPr>
              <a:t>With </a:t>
            </a:r>
            <a:r>
              <a:rPr lang="en-US" altLang="en-US" sz="2800" dirty="0">
                <a:solidFill>
                  <a:srgbClr val="000000"/>
                </a:solidFill>
              </a:rPr>
              <a:t>marketing taking the lead, all </a:t>
            </a:r>
            <a:r>
              <a:rPr lang="en-US" altLang="en-US" sz="2800" dirty="0" smtClean="0">
                <a:solidFill>
                  <a:srgbClr val="000000"/>
                </a:solidFill>
              </a:rPr>
              <a:t>departments—from manufacturing </a:t>
            </a:r>
            <a:r>
              <a:rPr lang="en-US" altLang="en-US" sz="2800" dirty="0">
                <a:solidFill>
                  <a:srgbClr val="000000"/>
                </a:solidFill>
              </a:rPr>
              <a:t>and finance to legal and human </a:t>
            </a:r>
            <a:r>
              <a:rPr lang="en-US" altLang="en-US" sz="2800" dirty="0" smtClean="0">
                <a:solidFill>
                  <a:srgbClr val="000000"/>
                </a:solidFill>
              </a:rPr>
              <a:t>resources share </a:t>
            </a:r>
            <a:r>
              <a:rPr lang="en-US" altLang="en-US" sz="2800" dirty="0">
                <a:solidFill>
                  <a:srgbClr val="000000"/>
                </a:solidFill>
              </a:rPr>
              <a:t>the responsibility for understanding customer needs and creating customer value.</a:t>
            </a:r>
            <a:endParaRPr lang="en-US" altLang="en-US" sz="2800" i="0" dirty="0">
              <a:solidFill>
                <a:srgbClr val="000000"/>
              </a:solidFill>
            </a:endParaRP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170982543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335" y="416255"/>
            <a:ext cx="2709333" cy="543198"/>
          </a:xfrm>
        </p:spPr>
        <p:txBody>
          <a:bodyPr>
            <a:normAutofit/>
          </a:bodyPr>
          <a:lstStyle/>
          <a:p>
            <a:pPr marL="0" indent="0">
              <a:buNone/>
            </a:pPr>
            <a:r>
              <a:rPr lang="en-US" b="1" dirty="0" smtClean="0"/>
              <a:t>2-Suppliers</a:t>
            </a:r>
            <a:endParaRPr lang="en-US"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378309" y="1332373"/>
            <a:ext cx="10126134" cy="5258207"/>
          </a:xfrm>
        </p:spPr>
        <p:txBody>
          <a:bodyPr>
            <a:normAutofit/>
          </a:bodyPr>
          <a:lstStyle/>
          <a:p>
            <a:pPr marL="284163" indent="-284163" algn="just">
              <a:buClr>
                <a:srgbClr val="0078A2"/>
              </a:buClr>
              <a:buFont typeface="Arial"/>
              <a:buChar char="•"/>
              <a:defRPr/>
            </a:pPr>
            <a:r>
              <a:rPr lang="en-US" sz="2800" i="0" dirty="0">
                <a:solidFill>
                  <a:srgbClr val="000000"/>
                </a:solidFill>
              </a:rPr>
              <a:t>Provide the resources to produce goods and services</a:t>
            </a:r>
          </a:p>
          <a:p>
            <a:pPr marL="284163" indent="-284163" algn="just">
              <a:buClr>
                <a:srgbClr val="0078A2"/>
              </a:buClr>
              <a:buFont typeface="Arial"/>
              <a:buChar char="•"/>
              <a:defRPr/>
            </a:pPr>
            <a:r>
              <a:rPr lang="en-US" sz="2800" i="0" dirty="0" smtClean="0">
                <a:solidFill>
                  <a:srgbClr val="000000"/>
                </a:solidFill>
              </a:rPr>
              <a:t>Treat </a:t>
            </a:r>
            <a:r>
              <a:rPr lang="en-US" sz="2800" i="0" dirty="0">
                <a:solidFill>
                  <a:srgbClr val="000000"/>
                </a:solidFill>
              </a:rPr>
              <a:t>as partners to provide customer </a:t>
            </a:r>
            <a:r>
              <a:rPr lang="en-US" sz="2800" i="0" dirty="0" smtClean="0">
                <a:solidFill>
                  <a:srgbClr val="000000"/>
                </a:solidFill>
              </a:rPr>
              <a:t>value</a:t>
            </a:r>
          </a:p>
          <a:p>
            <a:pPr marL="284163" indent="-284163" algn="just">
              <a:buClr>
                <a:srgbClr val="0078A2"/>
              </a:buClr>
              <a:buFont typeface="Arial"/>
              <a:buChar char="•"/>
              <a:defRPr/>
            </a:pPr>
            <a:r>
              <a:rPr lang="en-US" sz="2800" i="0" dirty="0">
                <a:solidFill>
                  <a:srgbClr val="000000"/>
                </a:solidFill>
              </a:rPr>
              <a:t>Suppliers form an important link in the company’s overall customer value delivery network. Supplier problems can seriously affect marketing. </a:t>
            </a:r>
            <a:endParaRPr lang="en-US" sz="2800" i="0" dirty="0" smtClean="0">
              <a:solidFill>
                <a:srgbClr val="000000"/>
              </a:solidFill>
            </a:endParaRPr>
          </a:p>
          <a:p>
            <a:pPr marL="284163" indent="-284163" algn="just">
              <a:buClr>
                <a:srgbClr val="0078A2"/>
              </a:buClr>
              <a:buFont typeface="Arial"/>
              <a:buChar char="•"/>
              <a:defRPr/>
            </a:pPr>
            <a:r>
              <a:rPr lang="en-US" sz="2800" i="0" dirty="0" smtClean="0">
                <a:solidFill>
                  <a:srgbClr val="000000"/>
                </a:solidFill>
              </a:rPr>
              <a:t>Marketing </a:t>
            </a:r>
            <a:r>
              <a:rPr lang="en-US" sz="2800" i="0" dirty="0">
                <a:solidFill>
                  <a:srgbClr val="000000"/>
                </a:solidFill>
              </a:rPr>
              <a:t>managers must watch supply availability and costs. Supply shortages or delays, labor strikes, natural disasters, and other events can cost sales in the short run and damage customer satisfaction in the long run. Rising supply costs may force price increases that can </a:t>
            </a:r>
            <a:r>
              <a:rPr lang="en-US" sz="2800" i="0" dirty="0" smtClean="0">
                <a:solidFill>
                  <a:srgbClr val="000000"/>
                </a:solidFill>
              </a:rPr>
              <a:t>harm</a:t>
            </a:r>
            <a:r>
              <a:rPr lang="ar-SA" sz="2800" i="0" dirty="0" smtClean="0">
                <a:solidFill>
                  <a:srgbClr val="000000"/>
                </a:solidFill>
              </a:rPr>
              <a:t>ضرر</a:t>
            </a:r>
            <a:r>
              <a:rPr lang="en-US" sz="2800" i="0" dirty="0" smtClean="0">
                <a:solidFill>
                  <a:srgbClr val="000000"/>
                </a:solidFill>
              </a:rPr>
              <a:t> </a:t>
            </a:r>
            <a:r>
              <a:rPr lang="en-US" sz="2800" i="0" dirty="0">
                <a:solidFill>
                  <a:srgbClr val="000000"/>
                </a:solidFill>
              </a:rPr>
              <a:t>the company’s sales volume</a:t>
            </a:r>
          </a:p>
          <a:p>
            <a:pPr marL="0" indent="0" algn="l"/>
            <a:endParaRPr lang="en-US" altLang="en-US" sz="2800" i="0" dirty="0">
              <a:solidFill>
                <a:srgbClr val="000000"/>
              </a:solidFill>
            </a:endParaRPr>
          </a:p>
        </p:txBody>
      </p:sp>
    </p:spTree>
    <p:extLst>
      <p:ext uri="{BB962C8B-B14F-4D97-AF65-F5344CB8AC3E}">
        <p14:creationId xmlns:p14="http://schemas.microsoft.com/office/powerpoint/2010/main" val="1987608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8572" y="436522"/>
            <a:ext cx="4504267" cy="595674"/>
          </a:xfrm>
        </p:spPr>
        <p:txBody>
          <a:bodyPr>
            <a:normAutofit/>
          </a:bodyPr>
          <a:lstStyle/>
          <a:p>
            <a:pPr marL="0" indent="0">
              <a:buNone/>
            </a:pPr>
            <a:r>
              <a:rPr lang="en-US" b="1" dirty="0" smtClean="0"/>
              <a:t>3-Marketing Intermediaries</a:t>
            </a:r>
            <a:endParaRPr lang="en-US"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504497" y="2025111"/>
            <a:ext cx="5723467" cy="3399507"/>
          </a:xfrm>
        </p:spPr>
        <p:txBody>
          <a:bodyPr>
            <a:normAutofit/>
          </a:bodyPr>
          <a:lstStyle/>
          <a:p>
            <a:pPr marL="0" indent="0" algn="l"/>
            <a:r>
              <a:rPr lang="en-US" altLang="en-US" sz="2400" b="1" i="0" dirty="0">
                <a:solidFill>
                  <a:srgbClr val="000000"/>
                </a:solidFill>
              </a:rPr>
              <a:t>Marketing intermediaries </a:t>
            </a:r>
            <a:r>
              <a:rPr lang="en-US" altLang="en-US" sz="2400" i="0" dirty="0">
                <a:solidFill>
                  <a:srgbClr val="000000"/>
                </a:solidFill>
              </a:rPr>
              <a:t>are firms that help the company to promote, sell, and distribute its goods to final buyers</a:t>
            </a:r>
            <a:r>
              <a:rPr lang="en-US" altLang="en-US" sz="2400" i="0" dirty="0" smtClean="0">
                <a:solidFill>
                  <a:srgbClr val="000000"/>
                </a:solidFill>
              </a:rPr>
              <a:t>.</a:t>
            </a:r>
          </a:p>
          <a:p>
            <a:pPr marL="0" indent="0" algn="l"/>
            <a:endParaRPr lang="en-US" altLang="en-US" sz="2400" i="0" dirty="0">
              <a:solidFill>
                <a:srgbClr val="000000"/>
              </a:solidFill>
            </a:endParaRPr>
          </a:p>
          <a:p>
            <a:pPr marL="0" indent="0" algn="l"/>
            <a:r>
              <a:rPr lang="en-US" altLang="en-US" sz="2400" i="0" dirty="0">
                <a:solidFill>
                  <a:srgbClr val="000000"/>
                </a:solidFill>
              </a:rPr>
              <a:t>They include resellers, physical distribution firms, marketing services </a:t>
            </a:r>
            <a:r>
              <a:rPr lang="en-US" altLang="en-US" sz="2400" i="0" dirty="0" smtClean="0">
                <a:solidFill>
                  <a:srgbClr val="000000"/>
                </a:solidFill>
              </a:rPr>
              <a:t>agencies</a:t>
            </a:r>
            <a:r>
              <a:rPr lang="en-US" altLang="en-US" sz="2400" i="0" dirty="0">
                <a:solidFill>
                  <a:srgbClr val="000000"/>
                </a:solidFill>
              </a:rPr>
              <a:t>, and financial intermediaries.</a:t>
            </a:r>
          </a:p>
          <a:p>
            <a:pPr marL="0" indent="0" algn="l"/>
            <a:endParaRPr lang="en-US" altLang="en-US" sz="2800" i="0" dirty="0">
              <a:solidFill>
                <a:srgbClr val="000000"/>
              </a:solidFill>
            </a:endParaRPr>
          </a:p>
        </p:txBody>
      </p:sp>
      <p:pic>
        <p:nvPicPr>
          <p:cNvPr id="2050" name="Picture 2" descr="Photo shows a woman using a Fanta vending machine while a man looks on.&#10;&#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74461" y="1390781"/>
            <a:ext cx="4697884" cy="40338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606290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4075" y="235635"/>
            <a:ext cx="7159925" cy="570788"/>
          </a:xfrm>
        </p:spPr>
        <p:txBody>
          <a:bodyPr>
            <a:normAutofit/>
          </a:bodyPr>
          <a:lstStyle/>
          <a:p>
            <a:pPr marL="0" indent="0">
              <a:buNone/>
            </a:pPr>
            <a:r>
              <a:rPr lang="en-US" b="1" dirty="0"/>
              <a:t>Types of Marketing Intermediaries</a:t>
            </a:r>
          </a:p>
          <a:p>
            <a:pPr marL="0" indent="0">
              <a:buNone/>
            </a:pPr>
            <a:endParaRPr lang="en-US" b="1" dirty="0"/>
          </a:p>
          <a:p>
            <a:pPr marL="0" indent="0">
              <a:buNone/>
            </a:pPr>
            <a:endParaRPr lang="en-US" dirty="0"/>
          </a:p>
        </p:txBody>
      </p:sp>
      <p:sp>
        <p:nvSpPr>
          <p:cNvPr id="5" name="Rectangle 4"/>
          <p:cNvSpPr/>
          <p:nvPr/>
        </p:nvSpPr>
        <p:spPr>
          <a:xfrm>
            <a:off x="207034" y="1141266"/>
            <a:ext cx="11335109" cy="5170646"/>
          </a:xfrm>
          <a:prstGeom prst="rect">
            <a:avLst/>
          </a:prstGeom>
        </p:spPr>
        <p:txBody>
          <a:bodyPr wrap="square">
            <a:spAutoFit/>
          </a:bodyPr>
          <a:lstStyle/>
          <a:p>
            <a:pPr marL="457200" lvl="0" indent="-457200">
              <a:buFont typeface="+mj-lt"/>
              <a:buAutoNum type="arabicPeriod"/>
            </a:pPr>
            <a:r>
              <a:rPr lang="en-US" altLang="en-US" sz="2200" b="1" i="1" dirty="0" smtClean="0">
                <a:solidFill>
                  <a:prstClr val="black"/>
                </a:solidFill>
              </a:rPr>
              <a:t>Resellers:</a:t>
            </a:r>
            <a:r>
              <a:rPr lang="en-US" altLang="en-US" sz="2200" dirty="0" smtClean="0">
                <a:solidFill>
                  <a:prstClr val="black"/>
                </a:solidFill>
              </a:rPr>
              <a:t> </a:t>
            </a:r>
            <a:r>
              <a:rPr lang="en-US" altLang="en-US" sz="2200" dirty="0">
                <a:solidFill>
                  <a:prstClr val="black"/>
                </a:solidFill>
              </a:rPr>
              <a:t>are distribution channel firms that help the company find customers or make sales to them.  Large and growing reseller organizations, such as Walmart and Costco, frequently have enough power to dictate </a:t>
            </a:r>
            <a:r>
              <a:rPr lang="en-US" altLang="en-US" sz="2200" dirty="0" smtClean="0">
                <a:solidFill>
                  <a:prstClr val="black"/>
                </a:solidFill>
              </a:rPr>
              <a:t>terms</a:t>
            </a:r>
            <a:r>
              <a:rPr lang="ar-SA" altLang="en-US" sz="2200" dirty="0" smtClean="0">
                <a:solidFill>
                  <a:prstClr val="black"/>
                </a:solidFill>
              </a:rPr>
              <a:t>تملي الشروط</a:t>
            </a:r>
            <a:r>
              <a:rPr lang="en-US" altLang="en-US" sz="2200" dirty="0" smtClean="0">
                <a:solidFill>
                  <a:prstClr val="black"/>
                </a:solidFill>
              </a:rPr>
              <a:t> </a:t>
            </a:r>
            <a:r>
              <a:rPr lang="en-US" altLang="en-US" sz="2200" dirty="0">
                <a:solidFill>
                  <a:prstClr val="black"/>
                </a:solidFill>
              </a:rPr>
              <a:t>or even shut smaller manufacturers out of large markets.</a:t>
            </a:r>
          </a:p>
          <a:p>
            <a:pPr marL="457200" lvl="0" indent="-457200">
              <a:buFont typeface="+mj-lt"/>
              <a:buAutoNum type="arabicPeriod"/>
            </a:pPr>
            <a:endParaRPr lang="en-US" altLang="en-US" sz="2200" dirty="0">
              <a:solidFill>
                <a:prstClr val="black"/>
              </a:solidFill>
            </a:endParaRPr>
          </a:p>
          <a:p>
            <a:pPr marL="457200" lvl="0" indent="-457200">
              <a:buFont typeface="+mj-lt"/>
              <a:buAutoNum type="arabicPeriod"/>
            </a:pPr>
            <a:r>
              <a:rPr lang="en-US" altLang="en-US" sz="2200" b="1" i="1" dirty="0">
                <a:solidFill>
                  <a:prstClr val="black"/>
                </a:solidFill>
              </a:rPr>
              <a:t>Physical </a:t>
            </a:r>
            <a:r>
              <a:rPr lang="en-US" altLang="en-US" sz="2200" b="1" i="1" dirty="0" smtClean="0">
                <a:solidFill>
                  <a:prstClr val="black"/>
                </a:solidFill>
              </a:rPr>
              <a:t>distribution: </a:t>
            </a:r>
            <a:r>
              <a:rPr lang="en-US" altLang="en-US" sz="2200" i="1" dirty="0">
                <a:solidFill>
                  <a:prstClr val="black"/>
                </a:solidFill>
              </a:rPr>
              <a:t>firms</a:t>
            </a:r>
            <a:r>
              <a:rPr lang="en-US" altLang="en-US" sz="2200" dirty="0">
                <a:solidFill>
                  <a:prstClr val="black"/>
                </a:solidFill>
              </a:rPr>
              <a:t> help the company stock and move goods from their points of origin to their </a:t>
            </a:r>
            <a:r>
              <a:rPr lang="en-US" altLang="en-US" sz="2200" dirty="0" smtClean="0">
                <a:solidFill>
                  <a:prstClr val="black"/>
                </a:solidFill>
              </a:rPr>
              <a:t>destinations</a:t>
            </a:r>
            <a:r>
              <a:rPr lang="ar-SA" altLang="en-US" sz="2200" dirty="0" smtClean="0">
                <a:solidFill>
                  <a:prstClr val="black"/>
                </a:solidFill>
              </a:rPr>
              <a:t>اماكن وصولها</a:t>
            </a:r>
            <a:r>
              <a:rPr lang="en-US" altLang="en-US" sz="2200" dirty="0" smtClean="0">
                <a:solidFill>
                  <a:prstClr val="black"/>
                </a:solidFill>
              </a:rPr>
              <a:t>.</a:t>
            </a:r>
            <a:endParaRPr lang="en-US" altLang="en-US" sz="2200" dirty="0">
              <a:solidFill>
                <a:prstClr val="black"/>
              </a:solidFill>
            </a:endParaRPr>
          </a:p>
          <a:p>
            <a:pPr marL="457200" lvl="0" indent="-457200">
              <a:buFont typeface="+mj-lt"/>
              <a:buAutoNum type="arabicPeriod"/>
            </a:pPr>
            <a:endParaRPr lang="en-US" altLang="en-US" sz="2200" dirty="0">
              <a:solidFill>
                <a:prstClr val="black"/>
              </a:solidFill>
            </a:endParaRPr>
          </a:p>
          <a:p>
            <a:pPr marL="457200" lvl="0" indent="-457200">
              <a:buFont typeface="+mj-lt"/>
              <a:buAutoNum type="arabicPeriod"/>
            </a:pPr>
            <a:r>
              <a:rPr lang="en-US" altLang="en-US" sz="2200" b="1" i="1" dirty="0">
                <a:solidFill>
                  <a:prstClr val="black"/>
                </a:solidFill>
              </a:rPr>
              <a:t>Marketing services </a:t>
            </a:r>
            <a:r>
              <a:rPr lang="en-US" altLang="en-US" sz="2200" b="1" i="1" dirty="0" smtClean="0">
                <a:solidFill>
                  <a:prstClr val="black"/>
                </a:solidFill>
              </a:rPr>
              <a:t>agencies:</a:t>
            </a:r>
            <a:r>
              <a:rPr lang="en-US" altLang="en-US" sz="2200" b="1" dirty="0" smtClean="0">
                <a:solidFill>
                  <a:prstClr val="black"/>
                </a:solidFill>
              </a:rPr>
              <a:t> </a:t>
            </a:r>
            <a:r>
              <a:rPr lang="en-US" altLang="en-US" sz="2200" dirty="0">
                <a:solidFill>
                  <a:prstClr val="black"/>
                </a:solidFill>
              </a:rPr>
              <a:t>are the marketing research firms, advertising agencies, media firms, and marketing consulting firms that help the company target and promote its products to the right markets. </a:t>
            </a:r>
          </a:p>
          <a:p>
            <a:pPr marL="457200" lvl="0" indent="-457200">
              <a:buFont typeface="+mj-lt"/>
              <a:buAutoNum type="arabicPeriod"/>
            </a:pPr>
            <a:endParaRPr lang="en-US" altLang="en-US" sz="2200" i="1" dirty="0">
              <a:solidFill>
                <a:prstClr val="black"/>
              </a:solidFill>
            </a:endParaRPr>
          </a:p>
          <a:p>
            <a:pPr marL="457200" lvl="0" indent="-457200">
              <a:buFont typeface="+mj-lt"/>
              <a:buAutoNum type="arabicPeriod"/>
            </a:pPr>
            <a:r>
              <a:rPr lang="en-US" altLang="en-US" sz="2200" b="1" i="1" dirty="0">
                <a:solidFill>
                  <a:prstClr val="black"/>
                </a:solidFill>
              </a:rPr>
              <a:t>Financial </a:t>
            </a:r>
            <a:r>
              <a:rPr lang="en-US" altLang="en-US" sz="2200" b="1" i="1" dirty="0" smtClean="0">
                <a:solidFill>
                  <a:prstClr val="black"/>
                </a:solidFill>
              </a:rPr>
              <a:t>intermediaries:</a:t>
            </a:r>
            <a:r>
              <a:rPr lang="en-US" altLang="en-US" sz="2200" b="1" dirty="0" smtClean="0">
                <a:solidFill>
                  <a:prstClr val="black"/>
                </a:solidFill>
              </a:rPr>
              <a:t> </a:t>
            </a:r>
            <a:r>
              <a:rPr lang="en-US" altLang="en-US" sz="2200" dirty="0">
                <a:solidFill>
                  <a:prstClr val="black"/>
                </a:solidFill>
              </a:rPr>
              <a:t>include banks, credit companies, insurance companies, and other businesses that help finance transactions </a:t>
            </a:r>
            <a:r>
              <a:rPr lang="ar-SA" altLang="en-US" sz="2200" dirty="0" smtClean="0">
                <a:solidFill>
                  <a:prstClr val="black"/>
                </a:solidFill>
              </a:rPr>
              <a:t>المعاملات المالية</a:t>
            </a:r>
            <a:r>
              <a:rPr lang="en-US" altLang="en-US" sz="2200" dirty="0" smtClean="0">
                <a:solidFill>
                  <a:prstClr val="black"/>
                </a:solidFill>
              </a:rPr>
              <a:t>or insure</a:t>
            </a:r>
            <a:r>
              <a:rPr lang="ar-SA" altLang="en-US" sz="2200" dirty="0" smtClean="0">
                <a:solidFill>
                  <a:prstClr val="black"/>
                </a:solidFill>
              </a:rPr>
              <a:t>تأمين</a:t>
            </a:r>
            <a:r>
              <a:rPr lang="en-US" altLang="en-US" sz="2200" dirty="0" smtClean="0">
                <a:solidFill>
                  <a:prstClr val="black"/>
                </a:solidFill>
              </a:rPr>
              <a:t> </a:t>
            </a:r>
            <a:r>
              <a:rPr lang="en-US" altLang="en-US" sz="2200" dirty="0">
                <a:solidFill>
                  <a:prstClr val="black"/>
                </a:solidFill>
              </a:rPr>
              <a:t>against the risks associated with the buying and selling of goods.</a:t>
            </a:r>
          </a:p>
        </p:txBody>
      </p:sp>
    </p:spTree>
    <p:extLst>
      <p:ext uri="{BB962C8B-B14F-4D97-AF65-F5344CB8AC3E}">
        <p14:creationId xmlns:p14="http://schemas.microsoft.com/office/powerpoint/2010/main" val="202442166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4978" y="165985"/>
            <a:ext cx="4182044" cy="662151"/>
          </a:xfrm>
        </p:spPr>
        <p:txBody>
          <a:bodyPr>
            <a:normAutofit/>
          </a:bodyPr>
          <a:lstStyle/>
          <a:p>
            <a:pPr marL="0" indent="0">
              <a:buNone/>
            </a:pPr>
            <a:r>
              <a:rPr lang="en-US" sz="3600" b="1" dirty="0" smtClean="0"/>
              <a:t>4-Competitors</a:t>
            </a:r>
            <a:endParaRPr lang="en-US" sz="3600" dirty="0" smtClean="0"/>
          </a:p>
          <a:p>
            <a:pPr marL="0" indent="0">
              <a:buNone/>
            </a:pPr>
            <a:endParaRPr lang="en-US" b="1" dirty="0"/>
          </a:p>
          <a:p>
            <a:pPr marL="0" indent="0">
              <a:buNone/>
            </a:pPr>
            <a:endParaRPr lang="en-US" dirty="0"/>
          </a:p>
        </p:txBody>
      </p:sp>
      <p:sp>
        <p:nvSpPr>
          <p:cNvPr id="2" name="Content Placeholder 1"/>
          <p:cNvSpPr>
            <a:spLocks noGrp="1"/>
          </p:cNvSpPr>
          <p:nvPr>
            <p:ph type="body" sz="quarter" idx="13"/>
          </p:nvPr>
        </p:nvSpPr>
        <p:spPr>
          <a:xfrm>
            <a:off x="189780" y="828137"/>
            <a:ext cx="12002219" cy="5520906"/>
          </a:xfrm>
        </p:spPr>
        <p:txBody>
          <a:bodyPr>
            <a:normAutofit fontScale="92500"/>
          </a:bodyPr>
          <a:lstStyle/>
          <a:p>
            <a:pPr marL="0" indent="0" algn="l">
              <a:defRPr/>
            </a:pPr>
            <a:r>
              <a:rPr lang="en-US" altLang="en-US" sz="2800" i="0" dirty="0">
                <a:solidFill>
                  <a:srgbClr val="000000"/>
                </a:solidFill>
              </a:rPr>
              <a:t>Firms must gain strategic advantage by positioning their offerings strongly against competitors’ offerings in the minds of </a:t>
            </a:r>
            <a:r>
              <a:rPr lang="en-US" altLang="en-US" sz="2800" i="0" dirty="0" smtClean="0">
                <a:solidFill>
                  <a:srgbClr val="000000"/>
                </a:solidFill>
              </a:rPr>
              <a:t>consumers.</a:t>
            </a:r>
            <a:r>
              <a:rPr lang="ar-SA" altLang="en-US" sz="2800" i="0" dirty="0">
                <a:solidFill>
                  <a:srgbClr val="000000"/>
                </a:solidFill>
              </a:rPr>
              <a:t> يجب أن تكتسب الشركات ميزة استراتيجية من خلال وضع عروضها بقوة ضد عروض المنافسين في أذهان المستهلكين.</a:t>
            </a:r>
            <a:endParaRPr lang="en-US" altLang="en-US" sz="2800" i="0" dirty="0" smtClean="0">
              <a:solidFill>
                <a:srgbClr val="000000"/>
              </a:solidFill>
            </a:endParaRPr>
          </a:p>
          <a:p>
            <a:pPr marL="0" lvl="0" indent="0" algn="l">
              <a:lnSpc>
                <a:spcPct val="100000"/>
              </a:lnSpc>
              <a:spcBef>
                <a:spcPts val="0"/>
              </a:spcBef>
            </a:pPr>
            <a:endParaRPr lang="en-US" altLang="en-US" sz="2800" i="0" dirty="0" smtClean="0">
              <a:solidFill>
                <a:prstClr val="black"/>
              </a:solidFill>
            </a:endParaRPr>
          </a:p>
          <a:p>
            <a:pPr marL="0" lvl="0" indent="0" algn="l">
              <a:lnSpc>
                <a:spcPct val="100000"/>
              </a:lnSpc>
              <a:spcBef>
                <a:spcPts val="0"/>
              </a:spcBef>
            </a:pPr>
            <a:r>
              <a:rPr lang="en-US" altLang="en-US" sz="2800" b="1" i="0" dirty="0" smtClean="0">
                <a:solidFill>
                  <a:prstClr val="black"/>
                </a:solidFill>
              </a:rPr>
              <a:t>Notes:</a:t>
            </a:r>
          </a:p>
          <a:p>
            <a:pPr marL="0" lvl="0" indent="0" algn="l">
              <a:lnSpc>
                <a:spcPct val="100000"/>
              </a:lnSpc>
              <a:spcBef>
                <a:spcPts val="0"/>
              </a:spcBef>
            </a:pPr>
            <a:r>
              <a:rPr lang="en-US" altLang="en-US" sz="2800" i="0" dirty="0" smtClean="0">
                <a:solidFill>
                  <a:prstClr val="black"/>
                </a:solidFill>
              </a:rPr>
              <a:t>1-The </a:t>
            </a:r>
            <a:r>
              <a:rPr lang="en-US" altLang="en-US" sz="2800" i="0" dirty="0">
                <a:solidFill>
                  <a:prstClr val="black"/>
                </a:solidFill>
              </a:rPr>
              <a:t>competition is just a click away with online purchasing. </a:t>
            </a:r>
            <a:r>
              <a:rPr lang="ar-SA" altLang="en-US" sz="2800" i="0" dirty="0" smtClean="0">
                <a:solidFill>
                  <a:prstClr val="black"/>
                </a:solidFill>
              </a:rPr>
              <a:t>المنافسة </a:t>
            </a:r>
            <a:r>
              <a:rPr lang="ar-SA" altLang="en-US" sz="2800" i="0" dirty="0">
                <a:solidFill>
                  <a:prstClr val="black"/>
                </a:solidFill>
              </a:rPr>
              <a:t>هي مجرد نقرة واحدة عن طريق الشراء عبر الإنترنت.</a:t>
            </a:r>
          </a:p>
          <a:p>
            <a:pPr marL="0" lvl="0" indent="0" algn="l">
              <a:lnSpc>
                <a:spcPct val="100000"/>
              </a:lnSpc>
              <a:spcBef>
                <a:spcPts val="0"/>
              </a:spcBef>
            </a:pPr>
            <a:endParaRPr lang="en-US" altLang="en-US" sz="2800" i="0" dirty="0">
              <a:solidFill>
                <a:prstClr val="black"/>
              </a:solidFill>
            </a:endParaRPr>
          </a:p>
          <a:p>
            <a:pPr marL="0" lvl="0" indent="0" algn="l">
              <a:lnSpc>
                <a:spcPct val="100000"/>
              </a:lnSpc>
              <a:spcBef>
                <a:spcPts val="0"/>
              </a:spcBef>
            </a:pPr>
            <a:r>
              <a:rPr lang="en-US" altLang="en-US" sz="2800" i="0" dirty="0" smtClean="0">
                <a:solidFill>
                  <a:prstClr val="black"/>
                </a:solidFill>
              </a:rPr>
              <a:t>2-The </a:t>
            </a:r>
            <a:r>
              <a:rPr lang="en-US" altLang="en-US" sz="2800" i="0" dirty="0">
                <a:solidFill>
                  <a:prstClr val="black"/>
                </a:solidFill>
              </a:rPr>
              <a:t>marketing concept states that, to be successful, a company must provide greater customer value and satisfaction than its competitors do. </a:t>
            </a:r>
          </a:p>
          <a:p>
            <a:pPr marL="0" lvl="0" indent="0" algn="l">
              <a:lnSpc>
                <a:spcPct val="100000"/>
              </a:lnSpc>
              <a:spcBef>
                <a:spcPts val="0"/>
              </a:spcBef>
            </a:pPr>
            <a:endParaRPr lang="en-US" altLang="en-US" sz="2800" i="0" dirty="0">
              <a:solidFill>
                <a:prstClr val="black"/>
              </a:solidFill>
            </a:endParaRPr>
          </a:p>
          <a:p>
            <a:pPr marL="0" lvl="0" indent="0" algn="l">
              <a:lnSpc>
                <a:spcPct val="100000"/>
              </a:lnSpc>
              <a:spcBef>
                <a:spcPts val="0"/>
              </a:spcBef>
            </a:pPr>
            <a:endParaRPr lang="en-US" altLang="en-US" sz="2800" i="0" dirty="0">
              <a:solidFill>
                <a:prstClr val="black"/>
              </a:solidFill>
            </a:endParaRPr>
          </a:p>
          <a:p>
            <a:pPr marL="0" lvl="0" indent="0" algn="l">
              <a:lnSpc>
                <a:spcPct val="100000"/>
              </a:lnSpc>
              <a:spcBef>
                <a:spcPts val="0"/>
              </a:spcBef>
            </a:pPr>
            <a:r>
              <a:rPr lang="en-US" altLang="en-US" sz="2800" i="0" dirty="0" smtClean="0">
                <a:solidFill>
                  <a:prstClr val="black"/>
                </a:solidFill>
              </a:rPr>
              <a:t>4-No </a:t>
            </a:r>
            <a:r>
              <a:rPr lang="en-US" altLang="en-US" sz="2800" i="0" dirty="0">
                <a:solidFill>
                  <a:prstClr val="black"/>
                </a:solidFill>
              </a:rPr>
              <a:t>single competitive marketing strategy is best for all companies. Each firm should consider its own size and industry position compared to those of its competitors.</a:t>
            </a:r>
          </a:p>
          <a:p>
            <a:pPr marL="0" indent="0" algn="l">
              <a:defRPr/>
            </a:pPr>
            <a:endParaRPr lang="en-US" altLang="en-US" sz="2800" i="0" dirty="0">
              <a:solidFill>
                <a:srgbClr val="000000"/>
              </a:solidFill>
            </a:endParaRPr>
          </a:p>
        </p:txBody>
      </p:sp>
    </p:spTree>
    <p:extLst>
      <p:ext uri="{BB962C8B-B14F-4D97-AF65-F5344CB8AC3E}">
        <p14:creationId xmlns:p14="http://schemas.microsoft.com/office/powerpoint/2010/main" val="292401310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4893</TotalTime>
  <Words>6489</Words>
  <Application>Microsoft Office PowerPoint</Application>
  <PresentationFormat>Widescreen</PresentationFormat>
  <Paragraphs>435</Paragraphs>
  <Slides>32</Slides>
  <Notes>30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ＭＳ Ｐゴシック</vt:lpstr>
      <vt:lpstr>ＭＳ Ｐゴシック</vt:lpstr>
      <vt:lpstr>Arial</vt:lpstr>
      <vt:lpstr>Calibri</vt:lpstr>
      <vt:lpstr>Calibri Light</vt:lpstr>
      <vt:lpstr>Times New Roman</vt:lpstr>
      <vt:lpstr>Verdana</vt:lpstr>
      <vt:lpstr>Wingdings</vt:lpstr>
      <vt:lpstr>ヒラギノ角ゴ Pro W3</vt:lpstr>
      <vt:lpstr>Office Theme</vt:lpstr>
      <vt:lpstr>Principles of Marketing  Seventeenth Edition</vt:lpstr>
      <vt:lpstr>Learning Objectives</vt:lpstr>
      <vt:lpstr>A Company’s Marketing Environment</vt:lpstr>
      <vt:lpstr>PowerPoint Presentation</vt:lpstr>
      <vt:lpstr>The major actors in the marketer’s microenvironment</vt:lpstr>
      <vt:lpstr>PowerPoint Presentation</vt:lpstr>
      <vt:lpstr>PowerPoint Presentation</vt:lpstr>
      <vt:lpstr>PowerPoint Presentation</vt:lpstr>
      <vt:lpstr>PowerPoint Presentation</vt:lpstr>
      <vt:lpstr>PowerPoint Presentation</vt:lpstr>
      <vt:lpstr>PowerPoint Presentation</vt:lpstr>
      <vt:lpstr>The Macro environment six major forces in the company’s macroenvironment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Economic Environment</vt:lpstr>
      <vt:lpstr>PowerPoint Presentation</vt:lpstr>
      <vt:lpstr>The Macroenvironment</vt:lpstr>
      <vt:lpstr>PowerPoint Presentation</vt:lpstr>
      <vt:lpstr>PowerPoint Presentation</vt:lpstr>
      <vt:lpstr>PowerPoint Presentation</vt:lpstr>
      <vt:lpstr>PowerPoint Presentation</vt:lpstr>
      <vt:lpstr>PowerPoint Presentation</vt:lpstr>
      <vt:lpstr>PowerPoint Presentation</vt:lpstr>
      <vt:lpstr>Responding to the Marketing Environment</vt:lpstr>
      <vt:lpstr>PowerPoint Presentation</vt:lpstr>
      <vt:lpstr>PowerPoint Presentation</vt:lpstr>
    </vt:vector>
  </TitlesOfParts>
  <Manager>Karin Williams</Manager>
  <Company>Integra Software Services Pvt.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Marketing, Seventeenth Edition</dc:title>
  <dc:subject>Business</dc:subject>
  <dc:creator>Kotler</dc:creator>
  <cp:keywords>Marketing</cp:keywords>
  <dc:description/>
  <cp:lastModifiedBy>PaLestine</cp:lastModifiedBy>
  <cp:revision>711</cp:revision>
  <dcterms:created xsi:type="dcterms:W3CDTF">2014-08-17T17:56:33Z</dcterms:created>
  <dcterms:modified xsi:type="dcterms:W3CDTF">2022-08-07T05:53:57Z</dcterms:modified>
  <cp:category/>
</cp:coreProperties>
</file>