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9" r:id="rId5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7" d="100"/>
          <a:sy n="77" d="100"/>
        </p:scale>
        <p:origin x="-1158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u="sng" dirty="0" smtClean="0"/>
              <a:t>Managerial Accounting</a:t>
            </a:r>
            <a:endParaRPr lang="ar-SA" sz="3200" b="1" u="sng" dirty="0"/>
          </a:p>
        </p:txBody>
      </p:sp>
      <p:sp>
        <p:nvSpPr>
          <p:cNvPr id="4" name="مربع نص 3"/>
          <p:cNvSpPr txBox="1"/>
          <p:nvPr/>
        </p:nvSpPr>
        <p:spPr>
          <a:xfrm>
            <a:off x="899592" y="2924944"/>
            <a:ext cx="6984776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u="sng" dirty="0" smtClean="0">
                <a:solidFill>
                  <a:srgbClr val="002060"/>
                </a:solidFill>
              </a:rPr>
              <a:t>Ch7-Flexible Budgets-Direct Cost Variances </a:t>
            </a:r>
            <a:endParaRPr lang="ar-SA" sz="44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b="1" i="1" u="sng" dirty="0" smtClean="0"/>
              <a:t>The variance</a:t>
            </a:r>
            <a:endParaRPr lang="ar-SA" b="1" i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1520788"/>
            <a:ext cx="8219256" cy="525658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1800" b="1" dirty="0"/>
              <a:t>A variance </a:t>
            </a:r>
            <a:r>
              <a:rPr lang="en-US" sz="1800" dirty="0"/>
              <a:t>is the difference between actual results and expected performance</a:t>
            </a:r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r>
              <a:rPr lang="en-US" sz="1600" dirty="0" smtClean="0"/>
              <a:t>Help managers focusing attention </a:t>
            </a:r>
            <a:r>
              <a:rPr lang="en-US" sz="1600" dirty="0"/>
              <a:t>on areas that are </a:t>
            </a:r>
            <a:r>
              <a:rPr lang="en-US" sz="1600" dirty="0" smtClean="0"/>
              <a:t>not operating well</a:t>
            </a:r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r>
              <a:rPr lang="en-US" sz="1600" dirty="0"/>
              <a:t>Variances are also used in performance evaluation and to motivate managers</a:t>
            </a:r>
            <a:r>
              <a:rPr lang="en-US" sz="1600" dirty="0" smtClean="0"/>
              <a:t>.</a:t>
            </a:r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r>
              <a:rPr lang="en-US" sz="1600" dirty="0"/>
              <a:t>Variance analysis contributes in many ways to making the five-step decision-making process more effective</a:t>
            </a:r>
            <a:endParaRPr lang="en-US" sz="1600" dirty="0" smtClean="0"/>
          </a:p>
          <a:p>
            <a:pPr marL="0" indent="0" algn="l" rtl="0">
              <a:buNone/>
            </a:pPr>
            <a:endParaRPr lang="en-US" sz="1600" dirty="0" smtClean="0"/>
          </a:p>
          <a:p>
            <a:pPr marL="0" indent="0" algn="l" rtl="0">
              <a:buNone/>
            </a:pPr>
            <a:endParaRPr lang="en-US" sz="1600" dirty="0"/>
          </a:p>
        </p:txBody>
      </p:sp>
      <p:sp>
        <p:nvSpPr>
          <p:cNvPr id="4" name="شكل بيضاوي 3"/>
          <p:cNvSpPr/>
          <p:nvPr/>
        </p:nvSpPr>
        <p:spPr>
          <a:xfrm>
            <a:off x="5508104" y="2744924"/>
            <a:ext cx="1224136" cy="9361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 smtClean="0"/>
              <a:t>Budget</a:t>
            </a:r>
            <a:endParaRPr lang="ar-SA" b="1" dirty="0"/>
          </a:p>
        </p:txBody>
      </p:sp>
      <p:sp>
        <p:nvSpPr>
          <p:cNvPr id="5" name="شكل بيضاوي 4"/>
          <p:cNvSpPr/>
          <p:nvPr/>
        </p:nvSpPr>
        <p:spPr>
          <a:xfrm>
            <a:off x="2698118" y="2744924"/>
            <a:ext cx="1224136" cy="9361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 smtClean="0"/>
              <a:t>Actual</a:t>
            </a:r>
            <a:endParaRPr lang="ar-SA" b="1" dirty="0"/>
          </a:p>
        </p:txBody>
      </p:sp>
      <p:sp>
        <p:nvSpPr>
          <p:cNvPr id="6" name="قوس متوسط أيسر 5"/>
          <p:cNvSpPr/>
          <p:nvPr/>
        </p:nvSpPr>
        <p:spPr>
          <a:xfrm rot="5400000" flipH="1">
            <a:off x="4390306" y="2656055"/>
            <a:ext cx="648072" cy="280831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3922254" y="3736175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/>
              <a:t>Variance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98234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u="sng" dirty="0" smtClean="0"/>
              <a:t>Example 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One </a:t>
            </a:r>
            <a:r>
              <a:rPr lang="en-US" sz="2800" dirty="0"/>
              <a:t>of the companies specialized in the </a:t>
            </a:r>
            <a:r>
              <a:rPr lang="en-US" sz="2800" dirty="0" smtClean="0"/>
              <a:t>manufacturing </a:t>
            </a:r>
            <a:r>
              <a:rPr lang="en-US" sz="2800" dirty="0"/>
              <a:t>of tires used in racing cars </a:t>
            </a:r>
            <a:r>
              <a:rPr lang="en-US" sz="2800" dirty="0" smtClean="0"/>
              <a:t>. </a:t>
            </a:r>
            <a:r>
              <a:rPr lang="en-US" sz="2800" dirty="0"/>
              <a:t>the company plans for the month of April 2019 to produce and sell </a:t>
            </a:r>
            <a:r>
              <a:rPr lang="en-US" sz="2800" dirty="0" smtClean="0"/>
              <a:t>3,000 </a:t>
            </a:r>
            <a:r>
              <a:rPr lang="en-US" sz="2800" dirty="0"/>
              <a:t>tires at a variable cost </a:t>
            </a:r>
            <a:r>
              <a:rPr lang="en-US" sz="2800" dirty="0" smtClean="0"/>
              <a:t>of $ </a:t>
            </a:r>
            <a:r>
              <a:rPr lang="en-US" sz="2800" dirty="0"/>
              <a:t>74 per </a:t>
            </a:r>
            <a:r>
              <a:rPr lang="en-US" sz="2800" dirty="0" smtClean="0"/>
              <a:t>unit </a:t>
            </a:r>
            <a:r>
              <a:rPr lang="en-US" sz="2800" dirty="0"/>
              <a:t>and at an </a:t>
            </a:r>
            <a:r>
              <a:rPr lang="en-US" sz="2800" dirty="0" smtClean="0"/>
              <a:t>expected </a:t>
            </a:r>
            <a:r>
              <a:rPr lang="en-US" sz="2800" dirty="0"/>
              <a:t>selling price </a:t>
            </a:r>
            <a:r>
              <a:rPr lang="en-US" sz="2800" dirty="0" smtClean="0"/>
              <a:t>is $ </a:t>
            </a:r>
            <a:r>
              <a:rPr lang="en-US" sz="2800" dirty="0"/>
              <a:t>100 per </a:t>
            </a:r>
            <a:r>
              <a:rPr lang="en-US" sz="2800" dirty="0" smtClean="0"/>
              <a:t>tire .the budgeted </a:t>
            </a:r>
            <a:r>
              <a:rPr lang="en-US" sz="2800" dirty="0"/>
              <a:t>fixed costs for the month of April </a:t>
            </a:r>
            <a:r>
              <a:rPr lang="en-US" sz="2800" dirty="0" smtClean="0"/>
              <a:t>30,000.</a:t>
            </a:r>
          </a:p>
          <a:p>
            <a:pPr marL="0" indent="0" algn="l" rtl="0">
              <a:buNone/>
            </a:pPr>
            <a:r>
              <a:rPr lang="en-US" sz="2800" dirty="0"/>
              <a:t>The actual results for April were the </a:t>
            </a:r>
            <a:r>
              <a:rPr lang="en-US" sz="2800" dirty="0" smtClean="0"/>
              <a:t>production and sale  </a:t>
            </a:r>
            <a:r>
              <a:rPr lang="en-US" sz="2800" dirty="0"/>
              <a:t>of </a:t>
            </a:r>
            <a:r>
              <a:rPr lang="en-US" sz="2800" dirty="0" smtClean="0"/>
              <a:t>2,800 tires </a:t>
            </a:r>
            <a:r>
              <a:rPr lang="en-US" sz="2800" dirty="0"/>
              <a:t>at the price </a:t>
            </a:r>
            <a:r>
              <a:rPr lang="en-US" sz="2800" dirty="0" smtClean="0"/>
              <a:t>of$  </a:t>
            </a:r>
            <a:r>
              <a:rPr lang="en-US" sz="2800" dirty="0"/>
              <a:t>90 for the </a:t>
            </a:r>
            <a:r>
              <a:rPr lang="en-US" sz="2800" dirty="0" smtClean="0"/>
              <a:t>tire </a:t>
            </a:r>
            <a:r>
              <a:rPr lang="en-US" sz="2800" dirty="0"/>
              <a:t>and the actual variable cost was </a:t>
            </a:r>
            <a:r>
              <a:rPr lang="en-US" sz="2800" dirty="0" smtClean="0"/>
              <a:t>$70 </a:t>
            </a:r>
            <a:r>
              <a:rPr lang="en-US" sz="2800" dirty="0"/>
              <a:t>per unit and the actual fixed costs were </a:t>
            </a:r>
            <a:r>
              <a:rPr lang="en-US" sz="2800" dirty="0" smtClean="0"/>
              <a:t>$25,000</a:t>
            </a:r>
            <a:r>
              <a:rPr lang="en-US" sz="2800" dirty="0"/>
              <a:t>.</a:t>
            </a:r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61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3367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000" b="1" dirty="0" smtClean="0"/>
              <a:t>                                      </a:t>
            </a:r>
            <a:r>
              <a:rPr lang="en-US" sz="1800" b="1" u="sng" dirty="0" smtClean="0"/>
              <a:t>Budget</a:t>
            </a:r>
            <a:r>
              <a:rPr lang="en-US" sz="1800" b="1" dirty="0" smtClean="0"/>
              <a:t>                                                </a:t>
            </a:r>
            <a:r>
              <a:rPr lang="en-US" sz="1800" b="1" u="sng" dirty="0" smtClean="0"/>
              <a:t>Actual   </a:t>
            </a:r>
          </a:p>
          <a:p>
            <a:pPr marL="0" indent="0" algn="l" rtl="0">
              <a:buNone/>
            </a:pPr>
            <a:r>
              <a:rPr lang="en-US" sz="1800" b="1" dirty="0" smtClean="0"/>
              <a:t>Sales</a:t>
            </a:r>
            <a:r>
              <a:rPr lang="en-US" sz="1800" dirty="0" smtClean="0"/>
              <a:t>                               3,000x100                                          2,800x90</a:t>
            </a:r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</a:t>
            </a:r>
            <a:r>
              <a:rPr lang="en-US" sz="1600" b="1" dirty="0" smtClean="0">
                <a:solidFill>
                  <a:srgbClr val="002060"/>
                </a:solidFill>
              </a:rPr>
              <a:t>300,000</a:t>
            </a:r>
            <a:r>
              <a:rPr lang="en-US" sz="1600" dirty="0" smtClean="0"/>
              <a:t>                                                       </a:t>
            </a:r>
            <a:r>
              <a:rPr lang="en-US" sz="1600" b="1" dirty="0" smtClean="0">
                <a:solidFill>
                  <a:srgbClr val="002060"/>
                </a:solidFill>
              </a:rPr>
              <a:t>252,000</a:t>
            </a:r>
            <a:r>
              <a:rPr lang="en-US" sz="1600" dirty="0" smtClean="0"/>
              <a:t>           </a:t>
            </a:r>
            <a:endParaRPr lang="en-US" sz="1800" dirty="0" smtClean="0"/>
          </a:p>
          <a:p>
            <a:pPr marL="0" indent="0" algn="l" rtl="0">
              <a:buNone/>
            </a:pPr>
            <a:r>
              <a:rPr lang="en-US" sz="1800" dirty="0" smtClean="0"/>
              <a:t>                                                         </a:t>
            </a:r>
            <a:r>
              <a:rPr lang="en-US" sz="1600" dirty="0" smtClean="0"/>
              <a:t>48,000 Unfavorable </a:t>
            </a:r>
            <a:r>
              <a:rPr lang="en-US" sz="1500" dirty="0" smtClean="0"/>
              <a:t>                          </a:t>
            </a:r>
            <a:endParaRPr lang="en-US" sz="1500" dirty="0"/>
          </a:p>
          <a:p>
            <a:pPr marL="0" indent="0" algn="l" rtl="0">
              <a:buNone/>
            </a:pPr>
            <a:r>
              <a:rPr lang="en-US" sz="1500" b="1" dirty="0" smtClean="0">
                <a:solidFill>
                  <a:srgbClr val="002060"/>
                </a:solidFill>
              </a:rPr>
              <a:t>                                                                       </a:t>
            </a:r>
            <a:r>
              <a:rPr lang="en-US" sz="1500" b="1" dirty="0" smtClean="0">
                <a:solidFill>
                  <a:schemeClr val="tx1"/>
                </a:solidFill>
              </a:rPr>
              <a:t>Static Budget  variance </a:t>
            </a:r>
            <a:endParaRPr lang="en-US" sz="1500" b="1" dirty="0">
              <a:solidFill>
                <a:schemeClr val="tx1"/>
              </a:solidFill>
            </a:endParaRPr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800" b="1" dirty="0" smtClean="0"/>
              <a:t>Variable cost                 </a:t>
            </a:r>
            <a:r>
              <a:rPr lang="en-US" sz="1800" dirty="0" smtClean="0"/>
              <a:t>3,000x74                                            2,800x70</a:t>
            </a:r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222,000</a:t>
            </a:r>
            <a:r>
              <a:rPr lang="en-US" sz="1800" dirty="0" smtClean="0"/>
              <a:t>                     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196,000</a:t>
            </a:r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   26,000 Favorable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r>
              <a:rPr lang="en-US" sz="1600" b="1" dirty="0" smtClean="0"/>
              <a:t>Contribution Margin       </a:t>
            </a:r>
            <a:r>
              <a:rPr lang="en-US" sz="1600" b="1" dirty="0" smtClean="0">
                <a:solidFill>
                  <a:srgbClr val="002060"/>
                </a:solidFill>
              </a:rPr>
              <a:t>78,000                                                             56,000 </a:t>
            </a:r>
          </a:p>
          <a:p>
            <a:pPr marL="0" indent="0" algn="l" rtl="0">
              <a:buNone/>
            </a:pPr>
            <a:r>
              <a:rPr lang="en-US" sz="1800" dirty="0" smtClean="0"/>
              <a:t>                                                         22,000 </a:t>
            </a:r>
            <a:r>
              <a:rPr lang="en-US" sz="1800" dirty="0" smtClean="0"/>
              <a:t>Unfavorable </a:t>
            </a:r>
            <a:endParaRPr lang="en-US" sz="1800" dirty="0" smtClean="0"/>
          </a:p>
          <a:p>
            <a:pPr marL="0" indent="0" algn="l" rtl="0">
              <a:buNone/>
            </a:pPr>
            <a:endParaRPr lang="en-US" sz="2000" dirty="0" smtClean="0"/>
          </a:p>
          <a:p>
            <a:pPr marL="0" indent="0" algn="l" rtl="0">
              <a:buNone/>
            </a:pPr>
            <a:r>
              <a:rPr lang="en-US" sz="2000" b="1" dirty="0" smtClean="0"/>
              <a:t>Fixed </a:t>
            </a:r>
            <a:r>
              <a:rPr lang="en-US" sz="2000" b="1" dirty="0"/>
              <a:t>Cost</a:t>
            </a:r>
            <a:r>
              <a:rPr lang="en-US" sz="2000" b="1" dirty="0" smtClean="0">
                <a:solidFill>
                  <a:srgbClr val="002060"/>
                </a:solidFill>
              </a:rPr>
              <a:t>                 </a:t>
            </a:r>
            <a:r>
              <a:rPr lang="en-US" sz="1600" b="1" dirty="0" smtClean="0">
                <a:solidFill>
                  <a:srgbClr val="002060"/>
                </a:solidFill>
              </a:rPr>
              <a:t>30,000                                                           25,000</a:t>
            </a:r>
          </a:p>
          <a:p>
            <a:pPr marL="0" indent="0" algn="l" rtl="0">
              <a:buNone/>
            </a:pP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</a:rPr>
              <a:t>                                                                   </a:t>
            </a:r>
            <a:r>
              <a:rPr lang="en-US" sz="2000" dirty="0"/>
              <a:t>5,000 Favorable </a:t>
            </a:r>
          </a:p>
          <a:p>
            <a:pPr marL="0" indent="0" algn="l" rtl="0">
              <a:buNone/>
            </a:pPr>
            <a:endParaRPr lang="en-US" sz="16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600" b="1" dirty="0" smtClean="0">
                <a:solidFill>
                  <a:schemeClr val="tx1"/>
                </a:solidFill>
              </a:rPr>
              <a:t>Operating Income            </a:t>
            </a:r>
            <a:r>
              <a:rPr lang="en-US" sz="1600" b="1" dirty="0" smtClean="0">
                <a:solidFill>
                  <a:srgbClr val="002060"/>
                </a:solidFill>
              </a:rPr>
              <a:t>48,000                                                            31,000</a:t>
            </a:r>
            <a:endParaRPr lang="en-US" sz="16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          17,000 </a:t>
            </a:r>
            <a:r>
              <a:rPr lang="en-US" sz="2000" dirty="0" smtClean="0"/>
              <a:t>Unfavorable </a:t>
            </a:r>
            <a:endParaRPr lang="en-US" sz="2000" dirty="0" smtClean="0"/>
          </a:p>
        </p:txBody>
      </p:sp>
      <p:sp>
        <p:nvSpPr>
          <p:cNvPr id="2" name="قوس متوسط أيمن 1"/>
          <p:cNvSpPr/>
          <p:nvPr/>
        </p:nvSpPr>
        <p:spPr>
          <a:xfrm rot="16200000" flipH="1">
            <a:off x="4352282" y="-23689"/>
            <a:ext cx="367430" cy="3240361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قوس متوسط أيمن 4"/>
          <p:cNvSpPr/>
          <p:nvPr/>
        </p:nvSpPr>
        <p:spPr>
          <a:xfrm rot="16200000" flipH="1">
            <a:off x="4340301" y="1428451"/>
            <a:ext cx="342038" cy="347904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قوس متوسط أيمن 5"/>
          <p:cNvSpPr/>
          <p:nvPr/>
        </p:nvSpPr>
        <p:spPr>
          <a:xfrm rot="16200000" flipH="1">
            <a:off x="4411832" y="2436087"/>
            <a:ext cx="342039" cy="3335976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قوس متوسط أيمن 6"/>
          <p:cNvSpPr/>
          <p:nvPr/>
        </p:nvSpPr>
        <p:spPr>
          <a:xfrm rot="16200000" flipH="1">
            <a:off x="4281956" y="3547871"/>
            <a:ext cx="458734" cy="3335976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قوس متوسط أيمن 7"/>
          <p:cNvSpPr/>
          <p:nvPr/>
        </p:nvSpPr>
        <p:spPr>
          <a:xfrm rot="16200000" flipH="1">
            <a:off x="4367066" y="4497557"/>
            <a:ext cx="360043" cy="3407505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945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8381</TotalTime>
  <Words>210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نسق Office</vt:lpstr>
      <vt:lpstr>Managerial Accounting</vt:lpstr>
      <vt:lpstr>The variance</vt:lpstr>
      <vt:lpstr>Example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414</cp:revision>
  <cp:lastPrinted>2020-11-07T10:53:22Z</cp:lastPrinted>
  <dcterms:created xsi:type="dcterms:W3CDTF">2020-09-18T07:15:41Z</dcterms:created>
  <dcterms:modified xsi:type="dcterms:W3CDTF">2025-01-12T08:35:49Z</dcterms:modified>
</cp:coreProperties>
</file>