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2AE4-1077-4598-8089-7F107870EE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FA8235EF-A546-4A26-9144-7552B34684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8B808B88-A4A1-4086-8EF9-7A059E5C716B}"/>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62D9EB48-B19D-4A32-8481-50393BB2A40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454EC7D3-ADDD-4294-AF9D-2D521497FDE7}"/>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4020782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0871B-94C7-4926-A6E8-8185413AE93F}"/>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5AAB399-EE3D-4FA1-BBA9-99A890ABCA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F2A7AC3-6DE0-404C-927E-55A55E991573}"/>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962FD5CF-F922-415B-9DA3-287E65EC779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3B4CEA4-DD4E-497A-BE76-E0D76EB2855A}"/>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4148881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10A80C-2EC5-41A7-B663-B363F54020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F3BBFA37-1BBC-499C-8220-69C7698975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89432BD-3234-4E89-AACD-06EDC76D46F6}"/>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8A39D091-CAA3-4533-8EBB-6A4094351EC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CCDC353-FB06-4EA8-B016-73633A7C8FF1}"/>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4204174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DB77-1CD6-484B-AE0D-4CB8A94F58F5}"/>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27BB961A-7DC7-4989-AA62-0E33EB8FD9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2DA85DCD-384B-44F5-A0C0-06521F24FB38}"/>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B59C471A-617B-4C06-A96F-C555EDDA903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2BD6225-D34B-4C53-BEBB-8F79756C4B61}"/>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4129894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2C902-BD66-4330-96A8-ECB9B06380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515886F9-C7CB-40C1-92D5-146B6B1B3C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F6A776-C5F9-469F-9053-06E74BA082BF}"/>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D369501B-7FAA-4658-8E35-5C3B3AA30794}"/>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4D3B868B-125C-4B53-BC46-6CFE8F8DC3FF}"/>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991549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93BE3-A3E8-41F0-9239-5F797A3C8B60}"/>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B879670A-DAA8-4E31-9E7A-5A4B3974E6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E9CD7598-5D7F-44D9-B5E9-051278BC42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94B9559D-EDB9-4D68-AC53-7B2BC57461CB}"/>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6" name="Footer Placeholder 5">
            <a:extLst>
              <a:ext uri="{FF2B5EF4-FFF2-40B4-BE49-F238E27FC236}">
                <a16:creationId xmlns:a16="http://schemas.microsoft.com/office/drawing/2014/main" id="{ECCAE4CE-B7D2-4FBD-B645-0C56A5F26AF7}"/>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6E6D963-8473-4BEC-BEBA-3B1EE469D56E}"/>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1630404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B32F-C9EC-42F9-AD7D-4C41EE3F2D82}"/>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887138B-FC78-4754-8ABD-536EED6F23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DFA677-31E0-4ECE-9396-F70A42BEA6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8E7CBB7C-5FF5-40D4-9FC1-82F4FD9EDC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8C8641-DE18-49DB-905A-4418CD4E1D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654267CF-E295-4420-9532-B7A3069D6215}"/>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8" name="Footer Placeholder 7">
            <a:extLst>
              <a:ext uri="{FF2B5EF4-FFF2-40B4-BE49-F238E27FC236}">
                <a16:creationId xmlns:a16="http://schemas.microsoft.com/office/drawing/2014/main" id="{DF928A4B-D823-4763-9533-783D3014EF01}"/>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A2DA5207-B650-4E10-8DDD-3B3FFACF44CC}"/>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1932635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39CD-9223-42CB-A022-84D8AE6F151B}"/>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B931A552-648C-4E7D-A294-5111BAE437BA}"/>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4" name="Footer Placeholder 3">
            <a:extLst>
              <a:ext uri="{FF2B5EF4-FFF2-40B4-BE49-F238E27FC236}">
                <a16:creationId xmlns:a16="http://schemas.microsoft.com/office/drawing/2014/main" id="{054954E9-9B2A-4CF8-92D3-31FAC6E8E309}"/>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85F252F5-98F0-4F4B-835F-57DD37DE8EE7}"/>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1074670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79303F-0885-40DE-8FB6-F7AA94A9606A}"/>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3" name="Footer Placeholder 2">
            <a:extLst>
              <a:ext uri="{FF2B5EF4-FFF2-40B4-BE49-F238E27FC236}">
                <a16:creationId xmlns:a16="http://schemas.microsoft.com/office/drawing/2014/main" id="{DA1489D7-9DD2-4028-9EC3-DB170A7D2795}"/>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F1388952-F4E2-4B81-B816-691C1BC48D04}"/>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4192302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CC39-5F46-4B37-973A-E373222DF0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C0AB0B3B-5591-44B8-AEB1-9BB2A3009F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1BBA0EFC-78A9-4CCF-B8C4-64B96A02E1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CA6FB7-2076-48D4-B7BE-B7F0DF43BAB1}"/>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6" name="Footer Placeholder 5">
            <a:extLst>
              <a:ext uri="{FF2B5EF4-FFF2-40B4-BE49-F238E27FC236}">
                <a16:creationId xmlns:a16="http://schemas.microsoft.com/office/drawing/2014/main" id="{1669B7A2-7DEC-499A-B9B3-ABCD8239DC38}"/>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8945184F-9C1A-4E1C-AFD6-4CB6E13C4E0D}"/>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309027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D392C-7CCD-4BF4-ACF8-7599BBB42D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9321E032-5BD3-437A-8E32-1D62CBA17E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B2ED925C-571E-4A79-AA1D-2529DFAEE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B3CE27-6B88-4964-9E1C-DC9340714358}"/>
              </a:ext>
            </a:extLst>
          </p:cNvPr>
          <p:cNvSpPr>
            <a:spLocks noGrp="1"/>
          </p:cNvSpPr>
          <p:nvPr>
            <p:ph type="dt" sz="half" idx="10"/>
          </p:nvPr>
        </p:nvSpPr>
        <p:spPr/>
        <p:txBody>
          <a:bodyPr/>
          <a:lstStyle/>
          <a:p>
            <a:fld id="{8F647C9E-423D-4425-B705-FE163E2367CD}" type="datetimeFigureOut">
              <a:rPr lang="en-IL" smtClean="0"/>
              <a:t>12/03/2022</a:t>
            </a:fld>
            <a:endParaRPr lang="en-IL"/>
          </a:p>
        </p:txBody>
      </p:sp>
      <p:sp>
        <p:nvSpPr>
          <p:cNvPr id="6" name="Footer Placeholder 5">
            <a:extLst>
              <a:ext uri="{FF2B5EF4-FFF2-40B4-BE49-F238E27FC236}">
                <a16:creationId xmlns:a16="http://schemas.microsoft.com/office/drawing/2014/main" id="{E0D94F52-A902-41CB-B2CC-414AC723634D}"/>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4C91727-4349-40EA-B88B-29361E658621}"/>
              </a:ext>
            </a:extLst>
          </p:cNvPr>
          <p:cNvSpPr>
            <a:spLocks noGrp="1"/>
          </p:cNvSpPr>
          <p:nvPr>
            <p:ph type="sldNum" sz="quarter" idx="12"/>
          </p:nvPr>
        </p:nvSpPr>
        <p:spPr/>
        <p:txBody>
          <a:bodyPr/>
          <a:lstStyle/>
          <a:p>
            <a:fld id="{7E57176C-9729-4F10-8777-1013A48277A8}" type="slidenum">
              <a:rPr lang="en-IL" smtClean="0"/>
              <a:t>‹#›</a:t>
            </a:fld>
            <a:endParaRPr lang="en-IL"/>
          </a:p>
        </p:txBody>
      </p:sp>
    </p:spTree>
    <p:extLst>
      <p:ext uri="{BB962C8B-B14F-4D97-AF65-F5344CB8AC3E}">
        <p14:creationId xmlns:p14="http://schemas.microsoft.com/office/powerpoint/2010/main" val="82027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7E2C3-E54B-4EDE-AB4F-668FBBDB08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C23DB689-B3F5-4ED7-BEDC-4362EF1543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2D509610-42B3-4889-AD03-D24F4FCDCA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47C9E-423D-4425-B705-FE163E2367CD}" type="datetimeFigureOut">
              <a:rPr lang="en-IL" smtClean="0"/>
              <a:t>12/03/2022</a:t>
            </a:fld>
            <a:endParaRPr lang="en-IL"/>
          </a:p>
        </p:txBody>
      </p:sp>
      <p:sp>
        <p:nvSpPr>
          <p:cNvPr id="5" name="Footer Placeholder 4">
            <a:extLst>
              <a:ext uri="{FF2B5EF4-FFF2-40B4-BE49-F238E27FC236}">
                <a16:creationId xmlns:a16="http://schemas.microsoft.com/office/drawing/2014/main" id="{ECFC42FB-9DE2-49D7-9760-02236916CB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9F88A6F9-8D10-40A6-A843-1F85E35A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7176C-9729-4F10-8777-1013A48277A8}" type="slidenum">
              <a:rPr lang="en-IL" smtClean="0"/>
              <a:t>‹#›</a:t>
            </a:fld>
            <a:endParaRPr lang="en-IL"/>
          </a:p>
        </p:txBody>
      </p:sp>
    </p:spTree>
    <p:extLst>
      <p:ext uri="{BB962C8B-B14F-4D97-AF65-F5344CB8AC3E}">
        <p14:creationId xmlns:p14="http://schemas.microsoft.com/office/powerpoint/2010/main" val="3722648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454" y="1870509"/>
            <a:ext cx="9144000" cy="2387600"/>
          </a:xfrm>
        </p:spPr>
        <p:txBody>
          <a:bodyPr>
            <a:normAutofit fontScale="90000"/>
          </a:bodyPr>
          <a:lstStyle/>
          <a:p>
            <a:r>
              <a:rPr lang="ar-SA" dirty="0"/>
              <a:t>الفصل الأول:</a:t>
            </a:r>
            <a:br>
              <a:rPr lang="ar-SA" dirty="0"/>
            </a:br>
            <a:r>
              <a:rPr lang="ar-SA" dirty="0"/>
              <a:t>العلاقة بين حقوق الانسان والفساد</a:t>
            </a:r>
            <a:br>
              <a:rPr lang="ar-SA" dirty="0"/>
            </a:br>
            <a:endParaRPr lang="ar-SA" dirty="0"/>
          </a:p>
        </p:txBody>
      </p:sp>
    </p:spTree>
    <p:extLst>
      <p:ext uri="{BB962C8B-B14F-4D97-AF65-F5344CB8AC3E}">
        <p14:creationId xmlns:p14="http://schemas.microsoft.com/office/powerpoint/2010/main" val="338070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حقوق الانسان:</a:t>
            </a:r>
          </a:p>
        </p:txBody>
      </p:sp>
      <p:sp>
        <p:nvSpPr>
          <p:cNvPr id="3" name="Content Placeholder 2"/>
          <p:cNvSpPr>
            <a:spLocks noGrp="1"/>
          </p:cNvSpPr>
          <p:nvPr>
            <p:ph idx="1"/>
          </p:nvPr>
        </p:nvSpPr>
        <p:spPr/>
        <p:txBody>
          <a:bodyPr/>
          <a:lstStyle/>
          <a:p>
            <a:pPr marL="0" indent="0" algn="r" rtl="1">
              <a:buNone/>
            </a:pPr>
            <a:r>
              <a:rPr lang="ar-SA" dirty="0"/>
              <a:t>حقوق الإنسان يقصد بها الميزات أو المصالح أو الحريات التي يتوقعها الفرد والجماعة</a:t>
            </a:r>
          </a:p>
          <a:p>
            <a:pPr marL="0" indent="0" algn="r" rtl="1">
              <a:buNone/>
            </a:pPr>
            <a:r>
              <a:rPr lang="ar-SA" dirty="0"/>
              <a:t>من المجتمع ومن الدولة.</a:t>
            </a:r>
          </a:p>
          <a:p>
            <a:pPr marL="0" indent="0" algn="r" rtl="1">
              <a:buNone/>
            </a:pPr>
            <a:endParaRPr lang="ar-SA" dirty="0"/>
          </a:p>
          <a:p>
            <a:pPr marL="0" indent="0" algn="r" rtl="1">
              <a:buNone/>
            </a:pPr>
            <a:endParaRPr lang="ar-SA" dirty="0"/>
          </a:p>
        </p:txBody>
      </p:sp>
    </p:spTree>
    <p:extLst>
      <p:ext uri="{BB962C8B-B14F-4D97-AF65-F5344CB8AC3E}">
        <p14:creationId xmlns:p14="http://schemas.microsoft.com/office/powerpoint/2010/main" val="199694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آثار الفساد على التمتع بحقوق الانسان:</a:t>
            </a:r>
          </a:p>
        </p:txBody>
      </p:sp>
      <p:sp>
        <p:nvSpPr>
          <p:cNvPr id="3" name="Content Placeholder 2"/>
          <p:cNvSpPr>
            <a:spLocks noGrp="1"/>
          </p:cNvSpPr>
          <p:nvPr>
            <p:ph idx="1"/>
          </p:nvPr>
        </p:nvSpPr>
        <p:spPr/>
        <p:txBody>
          <a:bodyPr>
            <a:normAutofit lnSpcReduction="10000"/>
          </a:bodyPr>
          <a:lstStyle/>
          <a:p>
            <a:pPr marL="0" indent="0" algn="r" rtl="1">
              <a:buNone/>
            </a:pPr>
            <a:r>
              <a:rPr lang="ar-SA" dirty="0"/>
              <a:t>إن الصلة بين حقوق الإنسان والفساد يمكن أن تنعقد بطريقتين مختلفتين: </a:t>
            </a:r>
          </a:p>
          <a:p>
            <a:pPr marL="0" indent="0" algn="r" rtl="1">
              <a:buNone/>
            </a:pPr>
            <a:r>
              <a:rPr lang="ar-SA" dirty="0"/>
              <a:t>1. يمكن أن يحدث من خلالها انتهاك حقوق الإنسان بسبب فعل من أفعال الفساد.</a:t>
            </a:r>
          </a:p>
          <a:p>
            <a:pPr marL="0" indent="0" algn="r" rtl="1">
              <a:buNone/>
            </a:pPr>
            <a:r>
              <a:rPr lang="ar-SA" dirty="0"/>
              <a:t>مثلا أن الرشوة يمكن أن يرتكب متعاطيها انتهاكات تشمل الحقوق الاقتصادية والاجتماعية كالحق في العمل والغذاء والصحة والتعليم والسكن والحق في الخدمة العامة والتنمية ومبدأ عدم التمييز، كما يشمل الحقوق المدنية والسياسية كالحق في محاكمة عادله والحق في المشاركة في الشأن العام.</a:t>
            </a:r>
          </a:p>
          <a:p>
            <a:pPr marL="0" indent="0" algn="r" rtl="1">
              <a:buNone/>
            </a:pPr>
            <a:r>
              <a:rPr lang="ar-SA" dirty="0"/>
              <a:t>2. يمكن أن يحدث من خلالها الانتهاك بسبب تدابير مكافحة الفساد.</a:t>
            </a:r>
          </a:p>
          <a:p>
            <a:pPr marL="0" indent="0" algn="r" rtl="1">
              <a:buNone/>
            </a:pPr>
            <a:r>
              <a:rPr lang="ar-SA" dirty="0"/>
              <a:t>يمكن أن يحدث من خلالها الانتهاك بسبب تدابير مكافحة الفساد التي يمكن أن نصوغها بأسلوب آخر هو مكافحة الفساد مع صون حقوق الإنسان. إن هذا الأمر غاية في الأهمية على المستويين الدولي والمحلي وذلك حتى لا يقع في فخ انتهاك حقوق الإنسان بحجة حمايتها.</a:t>
            </a:r>
          </a:p>
        </p:txBody>
      </p:sp>
    </p:spTree>
    <p:extLst>
      <p:ext uri="{BB962C8B-B14F-4D97-AF65-F5344CB8AC3E}">
        <p14:creationId xmlns:p14="http://schemas.microsoft.com/office/powerpoint/2010/main" val="2525394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3673"/>
            <a:ext cx="10515600" cy="5486400"/>
          </a:xfrm>
        </p:spPr>
        <p:txBody>
          <a:bodyPr/>
          <a:lstStyle/>
          <a:p>
            <a:pPr algn="r" rtl="1"/>
            <a:r>
              <a:rPr lang="ar-SA" dirty="0"/>
              <a:t>الفساد بأشكاله المختلفة يعد انتهاكا جليا صريحاً لحقوق الإنسان مما يعني تعرض مصالح الأفراد والجماعات والمجتمع إلى الأذى والضرر.</a:t>
            </a:r>
          </a:p>
          <a:p>
            <a:pPr algn="r" rtl="1"/>
            <a:r>
              <a:rPr lang="ar-SA" dirty="0"/>
              <a:t>يتعين على كل دولة اتخاذ تدابير للتصدي لانعكاسات الفساد، حيثما تسنى التأكد من أن انتهاك حقوق الإنسان ناتج عن الفساد وجب على الدولة اتخاذ التدابير المناسبة. وهذا يعني تحمل الدولة لمسؤولياتها وكذلك امتناعها عن التورط في الفساد أيا كان شكله لتفادي انتهاك حقوق الإنسان.</a:t>
            </a:r>
          </a:p>
        </p:txBody>
      </p:sp>
    </p:spTree>
    <p:extLst>
      <p:ext uri="{BB962C8B-B14F-4D97-AF65-F5344CB8AC3E}">
        <p14:creationId xmlns:p14="http://schemas.microsoft.com/office/powerpoint/2010/main" val="543456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الفصل الأول: العلاقة بين حقوق الانسان والفساد </vt:lpstr>
      <vt:lpstr>حقوق الانسان:</vt:lpstr>
      <vt:lpstr>آثار الفساد على التمتع بحقوق الانسان:</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العلاقة بين حقوق الانسان والفساد </dc:title>
  <dc:creator>hsmsaleh68@outlook.com</dc:creator>
  <cp:lastModifiedBy>hsmsaleh68@outlook.com</cp:lastModifiedBy>
  <cp:revision>1</cp:revision>
  <dcterms:created xsi:type="dcterms:W3CDTF">2022-03-12T10:44:17Z</dcterms:created>
  <dcterms:modified xsi:type="dcterms:W3CDTF">2022-03-12T10:45:15Z</dcterms:modified>
</cp:coreProperties>
</file>