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70" r:id="rId3"/>
    <p:sldId id="298" r:id="rId4"/>
    <p:sldId id="272" r:id="rId5"/>
    <p:sldId id="273" r:id="rId6"/>
    <p:sldId id="274" r:id="rId7"/>
    <p:sldId id="275" r:id="rId8"/>
    <p:sldId id="276" r:id="rId9"/>
    <p:sldId id="277" r:id="rId10"/>
    <p:sldId id="299" r:id="rId11"/>
    <p:sldId id="278" r:id="rId12"/>
    <p:sldId id="279" r:id="rId13"/>
    <p:sldId id="280" r:id="rId14"/>
    <p:sldId id="281" r:id="rId15"/>
    <p:sldId id="282" r:id="rId16"/>
    <p:sldId id="283" r:id="rId17"/>
    <p:sldId id="28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 Slimi" initials="MS" lastIdx="1" clrIdx="0">
    <p:extLst>
      <p:ext uri="{19B8F6BF-5375-455C-9EA6-DF929625EA0E}">
        <p15:presenceInfo xmlns:p15="http://schemas.microsoft.com/office/powerpoint/2012/main" userId="ae58a124a3f0700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301" autoAdjust="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08T17:25:00.957"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GB"/>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786FBCD3-80AA-4F2A-AE55-6A6A2775BA35}" type="datetimeFigureOut">
              <a:rPr lang="en-GB" smtClean="0"/>
              <a:t>21/09/2020</a:t>
            </a:fld>
            <a:endParaRPr lang="en-GB"/>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GB"/>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GB"/>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144C8EAE-CF6B-4A54-BDD3-8DA8C7873B07}" type="slidenum">
              <a:rPr lang="en-GB" smtClean="0"/>
              <a:t>‹#›</a:t>
            </a:fld>
            <a:endParaRPr lang="en-GB"/>
          </a:p>
        </p:txBody>
      </p:sp>
    </p:spTree>
    <p:extLst>
      <p:ext uri="{BB962C8B-B14F-4D97-AF65-F5344CB8AC3E}">
        <p14:creationId xmlns:p14="http://schemas.microsoft.com/office/powerpoint/2010/main" val="44903682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r>
              <a:t>Henry Mintzberg, a well-known management researcher, studied actual managers at work. In his first comprehensive study, Mintzberg concluded that what managers do can best be described by looking at the managerial roles they engage in at work. The term </a:t>
            </a:r>
            <a:r>
              <a:rPr b="1"/>
              <a:t>managerial roles </a:t>
            </a:r>
            <a:r>
              <a:t>refers to specific actions or behaviors expected of, and exhibited by, a manager.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noRot="1" noChangeAspect="1"/>
          </p:cNvSpPr>
          <p:nvPr>
            <p:ph type="sldImg"/>
          </p:nvPr>
        </p:nvSpPr>
        <p:spPr>
          <a:prstGeom prst="rect">
            <a:avLst/>
          </a:prstGeom>
        </p:spPr>
        <p:txBody>
          <a:bodyPr/>
          <a:lstStyle/>
          <a:p>
            <a:endParaRPr/>
          </a:p>
        </p:txBody>
      </p:sp>
      <p:sp>
        <p:nvSpPr>
          <p:cNvPr id="246" name="Shape 246"/>
          <p:cNvSpPr>
            <a:spLocks noGrp="1"/>
          </p:cNvSpPr>
          <p:nvPr>
            <p:ph type="body" sz="quarter" idx="1"/>
          </p:nvPr>
        </p:nvSpPr>
        <p:spPr>
          <a:prstGeom prst="rect">
            <a:avLst/>
          </a:prstGeom>
        </p:spPr>
        <p:txBody>
          <a:bodyPr/>
          <a:lstStyle/>
          <a:p>
            <a:r>
              <a:t>Innovation means doing things differently, exploring new territory, and taking risks. Innovation isn’t just for high-tech or other technologically sophisticated organizations. Innovative efforts can be found in all types of organizations.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prstGeom prst="rect">
            <a:avLst/>
          </a:prstGeom>
        </p:spPr>
        <p:txBody>
          <a:bodyPr/>
          <a:lstStyle/>
          <a:p>
            <a:endParaRPr/>
          </a:p>
        </p:txBody>
      </p:sp>
      <p:sp>
        <p:nvSpPr>
          <p:cNvPr id="251" name="Shape 251"/>
          <p:cNvSpPr>
            <a:spLocks noGrp="1"/>
          </p:cNvSpPr>
          <p:nvPr>
            <p:ph type="body" sz="quarter" idx="1"/>
          </p:nvPr>
        </p:nvSpPr>
        <p:spPr>
          <a:prstGeom prst="rect">
            <a:avLst/>
          </a:prstGeom>
        </p:spPr>
        <p:txBody>
          <a:bodyPr/>
          <a:lstStyle/>
          <a:p>
            <a:r>
              <a:rPr dirty="0"/>
              <a:t>What’s emerging in the twenty-first century is the concept of managing in a sustainable way, which has had the effect of widening corporate responsibility not only to managing in an efficient and effective way, but also to responding strategically to a wide range of environmental and societal challenges. From a business perspective, </a:t>
            </a:r>
            <a:r>
              <a:rPr b="1" dirty="0"/>
              <a:t>sustainability </a:t>
            </a:r>
            <a:r>
              <a:rPr dirty="0"/>
              <a:t>has been defined as a company’s ability to achieve its business goals and increase long-term shareholder value by integrating economic, environmental, and social opportunities into its business strategies.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noRot="1" noChangeAspect="1"/>
          </p:cNvSpPr>
          <p:nvPr>
            <p:ph type="sldImg"/>
          </p:nvPr>
        </p:nvSpPr>
        <p:spPr>
          <a:prstGeom prst="rect">
            <a:avLst/>
          </a:prstGeom>
        </p:spPr>
        <p:txBody>
          <a:bodyPr/>
          <a:lstStyle/>
          <a:p>
            <a:endParaRPr/>
          </a:p>
        </p:txBody>
      </p:sp>
      <p:sp>
        <p:nvSpPr>
          <p:cNvPr id="256" name="Shape 256"/>
          <p:cNvSpPr>
            <a:spLocks noGrp="1"/>
          </p:cNvSpPr>
          <p:nvPr>
            <p:ph type="body" sz="quarter" idx="1"/>
          </p:nvPr>
        </p:nvSpPr>
        <p:spPr>
          <a:prstGeom prst="rect">
            <a:avLst/>
          </a:prstGeom>
        </p:spPr>
        <p:txBody>
          <a:bodyPr/>
          <a:lstStyle/>
          <a:p>
            <a:r>
              <a:rPr dirty="0"/>
              <a:t>Progressive companies recognize the importance of treating employees well not only because it’s simply the right thing to do, but also because it is good business. Well-treated employees are more likely to go the extra mile when performing their job</a:t>
            </a:r>
          </a:p>
          <a:p>
            <a:endParaRPr dirty="0"/>
          </a:p>
          <a:p>
            <a:r>
              <a:rPr dirty="0"/>
              <a:t>Successful managers regularly provide performance feedback that serves as an evaluation of an employee’s performance and provides the foundation for discussing developmental opportunities. Effective performance appraisal outcomes depend on clearly communicating performance expectations and the resources available to help employees perform well and providing feedback on how well expectations were met. </a:t>
            </a:r>
          </a:p>
          <a:p>
            <a:endParaRPr dirty="0"/>
          </a:p>
          <a:p>
            <a:r>
              <a:rPr dirty="0"/>
              <a:t>Successful managers often embrace work-life practices and provide encouragement to employees who wish to use them.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a:t>As shown in Exhibit 1-5, these 10 roles are grouped around interpersonal relationships, the transfer of information, and decision-making.</a:t>
            </a:r>
          </a:p>
          <a:p>
            <a:endParaRPr lang="en-US" dirty="0"/>
          </a:p>
        </p:txBody>
      </p:sp>
    </p:spTree>
    <p:extLst>
      <p:ext uri="{BB962C8B-B14F-4D97-AF65-F5344CB8AC3E}">
        <p14:creationId xmlns:p14="http://schemas.microsoft.com/office/powerpoint/2010/main" val="1196329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pPr>
              <a:defRPr i="1"/>
            </a:pPr>
            <a:r>
              <a:t>Source: </a:t>
            </a:r>
            <a:r>
              <a:rPr i="0"/>
              <a:t>Based on H. Mintzberg, </a:t>
            </a:r>
            <a:r>
              <a:t>The Nature of Managerial Work </a:t>
            </a:r>
            <a:r>
              <a:rPr i="0"/>
              <a:t>(New York: Prentice Hall, 1983).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noRot="1" noChangeAspect="1"/>
          </p:cNvSpPr>
          <p:nvPr>
            <p:ph type="sldImg"/>
          </p:nvPr>
        </p:nvSpPr>
        <p:spPr>
          <a:prstGeom prst="rect">
            <a:avLst/>
          </a:prstGeom>
        </p:spPr>
        <p:txBody>
          <a:bodyPr/>
          <a:lstStyle/>
          <a:p>
            <a:endParaRPr/>
          </a:p>
        </p:txBody>
      </p:sp>
      <p:sp>
        <p:nvSpPr>
          <p:cNvPr id="213" name="Shape 213"/>
          <p:cNvSpPr>
            <a:spLocks noGrp="1"/>
          </p:cNvSpPr>
          <p:nvPr>
            <p:ph type="body" sz="quarter" idx="1"/>
          </p:nvPr>
        </p:nvSpPr>
        <p:spPr>
          <a:prstGeom prst="rect">
            <a:avLst/>
          </a:prstGeom>
        </p:spPr>
        <p:txBody>
          <a:bodyPr/>
          <a:lstStyle/>
          <a:p>
            <a:pPr algn="l"/>
            <a:r>
              <a:rPr dirty="0"/>
              <a:t>What types of skills do managers need? Robert L. Katz proposed that managers need three critical skills in managing: technical, human, and conceptual. </a:t>
            </a:r>
          </a:p>
          <a:p>
            <a:endParaRPr dirty="0"/>
          </a:p>
          <a:p>
            <a:pPr>
              <a:defRPr b="1"/>
            </a:pPr>
            <a:r>
              <a:rPr dirty="0"/>
              <a:t>Technical skills </a:t>
            </a:r>
            <a:r>
              <a:rPr b="0" dirty="0"/>
              <a:t>are the job-specific knowledge and techniques needed to proficiently perform work tasks. These skills tend to be more important for first-line managers because they typically manage employees who use tools and techniques to produce the organization’s products or service the organization’s customers.</a:t>
            </a:r>
          </a:p>
          <a:p>
            <a:endParaRPr b="0" dirty="0"/>
          </a:p>
          <a:p>
            <a:pPr>
              <a:defRPr b="1"/>
            </a:pPr>
            <a:r>
              <a:rPr dirty="0"/>
              <a:t>Human skills</a:t>
            </a:r>
            <a:r>
              <a:rPr b="0" dirty="0"/>
              <a:t> involve the ability to work well with other people both individually and in a group. Because all managers deal with people, these skills are equally important to all levels of management.</a:t>
            </a:r>
          </a:p>
          <a:p>
            <a:endParaRPr b="0" dirty="0"/>
          </a:p>
          <a:p>
            <a:r>
              <a:rPr dirty="0"/>
              <a:t>Finally, </a:t>
            </a:r>
            <a:r>
              <a:rPr b="1" dirty="0"/>
              <a:t>conceptual skills </a:t>
            </a:r>
            <a:r>
              <a:rPr dirty="0"/>
              <a:t>are the skills managers use to think and to conceptualize about abstract and complex situations. Using these skills, managers see the organization as a whole, understand the relationships among various subunits, and visualize how the organization fits into its broader environment. These skills are most important</a:t>
            </a:r>
          </a:p>
          <a:p>
            <a:r>
              <a:rPr dirty="0"/>
              <a:t>to top managers.</a:t>
            </a:r>
          </a:p>
          <a:p>
            <a:endParaRPr dirty="0"/>
          </a:p>
          <a:p>
            <a:endParaRPr dirty="0"/>
          </a:p>
          <a:p>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Shape 220"/>
          <p:cNvSpPr>
            <a:spLocks noGrp="1" noRot="1" noChangeAspect="1"/>
          </p:cNvSpPr>
          <p:nvPr>
            <p:ph type="sldImg"/>
          </p:nvPr>
        </p:nvSpPr>
        <p:spPr>
          <a:prstGeom prst="rect">
            <a:avLst/>
          </a:prstGeom>
        </p:spPr>
        <p:txBody>
          <a:bodyPr/>
          <a:lstStyle/>
          <a:p>
            <a:endParaRPr/>
          </a:p>
        </p:txBody>
      </p:sp>
      <p:sp>
        <p:nvSpPr>
          <p:cNvPr id="221" name="Shape 221"/>
          <p:cNvSpPr>
            <a:spLocks noGrp="1"/>
          </p:cNvSpPr>
          <p:nvPr>
            <p:ph type="body" sz="quarter" idx="1"/>
          </p:nvPr>
        </p:nvSpPr>
        <p:spPr>
          <a:prstGeom prst="rect">
            <a:avLst/>
          </a:prstGeom>
        </p:spPr>
        <p:txBody>
          <a:bodyPr/>
          <a:lstStyle/>
          <a:p>
            <a:pPr>
              <a:defRPr i="1"/>
            </a:pPr>
            <a:r>
              <a:rPr dirty="0"/>
              <a:t>Source: </a:t>
            </a:r>
            <a:r>
              <a:rPr i="0" dirty="0"/>
              <a:t>Based on </a:t>
            </a:r>
            <a:r>
              <a:rPr dirty="0"/>
              <a:t>Workforce Online</a:t>
            </a:r>
            <a:r>
              <a:rPr i="0" dirty="0"/>
              <a:t>; J. R. Ryan, </a:t>
            </a:r>
            <a:r>
              <a:rPr dirty="0"/>
              <a:t>Bloomberg BusinessWeek Online</a:t>
            </a:r>
            <a:r>
              <a:rPr i="0" dirty="0"/>
              <a:t>; In-Sue Oh and C. M. Berry; and R. S. Rubin and E. C. </a:t>
            </a:r>
            <a:r>
              <a:rPr i="0" dirty="0" err="1"/>
              <a:t>Dierdorff</a:t>
            </a:r>
            <a:r>
              <a:rPr i="0" dirty="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Shape 225"/>
          <p:cNvSpPr>
            <a:spLocks noGrp="1" noRot="1" noChangeAspect="1"/>
          </p:cNvSpPr>
          <p:nvPr>
            <p:ph type="sldImg"/>
          </p:nvPr>
        </p:nvSpPr>
        <p:spPr>
          <a:prstGeom prst="rect">
            <a:avLst/>
          </a:prstGeom>
        </p:spPr>
        <p:txBody>
          <a:bodyPr/>
          <a:lstStyle/>
          <a:p>
            <a:endParaRPr/>
          </a:p>
        </p:txBody>
      </p:sp>
      <p:sp>
        <p:nvSpPr>
          <p:cNvPr id="226" name="Shape 226"/>
          <p:cNvSpPr>
            <a:spLocks noGrp="1"/>
          </p:cNvSpPr>
          <p:nvPr>
            <p:ph type="body" sz="quarter" idx="1"/>
          </p:nvPr>
        </p:nvSpPr>
        <p:spPr>
          <a:prstGeom prst="rect">
            <a:avLst/>
          </a:prstGeom>
        </p:spPr>
        <p:txBody>
          <a:bodyPr/>
          <a:lstStyle/>
          <a:p>
            <a:r>
              <a:rPr dirty="0"/>
              <a:t>In today’s world, managers are dealing with global economic and political uncertainties, changing workplaces, ethical issues, security threats, and changing technology. It’s likely that more managers </a:t>
            </a:r>
            <a:r>
              <a:rPr b="1" i="1" dirty="0"/>
              <a:t>will </a:t>
            </a:r>
            <a:r>
              <a:rPr dirty="0"/>
              <a:t>have to manage under such demanding circumstances, and the fact is that </a:t>
            </a:r>
            <a:r>
              <a:rPr b="1" i="1" dirty="0"/>
              <a:t>how </a:t>
            </a:r>
            <a:r>
              <a:rPr dirty="0"/>
              <a:t>managers manage is changing. Exhibit 1-8 shows some of the most important changes facing managers.</a:t>
            </a:r>
          </a:p>
          <a:p>
            <a:pPr>
              <a:defRPr i="1"/>
            </a:pPr>
            <a:endParaRPr dirty="0"/>
          </a:p>
          <a:p>
            <a:pPr>
              <a:defRPr i="1"/>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Shape 230"/>
          <p:cNvSpPr>
            <a:spLocks noGrp="1" noRot="1" noChangeAspect="1"/>
          </p:cNvSpPr>
          <p:nvPr>
            <p:ph type="sldImg"/>
          </p:nvPr>
        </p:nvSpPr>
        <p:spPr>
          <a:prstGeom prst="rect">
            <a:avLst/>
          </a:prstGeom>
        </p:spPr>
        <p:txBody>
          <a:bodyPr/>
          <a:lstStyle/>
          <a:p>
            <a:endParaRPr/>
          </a:p>
        </p:txBody>
      </p:sp>
      <p:sp>
        <p:nvSpPr>
          <p:cNvPr id="231" name="Shape 231"/>
          <p:cNvSpPr>
            <a:spLocks noGrp="1"/>
          </p:cNvSpPr>
          <p:nvPr>
            <p:ph type="body" sz="quarter" idx="1"/>
          </p:nvPr>
        </p:nvSpPr>
        <p:spPr>
          <a:prstGeom prst="rect">
            <a:avLst/>
          </a:prstGeom>
        </p:spPr>
        <p:txBody>
          <a:bodyPr/>
          <a:lstStyle/>
          <a:p>
            <a:r>
              <a:t>You need customers. Without them, most organizations would cease to exist. Yet, focusing on the customer has long been thought to be the responsibility of marketing types. Today, the majority of employees in developed countries work in service jobs. Almost 77 percent of the U.S. labor force is employed in service industries.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noRot="1" noChangeAspect="1"/>
          </p:cNvSpPr>
          <p:nvPr>
            <p:ph type="sldImg"/>
          </p:nvPr>
        </p:nvSpPr>
        <p:spPr>
          <a:prstGeom prst="rect">
            <a:avLst/>
          </a:prstGeom>
        </p:spPr>
        <p:txBody>
          <a:bodyPr/>
          <a:lstStyle/>
          <a:p>
            <a:endParaRPr/>
          </a:p>
        </p:txBody>
      </p:sp>
      <p:sp>
        <p:nvSpPr>
          <p:cNvPr id="236" name="Shape 236"/>
          <p:cNvSpPr>
            <a:spLocks noGrp="1"/>
          </p:cNvSpPr>
          <p:nvPr>
            <p:ph type="body" sz="quarter" idx="1"/>
          </p:nvPr>
        </p:nvSpPr>
        <p:spPr>
          <a:prstGeom prst="rect">
            <a:avLst/>
          </a:prstGeom>
        </p:spPr>
        <p:txBody>
          <a:bodyPr/>
          <a:lstStyle/>
          <a:p>
            <a:r>
              <a:t>Managers must work with employees to understand why new technology is an improvement over present ways of conducting business. According to Didier Bonnet, coauthor of </a:t>
            </a:r>
            <a:r>
              <a:rPr i="1"/>
              <a:t>Leading Challenge</a:t>
            </a:r>
            <a:r>
              <a:t>, “The job of a manager is to help people cross the bridge—to get them comfortable with the technology, to get them using it, and to help them understand how it makes their lives better.” </a:t>
            </a:r>
          </a:p>
          <a:p>
            <a:endParaRPr/>
          </a:p>
          <a:p>
            <a:r>
              <a:t>It is a myth that social skills have become less important because there is more technology in the workplace. Particularly in team settings, workers rely on each other’s expertise, and they are able to adapt to changing circumstances than is made possible by software. As a result, managers are continually challenged to oversee team building and problem solving.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Shape 240"/>
          <p:cNvSpPr>
            <a:spLocks noGrp="1" noRot="1" noChangeAspect="1"/>
          </p:cNvSpPr>
          <p:nvPr>
            <p:ph type="sldImg"/>
          </p:nvPr>
        </p:nvSpPr>
        <p:spPr>
          <a:prstGeom prst="rect">
            <a:avLst/>
          </a:prstGeom>
        </p:spPr>
        <p:txBody>
          <a:bodyPr/>
          <a:lstStyle/>
          <a:p>
            <a:endParaRPr/>
          </a:p>
        </p:txBody>
      </p:sp>
      <p:sp>
        <p:nvSpPr>
          <p:cNvPr id="241" name="Shape 241"/>
          <p:cNvSpPr>
            <a:spLocks noGrp="1"/>
          </p:cNvSpPr>
          <p:nvPr>
            <p:ph type="body" sz="quarter" idx="1"/>
          </p:nvPr>
        </p:nvSpPr>
        <p:spPr>
          <a:prstGeom prst="rect">
            <a:avLst/>
          </a:prstGeom>
        </p:spPr>
        <p:txBody>
          <a:bodyPr/>
          <a:lstStyle/>
          <a:p>
            <a:r>
              <a:t>Today, the new frontier is </a:t>
            </a:r>
            <a:r>
              <a:rPr b="1"/>
              <a:t>social media</a:t>
            </a:r>
            <a:r>
              <a:t>, forms of electronic communication through which users create online communities to share ideas, information, personal messages, and other content. And employees don’t just use these on their personal time, but also for work purposes. That’s why managers need to understand and manage the power and peril of social media. </a:t>
            </a:r>
          </a:p>
          <a:p>
            <a:endParaRPr/>
          </a:p>
          <a:p>
            <a:r>
              <a:t>Increasingly, many companies encourage employees to use social media to become employee activists. For this purpose, employee activists draw visibility to their workplace, defend their employers from criticism, and serve as advocates, both online and off. </a:t>
            </a:r>
          </a:p>
          <a:p>
            <a:endParaRPr/>
          </a:p>
          <a:p>
            <a:r>
              <a:t>Internally, social media also becomes problematic when it becomes a way for boastful employees to brag about their accomplishments, for managers to publish one-way messages to employees, or for employees to argue or gripe about something or someone they don’t like at work—then it has lost its usefulness. To avoid this, managers need to remember that social media is a tool that needs to be managed to be beneficial. </a:t>
            </a:r>
          </a:p>
          <a:p>
            <a:endParaRPr/>
          </a:p>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73740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Figure + Caption">
    <p:spTree>
      <p:nvGrpSpPr>
        <p:cNvPr id="1" name=""/>
        <p:cNvGrpSpPr/>
        <p:nvPr/>
      </p:nvGrpSpPr>
      <p:grpSpPr>
        <a:xfrm>
          <a:off x="0" y="0"/>
          <a:ext cx="0" cy="0"/>
          <a:chOff x="0" y="0"/>
          <a:chExt cx="0" cy="0"/>
        </a:xfrm>
      </p:grpSpPr>
      <p:sp>
        <p:nvSpPr>
          <p:cNvPr id="65" name="Click to add figure number and title"/>
          <p:cNvSpPr txBox="1">
            <a:spLocks noGrp="1"/>
          </p:cNvSpPr>
          <p:nvPr>
            <p:ph type="title" hasCustomPrompt="1"/>
          </p:nvPr>
        </p:nvSpPr>
        <p:spPr>
          <a:xfrm>
            <a:off x="609600" y="228600"/>
            <a:ext cx="10972800" cy="1066800"/>
          </a:xfrm>
          <a:prstGeom prst="rect">
            <a:avLst/>
          </a:prstGeom>
        </p:spPr>
        <p:txBody>
          <a:bodyPr anchor="t"/>
          <a:lstStyle/>
          <a:p>
            <a:r>
              <a:t>Click to add figure number and title</a:t>
            </a:r>
          </a:p>
        </p:txBody>
      </p:sp>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9922096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 id="2147483669"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09D5069-7DB7-42B2-9601-FBC8CDE49C78}"/>
              </a:ext>
            </a:extLst>
          </p:cNvPr>
          <p:cNvSpPr>
            <a:spLocks noGrp="1"/>
          </p:cNvSpPr>
          <p:nvPr>
            <p:ph type="ctrTitle"/>
          </p:nvPr>
        </p:nvSpPr>
        <p:spPr>
          <a:scene3d>
            <a:camera prst="perspectiveRelaxedModerately"/>
            <a:lightRig rig="threePt" dir="t"/>
          </a:scene3d>
        </p:spPr>
        <p:txBody>
          <a:bodyPr/>
          <a:lstStyle/>
          <a:p>
            <a:pPr algn="ctr"/>
            <a:r>
              <a:rPr lang="en-GB" dirty="0">
                <a:solidFill>
                  <a:schemeClr val="accent2"/>
                </a:solidFill>
              </a:rPr>
              <a:t>Lecture-2</a:t>
            </a:r>
          </a:p>
        </p:txBody>
      </p:sp>
      <p:sp>
        <p:nvSpPr>
          <p:cNvPr id="3" name="عنوان فرعي 2">
            <a:extLst>
              <a:ext uri="{FF2B5EF4-FFF2-40B4-BE49-F238E27FC236}">
                <a16:creationId xmlns:a16="http://schemas.microsoft.com/office/drawing/2014/main" id="{6E089F2F-08A9-45CB-800C-0B93D7041976}"/>
              </a:ext>
            </a:extLst>
          </p:cNvPr>
          <p:cNvSpPr>
            <a:spLocks noGrp="1"/>
          </p:cNvSpPr>
          <p:nvPr>
            <p:ph type="subTitle" idx="1"/>
          </p:nvPr>
        </p:nvSpPr>
        <p:spPr/>
        <p:txBody>
          <a:bodyPr/>
          <a:lstStyle/>
          <a:p>
            <a:pPr algn="ctr"/>
            <a:r>
              <a:rPr lang="en-GB" dirty="0">
                <a:solidFill>
                  <a:schemeClr val="accent2"/>
                </a:solidFill>
              </a:rPr>
              <a:t>Chapter-1</a:t>
            </a:r>
          </a:p>
        </p:txBody>
      </p:sp>
    </p:spTree>
    <p:extLst>
      <p:ext uri="{BB962C8B-B14F-4D97-AF65-F5344CB8AC3E}">
        <p14:creationId xmlns:p14="http://schemas.microsoft.com/office/powerpoint/2010/main" val="2026756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318CA4E-9FB7-4795-96F8-AEE0103CA497}"/>
              </a:ext>
            </a:extLst>
          </p:cNvPr>
          <p:cNvSpPr>
            <a:spLocks noGrp="1"/>
          </p:cNvSpPr>
          <p:nvPr>
            <p:ph type="title"/>
          </p:nvPr>
        </p:nvSpPr>
        <p:spPr>
          <a:xfrm>
            <a:off x="834088" y="2438400"/>
            <a:ext cx="8596668" cy="1320800"/>
          </a:xfrm>
          <a:solidFill>
            <a:schemeClr val="accent1">
              <a:lumMod val="20000"/>
              <a:lumOff val="80000"/>
            </a:schemeClr>
          </a:solidFill>
          <a:ln w="38100">
            <a:solidFill>
              <a:srgbClr val="C00000"/>
            </a:solidFill>
          </a:ln>
          <a:effectLst>
            <a:outerShdw blurRad="50800" dist="38100" dir="16200000" rotWithShape="0">
              <a:prstClr val="black">
                <a:alpha val="40000"/>
              </a:prstClr>
            </a:outerShdw>
          </a:effectLst>
          <a:scene3d>
            <a:camera prst="orthographicFront"/>
            <a:lightRig rig="threePt" dir="t"/>
          </a:scene3d>
          <a:sp3d>
            <a:bevelT w="114300" prst="artDeco"/>
          </a:sp3d>
        </p:spPr>
        <p:txBody>
          <a:bodyPr>
            <a:normAutofit fontScale="90000"/>
          </a:bodyPr>
          <a:lstStyle/>
          <a:p>
            <a:r>
              <a:rPr lang="en-GB" sz="4400" b="1" i="0" u="none" strike="noStrike" baseline="0" dirty="0">
                <a:solidFill>
                  <a:srgbClr val="00B050"/>
                </a:solidFill>
                <a:latin typeface="HelveticaNeueLTW1G-Lt"/>
              </a:rPr>
              <a:t>H</a:t>
            </a:r>
            <a:r>
              <a:rPr lang="en-GB" sz="4400" b="1" dirty="0">
                <a:solidFill>
                  <a:srgbClr val="00B050"/>
                </a:solidFill>
                <a:latin typeface="HelveticaNeueLTW1G-Lt"/>
              </a:rPr>
              <a:t>ow</a:t>
            </a:r>
            <a:r>
              <a:rPr lang="en-GB" sz="4400" b="1" i="0" u="none" strike="noStrike" baseline="0" dirty="0">
                <a:solidFill>
                  <a:srgbClr val="00B050"/>
                </a:solidFill>
                <a:latin typeface="HelveticaNeueLTW1G-Lt"/>
              </a:rPr>
              <a:t> </a:t>
            </a:r>
            <a:r>
              <a:rPr lang="en-GB" sz="4400" b="1" i="0" u="none" strike="noStrike" baseline="0" dirty="0">
                <a:solidFill>
                  <a:srgbClr val="00B050"/>
                </a:solidFill>
                <a:latin typeface="UniversLTPro-BoldCond"/>
              </a:rPr>
              <a:t>is the manager’s job changing?</a:t>
            </a:r>
            <a:r>
              <a:rPr lang="en-GB" sz="4400" b="1" i="0" u="none" strike="noStrike" baseline="0" dirty="0">
                <a:solidFill>
                  <a:srgbClr val="00B050"/>
                </a:solidFill>
                <a:latin typeface="HelveticaNeueLTW1G-Lt"/>
              </a:rPr>
              <a:t> </a:t>
            </a:r>
            <a:endParaRPr lang="en-GB" sz="6000" b="1" dirty="0">
              <a:solidFill>
                <a:srgbClr val="00B050"/>
              </a:solidFill>
            </a:endParaRPr>
          </a:p>
        </p:txBody>
      </p:sp>
    </p:spTree>
    <p:extLst>
      <p:ext uri="{BB962C8B-B14F-4D97-AF65-F5344CB8AC3E}">
        <p14:creationId xmlns:p14="http://schemas.microsoft.com/office/powerpoint/2010/main" val="3095322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Title 1"/>
          <p:cNvSpPr txBox="1">
            <a:spLocks noGrp="1"/>
          </p:cNvSpPr>
          <p:nvPr>
            <p:ph type="title"/>
          </p:nvPr>
        </p:nvSpPr>
        <p:spPr>
          <a:xfrm>
            <a:off x="1306286" y="177801"/>
            <a:ext cx="8879114" cy="521901"/>
          </a:xfrm>
          <a:prstGeom prst="rect">
            <a:avLst/>
          </a:prstGeom>
        </p:spPr>
        <p:txBody>
          <a:bodyPr>
            <a:normAutofit fontScale="90000"/>
          </a:bodyPr>
          <a:lstStyle>
            <a:lvl1pPr>
              <a:lnSpc>
                <a:spcPct val="120000"/>
              </a:lnSpc>
            </a:lvl1pPr>
          </a:lstStyle>
          <a:p>
            <a:r>
              <a:rPr dirty="0"/>
              <a:t>Exhibit 1-8 Changes Facing Managers</a:t>
            </a:r>
          </a:p>
        </p:txBody>
      </p:sp>
      <p:pic>
        <p:nvPicPr>
          <p:cNvPr id="224" name="Picture 4" descr="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Lst>
          </a:blip>
          <a:stretch>
            <a:fillRect/>
          </a:stretch>
        </p:blipFill>
        <p:spPr>
          <a:xfrm>
            <a:off x="1725961" y="937837"/>
            <a:ext cx="6529766" cy="5742362"/>
          </a:xfrm>
          <a:prstGeom prst="rect">
            <a:avLst/>
          </a:prstGeom>
          <a:ln w="38100" cap="sq">
            <a:solidFill>
              <a:srgbClr val="000000"/>
            </a:solidFill>
            <a:prstDash val="solid"/>
            <a:miter lim="800000"/>
          </a:ln>
          <a:effectLst>
            <a:glow rad="139700">
              <a:schemeClr val="accent2">
                <a:satMod val="175000"/>
                <a:alpha val="40000"/>
              </a:schemeClr>
            </a:glow>
            <a:outerShdw blurRad="50800" dist="38100" dir="2700000" algn="tl" rotWithShape="0">
              <a:srgbClr val="000000">
                <a:alpha val="43000"/>
              </a:srgbClr>
            </a:outerShdw>
          </a:effectLst>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itle 1"/>
          <p:cNvSpPr txBox="1">
            <a:spLocks noGrp="1"/>
          </p:cNvSpPr>
          <p:nvPr>
            <p:ph type="title"/>
          </p:nvPr>
        </p:nvSpPr>
        <p:spPr>
          <a:xfrm>
            <a:off x="1981200" y="215372"/>
            <a:ext cx="8229600" cy="646558"/>
          </a:xfrm>
          <a:prstGeom prst="rect">
            <a:avLst/>
          </a:prstGeom>
        </p:spPr>
        <p:txBody>
          <a:bodyPr/>
          <a:lstStyle/>
          <a:p>
            <a:r>
              <a:rPr dirty="0"/>
              <a:t>Focus on the Customer</a:t>
            </a:r>
          </a:p>
        </p:txBody>
      </p:sp>
      <p:sp>
        <p:nvSpPr>
          <p:cNvPr id="229" name="Content Placeholder 2"/>
          <p:cNvSpPr txBox="1">
            <a:spLocks noGrp="1"/>
          </p:cNvSpPr>
          <p:nvPr>
            <p:ph type="body" idx="1"/>
          </p:nvPr>
        </p:nvSpPr>
        <p:spPr>
          <a:xfrm>
            <a:off x="721508" y="1371600"/>
            <a:ext cx="8418138" cy="5077384"/>
          </a:xfrm>
          <a:prstGeom prst="rect">
            <a:avLst/>
          </a:prstGeom>
        </p:spPr>
        <p:txBody>
          <a:bodyPr>
            <a:normAutofit fontScale="92500"/>
          </a:bodyPr>
          <a:lstStyle/>
          <a:p>
            <a:pPr marL="332613" indent="-332613" defTabSz="886968">
              <a:lnSpc>
                <a:spcPct val="150000"/>
              </a:lnSpc>
              <a:spcBef>
                <a:spcPts val="600"/>
              </a:spcBef>
              <a:defRPr sz="2425"/>
            </a:pPr>
            <a:r>
              <a:rPr dirty="0"/>
              <a:t>Without customers, most </a:t>
            </a:r>
            <a:r>
              <a:rPr lang="en-US" dirty="0"/>
              <a:t>organizations</a:t>
            </a:r>
            <a:r>
              <a:rPr dirty="0"/>
              <a:t> would cease to exist</a:t>
            </a:r>
          </a:p>
          <a:p>
            <a:pPr marL="332613" indent="-332613" defTabSz="886968">
              <a:lnSpc>
                <a:spcPct val="150000"/>
              </a:lnSpc>
              <a:spcBef>
                <a:spcPts val="600"/>
              </a:spcBef>
              <a:defRPr sz="2425"/>
            </a:pPr>
            <a:r>
              <a:rPr dirty="0"/>
              <a:t>Managing customer relationships is the responsibility of all managers and employees</a:t>
            </a:r>
          </a:p>
          <a:p>
            <a:pPr marL="332613" indent="-332613" defTabSz="886968">
              <a:lnSpc>
                <a:spcPct val="150000"/>
              </a:lnSpc>
              <a:spcBef>
                <a:spcPts val="600"/>
              </a:spcBef>
              <a:defRPr sz="2425"/>
            </a:pPr>
            <a:r>
              <a:rPr dirty="0"/>
              <a:t>Consistent, high-quality customer service is essential</a:t>
            </a:r>
          </a:p>
          <a:p>
            <a:pPr marL="332613" indent="-332613" defTabSz="886968">
              <a:lnSpc>
                <a:spcPct val="150000"/>
              </a:lnSpc>
              <a:spcBef>
                <a:spcPts val="600"/>
              </a:spcBef>
              <a:defRPr sz="2425">
                <a:solidFill>
                  <a:schemeClr val="accent3">
                    <a:lumOff val="-8509"/>
                  </a:schemeClr>
                </a:solidFill>
              </a:defRPr>
            </a:pPr>
            <a:r>
              <a:rPr dirty="0">
                <a:solidFill>
                  <a:schemeClr val="tx1"/>
                </a:solidFill>
              </a:rPr>
              <a:t>Managers must create a customer-responsive </a:t>
            </a:r>
            <a:r>
              <a:rPr lang="en-US" dirty="0">
                <a:solidFill>
                  <a:schemeClr val="tx1"/>
                </a:solidFill>
              </a:rPr>
              <a:t>organization</a:t>
            </a:r>
            <a:r>
              <a:rPr dirty="0">
                <a:solidFill>
                  <a:schemeClr val="tx1"/>
                </a:solidFill>
              </a:rPr>
              <a:t> where employees are friendly, accessible, knowledgeable, prompt in responding to customer needs, and willing to do what’s necessary to please the customer.</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Title 1"/>
          <p:cNvSpPr txBox="1">
            <a:spLocks noGrp="1"/>
          </p:cNvSpPr>
          <p:nvPr>
            <p:ph type="title"/>
          </p:nvPr>
        </p:nvSpPr>
        <p:spPr>
          <a:xfrm>
            <a:off x="1981200" y="215373"/>
            <a:ext cx="8229600" cy="819471"/>
          </a:xfrm>
          <a:prstGeom prst="rect">
            <a:avLst/>
          </a:prstGeom>
        </p:spPr>
        <p:txBody>
          <a:bodyPr/>
          <a:lstStyle/>
          <a:p>
            <a:r>
              <a:t>Focus on Technology</a:t>
            </a:r>
          </a:p>
        </p:txBody>
      </p:sp>
      <p:sp>
        <p:nvSpPr>
          <p:cNvPr id="234" name="Content Placeholder 2"/>
          <p:cNvSpPr txBox="1">
            <a:spLocks noGrp="1"/>
          </p:cNvSpPr>
          <p:nvPr>
            <p:ph type="body" idx="1"/>
          </p:nvPr>
        </p:nvSpPr>
        <p:spPr>
          <a:xfrm>
            <a:off x="532099" y="1279436"/>
            <a:ext cx="8671984" cy="4966463"/>
          </a:xfrm>
          <a:prstGeom prst="rect">
            <a:avLst/>
          </a:prstGeom>
        </p:spPr>
        <p:txBody>
          <a:bodyPr>
            <a:normAutofit lnSpcReduction="10000"/>
          </a:bodyPr>
          <a:lstStyle/>
          <a:p>
            <a:pPr>
              <a:lnSpc>
                <a:spcPct val="150000"/>
              </a:lnSpc>
              <a:spcBef>
                <a:spcPts val="600"/>
              </a:spcBef>
              <a:defRPr sz="2800"/>
            </a:pPr>
            <a:r>
              <a:rPr dirty="0"/>
              <a:t>Managers must get employees on board with new technology</a:t>
            </a:r>
          </a:p>
          <a:p>
            <a:pPr>
              <a:lnSpc>
                <a:spcPct val="150000"/>
              </a:lnSpc>
              <a:spcBef>
                <a:spcPts val="600"/>
              </a:spcBef>
              <a:defRPr sz="2800"/>
            </a:pPr>
            <a:r>
              <a:rPr dirty="0"/>
              <a:t>Managers must oversee the social interactions and challenges involved in using collaborative technologies</a:t>
            </a:r>
          </a:p>
          <a:p>
            <a:pPr>
              <a:lnSpc>
                <a:spcPct val="150000"/>
              </a:lnSpc>
              <a:spcBef>
                <a:spcPts val="600"/>
              </a:spcBef>
              <a:defRPr sz="2800">
                <a:solidFill>
                  <a:schemeClr val="accent3">
                    <a:lumOff val="-8509"/>
                  </a:schemeClr>
                </a:solidFill>
              </a:defRPr>
            </a:pPr>
            <a:r>
              <a:rPr dirty="0">
                <a:solidFill>
                  <a:schemeClr val="tx1"/>
                </a:solidFill>
              </a:rPr>
              <a:t>Managers help people to get them comfortable with the technology and the benefits of using technology and how it affects their lives.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Title 1"/>
          <p:cNvSpPr txBox="1">
            <a:spLocks noGrp="1"/>
          </p:cNvSpPr>
          <p:nvPr>
            <p:ph type="title"/>
          </p:nvPr>
        </p:nvSpPr>
        <p:spPr>
          <a:xfrm>
            <a:off x="1981200" y="215373"/>
            <a:ext cx="8229600" cy="835979"/>
          </a:xfrm>
          <a:prstGeom prst="rect">
            <a:avLst/>
          </a:prstGeom>
        </p:spPr>
        <p:txBody>
          <a:bodyPr/>
          <a:lstStyle/>
          <a:p>
            <a:r>
              <a:t>Focus on Social Media</a:t>
            </a:r>
          </a:p>
        </p:txBody>
      </p:sp>
      <p:sp>
        <p:nvSpPr>
          <p:cNvPr id="239" name="Content Placeholder 2"/>
          <p:cNvSpPr txBox="1">
            <a:spLocks noGrp="1"/>
          </p:cNvSpPr>
          <p:nvPr>
            <p:ph type="body" idx="1"/>
          </p:nvPr>
        </p:nvSpPr>
        <p:spPr>
          <a:xfrm>
            <a:off x="859246" y="1150474"/>
            <a:ext cx="8229600" cy="5201120"/>
          </a:xfrm>
          <a:prstGeom prst="rect">
            <a:avLst/>
          </a:prstGeom>
        </p:spPr>
        <p:txBody>
          <a:bodyPr>
            <a:normAutofit lnSpcReduction="10000"/>
          </a:bodyPr>
          <a:lstStyle/>
          <a:p>
            <a:pPr>
              <a:lnSpc>
                <a:spcPct val="150000"/>
              </a:lnSpc>
              <a:spcBef>
                <a:spcPts val="600"/>
              </a:spcBef>
              <a:defRPr sz="2800" b="1"/>
            </a:pPr>
            <a:r>
              <a:rPr dirty="0"/>
              <a:t>Social media</a:t>
            </a:r>
            <a:r>
              <a:rPr b="0" dirty="0"/>
              <a:t>: forms of electronic communication through which users create online communities to share ideas</a:t>
            </a:r>
            <a:r>
              <a:rPr b="0" dirty="0">
                <a:solidFill>
                  <a:schemeClr val="tx1"/>
                </a:solidFill>
              </a:rPr>
              <a:t>, information, personal messages, and other content</a:t>
            </a:r>
          </a:p>
          <a:p>
            <a:pPr>
              <a:lnSpc>
                <a:spcPct val="150000"/>
              </a:lnSpc>
              <a:spcBef>
                <a:spcPts val="600"/>
              </a:spcBef>
              <a:defRPr sz="2800" b="1">
                <a:solidFill>
                  <a:schemeClr val="accent3">
                    <a:lumOff val="-8509"/>
                  </a:schemeClr>
                </a:solidFill>
              </a:defRPr>
            </a:pPr>
            <a:r>
              <a:rPr b="0" dirty="0">
                <a:solidFill>
                  <a:schemeClr val="tx1"/>
                </a:solidFill>
              </a:rPr>
              <a:t>Managers encourage employees to use social media to reduce reliance on e-mail.</a:t>
            </a:r>
          </a:p>
          <a:p>
            <a:pPr>
              <a:lnSpc>
                <a:spcPct val="150000"/>
              </a:lnSpc>
              <a:spcBef>
                <a:spcPts val="600"/>
              </a:spcBef>
              <a:defRPr sz="2800" b="1">
                <a:solidFill>
                  <a:schemeClr val="accent3">
                    <a:lumOff val="-8509"/>
                  </a:schemeClr>
                </a:solidFill>
              </a:defRPr>
            </a:pPr>
            <a:r>
              <a:rPr b="0" dirty="0">
                <a:solidFill>
                  <a:schemeClr val="tx1"/>
                </a:solidFill>
              </a:rPr>
              <a:t>Managers need to understand and be able to manage the social media.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Title 1"/>
          <p:cNvSpPr txBox="1">
            <a:spLocks noGrp="1"/>
          </p:cNvSpPr>
          <p:nvPr>
            <p:ph type="title"/>
          </p:nvPr>
        </p:nvSpPr>
        <p:spPr>
          <a:xfrm>
            <a:off x="1981200" y="215373"/>
            <a:ext cx="8229600" cy="859509"/>
          </a:xfrm>
          <a:prstGeom prst="rect">
            <a:avLst/>
          </a:prstGeom>
        </p:spPr>
        <p:txBody>
          <a:bodyPr/>
          <a:lstStyle/>
          <a:p>
            <a:r>
              <a:t>Focus on Innovation</a:t>
            </a:r>
          </a:p>
        </p:txBody>
      </p:sp>
      <p:sp>
        <p:nvSpPr>
          <p:cNvPr id="244" name="Content Placeholder 2"/>
          <p:cNvSpPr txBox="1">
            <a:spLocks noGrp="1"/>
          </p:cNvSpPr>
          <p:nvPr>
            <p:ph type="body" idx="1"/>
          </p:nvPr>
        </p:nvSpPr>
        <p:spPr>
          <a:xfrm>
            <a:off x="896983" y="1569721"/>
            <a:ext cx="8229600" cy="4525963"/>
          </a:xfrm>
          <a:prstGeom prst="rect">
            <a:avLst/>
          </a:prstGeom>
        </p:spPr>
        <p:txBody>
          <a:bodyPr/>
          <a:lstStyle/>
          <a:p>
            <a:pPr>
              <a:lnSpc>
                <a:spcPct val="150000"/>
              </a:lnSpc>
              <a:spcBef>
                <a:spcPts val="600"/>
              </a:spcBef>
              <a:defRPr sz="2800" b="1"/>
            </a:pPr>
            <a:r>
              <a:rPr dirty="0"/>
              <a:t>Innovation</a:t>
            </a:r>
            <a:r>
              <a:rPr b="0" dirty="0"/>
              <a:t>: exploring new territory, taking risks, and doing things differently</a:t>
            </a:r>
          </a:p>
          <a:p>
            <a:pPr>
              <a:lnSpc>
                <a:spcPct val="150000"/>
              </a:lnSpc>
              <a:spcBef>
                <a:spcPts val="600"/>
              </a:spcBef>
              <a:defRPr sz="2800" b="1">
                <a:solidFill>
                  <a:schemeClr val="accent3">
                    <a:lumOff val="-8509"/>
                  </a:schemeClr>
                </a:solidFill>
              </a:defRPr>
            </a:pPr>
            <a:r>
              <a:rPr b="0" dirty="0">
                <a:solidFill>
                  <a:schemeClr val="tx1"/>
                </a:solidFill>
              </a:rPr>
              <a:t>Managers need to get employees to constantly suggest new ideas to deal with potential challenges and uncertainties. </a:t>
            </a:r>
            <a:endParaRPr sz="1200" dirty="0">
              <a:solidFill>
                <a:schemeClr val="tx1"/>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Title 1"/>
          <p:cNvSpPr txBox="1">
            <a:spLocks noGrp="1"/>
          </p:cNvSpPr>
          <p:nvPr>
            <p:ph type="title"/>
          </p:nvPr>
        </p:nvSpPr>
        <p:spPr>
          <a:xfrm>
            <a:off x="1981200" y="445540"/>
            <a:ext cx="8229600" cy="585538"/>
          </a:xfrm>
          <a:prstGeom prst="rect">
            <a:avLst/>
          </a:prstGeom>
        </p:spPr>
        <p:txBody>
          <a:bodyPr>
            <a:normAutofit fontScale="90000"/>
          </a:bodyPr>
          <a:lstStyle/>
          <a:p>
            <a:r>
              <a:t>Focus on Sustainability</a:t>
            </a:r>
          </a:p>
        </p:txBody>
      </p:sp>
      <p:sp>
        <p:nvSpPr>
          <p:cNvPr id="249" name="Content Placeholder 2"/>
          <p:cNvSpPr txBox="1">
            <a:spLocks noGrp="1"/>
          </p:cNvSpPr>
          <p:nvPr>
            <p:ph type="body" idx="1"/>
          </p:nvPr>
        </p:nvSpPr>
        <p:spPr>
          <a:xfrm>
            <a:off x="755469" y="1549401"/>
            <a:ext cx="8229600" cy="4525963"/>
          </a:xfrm>
          <a:prstGeom prst="rect">
            <a:avLst/>
          </a:prstGeom>
        </p:spPr>
        <p:txBody>
          <a:bodyPr>
            <a:normAutofit fontScale="92500"/>
          </a:bodyPr>
          <a:lstStyle/>
          <a:p>
            <a:pPr marL="332613" indent="-332613" defTabSz="886968">
              <a:lnSpc>
                <a:spcPct val="150000"/>
              </a:lnSpc>
              <a:spcBef>
                <a:spcPts val="600"/>
              </a:spcBef>
              <a:defRPr sz="2716" b="1"/>
            </a:pPr>
            <a:r>
              <a:rPr dirty="0"/>
              <a:t>Sustainability</a:t>
            </a:r>
            <a:r>
              <a:rPr b="0" dirty="0"/>
              <a:t>: a company’s ability to achieve its business goals and increase long-term shareholder value by integrating economic, environmental, and social opportunities into its business strategies</a:t>
            </a:r>
          </a:p>
          <a:p>
            <a:pPr marL="332613" indent="-332613" defTabSz="886968">
              <a:lnSpc>
                <a:spcPct val="150000"/>
              </a:lnSpc>
              <a:spcBef>
                <a:spcPts val="600"/>
              </a:spcBef>
              <a:defRPr sz="2716">
                <a:solidFill>
                  <a:schemeClr val="accent3">
                    <a:lumOff val="-8509"/>
                  </a:schemeClr>
                </a:solidFill>
              </a:defRPr>
            </a:pPr>
            <a:r>
              <a:rPr b="1" dirty="0">
                <a:solidFill>
                  <a:schemeClr val="tx1"/>
                </a:solidFill>
              </a:rPr>
              <a:t>Sustainability</a:t>
            </a:r>
            <a:r>
              <a:rPr dirty="0">
                <a:solidFill>
                  <a:schemeClr val="tx1"/>
                </a:solidFill>
              </a:rPr>
              <a:t> associates with meeting our own needs without compromising the ability of future generations to meet their own needs.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Title 1"/>
          <p:cNvSpPr txBox="1">
            <a:spLocks noGrp="1"/>
          </p:cNvSpPr>
          <p:nvPr>
            <p:ph type="title"/>
          </p:nvPr>
        </p:nvSpPr>
        <p:spPr>
          <a:xfrm>
            <a:off x="1981200" y="215373"/>
            <a:ext cx="8229600" cy="799415"/>
          </a:xfrm>
          <a:prstGeom prst="rect">
            <a:avLst/>
          </a:prstGeom>
        </p:spPr>
        <p:txBody>
          <a:bodyPr/>
          <a:lstStyle/>
          <a:p>
            <a:r>
              <a:rPr dirty="0"/>
              <a:t>Focus on the Employee</a:t>
            </a:r>
          </a:p>
        </p:txBody>
      </p:sp>
      <p:sp>
        <p:nvSpPr>
          <p:cNvPr id="254" name="Content Placeholder 2"/>
          <p:cNvSpPr txBox="1">
            <a:spLocks noGrp="1"/>
          </p:cNvSpPr>
          <p:nvPr>
            <p:ph type="body" idx="1"/>
          </p:nvPr>
        </p:nvSpPr>
        <p:spPr>
          <a:xfrm>
            <a:off x="666783" y="1153792"/>
            <a:ext cx="8663874" cy="5171870"/>
          </a:xfrm>
          <a:prstGeom prst="rect">
            <a:avLst/>
          </a:prstGeom>
        </p:spPr>
        <p:txBody>
          <a:bodyPr>
            <a:normAutofit fontScale="92500"/>
          </a:bodyPr>
          <a:lstStyle/>
          <a:p>
            <a:pPr>
              <a:lnSpc>
                <a:spcPct val="150000"/>
              </a:lnSpc>
              <a:defRPr sz="2800"/>
            </a:pPr>
            <a:r>
              <a:rPr dirty="0"/>
              <a:t>Treating employees well is not only the right thing to do, it is also good business</a:t>
            </a:r>
          </a:p>
          <a:p>
            <a:pPr>
              <a:lnSpc>
                <a:spcPct val="150000"/>
              </a:lnSpc>
              <a:defRPr sz="2800">
                <a:solidFill>
                  <a:schemeClr val="accent3">
                    <a:lumOff val="-8509"/>
                  </a:schemeClr>
                </a:solidFill>
              </a:defRPr>
            </a:pPr>
            <a:r>
              <a:rPr dirty="0">
                <a:solidFill>
                  <a:schemeClr val="tx1"/>
                </a:solidFill>
              </a:rPr>
              <a:t>Successful managers regularly provide performance feedback and encouragement to employees</a:t>
            </a:r>
          </a:p>
          <a:p>
            <a:pPr>
              <a:lnSpc>
                <a:spcPct val="150000"/>
              </a:lnSpc>
              <a:defRPr sz="2800">
                <a:solidFill>
                  <a:schemeClr val="accent3">
                    <a:lumOff val="-8509"/>
                  </a:schemeClr>
                </a:solidFill>
              </a:defRPr>
            </a:pPr>
            <a:r>
              <a:rPr dirty="0">
                <a:solidFill>
                  <a:schemeClr val="tx1"/>
                </a:solidFill>
              </a:rPr>
              <a:t>The company stands to benefit through higher employee satisfaction, talent retention (the practices implemented in order to keep talents within the </a:t>
            </a:r>
            <a:r>
              <a:rPr lang="en-US" dirty="0">
                <a:solidFill>
                  <a:schemeClr val="tx1"/>
                </a:solidFill>
              </a:rPr>
              <a:t>organization</a:t>
            </a:r>
            <a:r>
              <a:rPr dirty="0">
                <a:solidFill>
                  <a:schemeClr val="tx1"/>
                </a:solidFill>
              </a:rPr>
              <a:t>), and higher employee engagement.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xfrm>
            <a:off x="677334" y="270407"/>
            <a:ext cx="8596668" cy="1320800"/>
          </a:xfrm>
          <a:prstGeom prst="rect">
            <a:avLst/>
          </a:prstGeom>
        </p:spPr>
        <p:txBody>
          <a:bodyPr>
            <a:normAutofit/>
          </a:bodyPr>
          <a:lstStyle/>
          <a:p>
            <a:pPr algn="ctr"/>
            <a:r>
              <a:rPr sz="3200" dirty="0">
                <a:solidFill>
                  <a:srgbClr val="00B050"/>
                </a:solidFill>
              </a:rPr>
              <a:t>Mintzberg’s Managerial Roles and a Contemporary Model of Managing</a:t>
            </a:r>
          </a:p>
        </p:txBody>
      </p:sp>
      <p:sp>
        <p:nvSpPr>
          <p:cNvPr id="190" name="Content Placeholder 2"/>
          <p:cNvSpPr txBox="1">
            <a:spLocks noGrp="1"/>
          </p:cNvSpPr>
          <p:nvPr>
            <p:ph type="body" idx="1"/>
          </p:nvPr>
        </p:nvSpPr>
        <p:spPr>
          <a:xfrm>
            <a:off x="1108119" y="1512092"/>
            <a:ext cx="8397286" cy="5075501"/>
          </a:xfrm>
          <a:prstGeom prst="rect">
            <a:avLst/>
          </a:prstGeom>
        </p:spPr>
        <p:txBody>
          <a:bodyPr>
            <a:normAutofit fontScale="92500"/>
          </a:bodyPr>
          <a:lstStyle/>
          <a:p>
            <a:pPr marL="248351" indent="-248351" defTabSz="886968">
              <a:lnSpc>
                <a:spcPct val="150000"/>
              </a:lnSpc>
              <a:spcBef>
                <a:spcPts val="1400"/>
              </a:spcBef>
              <a:defRPr sz="2716" b="1"/>
            </a:pPr>
            <a:r>
              <a:rPr dirty="0">
                <a:solidFill>
                  <a:schemeClr val="tx1"/>
                </a:solidFill>
              </a:rPr>
              <a:t>Managerial Roles</a:t>
            </a:r>
            <a:r>
              <a:rPr b="0" dirty="0">
                <a:solidFill>
                  <a:schemeClr val="tx1"/>
                </a:solidFill>
              </a:rPr>
              <a:t>: specific actions or</a:t>
            </a:r>
            <a:r>
              <a:rPr lang="en-US" b="0" dirty="0">
                <a:solidFill>
                  <a:schemeClr val="tx1"/>
                </a:solidFill>
              </a:rPr>
              <a:t> behaviors </a:t>
            </a:r>
            <a:r>
              <a:rPr b="0" dirty="0">
                <a:solidFill>
                  <a:schemeClr val="tx1"/>
                </a:solidFill>
              </a:rPr>
              <a:t> expected of and exhibited by a manager. Think of the different roles you play - student, employee, student </a:t>
            </a:r>
            <a:r>
              <a:rPr lang="en-US" b="0" dirty="0">
                <a:solidFill>
                  <a:schemeClr val="tx1"/>
                </a:solidFill>
              </a:rPr>
              <a:t>organization</a:t>
            </a:r>
            <a:r>
              <a:rPr b="0" dirty="0">
                <a:solidFill>
                  <a:schemeClr val="tx1"/>
                </a:solidFill>
              </a:rPr>
              <a:t> member, volunteer and sibling, and the different things you’re expected to do in these roles.  </a:t>
            </a:r>
          </a:p>
          <a:p>
            <a:pPr marL="248351" indent="-248351" defTabSz="886968">
              <a:lnSpc>
                <a:spcPct val="150000"/>
              </a:lnSpc>
              <a:spcBef>
                <a:spcPts val="1400"/>
              </a:spcBef>
              <a:defRPr sz="2716"/>
            </a:pPr>
            <a:r>
              <a:rPr dirty="0"/>
              <a:t>Mintzberg identified </a:t>
            </a:r>
            <a:r>
              <a:rPr sz="3007" b="1" dirty="0"/>
              <a:t>10 roles</a:t>
            </a:r>
            <a:r>
              <a:rPr dirty="0"/>
              <a:t> grouped around </a:t>
            </a:r>
            <a:endParaRPr lang="en-GB" dirty="0"/>
          </a:p>
          <a:p>
            <a:pPr marL="248351" indent="-248351" defTabSz="886968">
              <a:lnSpc>
                <a:spcPct val="150000"/>
              </a:lnSpc>
              <a:spcBef>
                <a:spcPts val="1400"/>
              </a:spcBef>
              <a:defRPr sz="2716"/>
            </a:pPr>
            <a:r>
              <a:rPr lang="en-US" dirty="0">
                <a:solidFill>
                  <a:srgbClr val="FF0000"/>
                </a:solidFill>
              </a:rPr>
              <a:t>A.</a:t>
            </a:r>
            <a:r>
              <a:rPr lang="en-US" dirty="0"/>
              <a:t> </a:t>
            </a:r>
            <a:r>
              <a:rPr dirty="0"/>
              <a:t>interpersonal relationships, </a:t>
            </a:r>
            <a:r>
              <a:rPr lang="en-US" dirty="0">
                <a:solidFill>
                  <a:srgbClr val="FF0000"/>
                </a:solidFill>
              </a:rPr>
              <a:t>B.</a:t>
            </a:r>
            <a:r>
              <a:rPr lang="en-US" dirty="0"/>
              <a:t> </a:t>
            </a:r>
            <a:r>
              <a:rPr dirty="0"/>
              <a:t>the transfer of information, and </a:t>
            </a:r>
            <a:r>
              <a:rPr lang="en-US" dirty="0">
                <a:solidFill>
                  <a:srgbClr val="FF0000"/>
                </a:solidFill>
              </a:rPr>
              <a:t>C.</a:t>
            </a:r>
            <a:r>
              <a:rPr lang="en-US" dirty="0"/>
              <a:t> </a:t>
            </a:r>
            <a:r>
              <a:rPr dirty="0"/>
              <a:t>decision-making.</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67789" y="1365070"/>
            <a:ext cx="8229600" cy="4772891"/>
          </a:xfrm>
        </p:spPr>
        <p:txBody>
          <a:bodyPr>
            <a:normAutofit/>
          </a:bodyPr>
          <a:lstStyle/>
          <a:p>
            <a:pPr marL="0" indent="0" algn="ctr">
              <a:buNone/>
            </a:pPr>
            <a:r>
              <a:rPr lang="en-US" sz="2500" b="1" dirty="0">
                <a:solidFill>
                  <a:srgbClr val="FF0000"/>
                </a:solidFill>
              </a:rPr>
              <a:t>A.</a:t>
            </a:r>
            <a:r>
              <a:rPr lang="en-US" sz="2500" b="1" dirty="0">
                <a:solidFill>
                  <a:srgbClr val="0070C0"/>
                </a:solidFill>
              </a:rPr>
              <a:t> Interpersonal </a:t>
            </a:r>
          </a:p>
          <a:p>
            <a:pPr marL="0" indent="0" algn="ctr">
              <a:buNone/>
            </a:pPr>
            <a:endParaRPr lang="en-US" sz="2500" b="1" dirty="0">
              <a:solidFill>
                <a:srgbClr val="0070C0"/>
              </a:solidFill>
            </a:endParaRPr>
          </a:p>
          <a:p>
            <a:r>
              <a:rPr lang="en-US" sz="2500" b="1" dirty="0"/>
              <a:t>1- Figurehead: </a:t>
            </a:r>
            <a:r>
              <a:rPr lang="en-US" sz="2500" dirty="0"/>
              <a:t>the manager is seen as a symbol of status and authority.</a:t>
            </a:r>
            <a:endParaRPr lang="en-US" sz="2400" dirty="0"/>
          </a:p>
          <a:p>
            <a:r>
              <a:rPr lang="en-US" sz="2500" b="1" dirty="0"/>
              <a:t>2- leader: </a:t>
            </a:r>
            <a:r>
              <a:rPr lang="en-US" sz="2500" dirty="0"/>
              <a:t>the Leader builds relationships with employees and communicates with, motivates, and coaches them.</a:t>
            </a:r>
          </a:p>
          <a:p>
            <a:r>
              <a:rPr lang="en-US" sz="2500" b="1" dirty="0"/>
              <a:t>3- Liaison: </a:t>
            </a:r>
            <a:r>
              <a:rPr lang="en-US" sz="2500" dirty="0"/>
              <a:t>maintaining a network of contacts outside the work unit to obtain information.</a:t>
            </a:r>
          </a:p>
        </p:txBody>
      </p:sp>
      <p:sp>
        <p:nvSpPr>
          <p:cNvPr id="4" name="Title 1"/>
          <p:cNvSpPr txBox="1">
            <a:spLocks/>
          </p:cNvSpPr>
          <p:nvPr/>
        </p:nvSpPr>
        <p:spPr>
          <a:xfrm>
            <a:off x="1981200" y="437046"/>
            <a:ext cx="8229600" cy="6772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ormAutofit/>
          </a:bodyPr>
          <a:lstStyle>
            <a:lvl1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1pPr>
            <a:lvl2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2pPr>
            <a:lvl3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3pPr>
            <a:lvl4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4pPr>
            <a:lvl5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5pPr>
            <a:lvl6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6pPr>
            <a:lvl7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7pPr>
            <a:lvl8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8pPr>
            <a:lvl9pPr marL="0" marR="0" indent="0" algn="l" defTabSz="914400" rtl="0" latinLnBrk="0">
              <a:lnSpc>
                <a:spcPct val="100000"/>
              </a:lnSpc>
              <a:spcBef>
                <a:spcPts val="0"/>
              </a:spcBef>
              <a:spcAft>
                <a:spcPts val="0"/>
              </a:spcAft>
              <a:buClrTx/>
              <a:buSzTx/>
              <a:buFontTx/>
              <a:buNone/>
              <a:tabLst/>
              <a:defRPr sz="3400" b="1" i="0" u="none" strike="noStrike" cap="none" spc="0" baseline="0">
                <a:solidFill>
                  <a:srgbClr val="007FA3"/>
                </a:solidFill>
                <a:uFillTx/>
                <a:latin typeface="Times New Roman"/>
                <a:ea typeface="Times New Roman"/>
                <a:cs typeface="Times New Roman"/>
                <a:sym typeface="Times New Roman"/>
              </a:defRPr>
            </a:lvl9pPr>
          </a:lstStyle>
          <a:p>
            <a:pPr hangingPunct="1"/>
            <a:r>
              <a:rPr lang="en-US" dirty="0"/>
              <a:t>Types of Roles</a:t>
            </a:r>
          </a:p>
        </p:txBody>
      </p:sp>
    </p:spTree>
    <p:extLst>
      <p:ext uri="{BB962C8B-B14F-4D97-AF65-F5344CB8AC3E}">
        <p14:creationId xmlns:p14="http://schemas.microsoft.com/office/powerpoint/2010/main" val="220932757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le 1"/>
          <p:cNvSpPr txBox="1"/>
          <p:nvPr/>
        </p:nvSpPr>
        <p:spPr>
          <a:xfrm>
            <a:off x="1981200" y="225798"/>
            <a:ext cx="8229600" cy="6209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ormAutofit/>
          </a:bodyPr>
          <a:lstStyle>
            <a:lvl1pPr>
              <a:defRPr sz="3400" b="1">
                <a:solidFill>
                  <a:srgbClr val="007FA3"/>
                </a:solidFill>
                <a:latin typeface="Times New Roman"/>
                <a:ea typeface="Times New Roman"/>
                <a:cs typeface="Times New Roman"/>
                <a:sym typeface="Times New Roman"/>
              </a:defRPr>
            </a:lvl1pPr>
          </a:lstStyle>
          <a:p>
            <a:r>
              <a:t>Types of Roles</a:t>
            </a:r>
          </a:p>
        </p:txBody>
      </p:sp>
      <p:sp>
        <p:nvSpPr>
          <p:cNvPr id="200" name="Content Placeholder 2"/>
          <p:cNvSpPr txBox="1"/>
          <p:nvPr/>
        </p:nvSpPr>
        <p:spPr>
          <a:xfrm>
            <a:off x="692996" y="1348564"/>
            <a:ext cx="8478884" cy="48559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lnSpcReduction="10000"/>
          </a:bodyPr>
          <a:lstStyle/>
          <a:p>
            <a:pPr algn="ctr" defTabSz="841247">
              <a:lnSpc>
                <a:spcPct val="150000"/>
              </a:lnSpc>
              <a:spcBef>
                <a:spcPts val="1300"/>
              </a:spcBef>
              <a:buClr>
                <a:srgbClr val="007FA3"/>
              </a:buClr>
              <a:buSzPct val="100000"/>
              <a:defRPr sz="2576" b="1"/>
            </a:pPr>
            <a:r>
              <a:rPr lang="en-US" sz="2576" dirty="0">
                <a:solidFill>
                  <a:srgbClr val="FF0000"/>
                </a:solidFill>
              </a:rPr>
              <a:t>B.</a:t>
            </a:r>
            <a:r>
              <a:rPr lang="en-US" sz="2576" dirty="0">
                <a:solidFill>
                  <a:srgbClr val="0070C0"/>
                </a:solidFill>
              </a:rPr>
              <a:t> </a:t>
            </a:r>
            <a:r>
              <a:rPr lang="en-GB" sz="2576" dirty="0">
                <a:solidFill>
                  <a:srgbClr val="0070C0"/>
                </a:solidFill>
              </a:rPr>
              <a:t>Informational: i</a:t>
            </a:r>
            <a:r>
              <a:rPr lang="en-GB" sz="2484" dirty="0">
                <a:solidFill>
                  <a:srgbClr val="0070C0"/>
                </a:solidFill>
              </a:rPr>
              <a:t>nvolve collecting, receiving, and disseminating information.</a:t>
            </a:r>
          </a:p>
          <a:p>
            <a:pPr defTabSz="841247">
              <a:lnSpc>
                <a:spcPct val="150000"/>
              </a:lnSpc>
              <a:spcBef>
                <a:spcPts val="1300"/>
              </a:spcBef>
              <a:defRPr sz="2576" b="1"/>
            </a:pPr>
            <a:r>
              <a:rPr lang="en-GB" sz="2576" dirty="0"/>
              <a:t>4- Monitor: </a:t>
            </a:r>
            <a:r>
              <a:rPr lang="en-GB" sz="2484" dirty="0"/>
              <a:t>internal and external information about issues that can affect the organization. </a:t>
            </a:r>
          </a:p>
          <a:p>
            <a:pPr defTabSz="841247">
              <a:lnSpc>
                <a:spcPct val="150000"/>
              </a:lnSpc>
              <a:spcBef>
                <a:spcPts val="1300"/>
              </a:spcBef>
              <a:defRPr sz="2576" b="1"/>
            </a:pPr>
            <a:r>
              <a:rPr lang="en-GB" sz="2576" dirty="0"/>
              <a:t>5- Disseminator: </a:t>
            </a:r>
            <a:r>
              <a:rPr lang="en-GB" sz="2484" dirty="0"/>
              <a:t>transmit information from one person or place to another. </a:t>
            </a:r>
            <a:endParaRPr lang="en-GB" sz="2576" dirty="0"/>
          </a:p>
          <a:p>
            <a:pPr defTabSz="841247">
              <a:lnSpc>
                <a:spcPct val="150000"/>
              </a:lnSpc>
              <a:spcBef>
                <a:spcPts val="1300"/>
              </a:spcBef>
              <a:defRPr sz="2576" b="1"/>
            </a:pPr>
            <a:r>
              <a:rPr lang="en-GB" sz="2576" dirty="0"/>
              <a:t>6- Spokesperson:</a:t>
            </a:r>
            <a:r>
              <a:rPr lang="en-GB" sz="2484" dirty="0"/>
              <a:t> transmits information about the organization to outsiders (keep stakeholders updated).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p:nvPr/>
        </p:nvSpPr>
        <p:spPr>
          <a:xfrm>
            <a:off x="1981200" y="263898"/>
            <a:ext cx="8229600" cy="6209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normAutofit/>
          </a:bodyPr>
          <a:lstStyle>
            <a:lvl1pPr>
              <a:defRPr sz="3400" b="1">
                <a:solidFill>
                  <a:srgbClr val="007FA3"/>
                </a:solidFill>
                <a:latin typeface="Times New Roman"/>
                <a:ea typeface="Times New Roman"/>
                <a:cs typeface="Times New Roman"/>
                <a:sym typeface="Times New Roman"/>
              </a:defRPr>
            </a:lvl1pPr>
          </a:lstStyle>
          <a:p>
            <a:r>
              <a:t>Types of Roles</a:t>
            </a:r>
          </a:p>
        </p:txBody>
      </p:sp>
      <p:sp>
        <p:nvSpPr>
          <p:cNvPr id="203" name="Content Placeholder 2"/>
          <p:cNvSpPr txBox="1"/>
          <p:nvPr/>
        </p:nvSpPr>
        <p:spPr>
          <a:xfrm>
            <a:off x="810502" y="1133489"/>
            <a:ext cx="8744747" cy="54606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lnSpcReduction="10000"/>
          </a:bodyPr>
          <a:lstStyle/>
          <a:p>
            <a:pPr algn="ctr" defTabSz="841247">
              <a:lnSpc>
                <a:spcPct val="150000"/>
              </a:lnSpc>
              <a:spcBef>
                <a:spcPts val="1300"/>
              </a:spcBef>
              <a:buClr>
                <a:srgbClr val="007FA3"/>
              </a:buClr>
              <a:buSzPct val="100000"/>
              <a:defRPr sz="2576" b="1"/>
            </a:pPr>
            <a:r>
              <a:rPr lang="en-US" sz="2576" dirty="0">
                <a:solidFill>
                  <a:srgbClr val="FF0000"/>
                </a:solidFill>
              </a:rPr>
              <a:t>C.</a:t>
            </a:r>
            <a:r>
              <a:rPr lang="en-US" sz="2576" dirty="0">
                <a:solidFill>
                  <a:srgbClr val="0070C0"/>
                </a:solidFill>
              </a:rPr>
              <a:t> </a:t>
            </a:r>
            <a:r>
              <a:rPr sz="2576" dirty="0">
                <a:solidFill>
                  <a:srgbClr val="0070C0"/>
                </a:solidFill>
              </a:rPr>
              <a:t>Decisional: </a:t>
            </a:r>
            <a:r>
              <a:rPr sz="2484" dirty="0">
                <a:solidFill>
                  <a:srgbClr val="0070C0"/>
                </a:solidFill>
              </a:rPr>
              <a:t>entail making decisions or choices </a:t>
            </a:r>
          </a:p>
          <a:p>
            <a:pPr defTabSz="841247">
              <a:lnSpc>
                <a:spcPct val="150000"/>
              </a:lnSpc>
              <a:spcBef>
                <a:spcPts val="1300"/>
              </a:spcBef>
              <a:defRPr sz="2576" b="1"/>
            </a:pPr>
            <a:r>
              <a:rPr sz="2576" dirty="0"/>
              <a:t>7- Entrepreneur: </a:t>
            </a:r>
            <a:r>
              <a:rPr sz="2392" dirty="0"/>
              <a:t>acts as an initiator, designer, developer and encourage change and innovation.</a:t>
            </a:r>
          </a:p>
          <a:p>
            <a:pPr defTabSz="841247">
              <a:lnSpc>
                <a:spcPct val="150000"/>
              </a:lnSpc>
              <a:spcBef>
                <a:spcPts val="1300"/>
              </a:spcBef>
              <a:defRPr sz="2576" b="1"/>
            </a:pPr>
            <a:r>
              <a:rPr sz="2576" dirty="0"/>
              <a:t>8- disturbance handler:</a:t>
            </a:r>
            <a:r>
              <a:rPr sz="2392" dirty="0"/>
              <a:t> takes corrective action when the </a:t>
            </a:r>
            <a:r>
              <a:rPr lang="en-US" sz="2392" dirty="0"/>
              <a:t>organization</a:t>
            </a:r>
            <a:r>
              <a:rPr sz="2392" dirty="0"/>
              <a:t> faces important, unexpected difficulties.</a:t>
            </a:r>
          </a:p>
          <a:p>
            <a:pPr defTabSz="841247">
              <a:lnSpc>
                <a:spcPct val="150000"/>
              </a:lnSpc>
              <a:spcBef>
                <a:spcPts val="1300"/>
              </a:spcBef>
              <a:defRPr sz="2576" b="1"/>
            </a:pPr>
            <a:r>
              <a:rPr sz="2576" dirty="0"/>
              <a:t>9- resource allocator: </a:t>
            </a:r>
            <a:r>
              <a:rPr sz="2392" dirty="0"/>
              <a:t>distributes resources of all types, including time, funding, equipment, and human resources.</a:t>
            </a:r>
          </a:p>
          <a:p>
            <a:pPr defTabSz="841247">
              <a:lnSpc>
                <a:spcPct val="150000"/>
              </a:lnSpc>
              <a:spcBef>
                <a:spcPts val="1300"/>
              </a:spcBef>
              <a:defRPr sz="2576" b="1"/>
            </a:pPr>
            <a:r>
              <a:rPr sz="2576" dirty="0"/>
              <a:t>10- negotiator: </a:t>
            </a:r>
            <a:r>
              <a:rPr sz="2392" dirty="0"/>
              <a:t>takes part in official discussion to reach agreement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Title 1"/>
          <p:cNvSpPr txBox="1">
            <a:spLocks noGrp="1"/>
          </p:cNvSpPr>
          <p:nvPr>
            <p:ph type="title"/>
          </p:nvPr>
        </p:nvSpPr>
        <p:spPr>
          <a:prstGeom prst="rect">
            <a:avLst/>
          </a:prstGeom>
        </p:spPr>
        <p:txBody>
          <a:bodyPr>
            <a:normAutofit fontScale="90000"/>
          </a:bodyPr>
          <a:lstStyle/>
          <a:p>
            <a:r>
              <a:t>Exhibit 1-5</a:t>
            </a:r>
            <a:br/>
            <a:r>
              <a:t>Mintzberg’s Managerial Roles</a:t>
            </a:r>
          </a:p>
        </p:txBody>
      </p:sp>
      <p:pic>
        <p:nvPicPr>
          <p:cNvPr id="206" name="Picture 2" descr="Picture 2"/>
          <p:cNvPicPr>
            <a:picLocks noChangeAspect="1"/>
          </p:cNvPicPr>
          <p:nvPr/>
        </p:nvPicPr>
        <p:blipFill>
          <a:blip r:embed="rId3"/>
          <a:stretch>
            <a:fillRect/>
          </a:stretch>
        </p:blipFill>
        <p:spPr>
          <a:xfrm>
            <a:off x="481392" y="1501717"/>
            <a:ext cx="7525871" cy="5251864"/>
          </a:xfrm>
          <a:prstGeom prst="rect">
            <a:avLst/>
          </a:prstGeom>
          <a:ln w="12700">
            <a:miter lim="400000"/>
          </a:ln>
        </p:spPr>
      </p:pic>
      <p:sp>
        <p:nvSpPr>
          <p:cNvPr id="2" name="Oval 1"/>
          <p:cNvSpPr/>
          <p:nvPr/>
        </p:nvSpPr>
        <p:spPr>
          <a:xfrm rot="19546419">
            <a:off x="2290750" y="2263767"/>
            <a:ext cx="623455" cy="562627"/>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defTabSz="914400" hangingPunct="0"/>
            <a:r>
              <a:rPr lang="en-US" sz="2000" b="1" dirty="0">
                <a:solidFill>
                  <a:srgbClr val="7030A0"/>
                </a:solidFill>
                <a:latin typeface="+mj-lt"/>
                <a:ea typeface="+mj-ea"/>
                <a:cs typeface="+mj-cs"/>
                <a:sym typeface="Arial"/>
              </a:rPr>
              <a:t>A</a:t>
            </a:r>
            <a:endParaRPr lang="en-US" b="1" dirty="0">
              <a:solidFill>
                <a:srgbClr val="7030A0"/>
              </a:solidFill>
              <a:latin typeface="+mj-lt"/>
              <a:ea typeface="+mj-ea"/>
              <a:cs typeface="+mj-cs"/>
              <a:sym typeface="Arial"/>
            </a:endParaRPr>
          </a:p>
        </p:txBody>
      </p:sp>
      <p:sp>
        <p:nvSpPr>
          <p:cNvPr id="5" name="Oval 4"/>
          <p:cNvSpPr/>
          <p:nvPr/>
        </p:nvSpPr>
        <p:spPr>
          <a:xfrm rot="5708214">
            <a:off x="1618499" y="3238160"/>
            <a:ext cx="528340" cy="562627"/>
          </a:xfrm>
          <a:prstGeom prst="ellipse">
            <a:avLst/>
          </a:prstGeom>
          <a:solidFill>
            <a:srgbClr val="FFFFFF"/>
          </a:solidFill>
          <a:ln w="25400" cap="flat">
            <a:solidFill>
              <a:schemeClr val="accent5">
                <a:lumMod val="75000"/>
              </a:schemeClr>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defTabSz="914400" hangingPunct="0"/>
            <a:r>
              <a:rPr lang="en-US" sz="2000" b="1" dirty="0">
                <a:solidFill>
                  <a:schemeClr val="accent5">
                    <a:lumMod val="75000"/>
                  </a:schemeClr>
                </a:solidFill>
                <a:latin typeface="+mj-lt"/>
                <a:ea typeface="+mj-ea"/>
                <a:cs typeface="+mj-cs"/>
                <a:sym typeface="Arial"/>
              </a:rPr>
              <a:t>C</a:t>
            </a:r>
            <a:endParaRPr lang="en-US" b="1" dirty="0">
              <a:solidFill>
                <a:schemeClr val="accent5">
                  <a:lumMod val="75000"/>
                </a:schemeClr>
              </a:solidFill>
              <a:latin typeface="+mj-lt"/>
              <a:ea typeface="+mj-ea"/>
              <a:cs typeface="+mj-cs"/>
              <a:sym typeface="Arial"/>
            </a:endParaRPr>
          </a:p>
        </p:txBody>
      </p:sp>
      <p:sp>
        <p:nvSpPr>
          <p:cNvPr id="6" name="Oval 5"/>
          <p:cNvSpPr/>
          <p:nvPr/>
        </p:nvSpPr>
        <p:spPr>
          <a:xfrm rot="19871400">
            <a:off x="5034345" y="6281869"/>
            <a:ext cx="623455" cy="562627"/>
          </a:xfrm>
          <a:prstGeom prst="ellipse">
            <a:avLst/>
          </a:prstGeom>
          <a:solidFill>
            <a:srgbClr val="FFFFFF"/>
          </a:solidFill>
          <a:ln w="25400" cap="flat">
            <a:solidFill>
              <a:srgbClr val="FF9933"/>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defTabSz="914400" hangingPunct="0"/>
            <a:r>
              <a:rPr lang="en-US" sz="2000" b="1" dirty="0">
                <a:solidFill>
                  <a:srgbClr val="FF9933"/>
                </a:solidFill>
                <a:latin typeface="+mj-lt"/>
                <a:ea typeface="+mj-ea"/>
                <a:cs typeface="+mj-cs"/>
                <a:sym typeface="Arial"/>
              </a:rPr>
              <a:t>B</a:t>
            </a:r>
            <a:endParaRPr lang="en-US" b="1" dirty="0">
              <a:solidFill>
                <a:srgbClr val="FF9933"/>
              </a:solidFill>
              <a:latin typeface="+mj-lt"/>
              <a:ea typeface="+mj-ea"/>
              <a:cs typeface="+mj-cs"/>
              <a:sym typeface="Aria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itle 1"/>
          <p:cNvSpPr txBox="1">
            <a:spLocks noGrp="1"/>
          </p:cNvSpPr>
          <p:nvPr>
            <p:ph type="title"/>
          </p:nvPr>
        </p:nvSpPr>
        <p:spPr>
          <a:xfrm>
            <a:off x="2487637" y="244713"/>
            <a:ext cx="8229600" cy="767558"/>
          </a:xfrm>
          <a:prstGeom prst="rect">
            <a:avLst/>
          </a:prstGeom>
        </p:spPr>
        <p:txBody>
          <a:bodyPr/>
          <a:lstStyle/>
          <a:p>
            <a:r>
              <a:rPr dirty="0"/>
              <a:t>Management Skills</a:t>
            </a:r>
          </a:p>
        </p:txBody>
      </p:sp>
      <p:sp>
        <p:nvSpPr>
          <p:cNvPr id="211" name="Content Placeholder 2"/>
          <p:cNvSpPr txBox="1">
            <a:spLocks noGrp="1"/>
          </p:cNvSpPr>
          <p:nvPr>
            <p:ph type="body" idx="1"/>
          </p:nvPr>
        </p:nvSpPr>
        <p:spPr>
          <a:xfrm>
            <a:off x="771069" y="1012271"/>
            <a:ext cx="8664308" cy="5370543"/>
          </a:xfrm>
          <a:prstGeom prst="rect">
            <a:avLst/>
          </a:prstGeom>
        </p:spPr>
        <p:txBody>
          <a:bodyPr>
            <a:normAutofit lnSpcReduction="10000"/>
          </a:bodyPr>
          <a:lstStyle/>
          <a:p>
            <a:pPr marL="274320" indent="-274320" defTabSz="731520">
              <a:lnSpc>
                <a:spcPct val="130000"/>
              </a:lnSpc>
              <a:spcBef>
                <a:spcPts val="500"/>
              </a:spcBef>
              <a:defRPr sz="2240" b="1"/>
            </a:pPr>
            <a:r>
              <a:rPr dirty="0"/>
              <a:t> </a:t>
            </a:r>
            <a:r>
              <a:rPr dirty="0">
                <a:solidFill>
                  <a:schemeClr val="accent4"/>
                </a:solidFill>
              </a:rPr>
              <a:t>Technical skills</a:t>
            </a:r>
          </a:p>
          <a:p>
            <a:pPr marL="708659" lvl="1" indent="-342900" defTabSz="731520">
              <a:lnSpc>
                <a:spcPct val="130000"/>
              </a:lnSpc>
              <a:spcBef>
                <a:spcPts val="500"/>
              </a:spcBef>
              <a:buFont typeface="Wingdings" panose="05000000000000000000" pitchFamily="2" charset="2"/>
              <a:buChar char="§"/>
              <a:defRPr sz="2240"/>
            </a:pPr>
            <a:r>
              <a:rPr dirty="0">
                <a:solidFill>
                  <a:schemeClr val="tx1"/>
                </a:solidFill>
              </a:rPr>
              <a:t>Knowledge and proficiency in a specific field. They are practical and often relate to scientific tasks, mechanical or information technology (e.g. data analysis, project management, programming)</a:t>
            </a:r>
          </a:p>
          <a:p>
            <a:pPr marL="274320" indent="-274320" defTabSz="731520">
              <a:lnSpc>
                <a:spcPct val="130000"/>
              </a:lnSpc>
              <a:spcBef>
                <a:spcPts val="500"/>
              </a:spcBef>
              <a:defRPr sz="2240" b="1"/>
            </a:pPr>
            <a:r>
              <a:rPr dirty="0">
                <a:solidFill>
                  <a:schemeClr val="accent4"/>
                </a:solidFill>
              </a:rPr>
              <a:t>Human skills</a:t>
            </a:r>
          </a:p>
          <a:p>
            <a:pPr marL="708659" lvl="1" indent="-342900" defTabSz="731520">
              <a:lnSpc>
                <a:spcPct val="130000"/>
              </a:lnSpc>
              <a:spcBef>
                <a:spcPts val="500"/>
              </a:spcBef>
              <a:buFont typeface="Wingdings" panose="05000000000000000000" pitchFamily="2" charset="2"/>
              <a:buChar char="§"/>
              <a:defRPr sz="2240"/>
            </a:pPr>
            <a:r>
              <a:rPr dirty="0">
                <a:solidFill>
                  <a:schemeClr val="tx1"/>
                </a:solidFill>
              </a:rPr>
              <a:t>The ability to work well with other people (e.g. understanding language body, empathy, communication). </a:t>
            </a:r>
          </a:p>
          <a:p>
            <a:pPr marL="274320" indent="-274320" defTabSz="731520">
              <a:lnSpc>
                <a:spcPct val="130000"/>
              </a:lnSpc>
              <a:spcBef>
                <a:spcPts val="500"/>
              </a:spcBef>
              <a:defRPr sz="2240" b="1"/>
            </a:pPr>
            <a:r>
              <a:rPr dirty="0">
                <a:solidFill>
                  <a:schemeClr val="accent4"/>
                </a:solidFill>
              </a:rPr>
              <a:t>Conceptual skills</a:t>
            </a:r>
          </a:p>
          <a:p>
            <a:pPr marL="708659" lvl="1" indent="-342900" defTabSz="731520">
              <a:lnSpc>
                <a:spcPct val="130000"/>
              </a:lnSpc>
              <a:spcBef>
                <a:spcPts val="500"/>
              </a:spcBef>
              <a:buFont typeface="Wingdings" panose="05000000000000000000" pitchFamily="2" charset="2"/>
              <a:buChar char="§"/>
              <a:defRPr sz="2240"/>
            </a:pPr>
            <a:r>
              <a:rPr dirty="0">
                <a:solidFill>
                  <a:schemeClr val="tx1"/>
                </a:solidFill>
              </a:rPr>
              <a:t>The ability to think and </a:t>
            </a:r>
            <a:r>
              <a:rPr dirty="0" err="1">
                <a:solidFill>
                  <a:schemeClr val="tx1"/>
                </a:solidFill>
              </a:rPr>
              <a:t>conceptualise</a:t>
            </a:r>
            <a:r>
              <a:rPr dirty="0">
                <a:solidFill>
                  <a:schemeClr val="tx1"/>
                </a:solidFill>
              </a:rPr>
              <a:t> about abstract and complex situations concerning the </a:t>
            </a:r>
            <a:r>
              <a:rPr lang="en-US" dirty="0">
                <a:solidFill>
                  <a:schemeClr val="tx1"/>
                </a:solidFill>
              </a:rPr>
              <a:t>organization</a:t>
            </a:r>
            <a:r>
              <a:rPr dirty="0">
                <a:solidFill>
                  <a:schemeClr val="tx1"/>
                </a:solidFill>
              </a:rPr>
              <a:t> (e.g. decision making skills, critical thinking skills).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Title 1"/>
          <p:cNvSpPr txBox="1">
            <a:spLocks noGrp="1"/>
          </p:cNvSpPr>
          <p:nvPr>
            <p:ph type="title"/>
          </p:nvPr>
        </p:nvSpPr>
        <p:spPr>
          <a:xfrm>
            <a:off x="1955800" y="292100"/>
            <a:ext cx="8229600" cy="1368576"/>
          </a:xfrm>
          <a:prstGeom prst="rect">
            <a:avLst/>
          </a:prstGeom>
        </p:spPr>
        <p:txBody>
          <a:bodyPr>
            <a:normAutofit fontScale="90000"/>
          </a:bodyPr>
          <a:lstStyle/>
          <a:p>
            <a:pPr>
              <a:lnSpc>
                <a:spcPct val="150000"/>
              </a:lnSpc>
              <a:defRPr sz="3200"/>
            </a:pPr>
            <a:r>
              <a:rPr dirty="0"/>
              <a:t>Exhibit 1-6</a:t>
            </a:r>
            <a:br>
              <a:rPr dirty="0"/>
            </a:br>
            <a:r>
              <a:rPr dirty="0"/>
              <a:t>Skills Needed at Different Managerial Levels</a:t>
            </a:r>
          </a:p>
        </p:txBody>
      </p:sp>
      <p:pic>
        <p:nvPicPr>
          <p:cNvPr id="216" name="Picture 2" descr="Picture 2"/>
          <p:cNvPicPr>
            <a:picLocks noChangeAspect="1"/>
          </p:cNvPicPr>
          <p:nvPr/>
        </p:nvPicPr>
        <p:blipFill>
          <a:blip r:embed="rId2"/>
          <a:stretch>
            <a:fillRect/>
          </a:stretch>
        </p:blipFill>
        <p:spPr>
          <a:xfrm>
            <a:off x="853858" y="2134385"/>
            <a:ext cx="8912388" cy="3630973"/>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Title 1"/>
          <p:cNvSpPr txBox="1">
            <a:spLocks noGrp="1"/>
          </p:cNvSpPr>
          <p:nvPr>
            <p:ph type="title"/>
          </p:nvPr>
        </p:nvSpPr>
        <p:spPr>
          <a:prstGeom prst="rect">
            <a:avLst/>
          </a:prstGeom>
        </p:spPr>
        <p:txBody>
          <a:bodyPr>
            <a:normAutofit fontScale="90000"/>
          </a:bodyPr>
          <a:lstStyle/>
          <a:p>
            <a:r>
              <a:t>Exhibit 1-7</a:t>
            </a:r>
            <a:br/>
            <a:r>
              <a:t>Important Managerial Skills</a:t>
            </a:r>
          </a:p>
        </p:txBody>
      </p:sp>
      <p:pic>
        <p:nvPicPr>
          <p:cNvPr id="219" name="Picture 6" descr="Picture 6"/>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Lst>
          </a:blip>
          <a:stretch>
            <a:fillRect/>
          </a:stretch>
        </p:blipFill>
        <p:spPr>
          <a:xfrm>
            <a:off x="232068" y="1484268"/>
            <a:ext cx="8815211" cy="4331970"/>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203</TotalTime>
  <Words>1712</Words>
  <Application>Microsoft Office PowerPoint</Application>
  <PresentationFormat>شاشة عريضة</PresentationFormat>
  <Paragraphs>91</Paragraphs>
  <Slides>17</Slides>
  <Notes>12</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17</vt:i4>
      </vt:variant>
    </vt:vector>
  </HeadingPairs>
  <TitlesOfParts>
    <vt:vector size="26" baseType="lpstr">
      <vt:lpstr>Arial</vt:lpstr>
      <vt:lpstr>Calibri</vt:lpstr>
      <vt:lpstr>HelveticaNeueLTW1G-Lt</vt:lpstr>
      <vt:lpstr>Times New Roman</vt:lpstr>
      <vt:lpstr>Trebuchet MS</vt:lpstr>
      <vt:lpstr>UniversLTPro-BoldCond</vt:lpstr>
      <vt:lpstr>Wingdings</vt:lpstr>
      <vt:lpstr>Wingdings 3</vt:lpstr>
      <vt:lpstr>واجهة</vt:lpstr>
      <vt:lpstr>Lecture-2</vt:lpstr>
      <vt:lpstr>Mintzberg’s Managerial Roles and a Contemporary Model of Managing</vt:lpstr>
      <vt:lpstr>عرض تقديمي في PowerPoint</vt:lpstr>
      <vt:lpstr>عرض تقديمي في PowerPoint</vt:lpstr>
      <vt:lpstr>عرض تقديمي في PowerPoint</vt:lpstr>
      <vt:lpstr>Exhibit 1-5 Mintzberg’s Managerial Roles</vt:lpstr>
      <vt:lpstr>Management Skills</vt:lpstr>
      <vt:lpstr>Exhibit 1-6 Skills Needed at Different Managerial Levels</vt:lpstr>
      <vt:lpstr>Exhibit 1-7 Important Managerial Skills</vt:lpstr>
      <vt:lpstr>How is the manager’s job changing? </vt:lpstr>
      <vt:lpstr>Exhibit 1-8 Changes Facing Managers</vt:lpstr>
      <vt:lpstr>Focus on the Customer</vt:lpstr>
      <vt:lpstr>Focus on Technology</vt:lpstr>
      <vt:lpstr>Focus on Social Media</vt:lpstr>
      <vt:lpstr>Focus on Innovation</vt:lpstr>
      <vt:lpstr>Focus on Sustainability</vt:lpstr>
      <vt:lpstr>Focus on the Employee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Lecture-2</dc:title>
  <dc:creator>alisraa2</dc:creator>
  <cp:lastModifiedBy>alisraa2</cp:lastModifiedBy>
  <cp:revision>1</cp:revision>
  <dcterms:created xsi:type="dcterms:W3CDTF">2020-09-21T08:41:12Z</dcterms:created>
  <dcterms:modified xsi:type="dcterms:W3CDTF">2020-09-21T12:04:53Z</dcterms:modified>
</cp:coreProperties>
</file>