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56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02BA694-DEFC-4580-B951-F9FC6959BB26}"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DB42B53-795F-4034-B313-93CEAC4DCE23}"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94072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84797EE-426C-42A6-9FD3-CF34E9ACAE15}"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1357E24-47BF-4C4A-85E0-EA857E147B30}"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76622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FD8F3F0-8BC9-4B18-9B90-50926FD5E8BB}"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F90F6ECC-848E-4DDA-B422-324AA5E56458}"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77416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457200" y="1600200"/>
            <a:ext cx="8229600" cy="4525963"/>
          </a:xfrm>
        </p:spPr>
        <p:txBody>
          <a:bodyPr/>
          <a:lstStyle/>
          <a:p>
            <a:pPr lvl="0"/>
            <a:endParaRPr lang="ar-SA" noProof="0"/>
          </a:p>
        </p:txBody>
      </p:sp>
      <p:sp>
        <p:nvSpPr>
          <p:cNvPr id="4" name="Rectangle 4"/>
          <p:cNvSpPr>
            <a:spLocks noGrp="1" noChangeArrowheads="1"/>
          </p:cNvSpPr>
          <p:nvPr>
            <p:ph type="dt" sz="half" idx="10"/>
          </p:nvPr>
        </p:nvSpPr>
        <p:spPr>
          <a:ln/>
        </p:spPr>
        <p:txBody>
          <a:bodyPr/>
          <a:lstStyle>
            <a:lvl1pPr>
              <a:defRPr/>
            </a:lvl1pPr>
          </a:lstStyle>
          <a:p>
            <a:pPr>
              <a:defRPr/>
            </a:pPr>
            <a:fld id="{56614C67-7F6A-46F6-9CDF-1471DDDFC9FA}"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3AC1DD5-DB40-4E29-9122-D14E3DEB3D01}"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25107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457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fld id="{D8AC6EB5-F0E2-4BBA-87A4-57E69A2C6930}" type="datetimeFigureOut">
              <a:rPr lang="en-US">
                <a:solidFill>
                  <a:srgbClr val="000000"/>
                </a:solidFill>
              </a:rPr>
              <a:pPr>
                <a:defRPr/>
              </a:pPr>
              <a:t>10/12/2020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47C4524-6F8B-4E36-982B-3F58E7280197}"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92360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6266985-B50C-4749-95D0-A19E37218C3C}"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322BD44-E749-466C-816B-0B2E9962416F}"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02008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6AE8A9D-5A2B-49C8-84BA-1BBFE7B8864C}"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04E6507-7930-4555-809F-26F964B75675}"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16867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0C11BE13-483C-4585-9B2D-E33DFA4071BD}" type="datetimeFigureOut">
              <a:rPr lang="en-US">
                <a:solidFill>
                  <a:srgbClr val="000000"/>
                </a:solidFill>
              </a:rPr>
              <a:pPr>
                <a:defRPr/>
              </a:pPr>
              <a:t>10/12/2020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7818FF50-D0F1-49BB-875C-B2A47189127F}"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3225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7E7475EF-48C3-4F07-8B24-94D086AC2C62}" type="datetimeFigureOut">
              <a:rPr lang="en-US">
                <a:solidFill>
                  <a:srgbClr val="000000"/>
                </a:solidFill>
              </a:rPr>
              <a:pPr>
                <a:defRPr/>
              </a:pPr>
              <a:t>10/12/2020</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F9DE85B2-C4AD-48D3-9280-4513ED207082}"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75039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9D832C9-C669-45FC-9CB6-B2902CCBF139}" type="datetimeFigureOut">
              <a:rPr lang="en-US">
                <a:solidFill>
                  <a:srgbClr val="000000"/>
                </a:solidFill>
              </a:rPr>
              <a:pPr>
                <a:defRPr/>
              </a:pPr>
              <a:t>10/12/2020</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4180020E-0EC8-4821-8B4F-D641305B29BB}"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8423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5C854A1-BEB5-4FAF-98D8-4C1A60605867}" type="datetimeFigureOut">
              <a:rPr lang="en-US">
                <a:solidFill>
                  <a:srgbClr val="000000"/>
                </a:solidFill>
              </a:rPr>
              <a:pPr>
                <a:defRPr/>
              </a:pPr>
              <a:t>10/12/2020</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32ABA6FC-C47C-426F-9CA3-622F82792D68}"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1331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5FEBEB5-E2BB-4D72-83F8-A9704315609D}" type="datetimeFigureOut">
              <a:rPr lang="en-US">
                <a:solidFill>
                  <a:srgbClr val="000000"/>
                </a:solidFill>
              </a:rPr>
              <a:pPr>
                <a:defRPr/>
              </a:pPr>
              <a:t>10/12/2020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DE55AD7-9FB7-4522-856F-D8C7EBF9D26D}"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13853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5269310-77DF-4D5B-A2E3-5AB2172E4BE3}" type="datetimeFigureOut">
              <a:rPr lang="en-US">
                <a:solidFill>
                  <a:srgbClr val="000000"/>
                </a:solidFill>
              </a:rPr>
              <a:pPr>
                <a:defRPr/>
              </a:pPr>
              <a:t>10/12/2020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32D72567-A329-4860-97C3-D9613635B032}"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2313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cs typeface="+mn-cs"/>
              </a:defRPr>
            </a:lvl1pPr>
          </a:lstStyle>
          <a:p>
            <a:pPr algn="l" rtl="0">
              <a:defRPr/>
            </a:pPr>
            <a:fld id="{B3500E78-E6A5-4AED-AC48-DE6AA798B48C}" type="datetimeFigureOut">
              <a:rPr lang="en-US">
                <a:solidFill>
                  <a:srgbClr val="000000"/>
                </a:solidFill>
              </a:rPr>
              <a:pPr algn="l" rtl="0">
                <a:defRPr/>
              </a:pPr>
              <a:t>10/12/2020</a:t>
            </a:fld>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cs typeface="+mn-cs"/>
              </a:defRPr>
            </a:lvl1pPr>
          </a:lstStyle>
          <a:p>
            <a:pPr rtl="0">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cs typeface="Arial" pitchFamily="34" charset="0"/>
              </a:defRPr>
            </a:lvl1pPr>
          </a:lstStyle>
          <a:p>
            <a:pPr rtl="0" fontAlgn="base">
              <a:spcBef>
                <a:spcPct val="0"/>
              </a:spcBef>
              <a:spcAft>
                <a:spcPct val="0"/>
              </a:spcAft>
            </a:pPr>
            <a:fld id="{465E15B6-C72A-4381-B260-164FF95AEAE4}" type="slidenum">
              <a:rPr lang="ar-SA" altLang="en-US">
                <a:solidFill>
                  <a:srgbClr val="000000"/>
                </a:solidFill>
              </a:rPr>
              <a:pPr rtl="0"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7960688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en-US" altLang="en-US" smtClean="0"/>
          </a:p>
        </p:txBody>
      </p:sp>
      <p:sp>
        <p:nvSpPr>
          <p:cNvPr id="50179" name="Rectangle 3"/>
          <p:cNvSpPr>
            <a:spLocks noGrp="1" noChangeArrowheads="1"/>
          </p:cNvSpPr>
          <p:nvPr>
            <p:ph type="body" idx="1"/>
          </p:nvPr>
        </p:nvSpPr>
        <p:spPr/>
        <p:txBody>
          <a:bodyPr/>
          <a:lstStyle/>
          <a:p>
            <a:r>
              <a:rPr lang="en-US" altLang="en-US" sz="2800" smtClean="0"/>
              <a:t>The general climatic requirements given below for temperate fruits and nuts are for temperate latitudes.</a:t>
            </a:r>
          </a:p>
          <a:p>
            <a:r>
              <a:rPr lang="en-US" altLang="en-US" sz="2800" b="1" smtClean="0"/>
              <a:t>Apple:</a:t>
            </a:r>
          </a:p>
          <a:p>
            <a:r>
              <a:rPr lang="en-US" altLang="en-US" sz="2800" smtClean="0"/>
              <a:t>The domestic apple (</a:t>
            </a:r>
            <a:r>
              <a:rPr lang="en-US" altLang="en-US" sz="2800" i="1" smtClean="0"/>
              <a:t>Malus domestica </a:t>
            </a:r>
            <a:r>
              <a:rPr lang="en-US" altLang="en-US" sz="2800" smtClean="0"/>
              <a:t>Borkh.) is thought to have originated in the Caucasus region of southeastern Europe and possibly southwestern Siberia.</a:t>
            </a:r>
          </a:p>
          <a:p>
            <a:r>
              <a:rPr lang="en-US" altLang="en-US" sz="2800" smtClean="0"/>
              <a:t>Several </a:t>
            </a:r>
            <a:r>
              <a:rPr lang="en-US" altLang="en-US" sz="2800" i="1" smtClean="0"/>
              <a:t>Malus </a:t>
            </a:r>
            <a:r>
              <a:rPr lang="en-US" altLang="en-US" sz="2800" smtClean="0"/>
              <a:t>species are native also to central Asia, China, Korea, Japan, and North America.</a:t>
            </a:r>
          </a:p>
        </p:txBody>
      </p:sp>
    </p:spTree>
    <p:extLst>
      <p:ext uri="{BB962C8B-B14F-4D97-AF65-F5344CB8AC3E}">
        <p14:creationId xmlns:p14="http://schemas.microsoft.com/office/powerpoint/2010/main" val="672523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762000" y="274638"/>
            <a:ext cx="7924800" cy="639762"/>
          </a:xfrm>
        </p:spPr>
        <p:txBody>
          <a:bodyPr/>
          <a:lstStyle/>
          <a:p>
            <a:endParaRPr lang="en-US" altLang="en-US" sz="4000" smtClean="0"/>
          </a:p>
        </p:txBody>
      </p:sp>
      <p:sp>
        <p:nvSpPr>
          <p:cNvPr id="59395" name="Rectangle 3"/>
          <p:cNvSpPr>
            <a:spLocks noGrp="1" noChangeArrowheads="1"/>
          </p:cNvSpPr>
          <p:nvPr>
            <p:ph type="body" idx="1"/>
          </p:nvPr>
        </p:nvSpPr>
        <p:spPr>
          <a:xfrm>
            <a:off x="457200" y="1371600"/>
            <a:ext cx="8229600" cy="5486400"/>
          </a:xfrm>
        </p:spPr>
        <p:txBody>
          <a:bodyPr/>
          <a:lstStyle/>
          <a:p>
            <a:pPr>
              <a:lnSpc>
                <a:spcPct val="80000"/>
              </a:lnSpc>
              <a:buFontTx/>
              <a:buNone/>
            </a:pPr>
            <a:r>
              <a:rPr lang="en-US" altLang="en-US" sz="1200" smtClean="0"/>
              <a:t>    </a:t>
            </a:r>
            <a:r>
              <a:rPr lang="en-US" altLang="en-US" sz="2400" smtClean="0"/>
              <a:t>irrigation is not needed in many areas. </a:t>
            </a:r>
          </a:p>
          <a:p>
            <a:pPr>
              <a:lnSpc>
                <a:spcPct val="80000"/>
              </a:lnSpc>
            </a:pPr>
            <a:r>
              <a:rPr lang="en-US" altLang="en-US" sz="2400" smtClean="0"/>
              <a:t>  The high-quality, firm cherries are more susceptible to rain cracking than lowerquality, soft varieties, so areas with dry summers are preferred. Sweet cherry trees are more hardy than peach but less so than pear and common plum. </a:t>
            </a:r>
          </a:p>
          <a:p>
            <a:pPr>
              <a:lnSpc>
                <a:spcPct val="80000"/>
              </a:lnSpc>
            </a:pPr>
            <a:r>
              <a:rPr lang="en-US" altLang="en-US" sz="2400" smtClean="0"/>
              <a:t>Most varieties require 900–1200 hours chilling; thus, they are well suited to middle temperate latitudes.</a:t>
            </a:r>
          </a:p>
          <a:p>
            <a:pPr>
              <a:lnSpc>
                <a:spcPct val="80000"/>
              </a:lnSpc>
            </a:pPr>
            <a:endParaRPr lang="en-US" altLang="en-US" sz="2400" smtClean="0"/>
          </a:p>
          <a:p>
            <a:pPr>
              <a:lnSpc>
                <a:spcPct val="80000"/>
              </a:lnSpc>
            </a:pPr>
            <a:r>
              <a:rPr lang="en-US" altLang="en-US" sz="2400" smtClean="0"/>
              <a:t>The sour or tart cherry (</a:t>
            </a:r>
            <a:r>
              <a:rPr lang="en-US" altLang="en-US" sz="2400" i="1" smtClean="0"/>
              <a:t>Prunus cerasus </a:t>
            </a:r>
            <a:r>
              <a:rPr lang="en-US" altLang="en-US" sz="2400" smtClean="0"/>
              <a:t>L.) also originated in southeastern Europe. It is more hardy than the sweet cherry; in fact, many varieties are as hardy as apples.</a:t>
            </a:r>
          </a:p>
        </p:txBody>
      </p:sp>
    </p:spTree>
    <p:extLst>
      <p:ext uri="{BB962C8B-B14F-4D97-AF65-F5344CB8AC3E}">
        <p14:creationId xmlns:p14="http://schemas.microsoft.com/office/powerpoint/2010/main" val="282114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endParaRPr lang="en-US" altLang="en-US" smtClean="0"/>
          </a:p>
        </p:txBody>
      </p:sp>
      <p:sp>
        <p:nvSpPr>
          <p:cNvPr id="60419" name="Rectangle 3"/>
          <p:cNvSpPr>
            <a:spLocks noGrp="1" noChangeArrowheads="1"/>
          </p:cNvSpPr>
          <p:nvPr>
            <p:ph type="body" idx="1"/>
          </p:nvPr>
        </p:nvSpPr>
        <p:spPr/>
        <p:txBody>
          <a:bodyPr/>
          <a:lstStyle/>
          <a:p>
            <a:pPr>
              <a:lnSpc>
                <a:spcPct val="80000"/>
              </a:lnSpc>
            </a:pPr>
            <a:r>
              <a:rPr lang="en-US" altLang="en-US" sz="2800" b="1" smtClean="0"/>
              <a:t>Plum:</a:t>
            </a:r>
          </a:p>
          <a:p>
            <a:pPr>
              <a:lnSpc>
                <a:spcPct val="80000"/>
              </a:lnSpc>
            </a:pPr>
            <a:r>
              <a:rPr lang="en-US" altLang="en-US" sz="2800" smtClean="0"/>
              <a:t>At least 6 species of plum are grown, but the 2 most important are </a:t>
            </a:r>
            <a:r>
              <a:rPr lang="en-US" altLang="en-US" sz="2800" i="1" smtClean="0"/>
              <a:t>Prunus domestica </a:t>
            </a:r>
            <a:r>
              <a:rPr lang="en-US" altLang="en-US" sz="2800" smtClean="0"/>
              <a:t>L. and the Asian or Japanese plum, </a:t>
            </a:r>
            <a:r>
              <a:rPr lang="en-US" altLang="en-US" sz="2800" i="1" smtClean="0"/>
              <a:t>Pr. salicina </a:t>
            </a:r>
            <a:r>
              <a:rPr lang="en-US" altLang="en-US" sz="2800" smtClean="0"/>
              <a:t>Lindl. The domestic plum originated perhaps in southeastern Europe about 1000 years ago, and is widely planted in middle latitudes. It appears to be as hardy as common pear and requires 140–170 days to mature the crop.</a:t>
            </a:r>
          </a:p>
          <a:p>
            <a:pPr>
              <a:lnSpc>
                <a:spcPct val="80000"/>
              </a:lnSpc>
            </a:pPr>
            <a:r>
              <a:rPr lang="en-US" altLang="en-US" sz="2800" i="1" smtClean="0"/>
              <a:t>Prunus domestica </a:t>
            </a:r>
            <a:r>
              <a:rPr lang="en-US" altLang="en-US" sz="2800" smtClean="0"/>
              <a:t>varies widely in chilling requirement, mostly from 800 to 1200 hours. Warm, dry climates help to keep brown rot under control naturally.</a:t>
            </a:r>
          </a:p>
        </p:txBody>
      </p:sp>
    </p:spTree>
    <p:extLst>
      <p:ext uri="{BB962C8B-B14F-4D97-AF65-F5344CB8AC3E}">
        <p14:creationId xmlns:p14="http://schemas.microsoft.com/office/powerpoint/2010/main" val="2350225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endParaRPr lang="en-US" altLang="en-US" smtClean="0"/>
          </a:p>
        </p:txBody>
      </p:sp>
      <p:sp>
        <p:nvSpPr>
          <p:cNvPr id="61443" name="Rectangle 3"/>
          <p:cNvSpPr>
            <a:spLocks noGrp="1" noChangeArrowheads="1"/>
          </p:cNvSpPr>
          <p:nvPr>
            <p:ph type="body" idx="1"/>
          </p:nvPr>
        </p:nvSpPr>
        <p:spPr/>
        <p:txBody>
          <a:bodyPr/>
          <a:lstStyle/>
          <a:p>
            <a:r>
              <a:rPr lang="en-US" altLang="en-US" sz="2800" smtClean="0"/>
              <a:t>Japanese plum is usually less hardy and requires less chilling than European species. Also its fruit mature earlier in summer than most </a:t>
            </a:r>
            <a:r>
              <a:rPr lang="en-US" altLang="en-US" sz="2800" i="1" smtClean="0"/>
              <a:t>Pr. domestica </a:t>
            </a:r>
            <a:r>
              <a:rPr lang="en-US" altLang="en-US" sz="2800" smtClean="0"/>
              <a:t>varieties, yet it thrives in a hot climate. </a:t>
            </a:r>
            <a:r>
              <a:rPr lang="en-US" altLang="en-US" sz="2800" i="1" smtClean="0"/>
              <a:t>Prunus salicina </a:t>
            </a:r>
            <a:r>
              <a:rPr lang="en-US" altLang="en-US" sz="2800" smtClean="0"/>
              <a:t>should be planted on frost-free sites, because it blooms very early.</a:t>
            </a:r>
          </a:p>
          <a:p>
            <a:r>
              <a:rPr lang="en-US" altLang="en-US" sz="2800" smtClean="0"/>
              <a:t>Other plum species from Europe (</a:t>
            </a:r>
            <a:r>
              <a:rPr lang="en-US" altLang="en-US" sz="2800" i="1" smtClean="0"/>
              <a:t>Pr. insititia </a:t>
            </a:r>
            <a:r>
              <a:rPr lang="en-US" altLang="en-US" sz="2800" smtClean="0"/>
              <a:t>[L.] Bullace, </a:t>
            </a:r>
            <a:r>
              <a:rPr lang="en-US" altLang="en-US" sz="2800" i="1" smtClean="0"/>
              <a:t>Pr. cerasifera </a:t>
            </a:r>
            <a:r>
              <a:rPr lang="en-US" altLang="en-US" sz="2800" smtClean="0"/>
              <a:t>Ehrh.) and North America (</a:t>
            </a:r>
            <a:r>
              <a:rPr lang="en-US" altLang="en-US" sz="2800" i="1" smtClean="0"/>
              <a:t>Pr. Americana </a:t>
            </a:r>
            <a:r>
              <a:rPr lang="en-US" altLang="en-US" sz="2800" smtClean="0"/>
              <a:t>Marsh., </a:t>
            </a:r>
            <a:r>
              <a:rPr lang="en-US" altLang="en-US" sz="2800" i="1" smtClean="0"/>
              <a:t>Pr. munsoniana </a:t>
            </a:r>
            <a:r>
              <a:rPr lang="en-US" altLang="en-US" sz="2800" smtClean="0"/>
              <a:t>Wight &amp; Hedr., </a:t>
            </a:r>
            <a:r>
              <a:rPr lang="en-US" altLang="en-US" sz="2800" i="1" smtClean="0"/>
              <a:t>Pr. besseyi </a:t>
            </a:r>
            <a:r>
              <a:rPr lang="en-US" altLang="en-US" sz="2800" smtClean="0"/>
              <a:t>Bailey) are about as hardy as apples.</a:t>
            </a:r>
          </a:p>
        </p:txBody>
      </p:sp>
    </p:spTree>
    <p:extLst>
      <p:ext uri="{BB962C8B-B14F-4D97-AF65-F5344CB8AC3E}">
        <p14:creationId xmlns:p14="http://schemas.microsoft.com/office/powerpoint/2010/main" val="2894502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endParaRPr lang="en-US" altLang="en-US" smtClean="0"/>
          </a:p>
        </p:txBody>
      </p:sp>
      <p:sp>
        <p:nvSpPr>
          <p:cNvPr id="62467" name="Rectangle 3"/>
          <p:cNvSpPr>
            <a:spLocks noGrp="1" noChangeArrowheads="1"/>
          </p:cNvSpPr>
          <p:nvPr>
            <p:ph type="body" idx="1"/>
          </p:nvPr>
        </p:nvSpPr>
        <p:spPr/>
        <p:txBody>
          <a:bodyPr/>
          <a:lstStyle/>
          <a:p>
            <a:pPr>
              <a:lnSpc>
                <a:spcPct val="80000"/>
              </a:lnSpc>
            </a:pPr>
            <a:r>
              <a:rPr lang="en-US" altLang="en-US" sz="2800" smtClean="0"/>
              <a:t>They grow well in the middle to high temperate latitudes. </a:t>
            </a:r>
          </a:p>
          <a:p>
            <a:pPr>
              <a:lnSpc>
                <a:spcPct val="80000"/>
              </a:lnSpc>
            </a:pPr>
            <a:r>
              <a:rPr lang="en-US" altLang="en-US" sz="2800" smtClean="0"/>
              <a:t>Hybrids between these and other species vary widely in their climatic requirements.</a:t>
            </a:r>
          </a:p>
          <a:p>
            <a:pPr>
              <a:lnSpc>
                <a:spcPct val="80000"/>
              </a:lnSpc>
            </a:pPr>
            <a:r>
              <a:rPr lang="en-US" altLang="en-US" sz="2800" b="1" smtClean="0"/>
              <a:t>Apricot:</a:t>
            </a:r>
          </a:p>
          <a:p>
            <a:pPr>
              <a:lnSpc>
                <a:spcPct val="80000"/>
              </a:lnSpc>
            </a:pPr>
            <a:r>
              <a:rPr lang="en-US" altLang="en-US" sz="2800" smtClean="0"/>
              <a:t>The apricot (</a:t>
            </a:r>
            <a:r>
              <a:rPr lang="en-US" altLang="en-US" sz="2800" i="1" smtClean="0"/>
              <a:t>Prunus armeniaca </a:t>
            </a:r>
            <a:r>
              <a:rPr lang="en-US" altLang="en-US" sz="2800" smtClean="0"/>
              <a:t>L.) originated in China, Manchuria, and Siberia. It generally requires less winter chilling</a:t>
            </a:r>
          </a:p>
          <a:p>
            <a:pPr>
              <a:lnSpc>
                <a:spcPct val="80000"/>
              </a:lnSpc>
            </a:pPr>
            <a:r>
              <a:rPr lang="en-US" altLang="en-US" sz="2800" smtClean="0"/>
              <a:t>than peach, but is subject to bud drop following warm winters in California, especially when the midwinter period is warm.</a:t>
            </a:r>
          </a:p>
          <a:p>
            <a:pPr>
              <a:lnSpc>
                <a:spcPct val="80000"/>
              </a:lnSpc>
            </a:pPr>
            <a:endParaRPr lang="en-US" altLang="en-US" sz="2800" smtClean="0"/>
          </a:p>
        </p:txBody>
      </p:sp>
    </p:spTree>
    <p:extLst>
      <p:ext uri="{BB962C8B-B14F-4D97-AF65-F5344CB8AC3E}">
        <p14:creationId xmlns:p14="http://schemas.microsoft.com/office/powerpoint/2010/main" val="3280454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74638"/>
            <a:ext cx="8229600" cy="868362"/>
          </a:xfrm>
        </p:spPr>
        <p:txBody>
          <a:bodyPr/>
          <a:lstStyle/>
          <a:p>
            <a:endParaRPr lang="en-US" altLang="en-US" smtClean="0"/>
          </a:p>
        </p:txBody>
      </p:sp>
      <p:sp>
        <p:nvSpPr>
          <p:cNvPr id="63491" name="Rectangle 3"/>
          <p:cNvSpPr>
            <a:spLocks noGrp="1" noChangeArrowheads="1"/>
          </p:cNvSpPr>
          <p:nvPr>
            <p:ph type="body" idx="1"/>
          </p:nvPr>
        </p:nvSpPr>
        <p:spPr/>
        <p:txBody>
          <a:bodyPr/>
          <a:lstStyle/>
          <a:p>
            <a:pPr>
              <a:lnSpc>
                <a:spcPct val="80000"/>
              </a:lnSpc>
            </a:pPr>
            <a:r>
              <a:rPr lang="en-US" altLang="en-US" sz="2800" smtClean="0"/>
              <a:t>Many varieties are hardy when grown at high latitudes, but are often injured by late winter freezes in lower middle latitudes.</a:t>
            </a:r>
          </a:p>
          <a:p>
            <a:pPr>
              <a:lnSpc>
                <a:spcPct val="80000"/>
              </a:lnSpc>
            </a:pPr>
            <a:r>
              <a:rPr lang="en-US" altLang="en-US" sz="2800" smtClean="0"/>
              <a:t> Like most high-latitude species with low-to-moderate chilling requirements, rest for apricot buds is broken by midwinter, after which they swell and deharden too early in middle latitudes, and bloom is very early and subject to spring frosts. </a:t>
            </a:r>
          </a:p>
          <a:p>
            <a:pPr>
              <a:lnSpc>
                <a:spcPct val="80000"/>
              </a:lnSpc>
            </a:pPr>
            <a:r>
              <a:rPr lang="en-US" altLang="en-US" sz="2800" smtClean="0"/>
              <a:t>The crop matures in 100–120 days. Both production and quality are best in hot, arid summers.</a:t>
            </a:r>
          </a:p>
        </p:txBody>
      </p:sp>
    </p:spTree>
    <p:extLst>
      <p:ext uri="{BB962C8B-B14F-4D97-AF65-F5344CB8AC3E}">
        <p14:creationId xmlns:p14="http://schemas.microsoft.com/office/powerpoint/2010/main" val="459774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en-US" altLang="en-US" smtClean="0"/>
          </a:p>
        </p:txBody>
      </p:sp>
      <p:sp>
        <p:nvSpPr>
          <p:cNvPr id="51203" name="Rectangle 3"/>
          <p:cNvSpPr>
            <a:spLocks noGrp="1" noChangeArrowheads="1"/>
          </p:cNvSpPr>
          <p:nvPr>
            <p:ph type="body" idx="1"/>
          </p:nvPr>
        </p:nvSpPr>
        <p:spPr/>
        <p:txBody>
          <a:bodyPr/>
          <a:lstStyle/>
          <a:p>
            <a:r>
              <a:rPr lang="en-US" altLang="en-US" sz="2800" smtClean="0"/>
              <a:t>Although some species are not hardy, the domestic apple is one of the hardiest temperate-zone fruits. The Asian cultivated apple (</a:t>
            </a:r>
            <a:r>
              <a:rPr lang="en-US" altLang="en-US" sz="2800" i="1" smtClean="0"/>
              <a:t>M. asiatica</a:t>
            </a:r>
            <a:r>
              <a:rPr lang="en-US" altLang="en-US" sz="2800" smtClean="0"/>
              <a:t>) from Northern China and Korea also is hardy.</a:t>
            </a:r>
          </a:p>
          <a:p>
            <a:r>
              <a:rPr lang="en-US" altLang="en-US" sz="2800" smtClean="0"/>
              <a:t>Winter chilling requirements for most commercial varieties are 1000–1600 hours. The growing season to mature the fruit can be as short</a:t>
            </a:r>
          </a:p>
          <a:p>
            <a:r>
              <a:rPr lang="en-US" altLang="en-US" sz="2800" smtClean="0"/>
              <a:t>as 100 days for some varieties, thus extending its culture into the short-season high latitudes.</a:t>
            </a:r>
          </a:p>
        </p:txBody>
      </p:sp>
    </p:spTree>
    <p:extLst>
      <p:ext uri="{BB962C8B-B14F-4D97-AF65-F5344CB8AC3E}">
        <p14:creationId xmlns:p14="http://schemas.microsoft.com/office/powerpoint/2010/main" val="352763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endParaRPr lang="en-US" altLang="en-US" smtClean="0"/>
          </a:p>
        </p:txBody>
      </p:sp>
      <p:sp>
        <p:nvSpPr>
          <p:cNvPr id="52227" name="Rectangle 3"/>
          <p:cNvSpPr>
            <a:spLocks noGrp="1" noChangeArrowheads="1"/>
          </p:cNvSpPr>
          <p:nvPr>
            <p:ph type="body" idx="1"/>
          </p:nvPr>
        </p:nvSpPr>
        <p:spPr/>
        <p:txBody>
          <a:bodyPr/>
          <a:lstStyle/>
          <a:p>
            <a:r>
              <a:rPr lang="en-US" altLang="en-US" b="1" smtClean="0"/>
              <a:t>Pear:</a:t>
            </a:r>
          </a:p>
          <a:p>
            <a:r>
              <a:rPr lang="en-US" altLang="en-US" sz="2800" smtClean="0"/>
              <a:t>European cultivated pears (</a:t>
            </a:r>
            <a:r>
              <a:rPr lang="en-US" altLang="en-US" sz="2800" i="1" smtClean="0"/>
              <a:t>Pyrus communis</a:t>
            </a:r>
            <a:r>
              <a:rPr lang="en-US" altLang="en-US" sz="2800" smtClean="0"/>
              <a:t>) probably developed through selection of the wild pear (</a:t>
            </a:r>
            <a:r>
              <a:rPr lang="en-US" altLang="en-US" sz="2800" i="1" smtClean="0"/>
              <a:t>P. caucasica </a:t>
            </a:r>
            <a:r>
              <a:rPr lang="en-US" altLang="en-US" sz="2800" smtClean="0"/>
              <a:t>Fed.) of southeastern Europe, which it resembles botanically.</a:t>
            </a:r>
          </a:p>
          <a:p>
            <a:r>
              <a:rPr lang="en-US" altLang="en-US" sz="2800" smtClean="0"/>
              <a:t>Asian cultivated pears are derived from </a:t>
            </a:r>
            <a:r>
              <a:rPr lang="en-US" altLang="en-US" sz="2800" i="1" smtClean="0"/>
              <a:t>P. pyrifolia </a:t>
            </a:r>
            <a:r>
              <a:rPr lang="en-US" altLang="en-US" sz="2800" smtClean="0"/>
              <a:t>and </a:t>
            </a:r>
            <a:r>
              <a:rPr lang="en-US" altLang="en-US" sz="2800" i="1" smtClean="0"/>
              <a:t>P. ussuriensis</a:t>
            </a:r>
            <a:r>
              <a:rPr lang="en-US" altLang="en-US" sz="2800" smtClean="0"/>
              <a:t>, the former from central China, Japan, and Korea, and the latter from northern China and Siberia.</a:t>
            </a:r>
          </a:p>
        </p:txBody>
      </p:sp>
    </p:spTree>
    <p:extLst>
      <p:ext uri="{BB962C8B-B14F-4D97-AF65-F5344CB8AC3E}">
        <p14:creationId xmlns:p14="http://schemas.microsoft.com/office/powerpoint/2010/main" val="388517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endParaRPr lang="en-US" altLang="en-US" smtClean="0"/>
          </a:p>
        </p:txBody>
      </p:sp>
      <p:sp>
        <p:nvSpPr>
          <p:cNvPr id="53251" name="Rectangle 3"/>
          <p:cNvSpPr>
            <a:spLocks noGrp="1" noChangeArrowheads="1"/>
          </p:cNvSpPr>
          <p:nvPr>
            <p:ph type="body" idx="1"/>
          </p:nvPr>
        </p:nvSpPr>
        <p:spPr/>
        <p:txBody>
          <a:bodyPr/>
          <a:lstStyle/>
          <a:p>
            <a:r>
              <a:rPr lang="en-US" altLang="en-US" sz="2800" smtClean="0"/>
              <a:t>Relative hardiness is </a:t>
            </a:r>
            <a:r>
              <a:rPr lang="en-US" altLang="en-US" sz="2800" i="1" smtClean="0"/>
              <a:t>P. ussuriensis &gt; P. communis &gt; P. pyrifolia</a:t>
            </a:r>
            <a:r>
              <a:rPr lang="en-US" altLang="en-US" sz="2800" smtClean="0"/>
              <a:t>.</a:t>
            </a:r>
          </a:p>
          <a:p>
            <a:r>
              <a:rPr lang="en-US" altLang="en-US" sz="2800" smtClean="0"/>
              <a:t>Western pear varieties are somewhat less hardy than apples, so they are not grown at as high latitudes. The chilling requirement for most pears is 500–1500 hours.</a:t>
            </a:r>
          </a:p>
          <a:p>
            <a:r>
              <a:rPr lang="en-US" altLang="en-US" sz="2800" i="1" smtClean="0"/>
              <a:t>Pyrus pyrifolia </a:t>
            </a:r>
            <a:r>
              <a:rPr lang="en-US" altLang="en-US" sz="2800" smtClean="0"/>
              <a:t>varieties and its hybrids usually require less than 1000 hours, and thus are adapted to lower temperate latitudes.</a:t>
            </a:r>
          </a:p>
          <a:p>
            <a:endParaRPr lang="en-US" altLang="en-US" sz="2800" smtClean="0"/>
          </a:p>
          <a:p>
            <a:endParaRPr lang="en-US" altLang="en-US" sz="2800" smtClean="0"/>
          </a:p>
        </p:txBody>
      </p:sp>
    </p:spTree>
    <p:extLst>
      <p:ext uri="{BB962C8B-B14F-4D97-AF65-F5344CB8AC3E}">
        <p14:creationId xmlns:p14="http://schemas.microsoft.com/office/powerpoint/2010/main" val="351734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en-US" altLang="en-US" smtClean="0"/>
          </a:p>
        </p:txBody>
      </p:sp>
      <p:sp>
        <p:nvSpPr>
          <p:cNvPr id="54275" name="Rectangle 3"/>
          <p:cNvSpPr>
            <a:spLocks noGrp="1" noChangeArrowheads="1"/>
          </p:cNvSpPr>
          <p:nvPr>
            <p:ph type="body" idx="1"/>
          </p:nvPr>
        </p:nvSpPr>
        <p:spPr/>
        <p:txBody>
          <a:bodyPr/>
          <a:lstStyle/>
          <a:p>
            <a:r>
              <a:rPr lang="en-US" altLang="en-US" sz="2800" smtClean="0"/>
              <a:t>Some, however, such as Nijiseiki, require much more chilling than this. Pears do well in a warm to hot, arid summer. </a:t>
            </a:r>
          </a:p>
          <a:p>
            <a:r>
              <a:rPr lang="en-US" altLang="en-US" sz="2800" smtClean="0"/>
              <a:t>Low humidity aids in controlling the bacterial disease fire blight to which most varieties are susceptible. The growing season for pears can vary in length from 100 to 180 days depending on the variety.</a:t>
            </a:r>
          </a:p>
        </p:txBody>
      </p:sp>
    </p:spTree>
    <p:extLst>
      <p:ext uri="{BB962C8B-B14F-4D97-AF65-F5344CB8AC3E}">
        <p14:creationId xmlns:p14="http://schemas.microsoft.com/office/powerpoint/2010/main" val="4055012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endParaRPr lang="en-US" altLang="en-US" smtClean="0"/>
          </a:p>
        </p:txBody>
      </p:sp>
      <p:sp>
        <p:nvSpPr>
          <p:cNvPr id="55299" name="Rectangle 3"/>
          <p:cNvSpPr>
            <a:spLocks noGrp="1" noChangeArrowheads="1"/>
          </p:cNvSpPr>
          <p:nvPr>
            <p:ph type="body" idx="1"/>
          </p:nvPr>
        </p:nvSpPr>
        <p:spPr/>
        <p:txBody>
          <a:bodyPr/>
          <a:lstStyle/>
          <a:p>
            <a:pPr>
              <a:lnSpc>
                <a:spcPct val="90000"/>
              </a:lnSpc>
            </a:pPr>
            <a:r>
              <a:rPr lang="en-US" altLang="en-US" sz="2800" b="1" smtClean="0"/>
              <a:t>Quince:</a:t>
            </a:r>
          </a:p>
          <a:p>
            <a:pPr>
              <a:lnSpc>
                <a:spcPct val="90000"/>
              </a:lnSpc>
            </a:pPr>
            <a:r>
              <a:rPr lang="en-US" altLang="en-US" sz="2800" smtClean="0"/>
              <a:t>The quince (</a:t>
            </a:r>
            <a:r>
              <a:rPr lang="en-US" altLang="en-US" sz="2800" i="1" smtClean="0"/>
              <a:t>Cydonia oblonga </a:t>
            </a:r>
            <a:r>
              <a:rPr lang="en-US" altLang="en-US" sz="2800" smtClean="0"/>
              <a:t>L.) is native to southern Europe and Asia Minor. Quince trees require less winter chilling than pear trees, but they flower later in spring, because some vegetative growth must occur before the flowers appear.</a:t>
            </a:r>
          </a:p>
          <a:p>
            <a:pPr>
              <a:lnSpc>
                <a:spcPct val="90000"/>
              </a:lnSpc>
            </a:pPr>
            <a:r>
              <a:rPr lang="en-US" altLang="en-US" sz="2800" smtClean="0"/>
              <a:t>The flowers seem to be self-fertile and set well in both cool and hot climates. The quince is less hardy than the pear and equally susceptible to fire blight.</a:t>
            </a:r>
          </a:p>
        </p:txBody>
      </p:sp>
    </p:spTree>
    <p:extLst>
      <p:ext uri="{BB962C8B-B14F-4D97-AF65-F5344CB8AC3E}">
        <p14:creationId xmlns:p14="http://schemas.microsoft.com/office/powerpoint/2010/main" val="5795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endParaRPr lang="en-US" altLang="en-US" smtClean="0"/>
          </a:p>
        </p:txBody>
      </p:sp>
      <p:sp>
        <p:nvSpPr>
          <p:cNvPr id="56323" name="Rectangle 3"/>
          <p:cNvSpPr>
            <a:spLocks noGrp="1" noChangeArrowheads="1"/>
          </p:cNvSpPr>
          <p:nvPr>
            <p:ph type="body" idx="1"/>
          </p:nvPr>
        </p:nvSpPr>
        <p:spPr/>
        <p:txBody>
          <a:bodyPr/>
          <a:lstStyle/>
          <a:p>
            <a:r>
              <a:rPr lang="en-US" altLang="en-US" sz="2800" b="1" smtClean="0"/>
              <a:t>Peach:</a:t>
            </a:r>
          </a:p>
          <a:p>
            <a:r>
              <a:rPr lang="en-US" altLang="en-US" sz="2800" smtClean="0"/>
              <a:t>The peach (</a:t>
            </a:r>
            <a:r>
              <a:rPr lang="en-US" altLang="en-US" sz="2800" i="1" smtClean="0"/>
              <a:t>P. persica </a:t>
            </a:r>
            <a:r>
              <a:rPr lang="en-US" altLang="en-US" sz="2800" smtClean="0"/>
              <a:t>L.) is native to the warm areas of China. It thrives in a hot summer climate and is only moderately winter hardy. </a:t>
            </a:r>
          </a:p>
          <a:p>
            <a:r>
              <a:rPr lang="en-US" altLang="en-US" sz="2800" smtClean="0"/>
              <a:t>The peento (pin tao) or flat peach from southern China is semievergreen and has a very short chilling requirement. It is used in some breeding programs to get low chilling varieties for the subtropics.</a:t>
            </a:r>
          </a:p>
        </p:txBody>
      </p:sp>
    </p:spTree>
    <p:extLst>
      <p:ext uri="{BB962C8B-B14F-4D97-AF65-F5344CB8AC3E}">
        <p14:creationId xmlns:p14="http://schemas.microsoft.com/office/powerpoint/2010/main" val="1283960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endParaRPr lang="en-US" altLang="en-US" smtClean="0"/>
          </a:p>
        </p:txBody>
      </p:sp>
      <p:sp>
        <p:nvSpPr>
          <p:cNvPr id="57347" name="Rectangle 3"/>
          <p:cNvSpPr>
            <a:spLocks noGrp="1" noChangeArrowheads="1"/>
          </p:cNvSpPr>
          <p:nvPr>
            <p:ph type="body" idx="1"/>
          </p:nvPr>
        </p:nvSpPr>
        <p:spPr/>
        <p:txBody>
          <a:bodyPr/>
          <a:lstStyle/>
          <a:p>
            <a:r>
              <a:rPr lang="en-US" altLang="en-US" sz="2800" smtClean="0"/>
              <a:t>Peach varieties in general have modest chilling requirements, from about 400 to 800 hours.</a:t>
            </a:r>
          </a:p>
          <a:p>
            <a:r>
              <a:rPr lang="en-US" altLang="en-US" sz="2800" smtClean="0"/>
              <a:t> They are less hardy than apples and pears and are grown mostly in lower temperate latitudes. They produce high-quality fruit in hot, arid regions where diseases such as brown rot and peach leaf curl are easily controlled. Because peaches bloom 20–30 days before apples, they should be planted on sites free of early spring frosts.</a:t>
            </a:r>
          </a:p>
        </p:txBody>
      </p:sp>
    </p:spTree>
    <p:extLst>
      <p:ext uri="{BB962C8B-B14F-4D97-AF65-F5344CB8AC3E}">
        <p14:creationId xmlns:p14="http://schemas.microsoft.com/office/powerpoint/2010/main" val="3535584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endParaRPr lang="en-US" altLang="en-US" smtClean="0"/>
          </a:p>
        </p:txBody>
      </p:sp>
      <p:sp>
        <p:nvSpPr>
          <p:cNvPr id="58371" name="Rectangle 3"/>
          <p:cNvSpPr>
            <a:spLocks noGrp="1" noChangeArrowheads="1"/>
          </p:cNvSpPr>
          <p:nvPr>
            <p:ph type="body" idx="1"/>
          </p:nvPr>
        </p:nvSpPr>
        <p:spPr/>
        <p:txBody>
          <a:bodyPr/>
          <a:lstStyle/>
          <a:p>
            <a:pPr>
              <a:lnSpc>
                <a:spcPct val="90000"/>
              </a:lnSpc>
            </a:pPr>
            <a:r>
              <a:rPr lang="en-US" altLang="en-US" sz="2800" b="1" smtClean="0"/>
              <a:t>Cherry</a:t>
            </a:r>
          </a:p>
          <a:p>
            <a:pPr>
              <a:lnSpc>
                <a:spcPct val="90000"/>
              </a:lnSpc>
            </a:pPr>
            <a:r>
              <a:rPr lang="en-US" altLang="en-US" sz="2800" smtClean="0"/>
              <a:t>The sweet cherry (</a:t>
            </a:r>
            <a:r>
              <a:rPr lang="en-US" altLang="en-US" sz="2800" i="1" smtClean="0"/>
              <a:t>Prunus avium </a:t>
            </a:r>
            <a:r>
              <a:rPr lang="en-US" altLang="en-US" sz="2800" smtClean="0"/>
              <a:t>L.) appears to have originated in the Caucasus, between the Black and Caspian seas.</a:t>
            </a:r>
          </a:p>
          <a:p>
            <a:pPr>
              <a:lnSpc>
                <a:spcPct val="90000"/>
              </a:lnSpc>
            </a:pPr>
            <a:r>
              <a:rPr lang="en-US" altLang="en-US" sz="2800" smtClean="0"/>
              <a:t>Sweet cherries are susceptible to brown rot and thus should be grown where it is too cold or too dry for the disease to develop, but fungicide sprays also can be used. This fruit develops good quality in climates too cool for peaches or apricots. Thus, areas with good winter moisture and dry, cool summers are ideal. The crop matures early, so</a:t>
            </a:r>
          </a:p>
        </p:txBody>
      </p:sp>
    </p:spTree>
    <p:extLst>
      <p:ext uri="{BB962C8B-B14F-4D97-AF65-F5344CB8AC3E}">
        <p14:creationId xmlns:p14="http://schemas.microsoft.com/office/powerpoint/2010/main" val="720446042"/>
      </p:ext>
    </p:extLst>
  </p:cSld>
  <p:clrMapOvr>
    <a:masterClrMapping/>
  </p:clrMapOvr>
</p:sld>
</file>

<file path=ppt/theme/theme1.xml><?xml version="1.0" encoding="utf-8"?>
<a:theme xmlns:a="http://schemas.openxmlformats.org/drawingml/2006/main" name="green9">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1111</Words>
  <Application>Microsoft Office PowerPoint</Application>
  <PresentationFormat>عرض على الشاشة (3:4)‏</PresentationFormat>
  <Paragraphs>44</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green9</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MooN</dc:creator>
  <cp:lastModifiedBy>MooN</cp:lastModifiedBy>
  <cp:revision>1</cp:revision>
  <dcterms:created xsi:type="dcterms:W3CDTF">2020-10-12T14:05:05Z</dcterms:created>
  <dcterms:modified xsi:type="dcterms:W3CDTF">2020-10-12T14:05:36Z</dcterms:modified>
</cp:coreProperties>
</file>