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272" r:id="rId4"/>
    <p:sldId id="273" r:id="rId5"/>
    <p:sldId id="274" r:id="rId6"/>
    <p:sldId id="275" r:id="rId7"/>
    <p:sldId id="276" r:id="rId8"/>
    <p:sldId id="306" r:id="rId9"/>
    <p:sldId id="277" r:id="rId10"/>
    <p:sldId id="29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zan khalaf" initials="r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26" y="7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9712EF-A8C4-43DD-8D2F-48CAB6EC1C8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9712EF-A8C4-43DD-8D2F-48CAB6EC1C8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9712EF-A8C4-43DD-8D2F-48CAB6EC1C8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9712EF-A8C4-43DD-8D2F-48CAB6EC1C8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9712EF-A8C4-43DD-8D2F-48CAB6EC1C8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9712EF-A8C4-43DD-8D2F-48CAB6EC1C89}" type="datetimeFigureOut">
              <a:rPr lang="en-US" smtClean="0"/>
              <a:pPr/>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9712EF-A8C4-43DD-8D2F-48CAB6EC1C89}" type="datetimeFigureOut">
              <a:rPr lang="en-US" smtClean="0"/>
              <a:pPr/>
              <a:t>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9712EF-A8C4-43DD-8D2F-48CAB6EC1C89}" type="datetimeFigureOut">
              <a:rPr lang="en-US" smtClean="0"/>
              <a:pPr/>
              <a:t>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9712EF-A8C4-43DD-8D2F-48CAB6EC1C89}" type="datetimeFigureOut">
              <a:rPr lang="en-US" smtClean="0"/>
              <a:pPr/>
              <a:t>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9712EF-A8C4-43DD-8D2F-48CAB6EC1C89}" type="datetimeFigureOut">
              <a:rPr lang="en-US" smtClean="0"/>
              <a:pPr/>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9712EF-A8C4-43DD-8D2F-48CAB6EC1C89}" type="datetimeFigureOut">
              <a:rPr lang="en-US" smtClean="0"/>
              <a:pPr/>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9712EF-A8C4-43DD-8D2F-48CAB6EC1C89}" type="datetimeFigureOut">
              <a:rPr lang="en-US" smtClean="0"/>
              <a:pPr/>
              <a:t>2/22/2021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54924-A876-407D-8B48-A5EB27D9AE5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0"/>
            <a:ext cx="9144000" cy="5562600"/>
          </a:xfrm>
        </p:spPr>
        <p:txBody>
          <a:bodyPr>
            <a:normAutofit/>
          </a:bodyPr>
          <a:lstStyle/>
          <a:p>
            <a:r>
              <a:rPr lang="ar-SA" sz="5400" b="1" i="1" u="sng" dirty="0" smtClean="0">
                <a:latin typeface="Arabic Typesetting" pitchFamily="66" charset="-78"/>
                <a:cs typeface="Arabic Typesetting" pitchFamily="66" charset="-78"/>
              </a:rPr>
              <a:t>دور الأسرة في مواجهة مشكلات الطفولة المبكرة </a:t>
            </a:r>
            <a:endParaRPr lang="en-US" sz="5400" b="1" i="1" u="sng" dirty="0">
              <a:latin typeface="Arabic Typesetting" pitchFamily="66" charset="-78"/>
              <a:cs typeface="Arabic Typesetting" pitchFamily="66" charset="-78"/>
            </a:endParaRPr>
          </a:p>
        </p:txBody>
      </p:sp>
      <p:sp>
        <p:nvSpPr>
          <p:cNvPr id="3" name="Subtitle 2"/>
          <p:cNvSpPr>
            <a:spLocks noGrp="1"/>
          </p:cNvSpPr>
          <p:nvPr>
            <p:ph type="subTitle" idx="1"/>
          </p:nvPr>
        </p:nvSpPr>
        <p:spPr/>
        <p:txBody>
          <a:bodyPr/>
          <a:lstStyle/>
          <a:p>
            <a:r>
              <a:rPr lang="ar-SA" b="1" dirty="0" smtClean="0"/>
              <a:t>محاضرة 2</a:t>
            </a:r>
          </a:p>
          <a:p>
            <a:r>
              <a:rPr lang="ar-SA" b="1" dirty="0" smtClean="0"/>
              <a:t>الفصل الخامس</a:t>
            </a:r>
          </a:p>
          <a:p>
            <a:r>
              <a:rPr lang="ar-SA" b="1" dirty="0" smtClean="0"/>
              <a:t>الخوق والقلق</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3840162"/>
          </a:xfrm>
        </p:spPr>
        <p:txBody>
          <a:bodyPr/>
          <a:lstStyle/>
          <a:p>
            <a:endParaRPr lang="en-US" dirty="0"/>
          </a:p>
        </p:txBody>
      </p:sp>
      <p:pic>
        <p:nvPicPr>
          <p:cNvPr id="4" name="Picture 3" descr="علاقات اجتماعية.jpg"/>
          <p:cNvPicPr>
            <a:picLocks noChangeAspect="1"/>
          </p:cNvPicPr>
          <p:nvPr/>
        </p:nvPicPr>
        <p:blipFill>
          <a:blip r:embed="rId2" cstate="print"/>
          <a:stretch>
            <a:fillRect/>
          </a:stretch>
        </p:blipFill>
        <p:spPr>
          <a:xfrm>
            <a:off x="0" y="152035"/>
            <a:ext cx="9144000" cy="655392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3.jfif"/>
          <p:cNvPicPr>
            <a:picLocks noGrp="1" noChangeAspect="1"/>
          </p:cNvPicPr>
          <p:nvPr>
            <p:ph idx="1"/>
          </p:nvPr>
        </p:nvPicPr>
        <p:blipFill>
          <a:blip r:embed="rId2" cstate="print"/>
          <a:stretch>
            <a:fillRect/>
          </a:stretch>
        </p:blipFill>
        <p:spPr>
          <a:xfrm>
            <a:off x="0" y="0"/>
            <a:ext cx="9144000" cy="6858000"/>
          </a:xfrm>
        </p:spPr>
      </p:pic>
      <p:sp>
        <p:nvSpPr>
          <p:cNvPr id="2" name="Title 1"/>
          <p:cNvSpPr>
            <a:spLocks noGrp="1"/>
          </p:cNvSpPr>
          <p:nvPr>
            <p:ph type="title"/>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533401"/>
            <a:ext cx="7772400" cy="1295399"/>
          </a:xfrm>
        </p:spPr>
        <p:txBody>
          <a:bodyPr/>
          <a:lstStyle/>
          <a:p>
            <a:pPr algn="r"/>
            <a:r>
              <a:rPr lang="ar-SA" b="1" dirty="0" smtClean="0"/>
              <a:t>الخوف :</a:t>
            </a:r>
            <a:endParaRPr lang="en-US" b="1" dirty="0"/>
          </a:p>
        </p:txBody>
      </p:sp>
      <p:sp>
        <p:nvSpPr>
          <p:cNvPr id="4" name="Subtitle 3"/>
          <p:cNvSpPr>
            <a:spLocks noGrp="1"/>
          </p:cNvSpPr>
          <p:nvPr>
            <p:ph type="subTitle" idx="1"/>
          </p:nvPr>
        </p:nvSpPr>
        <p:spPr>
          <a:xfrm>
            <a:off x="2362200" y="1981200"/>
            <a:ext cx="6400800" cy="1752600"/>
          </a:xfrm>
        </p:spPr>
        <p:txBody>
          <a:bodyPr>
            <a:noAutofit/>
          </a:bodyPr>
          <a:lstStyle/>
          <a:p>
            <a:r>
              <a:rPr lang="ar-SA" sz="2000" dirty="0">
                <a:solidFill>
                  <a:schemeClr val="tx1"/>
                </a:solidFill>
              </a:rPr>
              <a:t>هو شعور من عدم الارتياح، يصيب الطفل كردّ فعل مفهوم لتعرض الطفل لتغيير ما أو حدث مؤثر يتعرض له الطفل، ومن الطبيعي أن يشعر الطفل بالخوف أو القلق من وقت لآخر، مثل بداية دخول الطفل للحضانة أو </a:t>
            </a:r>
            <a:r>
              <a:rPr lang="ar-SA" sz="2000" dirty="0" smtClean="0">
                <a:solidFill>
                  <a:schemeClr val="tx1"/>
                </a:solidFill>
              </a:rPr>
              <a:t>المدرسة، وهو من اهم المظاهر الانفعالية في فترة الطفولة البكرة ما يعانيه الاطفال من مخاوف وهناك ثلاثة انواع من المخاوف تصيب الانسان بدرجات متفاوتة وهي : </a:t>
            </a:r>
          </a:p>
          <a:p>
            <a:pPr algn="r"/>
            <a:r>
              <a:rPr lang="ar-SA" sz="2000" dirty="0" smtClean="0">
                <a:solidFill>
                  <a:schemeClr val="tx1"/>
                </a:solidFill>
              </a:rPr>
              <a:t>الخوف الواقعي </a:t>
            </a:r>
          </a:p>
          <a:p>
            <a:pPr algn="r"/>
            <a:r>
              <a:rPr lang="ar-SA" sz="2000" dirty="0" smtClean="0">
                <a:solidFill>
                  <a:schemeClr val="tx1"/>
                </a:solidFill>
              </a:rPr>
              <a:t>القلق</a:t>
            </a:r>
          </a:p>
          <a:p>
            <a:pPr algn="r"/>
            <a:r>
              <a:rPr lang="ar-SA" sz="2000" dirty="0" smtClean="0">
                <a:solidFill>
                  <a:schemeClr val="tx1"/>
                </a:solidFill>
              </a:rPr>
              <a:t>الخوف المرضي ( الفوبيا )</a:t>
            </a:r>
          </a:p>
          <a:p>
            <a:pPr algn="r"/>
            <a:endParaRPr lang="ar-SA" sz="2000" dirty="0" smtClean="0">
              <a:solidFill>
                <a:schemeClr val="tx1"/>
              </a:solidFill>
            </a:endParaRPr>
          </a:p>
          <a:p>
            <a:pPr algn="r"/>
            <a:r>
              <a:rPr lang="ar-SA" sz="2000" dirty="0" smtClean="0">
                <a:solidFill>
                  <a:schemeClr val="tx1"/>
                </a:solidFill>
              </a:rPr>
              <a:t>وبالرغم من ان طبيعة هذه المخاوف قد تتغير مع الزمن الا انه من الصعب ان </a:t>
            </a:r>
            <a:r>
              <a:rPr lang="ar-SA" sz="2000" b="1" dirty="0" smtClean="0">
                <a:solidFill>
                  <a:schemeClr val="tx1"/>
                </a:solidFill>
              </a:rPr>
              <a:t>نتصور طفلا محصنا ضد هذه المشكلة</a:t>
            </a:r>
            <a:r>
              <a:rPr lang="ar-SA" sz="2800" b="1" dirty="0" smtClean="0">
                <a:solidFill>
                  <a:schemeClr val="tx1"/>
                </a:solidFill>
              </a:rPr>
              <a:t> </a:t>
            </a:r>
            <a:r>
              <a:rPr lang="ar-SA" sz="2000" b="1" dirty="0" smtClean="0">
                <a:solidFill>
                  <a:schemeClr val="tx1"/>
                </a:solidFill>
              </a:rPr>
              <a:t>النفسية </a:t>
            </a:r>
            <a:r>
              <a:rPr lang="ar-SA" sz="2000" dirty="0" smtClean="0">
                <a:solidFill>
                  <a:schemeClr val="tx1"/>
                </a:solidFill>
              </a:rPr>
              <a:t>. وفي جميع الحالات تعتبر </a:t>
            </a:r>
            <a:r>
              <a:rPr lang="ar-SA" sz="2000" b="1" dirty="0" smtClean="0">
                <a:solidFill>
                  <a:schemeClr val="tx1"/>
                </a:solidFill>
              </a:rPr>
              <a:t>المخاوف توقعا لخطر او لحدث غير سار الا انها تتميز الواحدة منها عن الاخرى في بعض النواحي</a:t>
            </a:r>
            <a:r>
              <a:rPr lang="ar-SA" sz="2000" dirty="0" smtClean="0">
                <a:solidFill>
                  <a:schemeClr val="tx1"/>
                </a:solidFill>
              </a:rPr>
              <a:t>.</a:t>
            </a:r>
            <a:endParaRPr lang="en-US" sz="2800" dirty="0">
              <a:solidFill>
                <a:schemeClr val="tx1"/>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152400"/>
            <a:ext cx="2811162" cy="1905000"/>
          </a:xfrm>
          <a:prstGeom prst="rect">
            <a:avLst/>
          </a:prstGeom>
        </p:spPr>
      </p:pic>
    </p:spTree>
    <p:extLst>
      <p:ext uri="{BB962C8B-B14F-4D97-AF65-F5344CB8AC3E}">
        <p14:creationId xmlns:p14="http://schemas.microsoft.com/office/powerpoint/2010/main" val="16677475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r">
              <a:buNone/>
            </a:pPr>
            <a:r>
              <a:rPr lang="ar-SA" sz="2000" dirty="0" smtClean="0"/>
              <a:t>ومعظم الاطفال لهم </a:t>
            </a:r>
            <a:r>
              <a:rPr lang="ar-SA" sz="2000" b="1" dirty="0" smtClean="0"/>
              <a:t>مخاوف كثيرة ولكن اكثر هذه المخاوف  تختفي وتحل محلها مخاوف اخرى جديدة </a:t>
            </a:r>
            <a:r>
              <a:rPr lang="ar-SA" sz="2000" dirty="0" smtClean="0"/>
              <a:t>اوتختفي </a:t>
            </a:r>
            <a:r>
              <a:rPr lang="ar-SA" sz="2000" b="1" dirty="0" smtClean="0"/>
              <a:t>بعضها مع نمو خيال الطفل وتفكيره بينما يبقى البعض الاخر :</a:t>
            </a:r>
          </a:p>
          <a:p>
            <a:pPr marL="0" indent="0" algn="r">
              <a:buNone/>
            </a:pPr>
            <a:r>
              <a:rPr lang="ar-SA" sz="2000" b="1" dirty="0" smtClean="0"/>
              <a:t>فمع نمو </a:t>
            </a:r>
            <a:r>
              <a:rPr lang="ar-SA" sz="2000" dirty="0" smtClean="0"/>
              <a:t>تفكير الطفل نجده يكتشف ان </a:t>
            </a:r>
            <a:r>
              <a:rPr lang="ar-SA" sz="2000" b="1" dirty="0" smtClean="0"/>
              <a:t>الظلام لا يحضر الوحوش وان الحيوانات الاليفة مختلفة عن المفترسة ولا مانع من ملامستها وملاحظتها . اي ان مخاوف الطفل لا تزول لمجرد </a:t>
            </a:r>
            <a:r>
              <a:rPr lang="ar-SA" sz="2000" dirty="0" smtClean="0"/>
              <a:t>ان نقول له هذه اشياء غير مخيفة ولكن يحتاج الى خبرات واقعية ايجابية معها مصحوبة بالنمو المعرفي وتدعيم الوالدين والاشخاص المهمين للطفل .</a:t>
            </a:r>
          </a:p>
          <a:p>
            <a:pPr marL="0" indent="0" algn="r">
              <a:buNone/>
            </a:pPr>
            <a:endParaRPr lang="ar-SA" sz="2000" dirty="0"/>
          </a:p>
          <a:p>
            <a:pPr marL="0" indent="0" algn="r">
              <a:buNone/>
            </a:pPr>
            <a:r>
              <a:rPr lang="ar-SA" sz="2000" b="1" dirty="0" smtClean="0"/>
              <a:t>ان معظم المخاوف مكتسبة فالخوف استجابة </a:t>
            </a:r>
            <a:r>
              <a:rPr lang="ar-SA" sz="2000" dirty="0" smtClean="0"/>
              <a:t>مشتقة من الالم والاطفال لا يولدون *خوافين* بل انهم يتعلمون ذلك الخوف.</a:t>
            </a:r>
            <a:endParaRPr lang="en-US" sz="2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4876800"/>
            <a:ext cx="3580908" cy="1702579"/>
          </a:xfrm>
          <a:prstGeom prst="rect">
            <a:avLst/>
          </a:prstGeom>
        </p:spPr>
      </p:pic>
    </p:spTree>
    <p:extLst>
      <p:ext uri="{BB962C8B-B14F-4D97-AF65-F5344CB8AC3E}">
        <p14:creationId xmlns:p14="http://schemas.microsoft.com/office/powerpoint/2010/main" val="3243479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00050" lvl="1" indent="0" algn="r">
              <a:buNone/>
            </a:pPr>
            <a:r>
              <a:rPr lang="ar-SA" sz="1600" dirty="0" smtClean="0"/>
              <a:t>والخوف </a:t>
            </a:r>
            <a:r>
              <a:rPr lang="ar-SA" sz="1600" b="1" dirty="0" smtClean="0"/>
              <a:t>مشترك عند الاطفال </a:t>
            </a:r>
            <a:r>
              <a:rPr lang="ar-SA" sz="1600" dirty="0" smtClean="0"/>
              <a:t>ولكن </a:t>
            </a:r>
            <a:r>
              <a:rPr lang="ar-SA" sz="1600" b="1" dirty="0" smtClean="0"/>
              <a:t>الفوبيا ليست كذلك فهي </a:t>
            </a:r>
            <a:r>
              <a:rPr lang="ar-SA" sz="1600" dirty="0" smtClean="0"/>
              <a:t>اكثر بكثير من الخوف.</a:t>
            </a:r>
          </a:p>
          <a:p>
            <a:pPr marL="400050" lvl="1" indent="0" algn="r">
              <a:buNone/>
            </a:pPr>
            <a:r>
              <a:rPr lang="ar-SA" sz="1600" dirty="0" smtClean="0"/>
              <a:t>-</a:t>
            </a:r>
            <a:r>
              <a:rPr lang="ar-SA" sz="1600" b="1" dirty="0" smtClean="0"/>
              <a:t>الطفولة الطبيعية تتغلب عل الخوف بمرور الوقت</a:t>
            </a:r>
          </a:p>
          <a:p>
            <a:pPr marL="400050" lvl="1" indent="0" algn="r">
              <a:buNone/>
            </a:pPr>
            <a:r>
              <a:rPr lang="ar-SA" sz="1600" b="1" dirty="0"/>
              <a:t>-</a:t>
            </a:r>
            <a:r>
              <a:rPr lang="ar-SA" sz="1600" b="1" dirty="0" smtClean="0"/>
              <a:t> </a:t>
            </a:r>
            <a:r>
              <a:rPr lang="ar-SA" sz="1600" dirty="0" smtClean="0"/>
              <a:t>اما اذا </a:t>
            </a:r>
            <a:r>
              <a:rPr lang="ar-SA" sz="1600" b="1" dirty="0" smtClean="0"/>
              <a:t>استمر الخوف او ازداد في القوة والرعب والهلع </a:t>
            </a:r>
            <a:r>
              <a:rPr lang="ar-SA" sz="1600" dirty="0" smtClean="0"/>
              <a:t>يتحول لفوبيا.</a:t>
            </a:r>
          </a:p>
          <a:p>
            <a:pPr marL="400050" lvl="1" indent="0" algn="r">
              <a:buNone/>
            </a:pPr>
            <a:r>
              <a:rPr lang="ar-SA" sz="1600" dirty="0" smtClean="0"/>
              <a:t>الفوبيا تكون </a:t>
            </a:r>
            <a:r>
              <a:rPr lang="ar-SA" sz="1600" b="1" i="1" dirty="0" smtClean="0"/>
              <a:t>نادرة في الاطفال لكن متى تحدث لهم فهي تترك اثارا جانبي</a:t>
            </a:r>
          </a:p>
          <a:p>
            <a:pPr marL="400050" lvl="1" indent="0" algn="r">
              <a:buNone/>
            </a:pPr>
            <a:r>
              <a:rPr lang="ar-SA" sz="1600" b="1" i="1" dirty="0" smtClean="0"/>
              <a:t>ة </a:t>
            </a:r>
            <a:r>
              <a:rPr lang="ar-SA" sz="1600" dirty="0" smtClean="0"/>
              <a:t>ومثال ذلك الطفل الذي يخاف من الماء ويرفض ان يشارك الاطفال اللعب بالماءويرفض الاقتراب من حمام السباحة مما يجعله اضحوكة .</a:t>
            </a:r>
            <a:endParaRPr lang="en-US" sz="16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2937" y="3733800"/>
            <a:ext cx="3649949" cy="2428875"/>
          </a:xfrm>
          <a:prstGeom prst="rect">
            <a:avLst/>
          </a:prstGeom>
        </p:spPr>
      </p:pic>
    </p:spTree>
    <p:extLst>
      <p:ext uri="{BB962C8B-B14F-4D97-AF65-F5344CB8AC3E}">
        <p14:creationId xmlns:p14="http://schemas.microsoft.com/office/powerpoint/2010/main" val="25495428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gn="r">
              <a:buNone/>
            </a:pPr>
            <a:r>
              <a:rPr lang="ar-SA" sz="2400" dirty="0" smtClean="0"/>
              <a:t>وللتعامل مع خوف الاطفال ينبغي التمييز بين نوعين من الخوف : </a:t>
            </a:r>
          </a:p>
          <a:p>
            <a:pPr marL="0" indent="0" algn="r">
              <a:buNone/>
            </a:pPr>
            <a:r>
              <a:rPr lang="ar-SA" sz="2400" dirty="0" smtClean="0"/>
              <a:t>الخوف الذي يكون </a:t>
            </a:r>
            <a:r>
              <a:rPr lang="ar-SA" sz="2400" b="1" dirty="0" smtClean="0"/>
              <a:t>عارضا ووقتيا مثل الاستيقاظ على الكوابيس </a:t>
            </a:r>
            <a:r>
              <a:rPr lang="ar-SA" sz="2400" dirty="0" smtClean="0"/>
              <a:t>اثناء الليل</a:t>
            </a:r>
          </a:p>
          <a:p>
            <a:pPr marL="0" indent="0" algn="r">
              <a:buNone/>
            </a:pPr>
            <a:r>
              <a:rPr lang="ar-SA" sz="2400" b="1" dirty="0" smtClean="0"/>
              <a:t>الخوف الذي يؤرق الطفل ويستمر معه ويزداد مع </a:t>
            </a:r>
            <a:r>
              <a:rPr lang="ar-SA" sz="2400" dirty="0" smtClean="0"/>
              <a:t>نموه  ( بدلا من اختفاءه ) ويكون له اسوأ الاثر عليه .</a:t>
            </a:r>
          </a:p>
          <a:p>
            <a:pPr marL="0" indent="0" algn="r">
              <a:buNone/>
            </a:pPr>
            <a:endParaRPr lang="ar-SA" sz="2400" dirty="0" smtClean="0"/>
          </a:p>
          <a:p>
            <a:pPr marL="0" indent="0" algn="r">
              <a:buNone/>
            </a:pPr>
            <a:r>
              <a:rPr lang="ar-SA" sz="2400" dirty="0" smtClean="0"/>
              <a:t>ففي حالة </a:t>
            </a:r>
            <a:r>
              <a:rPr lang="ar-SA" sz="2400" b="1" dirty="0" smtClean="0"/>
              <a:t>الخوف الوقتي ينبغي ان يكون رد فعل الاباء مريحا للغاية ومهدئا لروع الطفل لان خوفه من الكوابيس او العواصف سيمر بسلام</a:t>
            </a:r>
          </a:p>
          <a:p>
            <a:pPr marL="0" indent="0" algn="r">
              <a:buNone/>
            </a:pPr>
            <a:r>
              <a:rPr lang="ar-SA" sz="2400" b="1" dirty="0" smtClean="0"/>
              <a:t>-دور الوالدين:</a:t>
            </a:r>
            <a:endParaRPr lang="ar-SA" sz="2400" dirty="0" smtClean="0"/>
          </a:p>
          <a:p>
            <a:pPr marL="0" indent="0" algn="r">
              <a:buNone/>
            </a:pPr>
            <a:r>
              <a:rPr lang="ar-SA" sz="2400" dirty="0" smtClean="0"/>
              <a:t>-جلوس الوالدان مع الطفل واحتضناه وتكلما معه وقد تقرأ له قصة مضحكة او مسلية تنسيه ما اخافه </a:t>
            </a:r>
          </a:p>
          <a:p>
            <a:pPr marL="0" indent="0" algn="r">
              <a:buNone/>
            </a:pPr>
            <a:r>
              <a:rPr lang="ar-SA" sz="2400" dirty="0"/>
              <a:t>-</a:t>
            </a:r>
            <a:r>
              <a:rPr lang="ar-SA" sz="2400" dirty="0" smtClean="0"/>
              <a:t>اما النوع الاخر من الخوف فهناك اسلوب اخر يتبع معه إما:</a:t>
            </a:r>
          </a:p>
          <a:p>
            <a:pPr marL="0" indent="0" algn="r">
              <a:buNone/>
            </a:pPr>
            <a:r>
              <a:rPr lang="ar-SA" sz="2400" b="1" dirty="0" smtClean="0"/>
              <a:t>التحصين التدريجي: يعتمد على تقسيم مسببات الخوق لاقسام  من الأقل للاكثر اثارة للخوف، ويتم تعريض الطفل لهذه المثيرات من الأقل للاكثر.</a:t>
            </a:r>
          </a:p>
          <a:p>
            <a:pPr marL="0" indent="0" algn="r">
              <a:buNone/>
            </a:pPr>
            <a:r>
              <a:rPr lang="ar-SA" sz="2400" b="1" dirty="0" smtClean="0"/>
              <a:t>-الغمر: تعريض الطفل للمثير الاكثر اثارة.</a:t>
            </a:r>
          </a:p>
          <a:p>
            <a:pPr marL="0" indent="0" algn="r">
              <a:buNone/>
            </a:pPr>
            <a:endParaRPr lang="ar-SA" sz="2000" dirty="0"/>
          </a:p>
          <a:p>
            <a:pPr marL="0" indent="0" algn="r">
              <a:buNone/>
            </a:pPr>
            <a:r>
              <a:rPr lang="ar-SA" sz="2000" dirty="0" smtClean="0"/>
              <a:t>.</a:t>
            </a:r>
            <a:endParaRPr lang="en-US" sz="2000" dirty="0"/>
          </a:p>
        </p:txBody>
      </p:sp>
    </p:spTree>
    <p:extLst>
      <p:ext uri="{BB962C8B-B14F-4D97-AF65-F5344CB8AC3E}">
        <p14:creationId xmlns:p14="http://schemas.microsoft.com/office/powerpoint/2010/main" val="3492701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t>القلق :</a:t>
            </a:r>
            <a:endParaRPr lang="en-US" b="1" dirty="0"/>
          </a:p>
        </p:txBody>
      </p:sp>
      <p:sp>
        <p:nvSpPr>
          <p:cNvPr id="3" name="Content Placeholder 2"/>
          <p:cNvSpPr>
            <a:spLocks noGrp="1"/>
          </p:cNvSpPr>
          <p:nvPr>
            <p:ph idx="1"/>
          </p:nvPr>
        </p:nvSpPr>
        <p:spPr>
          <a:xfrm>
            <a:off x="0" y="1371600"/>
            <a:ext cx="9144000" cy="5486400"/>
          </a:xfrm>
        </p:spPr>
        <p:txBody>
          <a:bodyPr>
            <a:normAutofit/>
          </a:bodyPr>
          <a:lstStyle/>
          <a:p>
            <a:pPr marL="0" indent="0" algn="r">
              <a:buNone/>
            </a:pPr>
            <a:r>
              <a:rPr lang="ar-SA" sz="2000" b="1" dirty="0">
                <a:solidFill>
                  <a:srgbClr val="000000"/>
                </a:solidFill>
                <a:latin typeface="Dubai"/>
              </a:rPr>
              <a:t>هو حالة توتر شامل ومستمر نتيجة توقع تهديد، وخطر فعلي أو رمزي قد يحدث، ويصحبه حالة من الخوف، وأعراض نفسية وجسمية</a:t>
            </a:r>
            <a:r>
              <a:rPr lang="ar-SA" sz="2000" dirty="0">
                <a:solidFill>
                  <a:srgbClr val="000000"/>
                </a:solidFill>
                <a:latin typeface="Dubai"/>
              </a:rPr>
              <a:t>.</a:t>
            </a:r>
          </a:p>
          <a:p>
            <a:pPr marL="0" indent="0" algn="r">
              <a:buNone/>
            </a:pPr>
            <a:r>
              <a:rPr lang="ar-SA" sz="2000" dirty="0">
                <a:solidFill>
                  <a:srgbClr val="000000"/>
                </a:solidFill>
                <a:latin typeface="Dubai"/>
              </a:rPr>
              <a:t>و</a:t>
            </a:r>
            <a:r>
              <a:rPr lang="ar-SA" sz="2000" b="1" dirty="0">
                <a:solidFill>
                  <a:srgbClr val="000000"/>
                </a:solidFill>
                <a:latin typeface="Dubai"/>
              </a:rPr>
              <a:t>يعرف القلق</a:t>
            </a:r>
            <a:r>
              <a:rPr lang="ar-SA" sz="2000" dirty="0">
                <a:solidFill>
                  <a:srgbClr val="000000"/>
                </a:solidFill>
                <a:latin typeface="Dubai"/>
              </a:rPr>
              <a:t> أيضًا بأنه </a:t>
            </a:r>
            <a:r>
              <a:rPr lang="ar-SA" sz="2000" b="1" dirty="0">
                <a:solidFill>
                  <a:srgbClr val="000000"/>
                </a:solidFill>
                <a:latin typeface="Dubai"/>
              </a:rPr>
              <a:t>حالة من الشعور بعدم الارتياح والاضطراب والهم المتعلق بحوادث المستقبل، وتتضمن حالة القلق شعورًا بالضيق، وانشغال الفكر، وترقب الشر، وهو يمثل الخوف من المجهول أو من موضوع غامض أو مبهم يجهله الفرد.</a:t>
            </a:r>
          </a:p>
          <a:p>
            <a:pPr marL="0" indent="0" algn="r">
              <a:buNone/>
            </a:pPr>
            <a:r>
              <a:rPr lang="ar-SA" sz="2000" b="1" dirty="0">
                <a:solidFill>
                  <a:srgbClr val="000000"/>
                </a:solidFill>
                <a:latin typeface="Dubai"/>
              </a:rPr>
              <a:t>والقلق عند الأطفال لا يختلف كثيراً عن قلق الكبار</a:t>
            </a:r>
            <a:r>
              <a:rPr lang="ar-SA" sz="2000" dirty="0">
                <a:solidFill>
                  <a:srgbClr val="000000"/>
                </a:solidFill>
                <a:latin typeface="Dubai"/>
              </a:rPr>
              <a:t>، حيث أن الفرق الجوهري هو </a:t>
            </a:r>
            <a:endParaRPr lang="ar-SA" sz="2000" dirty="0" smtClean="0">
              <a:solidFill>
                <a:srgbClr val="000000"/>
              </a:solidFill>
              <a:latin typeface="Dubai"/>
            </a:endParaRPr>
          </a:p>
          <a:p>
            <a:pPr marL="0" indent="0" algn="r">
              <a:buNone/>
            </a:pPr>
            <a:r>
              <a:rPr lang="ar-SA" sz="2000" b="1" dirty="0" smtClean="0">
                <a:solidFill>
                  <a:srgbClr val="000000"/>
                </a:solidFill>
                <a:latin typeface="Dubai"/>
              </a:rPr>
              <a:t>بإدارك </a:t>
            </a:r>
            <a:r>
              <a:rPr lang="ar-SA" sz="2000" b="1" dirty="0">
                <a:solidFill>
                  <a:srgbClr val="000000"/>
                </a:solidFill>
                <a:latin typeface="Dubai"/>
              </a:rPr>
              <a:t>الكبير لموضوع قلقه أكثر من الطفل، </a:t>
            </a:r>
            <a:endParaRPr lang="ar-SA" sz="2000" b="1" dirty="0" smtClean="0">
              <a:solidFill>
                <a:srgbClr val="000000"/>
              </a:solidFill>
              <a:latin typeface="Dubai"/>
            </a:endParaRPr>
          </a:p>
          <a:p>
            <a:pPr marL="0" indent="0" algn="r">
              <a:buNone/>
            </a:pPr>
            <a:r>
              <a:rPr lang="ar-SA" sz="2000" b="1" dirty="0" smtClean="0">
                <a:solidFill>
                  <a:srgbClr val="000000"/>
                </a:solidFill>
                <a:latin typeface="Dubai"/>
              </a:rPr>
              <a:t>قدرة </a:t>
            </a:r>
            <a:r>
              <a:rPr lang="ar-SA" sz="2000" b="1" dirty="0">
                <a:solidFill>
                  <a:srgbClr val="000000"/>
                </a:solidFill>
                <a:latin typeface="Dubai"/>
              </a:rPr>
              <a:t>الكبير على إدارة قلقه.</a:t>
            </a:r>
          </a:p>
          <a:p>
            <a:pPr marL="0" indent="0" algn="r">
              <a:buNone/>
            </a:pPr>
            <a:endParaRPr lang="ar-SA" sz="2000" dirty="0" smtClean="0"/>
          </a:p>
          <a:p>
            <a:pPr marL="0" indent="0" algn="r">
              <a:buNone/>
            </a:pPr>
            <a:r>
              <a:rPr lang="ar-SA" sz="2000" dirty="0" smtClean="0"/>
              <a:t>ومصادر القلق لدى الاطفال عديدة وان كانت مرتبطة في اغلب الاحيان بدوافع الطفل الذاتية مثل الدافع للعدوان والدافع الجنسي والرغبات الاتكالية ... وحيث ان هذه الدوافع والرغبات تكون موضع عقاب وتحريم من قبل الوالدين لذلك فإن الطفل لا يستطيع التعبير عنها ولا يعني ذلك انها اقتلعت من تكوين النفسي بل تظل موجودة وقابلة للاستثارة كلما وجدت مثيراتها . ولما كان التعبير عنها مقترنا بالعقاب فإن الطفل في مثل هذه الظروف يبدي مشاعر القلق دون ان يعرف مصدرا لذلك فقد يثير القلق عند الطفل ولادة طفل جديد يهدد مركزه عند ابويه او يثير لديه الرغبات الاتكالية المحرمة لأنها لا تليق بسنه وقد يثير القلق عند الطفل ايضا خوفه من رفض ابويه له سواء عن وهم او عن شعور واقعي .</a:t>
            </a:r>
            <a:endParaRPr lang="en-US" sz="2000" dirty="0"/>
          </a:p>
        </p:txBody>
      </p:sp>
    </p:spTree>
    <p:extLst>
      <p:ext uri="{BB962C8B-B14F-4D97-AF65-F5344CB8AC3E}">
        <p14:creationId xmlns:p14="http://schemas.microsoft.com/office/powerpoint/2010/main" val="1177538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pPr marL="0" indent="0" algn="r">
              <a:buNone/>
            </a:pPr>
            <a:r>
              <a:rPr lang="ar-SA" dirty="0"/>
              <a:t>ومصادر القلق لدى الاطفال </a:t>
            </a:r>
            <a:r>
              <a:rPr lang="ar-SA" dirty="0" smtClean="0"/>
              <a:t>عديدة:</a:t>
            </a:r>
          </a:p>
          <a:p>
            <a:pPr marL="0" indent="0" algn="r">
              <a:buNone/>
            </a:pPr>
            <a:r>
              <a:rPr lang="ar-SA" dirty="0" smtClean="0"/>
              <a:t>-العقاب </a:t>
            </a:r>
          </a:p>
          <a:p>
            <a:pPr marL="0" indent="0" algn="r">
              <a:buNone/>
            </a:pPr>
            <a:r>
              <a:rPr lang="ar-SA" dirty="0" smtClean="0"/>
              <a:t>-عدم القدرة على التعبير عن دوافعه وحاجاته لخوفه من العقاب</a:t>
            </a:r>
          </a:p>
          <a:p>
            <a:pPr marL="0" indent="0" algn="r">
              <a:buNone/>
            </a:pPr>
            <a:r>
              <a:rPr lang="ar-SA" dirty="0" smtClean="0"/>
              <a:t>لأن التعبير </a:t>
            </a:r>
            <a:r>
              <a:rPr lang="ar-SA" dirty="0"/>
              <a:t>عنها </a:t>
            </a:r>
            <a:r>
              <a:rPr lang="ar-SA" dirty="0" smtClean="0"/>
              <a:t>يكون مقترنا بالعقاب، </a:t>
            </a:r>
            <a:r>
              <a:rPr lang="ar-SA" dirty="0"/>
              <a:t>فإن الطفل في مثل هذه الظروف </a:t>
            </a:r>
            <a:r>
              <a:rPr lang="ar-SA" dirty="0">
                <a:solidFill>
                  <a:srgbClr val="FF0000"/>
                </a:solidFill>
              </a:rPr>
              <a:t>يبدي مشاعر القلق </a:t>
            </a:r>
            <a:r>
              <a:rPr lang="ar-SA" dirty="0"/>
              <a:t>دون </a:t>
            </a:r>
            <a:r>
              <a:rPr lang="ar-SA" dirty="0">
                <a:solidFill>
                  <a:srgbClr val="FF0000"/>
                </a:solidFill>
              </a:rPr>
              <a:t>ان يعرف مصدرا </a:t>
            </a:r>
            <a:r>
              <a:rPr lang="ar-SA" dirty="0" smtClean="0">
                <a:solidFill>
                  <a:srgbClr val="FF0000"/>
                </a:solidFill>
              </a:rPr>
              <a:t>لذلك.</a:t>
            </a:r>
          </a:p>
          <a:p>
            <a:pPr marL="0" indent="0" algn="r">
              <a:buNone/>
            </a:pPr>
            <a:r>
              <a:rPr lang="ar-SA" dirty="0" smtClean="0">
                <a:solidFill>
                  <a:srgbClr val="FF0000"/>
                </a:solidFill>
              </a:rPr>
              <a:t>أمثلة:</a:t>
            </a:r>
          </a:p>
          <a:p>
            <a:pPr marL="0" indent="0" algn="r">
              <a:buNone/>
            </a:pPr>
            <a:r>
              <a:rPr lang="ar-SA" dirty="0" smtClean="0">
                <a:solidFill>
                  <a:srgbClr val="FF0000"/>
                </a:solidFill>
              </a:rPr>
              <a:t>يثار</a:t>
            </a:r>
            <a:r>
              <a:rPr lang="ar-SA" dirty="0" smtClean="0"/>
              <a:t> </a:t>
            </a:r>
            <a:r>
              <a:rPr lang="ar-SA" dirty="0"/>
              <a:t>القلق عند الطفل </a:t>
            </a:r>
            <a:r>
              <a:rPr lang="ar-SA" dirty="0" smtClean="0"/>
              <a:t>عند ولادة </a:t>
            </a:r>
            <a:r>
              <a:rPr lang="ar-SA" dirty="0"/>
              <a:t>طفل جديد يهدد مركزه عند </a:t>
            </a:r>
            <a:r>
              <a:rPr lang="ar-SA" dirty="0" smtClean="0"/>
              <a:t>ابويه.</a:t>
            </a:r>
          </a:p>
          <a:p>
            <a:pPr marL="0" indent="0" algn="r">
              <a:buNone/>
            </a:pPr>
            <a:r>
              <a:rPr lang="ar-SA" dirty="0" smtClean="0"/>
              <a:t>-وقد </a:t>
            </a:r>
            <a:r>
              <a:rPr lang="ar-SA" dirty="0"/>
              <a:t>يثير القلق عند الطفل ايضا </a:t>
            </a:r>
            <a:r>
              <a:rPr lang="ar-SA" dirty="0">
                <a:solidFill>
                  <a:srgbClr val="FF0000"/>
                </a:solidFill>
              </a:rPr>
              <a:t>خوفه من رفض ابويه له سواء عن وهم او عن شعور واقعي</a:t>
            </a:r>
            <a:endParaRPr lang="en-GB" dirty="0">
              <a:solidFill>
                <a:srgbClr val="FF0000"/>
              </a:solidFill>
            </a:endParaRPr>
          </a:p>
        </p:txBody>
      </p:sp>
    </p:spTree>
    <p:extLst>
      <p:ext uri="{BB962C8B-B14F-4D97-AF65-F5344CB8AC3E}">
        <p14:creationId xmlns:p14="http://schemas.microsoft.com/office/powerpoint/2010/main" val="4103228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610600" cy="5973763"/>
          </a:xfrm>
        </p:spPr>
        <p:txBody>
          <a:bodyPr>
            <a:normAutofit/>
          </a:bodyPr>
          <a:lstStyle/>
          <a:p>
            <a:pPr marL="0" indent="0" algn="r">
              <a:buNone/>
            </a:pPr>
            <a:r>
              <a:rPr lang="ar-SA" sz="2000" dirty="0" smtClean="0"/>
              <a:t>آثار القلق:</a:t>
            </a:r>
          </a:p>
          <a:p>
            <a:pPr marL="0" indent="0" algn="r">
              <a:buNone/>
            </a:pPr>
            <a:r>
              <a:rPr lang="ar-SA" sz="2000" dirty="0" smtClean="0"/>
              <a:t>يؤثر سلبيا على نمو الطفل الاجتماعي والمعرفي معا.</a:t>
            </a:r>
          </a:p>
          <a:p>
            <a:pPr marL="0" indent="0" algn="r">
              <a:buNone/>
            </a:pPr>
            <a:r>
              <a:rPr lang="ar-SA" sz="2000" dirty="0" smtClean="0"/>
              <a:t>-لوحظ ان وجود درجة عالية من </a:t>
            </a:r>
            <a:r>
              <a:rPr lang="ar-SA" sz="2000" b="1" dirty="0" smtClean="0"/>
              <a:t>القلق عند اطفال الروضة اقترن بتكرار مظاهر الاتكالية ذلك ان الاطفال بدأوا يظهرون ميلا ال جذب الانتباه والمساعدة والتعلق والتلامس مع الكبار المحيطين وهي جميعا اشكال مختلفة من السلوك الاتكالي وهذا يعني نكوصا الى مراحل اقل نضجا من حيث النمو الاجتماعي كأثر مباشر للشعور بالقلق</a:t>
            </a:r>
          </a:p>
          <a:p>
            <a:pPr marL="0" indent="0" algn="r">
              <a:buNone/>
            </a:pPr>
            <a:r>
              <a:rPr lang="ar-SA" sz="2000" dirty="0" smtClean="0"/>
              <a:t>-أعراض سيكوسوماتية</a:t>
            </a:r>
          </a:p>
          <a:p>
            <a:pPr marL="0" indent="0" algn="r">
              <a:buNone/>
            </a:pPr>
            <a:r>
              <a:rPr lang="ar-SA" sz="2000" dirty="0" smtClean="0"/>
              <a:t>العصبية والتوتر</a:t>
            </a:r>
          </a:p>
          <a:p>
            <a:pPr marL="0" indent="0" algn="r">
              <a:buNone/>
            </a:pPr>
            <a:r>
              <a:rPr lang="ar-SA" sz="2000" dirty="0" smtClean="0"/>
              <a:t>-قلة التركيز وتشتت الانتباه</a:t>
            </a:r>
          </a:p>
          <a:p>
            <a:pPr marL="0" indent="0" algn="r">
              <a:buNone/>
            </a:pPr>
            <a:r>
              <a:rPr lang="ar-SA" sz="2000" dirty="0" smtClean="0"/>
              <a:t>-النشاط الزائد</a:t>
            </a:r>
          </a:p>
        </p:txBody>
      </p:sp>
    </p:spTree>
    <p:extLst>
      <p:ext uri="{BB962C8B-B14F-4D97-AF65-F5344CB8AC3E}">
        <p14:creationId xmlns:p14="http://schemas.microsoft.com/office/powerpoint/2010/main" val="13652988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1170</TotalTime>
  <Words>622</Words>
  <Application>Microsoft Office PowerPoint</Application>
  <PresentationFormat>On-screen Show (4:3)</PresentationFormat>
  <Paragraphs>54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دور الأسرة في مواجهة مشكلات الطفولة المبكرة </vt:lpstr>
      <vt:lpstr>PowerPoint Presentation</vt:lpstr>
      <vt:lpstr>الخوف :</vt:lpstr>
      <vt:lpstr>PowerPoint Presentation</vt:lpstr>
      <vt:lpstr>PowerPoint Presentation</vt:lpstr>
      <vt:lpstr>PowerPoint Presentation</vt:lpstr>
      <vt:lpstr>القلق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algorithm</dc:creator>
  <cp:lastModifiedBy>DELL</cp:lastModifiedBy>
  <cp:revision>21</cp:revision>
  <dcterms:created xsi:type="dcterms:W3CDTF">2020-07-12T19:17:22Z</dcterms:created>
  <dcterms:modified xsi:type="dcterms:W3CDTF">2021-02-22T17:35:07Z</dcterms:modified>
</cp:coreProperties>
</file>