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77" r:id="rId3"/>
    <p:sldId id="278" r:id="rId4"/>
    <p:sldId id="279" r:id="rId5"/>
    <p:sldId id="280" r:id="rId6"/>
    <p:sldId id="281" r:id="rId7"/>
    <p:sldId id="282" r:id="rId8"/>
    <p:sldId id="283" r:id="rId9"/>
    <p:sldId id="284" r:id="rId10"/>
    <p:sldId id="285" r:id="rId11"/>
    <p:sldId id="286" r:id="rId12"/>
    <p:sldId id="27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717" autoAdjust="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E4784D-E5D8-4DF4-9BE7-3ACC6270B3DB}" type="datetimeFigureOut">
              <a:rPr lang="en-US" smtClean="0"/>
              <a:pPr/>
              <a:t>4/28/2021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03881D-C254-43C0-83AC-49BE70A939AB}" type="slidenum">
              <a:rPr lang="en-US" smtClean="0"/>
              <a:pPr/>
              <a:t>‹#›</a:t>
            </a:fld>
            <a:endParaRPr lang="en-US"/>
          </a:p>
        </p:txBody>
      </p:sp>
    </p:spTree>
    <p:extLst>
      <p:ext uri="{BB962C8B-B14F-4D97-AF65-F5344CB8AC3E}">
        <p14:creationId xmlns:p14="http://schemas.microsoft.com/office/powerpoint/2010/main" val="317891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EF2894-7468-4140-B9B7-F66E7F7F0172}" type="datetime5">
              <a:rPr lang="en-US" smtClean="0"/>
              <a:pPr/>
              <a:t>28-Apr-21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275F42-C598-493B-B6CF-68609FFA48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A0DB38-2D56-4B7B-832F-915D384B5214}" type="datetime5">
              <a:rPr lang="en-US" smtClean="0"/>
              <a:pPr/>
              <a:t>28-Apr-21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82BD69-7E5F-4978-BF99-A4466001F3E7}" type="datetime5">
              <a:rPr lang="en-US" smtClean="0"/>
              <a:pPr/>
              <a:t>28-Apr-21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2AA1F7-A526-45FE-B584-38FFAE472878}" type="datetime5">
              <a:rPr lang="en-US" smtClean="0"/>
              <a:pPr/>
              <a:t>28-Apr-21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CCFB67-5134-4BBF-95FE-8481B7201039}" type="datetime5">
              <a:rPr lang="en-US" smtClean="0"/>
              <a:pPr/>
              <a:t>28-Apr-21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5BF0C0-ABBF-4F1D-956E-6131811CF843}" type="datetime5">
              <a:rPr lang="en-US" smtClean="0"/>
              <a:pPr/>
              <a:t>28-Apr-21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E8BF4B-8855-4065-99C9-EF0B8EB6C4EB}" type="datetime5">
              <a:rPr lang="en-US" smtClean="0"/>
              <a:pPr/>
              <a:t>28-Apr-21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B91F7BA-C5F7-44EA-A4F1-7CE033CF50EE}" type="datetime5">
              <a:rPr lang="en-US" smtClean="0"/>
              <a:pPr/>
              <a:t>28-Apr-21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DF2A57-B0D3-487D-97CC-625C3218FF2F}" type="datetime5">
              <a:rPr lang="en-US" smtClean="0"/>
              <a:pPr/>
              <a:t>28-Apr-21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170A70B-22D2-4F58-AA78-DEABFA89188F}" type="datetime5">
              <a:rPr lang="en-US" smtClean="0"/>
              <a:pPr/>
              <a:t>28-Apr-21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315C8F7-E6EB-4EB1-8B58-CA106EE9759C}" type="datetime5">
              <a:rPr lang="en-US" smtClean="0"/>
              <a:pPr/>
              <a:t>28-Apr-21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275F42-C598-493B-B6CF-68609FFA487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B9BB97D-19EC-4453-97B2-156014B59CA8}" type="datetime5">
              <a:rPr lang="en-US" smtClean="0"/>
              <a:pPr/>
              <a:t>28-Apr-21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275F42-C598-493B-B6CF-68609FFA48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www.sehha.com/nutrition/carbohd.htm" TargetMode="External"/><Relationship Id="rId2" Type="http://schemas.openxmlformats.org/officeDocument/2006/relationships/hyperlink" Target="http://www.sehha.com/nutrition/fats.htm" TargetMode="External"/><Relationship Id="rId1" Type="http://schemas.openxmlformats.org/officeDocument/2006/relationships/slideLayout" Target="../slideLayouts/slideLayout1.xml"/><Relationship Id="rId6" Type="http://schemas.openxmlformats.org/officeDocument/2006/relationships/hyperlink" Target="http://www.sehha.com/nutrition/vitamins.htm" TargetMode="External"/><Relationship Id="rId5" Type="http://schemas.openxmlformats.org/officeDocument/2006/relationships/hyperlink" Target="http://www.sehha.com/nutrition/minerals/minerals.htm" TargetMode="External"/><Relationship Id="rId4" Type="http://schemas.openxmlformats.org/officeDocument/2006/relationships/hyperlink" Target="http://www.sehha.com/nutrition/proteins.ht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sehha.com/nutrition/proteins.htm" TargetMode="External"/><Relationship Id="rId2" Type="http://schemas.openxmlformats.org/officeDocument/2006/relationships/hyperlink" Target="http://www.sehha.com/nutrition/carbohd.htm"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sehha.com/nutrition/proteins.htm" TargetMode="External"/><Relationship Id="rId2" Type="http://schemas.openxmlformats.org/officeDocument/2006/relationships/hyperlink" Target="http://www.sehha.com/nutrition/carbohd.htm"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sehha.com/nutrition/carbohd.htm" TargetMode="External"/><Relationship Id="rId2" Type="http://schemas.openxmlformats.org/officeDocument/2006/relationships/hyperlink" Target="http://www.sehha.com/nutrition/fats.htm" TargetMode="External"/><Relationship Id="rId1" Type="http://schemas.openxmlformats.org/officeDocument/2006/relationships/slideLayout" Target="../slideLayouts/slideLayout1.xml"/><Relationship Id="rId4" Type="http://schemas.openxmlformats.org/officeDocument/2006/relationships/hyperlink" Target="http://www.sehha.com/nutrition/proteins.htm"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www.sehha.com/nutrition/fats.ht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1214422"/>
            <a:ext cx="7772400" cy="1800200"/>
          </a:xfrm>
        </p:spPr>
        <p:txBody>
          <a:bodyPr>
            <a:noAutofit/>
          </a:bodyPr>
          <a:lstStyle/>
          <a:p>
            <a:pPr algn="ctr" rtl="1"/>
            <a:r>
              <a:rPr lang="ar-SA" sz="4400" dirty="0" smtClean="0"/>
              <a:t>السمنة .....1</a:t>
            </a:r>
            <a:r>
              <a:rPr lang="ar-SA" sz="4400" dirty="0" smtClean="0"/>
              <a:t/>
            </a:r>
            <a:br>
              <a:rPr lang="ar-SA" sz="4400" dirty="0" smtClean="0"/>
            </a:br>
            <a:endParaRPr lang="en-US" sz="4400" dirty="0"/>
          </a:p>
        </p:txBody>
      </p:sp>
      <p:sp>
        <p:nvSpPr>
          <p:cNvPr id="3" name="Subtitle 2"/>
          <p:cNvSpPr>
            <a:spLocks noGrp="1"/>
          </p:cNvSpPr>
          <p:nvPr>
            <p:ph type="subTitle" idx="1"/>
          </p:nvPr>
        </p:nvSpPr>
        <p:spPr>
          <a:xfrm>
            <a:off x="1371600" y="3068960"/>
            <a:ext cx="6400800" cy="1728192"/>
          </a:xfrm>
        </p:spPr>
        <p:txBody>
          <a:bodyPr>
            <a:normAutofit fontScale="85000" lnSpcReduction="20000"/>
          </a:bodyPr>
          <a:lstStyle/>
          <a:p>
            <a:pPr algn="ctr" rtl="1"/>
            <a:r>
              <a:rPr lang="ar-SA" b="1" dirty="0" smtClean="0"/>
              <a:t>ا.د</a:t>
            </a:r>
            <a:r>
              <a:rPr lang="ar-SA" b="1" dirty="0"/>
              <a:t>. محمود </a:t>
            </a:r>
            <a:r>
              <a:rPr lang="ar-SA" b="1" dirty="0" smtClean="0"/>
              <a:t>سليمان عزب</a:t>
            </a:r>
            <a:endParaRPr lang="en-US" b="1" dirty="0"/>
          </a:p>
          <a:p>
            <a:pPr algn="ctr" rtl="1"/>
            <a:r>
              <a:rPr lang="en-US" b="1" dirty="0" smtClean="0"/>
              <a:t>Dr. </a:t>
            </a:r>
            <a:r>
              <a:rPr lang="en-US" b="1" dirty="0"/>
              <a:t>Mahmoud </a:t>
            </a:r>
            <a:r>
              <a:rPr lang="en-US" b="1" dirty="0" err="1" smtClean="0"/>
              <a:t>Solaiman</a:t>
            </a:r>
            <a:r>
              <a:rPr lang="en-US" b="1" dirty="0" smtClean="0"/>
              <a:t> Azab</a:t>
            </a:r>
            <a:endParaRPr lang="en-US" b="1" dirty="0"/>
          </a:p>
          <a:p>
            <a:pPr algn="ctr" rtl="1"/>
            <a:r>
              <a:rPr lang="ar-SA" b="1" dirty="0"/>
              <a:t>جامعة فلسطين التقنية – خضوري </a:t>
            </a:r>
            <a:endParaRPr lang="en-US" b="1" dirty="0"/>
          </a:p>
          <a:p>
            <a:r>
              <a:rPr lang="en-US" sz="2800" b="1" dirty="0" smtClean="0"/>
              <a:t>Palestine Technical University- Khadouri</a:t>
            </a:r>
            <a:endParaRPr lang="en-US" b="1" dirty="0" smtClean="0"/>
          </a:p>
          <a:p>
            <a:pPr algn="ctr"/>
            <a:r>
              <a:rPr lang="ar-SA" b="1" dirty="0" smtClean="0"/>
              <a:t>دائرة التربية الرياضية </a:t>
            </a:r>
            <a:endParaRPr lang="en-US" b="1" dirty="0"/>
          </a:p>
          <a:p>
            <a:endParaRPr lang="en-US" dirty="0"/>
          </a:p>
        </p:txBody>
      </p:sp>
      <p:sp>
        <p:nvSpPr>
          <p:cNvPr id="4" name="Date Placeholder 3"/>
          <p:cNvSpPr>
            <a:spLocks noGrp="1"/>
          </p:cNvSpPr>
          <p:nvPr>
            <p:ph type="dt" sz="half" idx="10"/>
          </p:nvPr>
        </p:nvSpPr>
        <p:spPr/>
        <p:txBody>
          <a:bodyPr/>
          <a:lstStyle/>
          <a:p>
            <a:fld id="{9B9EB633-4E1C-4018-9FF8-73B4EE5EC7B3}" type="datetime5">
              <a:rPr lang="en-US" smtClean="0"/>
              <a:pPr/>
              <a:t>28-Apr-21</a:t>
            </a:fld>
            <a:endParaRPr lang="en-US"/>
          </a:p>
        </p:txBody>
      </p:sp>
      <p:sp>
        <p:nvSpPr>
          <p:cNvPr id="5" name="Slide Number Placeholder 4"/>
          <p:cNvSpPr>
            <a:spLocks noGrp="1"/>
          </p:cNvSpPr>
          <p:nvPr>
            <p:ph type="sldNum" sz="quarter" idx="12"/>
          </p:nvPr>
        </p:nvSpPr>
        <p:spPr/>
        <p:txBody>
          <a:bodyPr/>
          <a:lstStyle/>
          <a:p>
            <a:fld id="{1D275F42-C598-493B-B6CF-68609FFA487F}" type="slidenum">
              <a:rPr lang="en-US" smtClean="0"/>
              <a:pPr/>
              <a:t>1</a:t>
            </a:fld>
            <a:endParaRPr lang="en-US"/>
          </a:p>
        </p:txBody>
      </p:sp>
      <p:pic>
        <p:nvPicPr>
          <p:cNvPr id="6" name="Picture 1"/>
          <p:cNvPicPr/>
          <p:nvPr/>
        </p:nvPicPr>
        <p:blipFill>
          <a:blip r:embed="rId2" cstate="print"/>
          <a:srcRect/>
          <a:stretch>
            <a:fillRect/>
          </a:stretch>
        </p:blipFill>
        <p:spPr bwMode="auto">
          <a:xfrm>
            <a:off x="6858016" y="142852"/>
            <a:ext cx="1268416" cy="1143008"/>
          </a:xfrm>
          <a:prstGeom prst="rect">
            <a:avLst/>
          </a:prstGeom>
          <a:noFill/>
          <a:ln w="9525">
            <a:noFill/>
            <a:miter lim="800000"/>
            <a:headEnd/>
            <a:tailEnd/>
          </a:ln>
        </p:spPr>
      </p:pic>
      <p:pic>
        <p:nvPicPr>
          <p:cNvPr id="7" name="Picture 1"/>
          <p:cNvPicPr/>
          <p:nvPr/>
        </p:nvPicPr>
        <p:blipFill>
          <a:blip r:embed="rId2" cstate="print"/>
          <a:srcRect/>
          <a:stretch>
            <a:fillRect/>
          </a:stretch>
        </p:blipFill>
        <p:spPr bwMode="auto">
          <a:xfrm>
            <a:off x="357158" y="142852"/>
            <a:ext cx="1357322" cy="1071570"/>
          </a:xfrm>
          <a:prstGeom prst="rect">
            <a:avLst/>
          </a:prstGeom>
          <a:noFill/>
          <a:ln w="9525">
            <a:noFill/>
            <a:miter lim="800000"/>
            <a:headEnd/>
            <a:tailEnd/>
          </a:ln>
        </p:spPr>
      </p:pic>
      <p:pic>
        <p:nvPicPr>
          <p:cNvPr id="10" name="صورة 9" descr="C:\Users\m.azab\Desktop\download (1).jpg"/>
          <p:cNvPicPr/>
          <p:nvPr/>
        </p:nvPicPr>
        <p:blipFill>
          <a:blip r:embed="rId3"/>
          <a:srcRect/>
          <a:stretch>
            <a:fillRect/>
          </a:stretch>
        </p:blipFill>
        <p:spPr bwMode="auto">
          <a:xfrm>
            <a:off x="357158" y="1285860"/>
            <a:ext cx="1749946" cy="2009775"/>
          </a:xfrm>
          <a:prstGeom prst="rect">
            <a:avLst/>
          </a:prstGeom>
          <a:noFill/>
          <a:ln w="9525">
            <a:noFill/>
            <a:miter lim="800000"/>
            <a:headEnd/>
            <a:tailEnd/>
          </a:ln>
        </p:spPr>
      </p:pic>
      <p:pic>
        <p:nvPicPr>
          <p:cNvPr id="11" name="صورة 10" descr="C:\Users\m.azab\Desktop\download (1).jpg"/>
          <p:cNvPicPr/>
          <p:nvPr/>
        </p:nvPicPr>
        <p:blipFill>
          <a:blip r:embed="rId3"/>
          <a:srcRect/>
          <a:stretch>
            <a:fillRect/>
          </a:stretch>
        </p:blipFill>
        <p:spPr bwMode="auto">
          <a:xfrm>
            <a:off x="6858016" y="1412776"/>
            <a:ext cx="1749946" cy="2009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620688"/>
            <a:ext cx="7772400" cy="4190623"/>
          </a:xfrm>
        </p:spPr>
        <p:txBody>
          <a:bodyPr>
            <a:normAutofit/>
          </a:bodyPr>
          <a:lstStyle/>
          <a:p>
            <a:pPr lvl="0" rtl="1"/>
            <a:endParaRPr lang="en-US" dirty="0"/>
          </a:p>
          <a:p>
            <a:pPr lvl="0" rtl="1"/>
            <a:r>
              <a:rPr lang="ar-JO" b="1" i="1" u="sng" dirty="0"/>
              <a:t>العوامل النفسية</a:t>
            </a:r>
            <a:r>
              <a:rPr lang="ar-JO" b="1" dirty="0"/>
              <a:t>: هذه الحالة منتشرة في السيدات أكثر منها في الرجال. فحين يتعرضن لمشاكل نفسية قاسية ينعكس ذلك في صورة التهام الكثير من الطعام</a:t>
            </a:r>
            <a:r>
              <a:rPr lang="en-US" b="1" dirty="0"/>
              <a:t>. </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28-Apr-21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10</a:t>
            </a:fld>
            <a:endParaRPr lang="en-US"/>
          </a:p>
        </p:txBody>
      </p:sp>
    </p:spTree>
    <p:extLst>
      <p:ext uri="{BB962C8B-B14F-4D97-AF65-F5344CB8AC3E}">
        <p14:creationId xmlns:p14="http://schemas.microsoft.com/office/powerpoint/2010/main" val="2939021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04664"/>
            <a:ext cx="7772400" cy="4406647"/>
          </a:xfrm>
        </p:spPr>
        <p:txBody>
          <a:bodyPr>
            <a:normAutofit/>
          </a:bodyPr>
          <a:lstStyle/>
          <a:p>
            <a:pPr lvl="0" rtl="1"/>
            <a:r>
              <a:rPr lang="ar-JO" b="1" i="1" u="sng" dirty="0"/>
              <a:t>اختلال في الغدد الصماء:</a:t>
            </a:r>
            <a:r>
              <a:rPr lang="ar-JO" b="1" dirty="0"/>
              <a:t> وهو السبب الملائم دائما في حالات السمنة، من المعتاد والشائع أن نسمع القول (لقد قال الطبيب لي إنها اختلال بغددي الصماء). ومرة أخرى وحتى نكون صادقين مع أنفسنا فإنها حالة نادرة جدا وليست بالسبب في معظم الأحوال</a:t>
            </a:r>
            <a:r>
              <a:rPr lang="en-US" b="1" dirty="0"/>
              <a:t>. </a:t>
            </a:r>
            <a:endParaRPr lang="en-US" dirty="0"/>
          </a:p>
          <a:p>
            <a:pPr lvl="0" rtl="1"/>
            <a:r>
              <a:rPr lang="ar-JO" b="1" i="1" u="sng" dirty="0"/>
              <a:t>الوراثة</a:t>
            </a:r>
            <a:r>
              <a:rPr lang="ar-JO" b="1" dirty="0"/>
              <a:t>: أيضا يجب أن نعلم أن هذا العامل بمفرده ليس مسؤولا عن السمنة وقد لا يكون مسؤولا البتة</a:t>
            </a:r>
            <a:r>
              <a:rPr lang="en-US" b="1" dirty="0"/>
              <a:t>. </a:t>
            </a:r>
            <a:endParaRPr lang="en-US" dirty="0"/>
          </a:p>
          <a:p>
            <a:pPr rtl="1"/>
            <a:r>
              <a:rPr lang="ar-JO" b="1" dirty="0"/>
              <a:t>مما سبق يتضح لنا أن أهم سبب لحدوث السمنة هو تناول كميات من الطعام أكبر مما نحتاج</a:t>
            </a:r>
            <a:r>
              <a:rPr lang="en-US" b="1" dirty="0"/>
              <a:t>.</a:t>
            </a:r>
            <a:endParaRPr lang="en-US" dirty="0"/>
          </a:p>
          <a:p>
            <a:pPr rtl="1"/>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28-Apr-21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11</a:t>
            </a:fld>
            <a:endParaRPr lang="en-US"/>
          </a:p>
        </p:txBody>
      </p:sp>
    </p:spTree>
    <p:extLst>
      <p:ext uri="{BB962C8B-B14F-4D97-AF65-F5344CB8AC3E}">
        <p14:creationId xmlns:p14="http://schemas.microsoft.com/office/powerpoint/2010/main" val="738131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2497C-4A66-4E7E-9218-5F66E9AC56E6}" type="datetime5">
              <a:rPr lang="en-US" smtClean="0"/>
              <a:pPr/>
              <a:t>28-Apr-21</a:t>
            </a:fld>
            <a:endParaRPr lang="en-US"/>
          </a:p>
        </p:txBody>
      </p:sp>
      <p:sp>
        <p:nvSpPr>
          <p:cNvPr id="3" name="Slide Number Placeholder 2"/>
          <p:cNvSpPr>
            <a:spLocks noGrp="1"/>
          </p:cNvSpPr>
          <p:nvPr>
            <p:ph type="sldNum" sz="quarter" idx="12"/>
          </p:nvPr>
        </p:nvSpPr>
        <p:spPr/>
        <p:txBody>
          <a:bodyPr/>
          <a:lstStyle/>
          <a:p>
            <a:fld id="{1D275F42-C598-493B-B6CF-68609FFA487F}" type="slidenum">
              <a:rPr lang="en-US" smtClean="0"/>
              <a:pPr/>
              <a:t>12</a:t>
            </a:fld>
            <a:endParaRPr lang="en-US"/>
          </a:p>
        </p:txBody>
      </p:sp>
      <p:sp>
        <p:nvSpPr>
          <p:cNvPr id="4" name="Rectangle 3"/>
          <p:cNvSpPr/>
          <p:nvPr/>
        </p:nvSpPr>
        <p:spPr>
          <a:xfrm>
            <a:off x="3779912" y="980728"/>
            <a:ext cx="1975221" cy="923330"/>
          </a:xfrm>
          <a:prstGeom prst="rect">
            <a:avLst/>
          </a:prstGeom>
          <a:noFill/>
        </p:spPr>
        <p:txBody>
          <a:bodyPr wrap="none" lIns="91440" tIns="45720" rIns="91440" bIns="45720">
            <a:spAutoFit/>
          </a:bodyPr>
          <a:lstStyle/>
          <a:p>
            <a:pPr algn="ctr"/>
            <a:r>
              <a:rPr lang="ar-JO" sz="5400" b="1" cap="none" spc="0" dirty="0" smtClean="0">
                <a:ln w="17780" cmpd="sng">
                  <a:solidFill>
                    <a:srgbClr val="FFFFFF"/>
                  </a:solidFill>
                  <a:prstDash val="solid"/>
                  <a:miter lim="800000"/>
                </a:ln>
                <a:solidFill>
                  <a:schemeClr val="accent5">
                    <a:lumMod val="75000"/>
                  </a:schemeClr>
                </a:solidFill>
                <a:effectLst>
                  <a:outerShdw blurRad="50800" algn="tl" rotWithShape="0">
                    <a:srgbClr val="000000"/>
                  </a:outerShdw>
                </a:effectLst>
              </a:rPr>
              <a:t>الخاتمة</a:t>
            </a:r>
            <a:r>
              <a:rPr lang="ar-JO"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ectangle 4"/>
          <p:cNvSpPr/>
          <p:nvPr/>
        </p:nvSpPr>
        <p:spPr>
          <a:xfrm>
            <a:off x="755576" y="2780928"/>
            <a:ext cx="7651454" cy="1754326"/>
          </a:xfrm>
          <a:prstGeom prst="rect">
            <a:avLst/>
          </a:prstGeom>
          <a:noFill/>
        </p:spPr>
        <p:txBody>
          <a:bodyPr wrap="square" lIns="91440" tIns="45720" rIns="91440" bIns="45720">
            <a:spAutoFit/>
          </a:bodyPr>
          <a:lstStyle/>
          <a:p>
            <a:pPr algn="ctr"/>
            <a:r>
              <a:rPr lang="ar-JO" sz="5400" b="1" cap="none" spc="0"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اشكر لكم حسن اصغائكم </a:t>
            </a:r>
          </a:p>
          <a:p>
            <a:pPr algn="ctr"/>
            <a:r>
              <a:rPr lang="ar-JO" sz="5400" b="1"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والسلام عليكم ورحمة الله وبركاته</a:t>
            </a:r>
            <a:endParaRPr lang="en-US" sz="5400" b="1" cap="none" spc="0" dirty="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692696"/>
            <a:ext cx="7772400" cy="4118615"/>
          </a:xfrm>
        </p:spPr>
        <p:txBody>
          <a:bodyPr>
            <a:normAutofit/>
          </a:bodyPr>
          <a:lstStyle/>
          <a:p>
            <a:pPr rtl="1"/>
            <a:r>
              <a:rPr lang="ar-JO" b="1" dirty="0"/>
              <a:t>قد ينظر الكثير إليها على أنها أمر بسيط، وقد ينظر البعض على أنها مجرد منظر غير مقبول أو تشويه لجمال أجسادنا، وقد يفطن القليل إلى خطورتها ومع ذلك يقفوا مكتوفي  الأيدي غير قادرين على إيقافها</a:t>
            </a:r>
            <a:r>
              <a:rPr lang="en-US" b="1" dirty="0"/>
              <a:t>.</a:t>
            </a:r>
            <a:br>
              <a:rPr lang="en-US" b="1" dirty="0"/>
            </a:br>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28-Apr-21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2</a:t>
            </a:fld>
            <a:endParaRPr lang="en-US"/>
          </a:p>
        </p:txBody>
      </p:sp>
    </p:spTree>
    <p:extLst>
      <p:ext uri="{BB962C8B-B14F-4D97-AF65-F5344CB8AC3E}">
        <p14:creationId xmlns:p14="http://schemas.microsoft.com/office/powerpoint/2010/main" val="3349563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548680"/>
            <a:ext cx="7772400" cy="4262631"/>
          </a:xfrm>
        </p:spPr>
        <p:txBody>
          <a:bodyPr>
            <a:normAutofit/>
          </a:bodyPr>
          <a:lstStyle/>
          <a:p>
            <a:pPr rtl="1"/>
            <a:r>
              <a:rPr lang="ar-JO" b="1" dirty="0"/>
              <a:t>لكل هؤلاء ولك عزيزي نقول - أحترس من مرض خطير اسمه السمنة، ومن الواجب أن نتذكر دائما أنها مرض، وليست بالمرض البسيط فحسب بل تعد مرضا من الأمراض الخطرة، إنها مرض من أمراض عصرنا الحديث</a:t>
            </a:r>
            <a:r>
              <a:rPr lang="en-US" b="1" dirty="0"/>
              <a:t>.</a:t>
            </a:r>
            <a:endParaRPr lang="en-US" dirty="0"/>
          </a:p>
          <a:p>
            <a:pPr rtl="1"/>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28-Apr-21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3</a:t>
            </a:fld>
            <a:endParaRPr lang="en-US"/>
          </a:p>
        </p:txBody>
      </p:sp>
    </p:spTree>
    <p:extLst>
      <p:ext uri="{BB962C8B-B14F-4D97-AF65-F5344CB8AC3E}">
        <p14:creationId xmlns:p14="http://schemas.microsoft.com/office/powerpoint/2010/main" val="464509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04664"/>
            <a:ext cx="7772400" cy="4406647"/>
          </a:xfrm>
        </p:spPr>
        <p:txBody>
          <a:bodyPr>
            <a:normAutofit fontScale="85000" lnSpcReduction="20000"/>
          </a:bodyPr>
          <a:lstStyle/>
          <a:p>
            <a:pPr rtl="1"/>
            <a:r>
              <a:rPr lang="es-EC" b="1" dirty="0" smtClean="0"/>
              <a:t>  </a:t>
            </a:r>
            <a:endParaRPr lang="en-US" dirty="0"/>
          </a:p>
          <a:p>
            <a:pPr rtl="1"/>
            <a:r>
              <a:rPr lang="ar-SA" b="1" dirty="0"/>
              <a:t> </a:t>
            </a:r>
            <a:endParaRPr lang="en-US" dirty="0"/>
          </a:p>
          <a:p>
            <a:pPr rtl="1"/>
            <a:r>
              <a:rPr lang="ar-JO" b="1" u="sng" dirty="0"/>
              <a:t>تعريف السمنة</a:t>
            </a:r>
            <a:r>
              <a:rPr lang="en-US" b="1" i="1" u="sng" dirty="0"/>
              <a:t/>
            </a:r>
            <a:br>
              <a:rPr lang="en-US" b="1" i="1" u="sng" dirty="0"/>
            </a:br>
            <a:r>
              <a:rPr lang="ar-JO" b="1" dirty="0"/>
              <a:t>السمنة هي زيادة وزن الجسم عن حده الطبيعي نتيجة تراك</a:t>
            </a:r>
            <a:r>
              <a:rPr lang="ar-JO" b="1" u="sng" dirty="0"/>
              <a:t>م</a:t>
            </a:r>
            <a:r>
              <a:rPr lang="ar-JO" b="1" dirty="0"/>
              <a:t> </a:t>
            </a:r>
            <a:r>
              <a:rPr lang="ar-JO" b="1" dirty="0">
                <a:hlinkClick r:id="rId2"/>
              </a:rPr>
              <a:t>الدهون</a:t>
            </a:r>
            <a:r>
              <a:rPr lang="en-US" b="1" dirty="0"/>
              <a:t> </a:t>
            </a:r>
            <a:r>
              <a:rPr lang="ar-JO" b="1" dirty="0"/>
              <a:t>فيه، وهذا التراكم ناتج عن عدم التوازن بين الطاقة المتناولة من الطعام والطاقة المستهلكة في الجسم</a:t>
            </a:r>
            <a:r>
              <a:rPr lang="en-US" b="1" dirty="0"/>
              <a:t>.</a:t>
            </a:r>
            <a:endParaRPr lang="en-US" dirty="0"/>
          </a:p>
          <a:p>
            <a:pPr rtl="1"/>
            <a:r>
              <a:rPr lang="ar-JO" b="1" u="sng" dirty="0"/>
              <a:t>الغذاء وأنواعه</a:t>
            </a:r>
            <a:r>
              <a:rPr lang="en-US" b="1" i="1" u="sng" dirty="0"/>
              <a:t/>
            </a:r>
            <a:br>
              <a:rPr lang="en-US" b="1" i="1" u="sng" dirty="0"/>
            </a:br>
            <a:r>
              <a:rPr lang="ar-JO" b="1" dirty="0"/>
              <a:t>لا يخرج تركيب أي مادة غذائية تتناولها عن العناصر الغذائية التالية</a:t>
            </a:r>
            <a:r>
              <a:rPr lang="en-US" b="1" dirty="0"/>
              <a:t>:</a:t>
            </a:r>
            <a:endParaRPr lang="en-US" dirty="0"/>
          </a:p>
          <a:p>
            <a:r>
              <a:rPr lang="en-US" b="1" dirty="0"/>
              <a:t>- </a:t>
            </a:r>
            <a:r>
              <a:rPr lang="ar-JO" b="1" u="sng" dirty="0">
                <a:hlinkClick r:id="rId3"/>
              </a:rPr>
              <a:t>الكربوهيدرات</a:t>
            </a:r>
            <a:r>
              <a:rPr lang="en-US" b="1" dirty="0"/>
              <a:t/>
            </a:r>
            <a:br>
              <a:rPr lang="en-US" b="1" dirty="0"/>
            </a:br>
            <a:r>
              <a:rPr lang="en-US" b="1" dirty="0"/>
              <a:t>- </a:t>
            </a:r>
            <a:r>
              <a:rPr lang="ar-JO" b="1" u="sng" dirty="0">
                <a:hlinkClick r:id="rId2"/>
              </a:rPr>
              <a:t>الدهون</a:t>
            </a:r>
            <a:r>
              <a:rPr lang="en-US" b="1" dirty="0"/>
              <a:t/>
            </a:r>
            <a:br>
              <a:rPr lang="en-US" b="1" dirty="0"/>
            </a:br>
            <a:r>
              <a:rPr lang="en-US" b="1" dirty="0"/>
              <a:t>- </a:t>
            </a:r>
            <a:r>
              <a:rPr lang="ar-JO" b="1" u="sng" dirty="0">
                <a:hlinkClick r:id="rId4"/>
              </a:rPr>
              <a:t>البروتينات</a:t>
            </a:r>
            <a:r>
              <a:rPr lang="en-US" b="1" dirty="0"/>
              <a:t/>
            </a:r>
            <a:br>
              <a:rPr lang="en-US" b="1" dirty="0"/>
            </a:br>
            <a:r>
              <a:rPr lang="en-US" b="1" dirty="0"/>
              <a:t>- </a:t>
            </a:r>
            <a:r>
              <a:rPr lang="ar-JO" b="1" u="sng" dirty="0">
                <a:hlinkClick r:id="rId5"/>
              </a:rPr>
              <a:t>المعادن</a:t>
            </a:r>
            <a:r>
              <a:rPr lang="en-US" b="1" dirty="0"/>
              <a:t> </a:t>
            </a:r>
            <a:r>
              <a:rPr lang="ar-JO" b="1" dirty="0"/>
              <a:t>و</a:t>
            </a:r>
            <a:r>
              <a:rPr lang="ar-JO" b="1" u="sng" dirty="0">
                <a:hlinkClick r:id="rId6"/>
              </a:rPr>
              <a:t>الفيتامينات</a:t>
            </a:r>
            <a:r>
              <a:rPr lang="en-US" b="1" dirty="0"/>
              <a:t/>
            </a:r>
            <a:br>
              <a:rPr lang="en-US" b="1" dirty="0"/>
            </a:br>
            <a:r>
              <a:rPr lang="en-US" b="1" dirty="0"/>
              <a:t>- </a:t>
            </a:r>
            <a:r>
              <a:rPr lang="ar-JO" b="1" u="sng" dirty="0"/>
              <a:t>الماء</a:t>
            </a:r>
            <a:r>
              <a:rPr lang="en-US" b="1" u="sng" dirty="0"/>
              <a:t/>
            </a:r>
            <a:br>
              <a:rPr lang="en-US" b="1" u="sng" dirty="0"/>
            </a:br>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28-Apr-21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4</a:t>
            </a:fld>
            <a:endParaRPr lang="en-US"/>
          </a:p>
        </p:txBody>
      </p:sp>
    </p:spTree>
    <p:extLst>
      <p:ext uri="{BB962C8B-B14F-4D97-AF65-F5344CB8AC3E}">
        <p14:creationId xmlns:p14="http://schemas.microsoft.com/office/powerpoint/2010/main" val="1054689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04664"/>
            <a:ext cx="7772400" cy="4406647"/>
          </a:xfrm>
        </p:spPr>
        <p:txBody>
          <a:bodyPr>
            <a:normAutofit/>
          </a:bodyPr>
          <a:lstStyle/>
          <a:p>
            <a:pPr rtl="1"/>
            <a:endParaRPr lang="en-US" dirty="0"/>
          </a:p>
          <a:p>
            <a:r>
              <a:rPr lang="ar-JO" b="1" dirty="0"/>
              <a:t>لكل عنصر من هذه العناصر دور هام في إمداد الجسم بالطاقة. وتختلف الأغذية في محتوياتها من هذه العناصر فبعض الأغذية تحتوي على جميع العناصر الغذائية ولكن بنسب متفاوتة في حين أن بعضها تحتوي على عنصر واحد أو عنصرين فقط، فمثلا الفواكه تحتوي على </a:t>
            </a:r>
            <a:r>
              <a:rPr lang="ar-JO" b="1" u="sng" dirty="0">
                <a:hlinkClick r:id="rId2"/>
              </a:rPr>
              <a:t>الكربوهيدرات</a:t>
            </a:r>
            <a:r>
              <a:rPr lang="en-US" b="1" dirty="0"/>
              <a:t> </a:t>
            </a:r>
            <a:r>
              <a:rPr lang="ar-JO" b="1" dirty="0"/>
              <a:t>أكثر من أي عنصر آخر والخبز والحليب يحتوي على الكربوهيدرات أكثر ثم </a:t>
            </a:r>
            <a:r>
              <a:rPr lang="ar-JO" b="1" u="sng" dirty="0">
                <a:hlinkClick r:id="rId3"/>
              </a:rPr>
              <a:t>البروتينات</a:t>
            </a:r>
            <a:r>
              <a:rPr lang="en-US" b="1" dirty="0"/>
              <a:t> </a:t>
            </a:r>
            <a:r>
              <a:rPr lang="ar-JO" b="1" dirty="0"/>
              <a:t>فالدهون، واللحوم تحتوي على البروتينات أكثر ثم الدهون فالكربوهيدرات، والسكر يحتوي فقط على الكربوهيدرات</a:t>
            </a:r>
            <a:r>
              <a:rPr lang="en-US" b="1" dirty="0"/>
              <a:t>.</a:t>
            </a:r>
            <a:br>
              <a:rPr lang="en-US" b="1" dirty="0"/>
            </a:br>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28-Apr-21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5</a:t>
            </a:fld>
            <a:endParaRPr lang="en-US"/>
          </a:p>
        </p:txBody>
      </p:sp>
    </p:spTree>
    <p:extLst>
      <p:ext uri="{BB962C8B-B14F-4D97-AF65-F5344CB8AC3E}">
        <p14:creationId xmlns:p14="http://schemas.microsoft.com/office/powerpoint/2010/main" val="1907314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04664"/>
            <a:ext cx="7772400" cy="4406647"/>
          </a:xfrm>
        </p:spPr>
        <p:txBody>
          <a:bodyPr>
            <a:normAutofit fontScale="85000" lnSpcReduction="20000"/>
          </a:bodyPr>
          <a:lstStyle/>
          <a:p>
            <a:pPr rtl="1"/>
            <a:r>
              <a:rPr lang="ar-JO" b="1" dirty="0"/>
              <a:t> </a:t>
            </a:r>
            <a:r>
              <a:rPr lang="ar-JO" b="1" dirty="0"/>
              <a:t>فإذا ما تناول الإنسان الكربوهيدرات تتحطم في جسم الإنسان إلى سكريات أحادية بسيطة (الجليكوز) وذلك ليستخدم مباشرة كوقود ليمد جسم الإنسان بالطاقة، كما يخزن جزء منه في الكبد على صورة جلايكوجين وما زاد عن الحاجة بعد ذلك يتحول إلى دهون تخزن في الأنسجة الدهنية للجسم. أما البروتينات فإنها تتحلل إلى مركبات بسيطة تمتص إلى الأنسجة والعضلات أو أنها تتحول إلى جليكوز لاستخدامه كطاقة فورية، أو أنها تتحول إلى دهون تخزن في الأنسجة الدهنية لجسم الإنسان. أما إذا تناولت الدهون فإنها إما تتحول إلي جليكوز تستخدم مباشرة لإنتاج الطاقة الفورية أو أنها تخزن في الأنسجة الدهنية لجسمك</a:t>
            </a:r>
            <a:r>
              <a:rPr lang="en-US" b="1" dirty="0"/>
              <a:t>. </a:t>
            </a:r>
            <a:endParaRPr lang="en-US" dirty="0"/>
          </a:p>
          <a:p>
            <a:r>
              <a:rPr lang="ar-JO" b="1" dirty="0"/>
              <a:t>وتحسب الطاقة بما يسمي بالسعرات الحرارية (الكيلو وات</a:t>
            </a:r>
            <a:r>
              <a:rPr lang="en-US" b="1" dirty="0"/>
              <a:t>) Calorie </a:t>
            </a:r>
            <a:r>
              <a:rPr lang="ar-JO" b="1" dirty="0"/>
              <a:t>فكل حركات جسم الإنسان الإرادية أو الغير إرادية تقاس بهذا المقياس، وهي الحرارة المطلوبة لرفع درجة حرارة واحد كيلو جرام من الماء درجة مئوية واحدة، علما بأن كل جرام واحد من </a:t>
            </a:r>
            <a:r>
              <a:rPr lang="ar-JO" b="1" u="sng" dirty="0">
                <a:hlinkClick r:id="rId2"/>
              </a:rPr>
              <a:t>الكربوهيدرات</a:t>
            </a:r>
            <a:r>
              <a:rPr lang="en-US" b="1" dirty="0"/>
              <a:t> </a:t>
            </a:r>
            <a:r>
              <a:rPr lang="ar-JO" b="1" dirty="0"/>
              <a:t>أو </a:t>
            </a:r>
            <a:r>
              <a:rPr lang="ar-JO" b="1" u="sng" dirty="0">
                <a:hlinkClick r:id="rId3"/>
              </a:rPr>
              <a:t>البروتينات</a:t>
            </a:r>
            <a:r>
              <a:rPr lang="en-US" b="1" dirty="0"/>
              <a:t> </a:t>
            </a:r>
            <a:r>
              <a:rPr lang="ar-JO" b="1" dirty="0"/>
              <a:t>يعطي حوالي أربع سعرات حرارية وكل جرام من الدهن يعطي حوالي تسع سعرات حرارية</a:t>
            </a:r>
            <a:r>
              <a:rPr lang="en-US" b="1" dirty="0"/>
              <a:t>.</a:t>
            </a:r>
            <a:br>
              <a:rPr lang="en-US" b="1" dirty="0"/>
            </a:b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28-Apr-21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6</a:t>
            </a:fld>
            <a:endParaRPr lang="en-US"/>
          </a:p>
        </p:txBody>
      </p:sp>
    </p:spTree>
    <p:extLst>
      <p:ext uri="{BB962C8B-B14F-4D97-AF65-F5344CB8AC3E}">
        <p14:creationId xmlns:p14="http://schemas.microsoft.com/office/powerpoint/2010/main" val="3001319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76672"/>
            <a:ext cx="7772400" cy="4334639"/>
          </a:xfrm>
        </p:spPr>
        <p:txBody>
          <a:bodyPr>
            <a:normAutofit/>
          </a:bodyPr>
          <a:lstStyle/>
          <a:p>
            <a:pPr rtl="1"/>
            <a:r>
              <a:rPr lang="en-US" b="1" dirty="0"/>
              <a:t> </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28-Apr-21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7</a:t>
            </a:fld>
            <a:endParaRPr lang="en-US"/>
          </a:p>
        </p:txBody>
      </p:sp>
      <p:graphicFrame>
        <p:nvGraphicFramePr>
          <p:cNvPr id="2" name="جدول 1"/>
          <p:cNvGraphicFramePr>
            <a:graphicFrameLocks noGrp="1"/>
          </p:cNvGraphicFramePr>
          <p:nvPr>
            <p:extLst>
              <p:ext uri="{D42A27DB-BD31-4B8C-83A1-F6EECF244321}">
                <p14:modId xmlns:p14="http://schemas.microsoft.com/office/powerpoint/2010/main" val="1147069977"/>
              </p:ext>
            </p:extLst>
          </p:nvPr>
        </p:nvGraphicFramePr>
        <p:xfrm>
          <a:off x="1547664" y="2276872"/>
          <a:ext cx="6096000" cy="1112520"/>
        </p:xfrm>
        <a:graphic>
          <a:graphicData uri="http://schemas.openxmlformats.org/drawingml/2006/table">
            <a:tbl>
              <a:tblPr rtl="1" firstRow="1" bandRow="1">
                <a:tableStyleId>{5C22544A-7EE6-4342-B048-85BDC9FD1C3A}</a:tableStyleId>
              </a:tblPr>
              <a:tblGrid>
                <a:gridCol w="3048000"/>
                <a:gridCol w="3048000"/>
              </a:tblGrid>
              <a:tr h="370840">
                <a:tc>
                  <a:txBody>
                    <a:bodyPr/>
                    <a:lstStyle/>
                    <a:p>
                      <a:pPr algn="just" rtl="1">
                        <a:spcAft>
                          <a:spcPts val="0"/>
                        </a:spcAft>
                      </a:pPr>
                      <a:r>
                        <a:rPr lang="ar-JO" sz="1600" b="1" dirty="0">
                          <a:effectLst/>
                          <a:latin typeface="Times New Roman"/>
                          <a:ea typeface="SimSun"/>
                          <a:cs typeface="Simplified Arabic"/>
                        </a:rPr>
                        <a:t>إذا كان الشخص نشيطا</a:t>
                      </a:r>
                      <a:r>
                        <a:rPr lang="en-US" sz="1600" b="1" dirty="0">
                          <a:effectLst/>
                          <a:latin typeface="Simplified Arabic"/>
                          <a:ea typeface="SimSun"/>
                        </a:rPr>
                        <a:t> </a:t>
                      </a:r>
                      <a:endParaRPr lang="en-US" sz="1200" dirty="0">
                        <a:effectLst/>
                        <a:latin typeface="Times New Roman"/>
                        <a:ea typeface="SimSun"/>
                      </a:endParaRPr>
                    </a:p>
                  </a:txBody>
                  <a:tcPr marL="9525" marR="9525" marT="9525" marB="9525" anchor="ctr"/>
                </a:tc>
                <a:tc>
                  <a:txBody>
                    <a:bodyPr/>
                    <a:lstStyle/>
                    <a:p>
                      <a:pPr algn="just" rtl="1">
                        <a:spcAft>
                          <a:spcPts val="0"/>
                        </a:spcAft>
                      </a:pPr>
                      <a:r>
                        <a:rPr lang="en-US" sz="1600" b="1">
                          <a:effectLst/>
                          <a:latin typeface="Simplified Arabic"/>
                          <a:ea typeface="SimSun"/>
                        </a:rPr>
                        <a:t>=</a:t>
                      </a:r>
                      <a:r>
                        <a:rPr lang="ar-JO" sz="1600" b="1">
                          <a:effectLst/>
                          <a:latin typeface="Times New Roman"/>
                          <a:ea typeface="SimSun"/>
                          <a:cs typeface="Simplified Arabic"/>
                        </a:rPr>
                        <a:t>   الوزن* </a:t>
                      </a:r>
                      <a:r>
                        <a:rPr lang="en-US" sz="1600" b="1">
                          <a:effectLst/>
                          <a:latin typeface="Simplified Arabic"/>
                          <a:ea typeface="SimSun"/>
                        </a:rPr>
                        <a:t>   40</a:t>
                      </a:r>
                      <a:endParaRPr lang="en-US" sz="1200">
                        <a:effectLst/>
                        <a:latin typeface="Times New Roman"/>
                        <a:ea typeface="SimSun"/>
                      </a:endParaRPr>
                    </a:p>
                  </a:txBody>
                  <a:tcPr marL="9525" marR="9525" marT="9525" marB="9525" anchor="ctr"/>
                </a:tc>
              </a:tr>
              <a:tr h="370840">
                <a:tc>
                  <a:txBody>
                    <a:bodyPr/>
                    <a:lstStyle/>
                    <a:p>
                      <a:pPr algn="just" rtl="1">
                        <a:spcAft>
                          <a:spcPts val="0"/>
                        </a:spcAft>
                      </a:pPr>
                      <a:r>
                        <a:rPr lang="ar-JO" sz="1600" b="1">
                          <a:effectLst/>
                          <a:latin typeface="Times New Roman"/>
                          <a:ea typeface="SimSun"/>
                          <a:cs typeface="Simplified Arabic"/>
                        </a:rPr>
                        <a:t>إذا كان الشخص متوسط النشاط</a:t>
                      </a:r>
                      <a:r>
                        <a:rPr lang="en-US" sz="1600" b="1">
                          <a:effectLst/>
                          <a:latin typeface="Simplified Arabic"/>
                          <a:ea typeface="SimSun"/>
                        </a:rPr>
                        <a:t> </a:t>
                      </a:r>
                      <a:r>
                        <a:rPr lang="ar-JO" sz="1600" b="1">
                          <a:effectLst/>
                          <a:latin typeface="Times New Roman"/>
                          <a:ea typeface="SimSun"/>
                          <a:cs typeface="Simplified Arabic"/>
                        </a:rPr>
                        <a:t>                </a:t>
                      </a:r>
                      <a:endParaRPr lang="en-US" sz="1200">
                        <a:effectLst/>
                        <a:latin typeface="Times New Roman"/>
                        <a:ea typeface="SimSun"/>
                      </a:endParaRPr>
                    </a:p>
                  </a:txBody>
                  <a:tcPr marL="9525" marR="9525" marT="9525" marB="9525" anchor="ctr"/>
                </a:tc>
                <a:tc>
                  <a:txBody>
                    <a:bodyPr/>
                    <a:lstStyle/>
                    <a:p>
                      <a:pPr algn="just" rtl="1">
                        <a:spcAft>
                          <a:spcPts val="0"/>
                        </a:spcAft>
                      </a:pPr>
                      <a:r>
                        <a:rPr lang="en-US" sz="1600" b="1">
                          <a:effectLst/>
                          <a:latin typeface="Simplified Arabic"/>
                          <a:ea typeface="SimSun"/>
                        </a:rPr>
                        <a:t>=</a:t>
                      </a:r>
                      <a:r>
                        <a:rPr lang="ar-JO" sz="1600" b="1">
                          <a:effectLst/>
                          <a:latin typeface="Times New Roman"/>
                          <a:ea typeface="SimSun"/>
                          <a:cs typeface="Simplified Arabic"/>
                        </a:rPr>
                        <a:t>      الوزن * 37</a:t>
                      </a:r>
                      <a:endParaRPr lang="en-US" sz="1200">
                        <a:effectLst/>
                        <a:latin typeface="Times New Roman"/>
                        <a:ea typeface="SimSun"/>
                      </a:endParaRPr>
                    </a:p>
                  </a:txBody>
                  <a:tcPr marL="9525" marR="9525" marT="9525" marB="9525" anchor="ctr"/>
                </a:tc>
              </a:tr>
              <a:tr h="370840">
                <a:tc>
                  <a:txBody>
                    <a:bodyPr/>
                    <a:lstStyle/>
                    <a:p>
                      <a:pPr algn="just" rtl="1">
                        <a:spcAft>
                          <a:spcPts val="0"/>
                        </a:spcAft>
                      </a:pPr>
                      <a:r>
                        <a:rPr lang="ar-JO" sz="1600" b="1">
                          <a:effectLst/>
                          <a:latin typeface="Times New Roman"/>
                          <a:ea typeface="SimSun"/>
                          <a:cs typeface="Simplified Arabic"/>
                        </a:rPr>
                        <a:t>إذا كان الشخص قليل النشاط</a:t>
                      </a:r>
                      <a:r>
                        <a:rPr lang="en-US" sz="1600" b="1">
                          <a:effectLst/>
                          <a:latin typeface="Simplified Arabic"/>
                          <a:ea typeface="SimSun"/>
                        </a:rPr>
                        <a:t> </a:t>
                      </a:r>
                      <a:endParaRPr lang="en-US" sz="1200">
                        <a:effectLst/>
                        <a:latin typeface="Times New Roman"/>
                        <a:ea typeface="SimSun"/>
                      </a:endParaRPr>
                    </a:p>
                  </a:txBody>
                  <a:tcPr marL="9525" marR="9525" marT="9525" marB="9525" anchor="ctr"/>
                </a:tc>
                <a:tc>
                  <a:txBody>
                    <a:bodyPr/>
                    <a:lstStyle/>
                    <a:p>
                      <a:pPr algn="just" rtl="1">
                        <a:spcAft>
                          <a:spcPts val="0"/>
                        </a:spcAft>
                      </a:pPr>
                      <a:r>
                        <a:rPr lang="en-US" sz="1600" b="1" dirty="0">
                          <a:effectLst/>
                          <a:latin typeface="Simplified Arabic"/>
                          <a:ea typeface="SimSun"/>
                        </a:rPr>
                        <a:t>=</a:t>
                      </a:r>
                      <a:r>
                        <a:rPr lang="ar-JO" sz="1600" b="1" dirty="0">
                          <a:effectLst/>
                          <a:latin typeface="Times New Roman"/>
                          <a:ea typeface="SimSun"/>
                          <a:cs typeface="Simplified Arabic"/>
                        </a:rPr>
                        <a:t>      الوزن * </a:t>
                      </a:r>
                      <a:r>
                        <a:rPr lang="en-US" sz="1600" b="1" dirty="0">
                          <a:effectLst/>
                          <a:latin typeface="Simplified Arabic"/>
                          <a:ea typeface="SimSun"/>
                        </a:rPr>
                        <a:t>  34</a:t>
                      </a:r>
                      <a:endParaRPr lang="en-US" sz="1200" dirty="0">
                        <a:effectLst/>
                        <a:latin typeface="Times New Roman"/>
                        <a:ea typeface="SimSun"/>
                      </a:endParaRPr>
                    </a:p>
                  </a:txBody>
                  <a:tcPr marL="9525" marR="9525" marT="9525" marB="9525" anchor="ctr"/>
                </a:tc>
              </a:tr>
            </a:tbl>
          </a:graphicData>
        </a:graphic>
      </p:graphicFrame>
      <p:sp>
        <p:nvSpPr>
          <p:cNvPr id="6" name="مستطيل 5"/>
          <p:cNvSpPr/>
          <p:nvPr/>
        </p:nvSpPr>
        <p:spPr>
          <a:xfrm>
            <a:off x="2555776" y="1052736"/>
            <a:ext cx="4572000" cy="646331"/>
          </a:xfrm>
          <a:prstGeom prst="rect">
            <a:avLst/>
          </a:prstGeom>
        </p:spPr>
        <p:txBody>
          <a:bodyPr>
            <a:spAutoFit/>
          </a:bodyPr>
          <a:lstStyle/>
          <a:p>
            <a:pPr algn="r" rtl="1"/>
            <a:r>
              <a:rPr lang="ar-JO" b="1" dirty="0"/>
              <a:t>ويمكننا حساب احتياج الإنسان من الطاقة باستخدام المعادلة التالية</a:t>
            </a:r>
            <a:r>
              <a:rPr lang="en-US" b="1" dirty="0"/>
              <a:t>:</a:t>
            </a:r>
            <a:endParaRPr lang="en-US" dirty="0"/>
          </a:p>
        </p:txBody>
      </p:sp>
    </p:spTree>
    <p:extLst>
      <p:ext uri="{BB962C8B-B14F-4D97-AF65-F5344CB8AC3E}">
        <p14:creationId xmlns:p14="http://schemas.microsoft.com/office/powerpoint/2010/main" val="106140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76672"/>
            <a:ext cx="7772400" cy="4334639"/>
          </a:xfrm>
        </p:spPr>
        <p:txBody>
          <a:bodyPr>
            <a:normAutofit/>
          </a:bodyPr>
          <a:lstStyle/>
          <a:p>
            <a:pPr rtl="1"/>
            <a:r>
              <a:rPr lang="ar-JO" b="1" u="sng" dirty="0"/>
              <a:t>اسباب الاصابة بالسمنة :</a:t>
            </a:r>
            <a:endParaRPr lang="en-US" dirty="0"/>
          </a:p>
          <a:p>
            <a:pPr lvl="0" rtl="1"/>
            <a:r>
              <a:rPr lang="ar-JO" b="1" i="1" u="sng" dirty="0"/>
              <a:t>النمط الغذائي: </a:t>
            </a:r>
            <a:r>
              <a:rPr lang="ar-JO" b="1" dirty="0"/>
              <a:t>حيث أنه من المؤكد أن التهام الغذاء بسعرات حرارية عالية مع عدم صرف هذه السعرات يؤدي إلى تراكم </a:t>
            </a:r>
            <a:r>
              <a:rPr lang="ar-JO" b="1" u="sng" dirty="0">
                <a:hlinkClick r:id="rId2"/>
              </a:rPr>
              <a:t>الدهون</a:t>
            </a:r>
            <a:r>
              <a:rPr lang="en-US" b="1" dirty="0"/>
              <a:t> </a:t>
            </a:r>
            <a:r>
              <a:rPr lang="ar-JO" b="1" dirty="0"/>
              <a:t>في جسم الإنسان علما بان الدهون لها كفاءة أعلى من </a:t>
            </a:r>
            <a:r>
              <a:rPr lang="ar-JO" b="1" u="sng" dirty="0">
                <a:hlinkClick r:id="rId3"/>
              </a:rPr>
              <a:t>الكربوهيدرات</a:t>
            </a:r>
            <a:r>
              <a:rPr lang="en-US" b="1" dirty="0"/>
              <a:t> </a:t>
            </a:r>
            <a:r>
              <a:rPr lang="ar-JO" b="1" dirty="0"/>
              <a:t>و</a:t>
            </a:r>
            <a:r>
              <a:rPr lang="ar-JO" b="1" u="sng" dirty="0">
                <a:hlinkClick r:id="rId4"/>
              </a:rPr>
              <a:t>البروتينات</a:t>
            </a:r>
            <a:r>
              <a:rPr lang="en-US" b="1" dirty="0"/>
              <a:t> </a:t>
            </a:r>
            <a:r>
              <a:rPr lang="ar-JO" b="1" dirty="0"/>
              <a:t>في التكتل في أنسجة الجسم الدهنية. وأفضل مثل على ذلك أن انتشار ما يسمى بالوجبات السريعة الغنية بالسعرات الحرارية في الدول الغربية ودول أخرى أدت إلى انتشار السمنة والأمراض المصاحبة لها في أجزاء كثيرة من العالم لم تكن تظهر فيها من قبل. ولو أردنا أن نكون صادقين مع أنفسنا فإنها السبب الأول والأهم، وهي السبب الأوحد في 90% من حالات السمنة </a:t>
            </a:r>
            <a:endParaRPr lang="en-US"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28-Apr-21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8</a:t>
            </a:fld>
            <a:endParaRPr lang="en-US"/>
          </a:p>
        </p:txBody>
      </p:sp>
    </p:spTree>
    <p:extLst>
      <p:ext uri="{BB962C8B-B14F-4D97-AF65-F5344CB8AC3E}">
        <p14:creationId xmlns:p14="http://schemas.microsoft.com/office/powerpoint/2010/main" val="2036274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620688"/>
            <a:ext cx="7772400" cy="4190623"/>
          </a:xfrm>
        </p:spPr>
        <p:txBody>
          <a:bodyPr>
            <a:normAutofit fontScale="85000" lnSpcReduction="20000"/>
          </a:bodyPr>
          <a:lstStyle/>
          <a:p>
            <a:r>
              <a:rPr lang="ar-JO" b="1" i="1" u="sng" dirty="0"/>
              <a:t>قلة النشاط والحركة</a:t>
            </a:r>
            <a:r>
              <a:rPr lang="ar-JO" b="1" dirty="0"/>
              <a:t>: من المعروف أن السمنة نادرة الحدوث في الأشخاص الدائبي الحركة أو اللذين تتطلب أعمالهم النشاط المستمر ولكن يجب أيضا أن نعرف أن قلة حجم النشاط بمفرده ليس بالسبب الكافي لحدوث السمنة. لا شك أن النشاط والحركة لها فائدة كبيرة في تحسين صحة الإنسان بصفة عامة ويمكن أن نوجز النشاط والحركة بكلمة واحدة هي الرياضة. فقد أشارت الدراسات أن للرياضة دورا في تخفيض نسبة </a:t>
            </a:r>
            <a:r>
              <a:rPr lang="ar-JO" b="1" u="sng" dirty="0">
                <a:hlinkClick r:id="rId2"/>
              </a:rPr>
              <a:t>الدهون</a:t>
            </a:r>
            <a:r>
              <a:rPr lang="en-US" b="1" dirty="0"/>
              <a:t> </a:t>
            </a:r>
            <a:r>
              <a:rPr lang="ar-JO" b="1" dirty="0"/>
              <a:t>وجليكوز الدم كما أن لها دورا في نشاط الأنسولين واستقبال أنسجة الجسم له، ولكن هل هذه النسبة كبيرة لدرجة الاعتماد عليها في إنقاص الوزن؟ الإجابة على هذا السؤال هو لا، حيث أن الدراسات التي أجريت في هذا المجال جاءت متضاربة لدرجة أنه لا يمكن أن نوصى للبدين بالرياضة كأساس لتخفيض وزنه، ولكن يمكنها أن تكون عاملا مساعدا وخاصة لتخفيف الترهلات من جسم البدين الذي أنقص وزنه. ومثالنا على ذلك لو أنك مارست السباحة أو الجري لمدة ساعة كاملة دون توقف فإنك ستصرف حوالي 170 سعراً حرارياً فإذا توقفت بعدها وشربت كوباً من </a:t>
            </a:r>
            <a:r>
              <a:rPr lang="ar-JO" b="1" dirty="0" err="1"/>
              <a:t>البيبسى</a:t>
            </a:r>
            <a:r>
              <a:rPr lang="ar-JO" b="1" dirty="0"/>
              <a:t> وقطعة صغيره من </a:t>
            </a:r>
            <a:r>
              <a:rPr lang="ar-JO" b="1" dirty="0" err="1"/>
              <a:t>الشوكولاته</a:t>
            </a:r>
            <a:r>
              <a:rPr lang="ar-JO" b="1" dirty="0"/>
              <a:t> فإنها ستعطيك 500 سعراً حرارياً</a:t>
            </a:r>
            <a:r>
              <a:rPr lang="en-US" b="1" dirty="0"/>
              <a:t>.</a:t>
            </a:r>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28-Apr-21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9</a:t>
            </a:fld>
            <a:endParaRPr lang="en-US"/>
          </a:p>
        </p:txBody>
      </p:sp>
    </p:spTree>
    <p:extLst>
      <p:ext uri="{BB962C8B-B14F-4D97-AF65-F5344CB8AC3E}">
        <p14:creationId xmlns:p14="http://schemas.microsoft.com/office/powerpoint/2010/main" val="36161950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564</TotalTime>
  <Words>641</Words>
  <Application>Microsoft Office PowerPoint</Application>
  <PresentationFormat>عرض على الشاشة (3:4)‏</PresentationFormat>
  <Paragraphs>60</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Concourse</vt:lpstr>
      <vt:lpstr>السمنة .....1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دراسة تحليلية للصعوبات التي تواجه طلبة تخصص التربية الرياضية في المساقات العملية في جامعة فلسطين التقنية خضوري  Analytical study of the difficulties facing students in the field of physical education in practical subjects at the Palestine Technical University- Khadouri</dc:title>
  <dc:creator>Customer</dc:creator>
  <cp:lastModifiedBy>microworks</cp:lastModifiedBy>
  <cp:revision>124</cp:revision>
  <dcterms:created xsi:type="dcterms:W3CDTF">2017-10-26T15:09:56Z</dcterms:created>
  <dcterms:modified xsi:type="dcterms:W3CDTF">2021-04-28T13:19:32Z</dcterms:modified>
</cp:coreProperties>
</file>