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397" r:id="rId3"/>
    <p:sldId id="396" r:id="rId4"/>
    <p:sldId id="368" r:id="rId5"/>
    <p:sldId id="369" r:id="rId6"/>
    <p:sldId id="371" r:id="rId7"/>
    <p:sldId id="372" r:id="rId8"/>
    <p:sldId id="398" r:id="rId9"/>
    <p:sldId id="374" r:id="rId10"/>
    <p:sldId id="375" r:id="rId11"/>
    <p:sldId id="376" r:id="rId12"/>
    <p:sldId id="377" r:id="rId13"/>
    <p:sldId id="378" r:id="rId14"/>
    <p:sldId id="37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301" autoAdjust="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l">
              <a:defRPr sz="1200"/>
            </a:lvl1pPr>
          </a:lstStyle>
          <a:p>
            <a:endParaRPr lang="en-GB"/>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r">
              <a:defRPr sz="1200"/>
            </a:lvl1pPr>
          </a:lstStyle>
          <a:p>
            <a:fld id="{19310C02-8541-450A-A172-062DBD5E5EEE}" type="datetimeFigureOut">
              <a:rPr lang="en-GB" smtClean="0"/>
              <a:t>28/09/2020</a:t>
            </a:fld>
            <a:endParaRPr lang="en-GB"/>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en-GB"/>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GB"/>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l">
              <a:defRPr sz="1200"/>
            </a:lvl1pPr>
          </a:lstStyle>
          <a:p>
            <a:endParaRPr lang="en-GB"/>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r">
              <a:defRPr sz="1200"/>
            </a:lvl1pPr>
          </a:lstStyle>
          <a:p>
            <a:fld id="{2B5D12A5-89AA-4707-9615-E605363958D1}" type="slidenum">
              <a:rPr lang="en-GB" smtClean="0"/>
              <a:t>‹#›</a:t>
            </a:fld>
            <a:endParaRPr lang="en-GB"/>
          </a:p>
        </p:txBody>
      </p:sp>
    </p:spTree>
    <p:extLst>
      <p:ext uri="{BB962C8B-B14F-4D97-AF65-F5344CB8AC3E}">
        <p14:creationId xmlns:p14="http://schemas.microsoft.com/office/powerpoint/2010/main" val="371474833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We assume that managers will use </a:t>
            </a:r>
            <a:r>
              <a:rPr lang="en-US" b="1" dirty="0">
                <a:cs typeface="Arial" charset="0"/>
              </a:rPr>
              <a:t>rational decision</a:t>
            </a:r>
            <a:r>
              <a:rPr lang="en-US" sz="1200" kern="1200" dirty="0">
                <a:solidFill>
                  <a:schemeClr val="tx1"/>
                </a:solidFill>
                <a:latin typeface="+mn-lt"/>
                <a:ea typeface="+mn-ea"/>
                <a:cs typeface="+mn-cs"/>
              </a:rPr>
              <a:t>-</a:t>
            </a:r>
            <a:r>
              <a:rPr lang="en-US" b="1" dirty="0">
                <a:cs typeface="Arial" charset="0"/>
              </a:rPr>
              <a:t>making</a:t>
            </a:r>
            <a:r>
              <a:rPr lang="en-US" dirty="0">
                <a:cs typeface="Arial" charset="0"/>
              </a:rPr>
              <a:t>; that is, they’ll make logical and consistent choices to maximize value. After all, managers have all sorts of tools and techniques to help them be rational decision makers. Managers aren’t always rational. What does it mean to be a “rational” decision maker? A rational decision maker would be fully objective and logical. The problem faced would be clear and unambiguous, and the decision maker would have a clear and specific goal and know all possible alternatives and consequences. Finally, making decisions rationally would consistently lead to selecting the alternative that maximizes the likelihood of achieving that goal.</a:t>
            </a:r>
          </a:p>
          <a:p>
            <a:pPr eaLnBrk="1" hangingPunct="1"/>
            <a:endParaRPr lang="en-US" dirty="0">
              <a:cs typeface="Arial" charset="0"/>
            </a:endParaRPr>
          </a:p>
          <a:p>
            <a:r>
              <a:rPr lang="en-US" sz="1200" b="0" i="0" u="none" strike="noStrike" kern="1200" baseline="0" dirty="0">
                <a:solidFill>
                  <a:schemeClr val="tx1"/>
                </a:solidFill>
                <a:latin typeface="+mn-lt"/>
                <a:ea typeface="+mn-ea"/>
                <a:cs typeface="+mn-cs"/>
              </a:rPr>
              <a:t> These assumptions apply to any decision—personal or managerial. However, for managerial decision making, we need to add one additional assumption—decisions are made in the best interests of the organization. These assumptions of rationality aren’t very realistic and managers don’t always act rationally, but the next concept can help explain how most decisions get made in organizations.</a:t>
            </a:r>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p14="http://schemas.microsoft.com/office/powerpoint/2010/main" val="683006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The ideal situation for making decisions is one of </a:t>
            </a:r>
            <a:r>
              <a:rPr lang="en-US" b="1" dirty="0">
                <a:cs typeface="Arial" charset="0"/>
              </a:rPr>
              <a:t>certainty</a:t>
            </a:r>
            <a:r>
              <a:rPr lang="en-US" dirty="0">
                <a:cs typeface="Arial" charset="0"/>
              </a:rPr>
              <a:t>, a situation where a manager can make accurate decisions because the outcome of every alternative is known. For example, when Wyoming’s state treasurer decides where to deposit excess state funds, he knows exactly the interest rate offered by each bank and the amount that will be earned on the funds. He is certain about the outcomes of each alternative. As you might expect, most managerial decisions aren’t like this.</a:t>
            </a:r>
          </a:p>
          <a:p>
            <a:pPr eaLnBrk="1" hangingPunct="1"/>
            <a:endParaRPr lang="en-US" dirty="0">
              <a:cs typeface="Arial" charset="0"/>
            </a:endParaRPr>
          </a:p>
          <a:p>
            <a:pPr eaLnBrk="1" hangingPunct="1"/>
            <a:r>
              <a:rPr lang="en-US" dirty="0">
                <a:cs typeface="Arial" charset="0"/>
              </a:rPr>
              <a:t>A far more common situation is one of </a:t>
            </a:r>
            <a:r>
              <a:rPr lang="en-US" b="1" dirty="0">
                <a:cs typeface="Arial" charset="0"/>
              </a:rPr>
              <a:t>risk</a:t>
            </a:r>
            <a:r>
              <a:rPr lang="en-US" dirty="0">
                <a:cs typeface="Arial" charset="0"/>
              </a:rPr>
              <a:t>, conditions in which the decision maker is able to estimate the likelihood of certain outcomes. Under risk, managers have historical data from past personal experiences or secondary information that lets them assign probabilities to different alternatives.</a:t>
            </a:r>
          </a:p>
          <a:p>
            <a:pPr eaLnBrk="1" hangingPunct="1"/>
            <a:endParaRPr lang="en-US" dirty="0">
              <a:cs typeface="Arial" charset="0"/>
            </a:endParaRPr>
          </a:p>
          <a:p>
            <a:pPr eaLnBrk="1" hangingPunct="1"/>
            <a:r>
              <a:rPr lang="en-US" dirty="0">
                <a:cs typeface="Arial" charset="0"/>
              </a:rPr>
              <a:t>What happens if you face a decision where you’re not certain about the outcomes and can’t even make reasonable probability estimates? We call this condition </a:t>
            </a:r>
            <a:r>
              <a:rPr lang="en-US" b="1" dirty="0">
                <a:cs typeface="Arial" charset="0"/>
              </a:rPr>
              <a:t>uncertainty</a:t>
            </a:r>
            <a:r>
              <a:rPr lang="en-US" dirty="0">
                <a:cs typeface="Arial" charset="0"/>
              </a:rPr>
              <a:t>. Managers face decision-making situations of uncertainty. Under these conditions, the choice of alternative is influenced by the limited amount of available information and by the psychological orientation of the decision maker.</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14</a:t>
            </a:fld>
            <a:endParaRPr lang="en-US" dirty="0"/>
          </a:p>
        </p:txBody>
      </p:sp>
    </p:spTree>
    <p:extLst>
      <p:ext uri="{BB962C8B-B14F-4D97-AF65-F5344CB8AC3E}">
        <p14:creationId xmlns:p14="http://schemas.microsoft.com/office/powerpoint/2010/main" val="1520566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Although everyone in an organization makes decisions, decision-making is particularly important to managers. As Exhibit 2-5 shows, it’s part of all four managerial functions. In fact, that’s why we say that decision-making is the essence of management. And that’s why managers—when they plan, organize, lead, and control—are called </a:t>
            </a:r>
            <a:r>
              <a:rPr lang="en-US" i="1" dirty="0">
                <a:cs typeface="Arial" charset="0"/>
              </a:rPr>
              <a:t>decision makers</a:t>
            </a:r>
            <a:r>
              <a:rPr lang="en-US" dirty="0">
                <a:cs typeface="Arial" charset="0"/>
              </a:rPr>
              <a:t>.</a:t>
            </a:r>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p14="http://schemas.microsoft.com/office/powerpoint/2010/main" val="1199463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A more realistic approach to describing how managers make decisions is the concept of </a:t>
            </a:r>
            <a:r>
              <a:rPr lang="en-US" b="1" dirty="0">
                <a:cs typeface="Arial" charset="0"/>
              </a:rPr>
              <a:t>bounded rationality</a:t>
            </a:r>
            <a:r>
              <a:rPr lang="en-US" dirty="0">
                <a:cs typeface="Arial" charset="0"/>
              </a:rPr>
              <a:t>, which says that managers make decisions rationally, but are limited (bounded) by their ability to process information. Because they can’t possibly analyze all information on all alternatives, managers </a:t>
            </a:r>
            <a:r>
              <a:rPr lang="en-US" b="1" dirty="0">
                <a:cs typeface="Arial" charset="0"/>
              </a:rPr>
              <a:t>satisfice</a:t>
            </a:r>
            <a:r>
              <a:rPr lang="en-US" dirty="0">
                <a:cs typeface="Arial" charset="0"/>
              </a:rPr>
              <a:t>, rather than maximize. That is, they accept solutions that are “good enough.” They’re being rational within the limits (bounds) of their ability to process information.</a:t>
            </a:r>
          </a:p>
          <a:p>
            <a:pPr eaLnBrk="1" hangingPunct="1"/>
            <a:endParaRPr lang="en-US" dirty="0">
              <a:cs typeface="Arial" charset="0"/>
            </a:endParaRPr>
          </a:p>
          <a:p>
            <a:pPr eaLnBrk="1" hangingPunct="1"/>
            <a:r>
              <a:rPr lang="en-US" dirty="0">
                <a:cs typeface="Arial" charset="0"/>
              </a:rPr>
              <a:t>However, keep in mind that their decision-making is also likely influenced by the organization’s culture, internal politics, power considerations, and by a phenomenon called </a:t>
            </a:r>
            <a:r>
              <a:rPr lang="en-US" b="1" dirty="0">
                <a:cs typeface="Arial" charset="0"/>
              </a:rPr>
              <a:t>escalation of commitment</a:t>
            </a:r>
            <a:r>
              <a:rPr lang="en-US" dirty="0">
                <a:cs typeface="Arial" charset="0"/>
              </a:rPr>
              <a:t>, an increased commitment to a previous decision despite evidence that it may have been wrong.</a:t>
            </a:r>
          </a:p>
          <a:p>
            <a:pPr eaLnBrk="1" hangingPunct="1"/>
            <a:endParaRPr lang="en-US" dirty="0">
              <a:cs typeface="Arial" charset="0"/>
            </a:endParaRPr>
          </a:p>
          <a:p>
            <a:pPr eaLnBrk="1" hangingPunct="1"/>
            <a:r>
              <a:rPr lang="en-US" b="1" dirty="0">
                <a:solidFill>
                  <a:srgbClr val="FF0000"/>
                </a:solidFill>
              </a:rPr>
              <a:t>Examples for teachers only “</a:t>
            </a:r>
            <a:r>
              <a:rPr lang="en-US" b="1" u="sng" dirty="0">
                <a:solidFill>
                  <a:srgbClr val="FF0000"/>
                </a:solidFill>
              </a:rPr>
              <a:t>satisfice</a:t>
            </a:r>
            <a:r>
              <a:rPr lang="en-US" b="1" dirty="0">
                <a:solidFill>
                  <a:srgbClr val="FF0000"/>
                </a:solidFill>
              </a:rPr>
              <a:t>”</a:t>
            </a:r>
            <a:endParaRPr lang="en-US" b="1" dirty="0">
              <a:cs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Suppose you’re a finance major and upon graduation you want a job, preferably as a personal financial planner with a minimum salary of $55,000 and within 100 miles of your hometown. You accept a job offer as a business credit analyst—not exactly a personal financial planner but still in the finance field—at a bank 50 miles from home at a starting salary of $47,500. If you had done a more comprehensive job search, you would have discovered a job in personal financial planning at a trust company only 25 miles from your hometown and starting at a salary of $55,000. You weren’t a perfectly rational decision maker because you didn’t maximize your decision by searching all possible alternatives and then choosing the best. But because the first job offer was satisfactory (or “good enough”), you behaved in a </a:t>
            </a:r>
            <a:r>
              <a:rPr lang="en-US" sz="1200" b="1" dirty="0"/>
              <a:t>bounded-rationality </a:t>
            </a:r>
            <a:r>
              <a:rPr lang="en-US" sz="1200" dirty="0"/>
              <a:t>manner by accepting it.</a:t>
            </a:r>
          </a:p>
          <a:p>
            <a:pPr eaLnBrk="1" hangingPunct="1"/>
            <a:endParaRPr lang="en-US" dirty="0">
              <a:cs typeface="Arial" charset="0"/>
            </a:endParaRPr>
          </a:p>
          <a:p>
            <a:pPr eaLnBrk="1" hangingPunct="1"/>
            <a:r>
              <a:rPr lang="en-US" b="1" dirty="0">
                <a:solidFill>
                  <a:srgbClr val="FF0000"/>
                </a:solidFill>
              </a:rPr>
              <a:t>Examples for teachers only </a:t>
            </a:r>
            <a:r>
              <a:rPr lang="en-US" b="1" u="sng" dirty="0">
                <a:solidFill>
                  <a:srgbClr val="FF0000"/>
                </a:solidFill>
              </a:rPr>
              <a:t>escalation of commitment</a:t>
            </a:r>
            <a:endParaRPr lang="en-US" b="1" dirty="0">
              <a:cs typeface="Arial" charset="0"/>
            </a:endParaRPr>
          </a:p>
          <a:p>
            <a:pPr eaLnBrk="1" hangingPunct="1"/>
            <a:r>
              <a:rPr lang="en-US" sz="1200" dirty="0"/>
              <a:t>Going back to the initial example, sticking with a job that you hate is certainly an instance of escalation of commitment. You know that quitting and looking for a new job is an option, but you’ve invested so much time and effort into your role that it’s difficult to face the idea of just leaving. You’ve too worked hard to leave— maybe you’ve even taken part in training or earned credentials to do this specific job — and it all seems like a waste if you just quit</a:t>
            </a:r>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6</a:t>
            </a:fld>
            <a:endParaRPr lang="en-US" dirty="0"/>
          </a:p>
        </p:txBody>
      </p:sp>
    </p:spTree>
    <p:extLst>
      <p:ext uri="{BB962C8B-B14F-4D97-AF65-F5344CB8AC3E}">
        <p14:creationId xmlns:p14="http://schemas.microsoft.com/office/powerpoint/2010/main" val="1275561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What is </a:t>
            </a:r>
            <a:r>
              <a:rPr lang="en-US" b="1" dirty="0">
                <a:cs typeface="Arial" charset="0"/>
              </a:rPr>
              <a:t>intuitive decision</a:t>
            </a:r>
            <a:r>
              <a:rPr lang="en-US" sz="1200" kern="1200" dirty="0">
                <a:solidFill>
                  <a:schemeClr val="tx1"/>
                </a:solidFill>
                <a:latin typeface="+mn-lt"/>
                <a:ea typeface="+mn-ea"/>
                <a:cs typeface="+mn-cs"/>
              </a:rPr>
              <a:t>-</a:t>
            </a:r>
            <a:r>
              <a:rPr lang="en-US" b="1" dirty="0">
                <a:cs typeface="Arial" charset="0"/>
              </a:rPr>
              <a:t>making</a:t>
            </a:r>
            <a:r>
              <a:rPr lang="en-US" dirty="0">
                <a:cs typeface="Arial" charset="0"/>
              </a:rPr>
              <a:t>? It’s making decisions on the basis of experience, feelings, and accumulated judgment. Researchers studying managers’ use of intuitive decision-making have identified five different aspects of intuition, which are described in Exhibit 2-6.</a:t>
            </a:r>
          </a:p>
        </p:txBody>
      </p:sp>
      <p:sp>
        <p:nvSpPr>
          <p:cNvPr id="4" name="Slide Number Placeholder 3"/>
          <p:cNvSpPr>
            <a:spLocks noGrp="1"/>
          </p:cNvSpPr>
          <p:nvPr>
            <p:ph type="sldNum" sz="quarter" idx="10"/>
          </p:nvPr>
        </p:nvSpPr>
        <p:spPr/>
        <p:txBody>
          <a:bodyPr/>
          <a:lstStyle/>
          <a:p>
            <a:fld id="{A73D6722-9B4D-4E29-B226-C325925A8118}" type="slidenum">
              <a:rPr lang="en-US" smtClean="0"/>
              <a:pPr/>
              <a:t>7</a:t>
            </a:fld>
            <a:endParaRPr lang="en-US" dirty="0"/>
          </a:p>
        </p:txBody>
      </p:sp>
    </p:spTree>
    <p:extLst>
      <p:ext uri="{BB962C8B-B14F-4D97-AF65-F5344CB8AC3E}">
        <p14:creationId xmlns:p14="http://schemas.microsoft.com/office/powerpoint/2010/main" val="1481414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cs typeface="Arial" charset="0"/>
            </a:endParaRPr>
          </a:p>
          <a:p>
            <a:pPr eaLnBrk="1" hangingPunct="1"/>
            <a:r>
              <a:rPr lang="en-US" dirty="0">
                <a:cs typeface="Arial" charset="0"/>
              </a:rPr>
              <a:t>EBMgt is quite relevant to managerial decision-making. The four essential elements of EBMgt are the decision maker’s expertise and judgment; external evidence that’s been evaluated by the decision maker; opinions, preferences, and values of those who have a stake in the decision; and relevant organizational (internal) factors such as context, circumstances, and organizational members.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9</a:t>
            </a:fld>
            <a:endParaRPr lang="en-US" dirty="0"/>
          </a:p>
        </p:txBody>
      </p:sp>
    </p:spTree>
    <p:extLst>
      <p:ext uri="{BB962C8B-B14F-4D97-AF65-F5344CB8AC3E}">
        <p14:creationId xmlns:p14="http://schemas.microsoft.com/office/powerpoint/2010/main" val="886388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Some problems are straightforward. The decision maker’s goal is clear, the problem is familiar, and information about the problem is easily defined and complete. Such situations are called </a:t>
            </a:r>
            <a:r>
              <a:rPr lang="en-US" b="1" dirty="0">
                <a:cs typeface="Arial" charset="0"/>
              </a:rPr>
              <a:t>structured problems </a:t>
            </a:r>
            <a:r>
              <a:rPr lang="en-US" dirty="0">
                <a:cs typeface="Arial" charset="0"/>
              </a:rPr>
              <a:t>because they’re straightforward, familiar, and easily defined. Because it’s not an unusual occurrence, there’s probably some standardized routine for handling it. This is what we call a </a:t>
            </a:r>
            <a:r>
              <a:rPr lang="en-US" b="1" dirty="0">
                <a:cs typeface="Arial" charset="0"/>
              </a:rPr>
              <a:t>programmed decision</a:t>
            </a:r>
            <a:r>
              <a:rPr lang="en-US" dirty="0">
                <a:cs typeface="Arial" charset="0"/>
              </a:rPr>
              <a:t>, a</a:t>
            </a:r>
          </a:p>
          <a:p>
            <a:pPr eaLnBrk="1" hangingPunct="1"/>
            <a:r>
              <a:rPr lang="en-US" dirty="0">
                <a:cs typeface="Arial" charset="0"/>
              </a:rPr>
              <a:t>repetitive decision that can be handled by a routine approach. Because the problem is structured, the manager doesn’t have to go to the trouble and expense of going through an involved decision process. The “develop-the-alternatives” stage of the decision-making process either doesn’t exist or is given little attention. Why? Because once the structured problem is defined, the solution is usually self-evident or at least reduced to a few alternatives that are familiar and have proved successful in the past.</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p14="http://schemas.microsoft.com/office/powerpoint/2010/main" val="1139801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A </a:t>
            </a:r>
            <a:r>
              <a:rPr lang="en-US" b="1" dirty="0">
                <a:cs typeface="Arial" charset="0"/>
              </a:rPr>
              <a:t>procedure </a:t>
            </a:r>
            <a:r>
              <a:rPr lang="en-US" dirty="0">
                <a:cs typeface="Arial" charset="0"/>
              </a:rPr>
              <a:t>is a series of sequential steps a manager uses to respond to a structured problem. The only difficulty is identifying the problem. Once it’s clear, so is the procedure. For instance, a purchasing manager receives a request from a warehouse manager for 15 tablets for the inventory clerks.</a:t>
            </a:r>
          </a:p>
          <a:p>
            <a:pPr eaLnBrk="1" hangingPunct="1"/>
            <a:endParaRPr lang="en-US" dirty="0">
              <a:cs typeface="Arial" charset="0"/>
            </a:endParaRPr>
          </a:p>
          <a:p>
            <a:pPr eaLnBrk="1" hangingPunct="1"/>
            <a:r>
              <a:rPr lang="en-US" dirty="0">
                <a:cs typeface="Arial" charset="0"/>
              </a:rPr>
              <a:t>A </a:t>
            </a:r>
            <a:r>
              <a:rPr lang="en-US" b="1" dirty="0">
                <a:cs typeface="Arial" charset="0"/>
              </a:rPr>
              <a:t>rule </a:t>
            </a:r>
            <a:r>
              <a:rPr lang="en-US" dirty="0">
                <a:cs typeface="Arial" charset="0"/>
              </a:rPr>
              <a:t>is an explicit statement that tells a manager what can or cannot be done. Rules are frequently used because they’re simple to follow and ensure consistency. For example, rules about lateness and absenteeism permit supervisors to make disciplinary decisions rapidly and fairly.</a:t>
            </a:r>
          </a:p>
          <a:p>
            <a:pPr eaLnBrk="1" hangingPunct="1"/>
            <a:endParaRPr lang="en-US" dirty="0">
              <a:cs typeface="Arial" charset="0"/>
            </a:endParaRPr>
          </a:p>
          <a:p>
            <a:pPr eaLnBrk="1" hangingPunct="1"/>
            <a:r>
              <a:rPr lang="en-US" dirty="0">
                <a:cs typeface="Arial" charset="0"/>
              </a:rPr>
              <a:t>The third type of programmed decisions is a </a:t>
            </a:r>
            <a:r>
              <a:rPr lang="en-US" b="1" dirty="0">
                <a:cs typeface="Arial" charset="0"/>
              </a:rPr>
              <a:t>policy</a:t>
            </a:r>
            <a:r>
              <a:rPr lang="en-US" dirty="0">
                <a:cs typeface="Arial" charset="0"/>
              </a:rPr>
              <a:t>, a guideline for making a decision. In contrast to a rule, a policy establishes general parameters for the decision maker rather than specifically stating what should or should not be done. Policies typically contain an ambiguous term that leaves interpretation up to the decision maker.</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11</a:t>
            </a:fld>
            <a:endParaRPr lang="en-US" dirty="0"/>
          </a:p>
        </p:txBody>
      </p:sp>
    </p:spTree>
    <p:extLst>
      <p:ext uri="{BB962C8B-B14F-4D97-AF65-F5344CB8AC3E}">
        <p14:creationId xmlns:p14="http://schemas.microsoft.com/office/powerpoint/2010/main" val="16636824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Not all the problems managers face can be solved using programmed decisions. Many organizational situations involve </a:t>
            </a:r>
            <a:r>
              <a:rPr lang="en-US" b="1" dirty="0">
                <a:cs typeface="Arial" charset="0"/>
              </a:rPr>
              <a:t>unstructured problems</a:t>
            </a:r>
            <a:r>
              <a:rPr lang="en-US" dirty="0">
                <a:cs typeface="Arial" charset="0"/>
              </a:rPr>
              <a:t>, new or unusual problems for which information is ambiguous or incomplete. Whether to build a new manufacturing facility in China is an example of an unstructured problem.</a:t>
            </a:r>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12</a:t>
            </a:fld>
            <a:endParaRPr lang="en-US" dirty="0"/>
          </a:p>
        </p:txBody>
      </p:sp>
    </p:spTree>
    <p:extLst>
      <p:ext uri="{BB962C8B-B14F-4D97-AF65-F5344CB8AC3E}">
        <p14:creationId xmlns:p14="http://schemas.microsoft.com/office/powerpoint/2010/main" val="1894160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cs typeface="Arial" charset="0"/>
              </a:rPr>
              <a:t>Exhibit 2-7 describes the differences between programmed and nonprogrammed decisions. Lower-level managers mostly rely on programmed decisions (procedures, rules, and policies) because they confront familiar and repetitive problems. As managers move up the organizational hierarchy, the problems they confront become more unstructured.</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13</a:t>
            </a:fld>
            <a:endParaRPr lang="en-US" dirty="0"/>
          </a:p>
        </p:txBody>
      </p:sp>
    </p:spTree>
    <p:extLst>
      <p:ext uri="{BB962C8B-B14F-4D97-AF65-F5344CB8AC3E}">
        <p14:creationId xmlns:p14="http://schemas.microsoft.com/office/powerpoint/2010/main" val="910271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a:t>انقر لتحرير نمط عنوان الشكل الرئيسي</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a:t>انقر لتحرير نمط عنوان الشكل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ar-SA"/>
              <a:t>انقر لتحرير نمط عنوان الشكل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609600" y="228600"/>
            <a:ext cx="109728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609600" y="5368160"/>
            <a:ext cx="109728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125292" y="6172201"/>
            <a:ext cx="11460480" cy="235463"/>
          </a:xfrm>
        </p:spPr>
        <p:txBody>
          <a:bodyPr/>
          <a:lstStyle/>
          <a:p>
            <a:endParaRPr lang="en-US" dirty="0"/>
          </a:p>
        </p:txBody>
      </p:sp>
      <p:sp>
        <p:nvSpPr>
          <p:cNvPr id="2" name="Date Placeholder 1"/>
          <p:cNvSpPr>
            <a:spLocks noGrp="1"/>
          </p:cNvSpPr>
          <p:nvPr>
            <p:ph type="dt" sz="half" idx="10"/>
          </p:nvPr>
        </p:nvSpPr>
        <p:spPr>
          <a:xfrm>
            <a:off x="8447617" y="137160"/>
            <a:ext cx="2844800" cy="182880"/>
          </a:xfrm>
        </p:spPr>
        <p:txBody>
          <a:bodyPr/>
          <a:lstStyle>
            <a:lvl1pPr>
              <a:defRPr>
                <a:solidFill>
                  <a:schemeClr val="tx1"/>
                </a:solidFill>
              </a:defRPr>
            </a:lvl1pPr>
          </a:lstStyle>
          <a:p>
            <a:endParaRPr lang="en-US" dirty="0"/>
          </a:p>
        </p:txBody>
      </p:sp>
      <p:sp>
        <p:nvSpPr>
          <p:cNvPr id="9" name="TextBox 8"/>
          <p:cNvSpPr txBox="1"/>
          <p:nvPr userDrawn="1"/>
        </p:nvSpPr>
        <p:spPr>
          <a:xfrm>
            <a:off x="2133600" y="6382513"/>
            <a:ext cx="95504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2018 Pearson Education, Ltd. All Rights Reserved</a:t>
            </a: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9600" y="6376790"/>
            <a:ext cx="1224000" cy="279915"/>
          </a:xfrm>
          <a:prstGeom prst="rect">
            <a:avLst/>
          </a:prstGeom>
        </p:spPr>
      </p:pic>
    </p:spTree>
    <p:extLst>
      <p:ext uri="{BB962C8B-B14F-4D97-AF65-F5344CB8AC3E}">
        <p14:creationId xmlns:p14="http://schemas.microsoft.com/office/powerpoint/2010/main" val="25977583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125292" y="6172201"/>
            <a:ext cx="11460480" cy="235463"/>
          </a:xfrm>
        </p:spPr>
        <p:txBody>
          <a:bodyPr/>
          <a:lstStyle/>
          <a:p>
            <a:r>
              <a:rPr lang="en-US" dirty="0"/>
              <a:t>Copyright © 2018 Pearson Education, Inc.</a:t>
            </a:r>
          </a:p>
        </p:txBody>
      </p:sp>
      <p:sp>
        <p:nvSpPr>
          <p:cNvPr id="9" name="Date Placeholder 3"/>
          <p:cNvSpPr>
            <a:spLocks noGrp="1"/>
          </p:cNvSpPr>
          <p:nvPr>
            <p:ph type="dt" sz="half" idx="10"/>
          </p:nvPr>
        </p:nvSpPr>
        <p:spPr>
          <a:xfrm>
            <a:off x="8447617" y="113072"/>
            <a:ext cx="2844800" cy="182880"/>
          </a:xfrm>
        </p:spPr>
        <p:txBody>
          <a:bodyPr/>
          <a:lstStyle/>
          <a:p>
            <a:fld id="{69344A15-F0EB-274C-BCBE-62AA675174CC}" type="datetime1">
              <a:rPr lang="en-US" smtClean="0"/>
              <a:pPr/>
              <a:t>9/28/2020</a:t>
            </a:fld>
            <a:endParaRPr lang="en-US" dirty="0"/>
          </a:p>
        </p:txBody>
      </p:sp>
    </p:spTree>
    <p:extLst>
      <p:ext uri="{BB962C8B-B14F-4D97-AF65-F5344CB8AC3E}">
        <p14:creationId xmlns:p14="http://schemas.microsoft.com/office/powerpoint/2010/main" val="2094075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2A54C80-263E-416B-A8E0-580EDEADCBDC}" type="datetimeFigureOut">
              <a:rPr lang="en-US" dirty="0"/>
              <a:t>9/28/2020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9/28/2020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 id="2147483668" r:id="rId17"/>
    <p:sldLayoutId id="2147483669" r:id="rId18"/>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9D88435-DBC2-4A52-AE0E-49154336BB5C}"/>
              </a:ext>
            </a:extLst>
          </p:cNvPr>
          <p:cNvSpPr>
            <a:spLocks noGrp="1"/>
          </p:cNvSpPr>
          <p:nvPr>
            <p:ph type="ctrTitle"/>
          </p:nvPr>
        </p:nvSpPr>
        <p:spPr>
          <a:ln>
            <a:noFill/>
          </a:ln>
          <a:effectLst>
            <a:outerShdw blurRad="44450" dist="27940" dir="5400000" algn="ctr">
              <a:srgbClr val="000000">
                <a:alpha val="32000"/>
              </a:srgbClr>
            </a:outerShdw>
            <a:reflection blurRad="6350" stA="50000" endA="300" endPos="55500" dist="101600" dir="5400000" sy="-100000" algn="bl" rotWithShape="0"/>
          </a:effectLst>
          <a:scene3d>
            <a:camera prst="orthographicFront">
              <a:rot lat="0" lon="0" rev="0"/>
            </a:camera>
            <a:lightRig rig="balanced" dir="t">
              <a:rot lat="0" lon="0" rev="8700000"/>
            </a:lightRig>
          </a:scene3d>
          <a:sp3d>
            <a:bevelT w="190500" h="38100"/>
          </a:sp3d>
        </p:spPr>
        <p:txBody>
          <a:bodyPr/>
          <a:lstStyle/>
          <a:p>
            <a:pPr algn="ctr"/>
            <a:r>
              <a:rPr lang="en-GB" sz="8000" dirty="0">
                <a:solidFill>
                  <a:srgbClr val="002060"/>
                </a:solidFill>
                <a:latin typeface="Bauhaus 93" panose="04030905020B02020C02" pitchFamily="82" charset="0"/>
                <a:ea typeface="Adobe Gothic Std B" panose="020B0800000000000000" pitchFamily="34" charset="-128"/>
              </a:rPr>
              <a:t>lecture2</a:t>
            </a:r>
          </a:p>
        </p:txBody>
      </p:sp>
      <p:sp>
        <p:nvSpPr>
          <p:cNvPr id="3" name="عنوان فرعي 2">
            <a:extLst>
              <a:ext uri="{FF2B5EF4-FFF2-40B4-BE49-F238E27FC236}">
                <a16:creationId xmlns:a16="http://schemas.microsoft.com/office/drawing/2014/main" id="{D452B66A-A759-4D9C-A63C-C740BD7262A8}"/>
              </a:ext>
            </a:extLst>
          </p:cNvPr>
          <p:cNvSpPr>
            <a:spLocks noGrp="1"/>
          </p:cNvSpPr>
          <p:nvPr>
            <p:ph type="subTitle" idx="1"/>
          </p:nvPr>
        </p:nvSpPr>
        <p:spPr>
          <a:xfrm>
            <a:off x="1507067" y="4050836"/>
            <a:ext cx="7766936" cy="1096899"/>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en-GB" sz="4000" dirty="0">
                <a:solidFill>
                  <a:srgbClr val="002060"/>
                </a:solidFill>
                <a:latin typeface="Bauhaus 93" panose="04030905020B02020C02" pitchFamily="82" charset="0"/>
                <a:ea typeface="Adobe Gothic Std B" panose="020B0800000000000000" pitchFamily="34" charset="-128"/>
              </a:rPr>
              <a:t>chapter2</a:t>
            </a:r>
          </a:p>
        </p:txBody>
      </p:sp>
    </p:spTree>
    <p:extLst>
      <p:ext uri="{BB962C8B-B14F-4D97-AF65-F5344CB8AC3E}">
        <p14:creationId xmlns:p14="http://schemas.microsoft.com/office/powerpoint/2010/main" val="776685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Decisions: Structured Problems and Programmed Decisions</a:t>
            </a:r>
          </a:p>
        </p:txBody>
      </p:sp>
      <p:sp>
        <p:nvSpPr>
          <p:cNvPr id="3" name="Content Placeholder 2"/>
          <p:cNvSpPr>
            <a:spLocks noGrp="1"/>
          </p:cNvSpPr>
          <p:nvPr>
            <p:ph idx="1"/>
          </p:nvPr>
        </p:nvSpPr>
        <p:spPr/>
        <p:txBody>
          <a:bodyPr/>
          <a:lstStyle/>
          <a:p>
            <a:r>
              <a:rPr lang="en-US" sz="2800" b="1" dirty="0"/>
              <a:t>Structured problems</a:t>
            </a:r>
            <a:r>
              <a:rPr lang="en-US" sz="2800" dirty="0"/>
              <a:t>: straightforward or uncomplicated, familiar, and easily defined problems</a:t>
            </a:r>
          </a:p>
          <a:p>
            <a:endParaRPr lang="en-US" sz="2800" dirty="0"/>
          </a:p>
          <a:p>
            <a:pPr marL="256032" lvl="1" indent="-256032">
              <a:spcBef>
                <a:spcPts val="1500"/>
              </a:spcBef>
              <a:buSzPct val="100000"/>
              <a:buFont typeface="Arial" panose="020B0604020202020204" pitchFamily="34" charset="0"/>
              <a:buChar char="•"/>
            </a:pPr>
            <a:r>
              <a:rPr lang="en-US" sz="2800" b="1" dirty="0"/>
              <a:t>Programmed decisions</a:t>
            </a:r>
            <a:r>
              <a:rPr lang="en-US" sz="2800" dirty="0"/>
              <a:t>: repetitive decisions that can be handled by a routine approach</a:t>
            </a:r>
          </a:p>
        </p:txBody>
      </p:sp>
    </p:spTree>
    <p:extLst>
      <p:ext uri="{BB962C8B-B14F-4D97-AF65-F5344CB8AC3E}">
        <p14:creationId xmlns:p14="http://schemas.microsoft.com/office/powerpoint/2010/main" val="600473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Programmed Decisions</a:t>
            </a:r>
          </a:p>
        </p:txBody>
      </p:sp>
      <p:sp>
        <p:nvSpPr>
          <p:cNvPr id="3" name="Content Placeholder 2"/>
          <p:cNvSpPr>
            <a:spLocks noGrp="1"/>
          </p:cNvSpPr>
          <p:nvPr>
            <p:ph idx="1"/>
          </p:nvPr>
        </p:nvSpPr>
        <p:spPr/>
        <p:txBody>
          <a:bodyPr/>
          <a:lstStyle/>
          <a:p>
            <a:r>
              <a:rPr lang="en-US" sz="2800" b="1" dirty="0"/>
              <a:t>Procedure</a:t>
            </a:r>
            <a:r>
              <a:rPr lang="en-US" sz="2800" dirty="0"/>
              <a:t>: a series of sequential steps used to respond to a well-structured problem</a:t>
            </a:r>
          </a:p>
          <a:p>
            <a:pPr marL="256032" lvl="1" indent="-256032">
              <a:spcBef>
                <a:spcPts val="1500"/>
              </a:spcBef>
              <a:buSzPct val="100000"/>
              <a:buFont typeface="Arial" panose="020B0604020202020204" pitchFamily="34" charset="0"/>
              <a:buChar char="•"/>
            </a:pPr>
            <a:r>
              <a:rPr lang="en-US" sz="2800" b="1" dirty="0"/>
              <a:t>Rule </a:t>
            </a:r>
            <a:r>
              <a:rPr lang="en-US" sz="2800" dirty="0"/>
              <a:t>: an explicit or “clear” statement that tells managers what can or cannot be done</a:t>
            </a:r>
          </a:p>
          <a:p>
            <a:pPr marL="256032" lvl="1" indent="-256032">
              <a:spcBef>
                <a:spcPts val="1500"/>
              </a:spcBef>
              <a:buSzPct val="100000"/>
              <a:buFont typeface="Arial" panose="020B0604020202020204" pitchFamily="34" charset="0"/>
              <a:buChar char="•"/>
            </a:pPr>
            <a:r>
              <a:rPr lang="en-US" sz="2800" b="1" dirty="0"/>
              <a:t>Policy</a:t>
            </a:r>
            <a:r>
              <a:rPr lang="en-US" sz="2800" dirty="0"/>
              <a:t>: a guideline for making decisions</a:t>
            </a:r>
          </a:p>
        </p:txBody>
      </p:sp>
    </p:spTree>
    <p:extLst>
      <p:ext uri="{BB962C8B-B14F-4D97-AF65-F5344CB8AC3E}">
        <p14:creationId xmlns:p14="http://schemas.microsoft.com/office/powerpoint/2010/main" val="186775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Decisions: Unstructured Problems and Nonprogrammed Decisions</a:t>
            </a:r>
          </a:p>
        </p:txBody>
      </p:sp>
      <p:sp>
        <p:nvSpPr>
          <p:cNvPr id="3" name="Content Placeholder 2"/>
          <p:cNvSpPr>
            <a:spLocks noGrp="1"/>
          </p:cNvSpPr>
          <p:nvPr>
            <p:ph idx="1"/>
          </p:nvPr>
        </p:nvSpPr>
        <p:spPr/>
        <p:txBody>
          <a:bodyPr/>
          <a:lstStyle/>
          <a:p>
            <a:r>
              <a:rPr lang="en-US" sz="2800" b="1" dirty="0"/>
              <a:t>Unstructured problems</a:t>
            </a:r>
            <a:r>
              <a:rPr lang="en-US" sz="2800" dirty="0"/>
              <a:t>: problems that are new or unusual and for which information is ambiguous or incomplete</a:t>
            </a:r>
          </a:p>
          <a:p>
            <a:pPr marL="256032" lvl="1" indent="-256032">
              <a:spcBef>
                <a:spcPts val="1500"/>
              </a:spcBef>
              <a:buSzPct val="100000"/>
              <a:buFont typeface="Arial" panose="020B0604020202020204" pitchFamily="34" charset="0"/>
              <a:buChar char="•"/>
            </a:pPr>
            <a:r>
              <a:rPr lang="en-US" sz="2800" b="1" dirty="0"/>
              <a:t>Nonprogrammed decisions</a:t>
            </a:r>
            <a:r>
              <a:rPr lang="en-US" sz="2800" dirty="0"/>
              <a:t>: unique and nonrecurring and involve custom made solutions</a:t>
            </a:r>
          </a:p>
        </p:txBody>
      </p:sp>
    </p:spTree>
    <p:extLst>
      <p:ext uri="{BB962C8B-B14F-4D97-AF65-F5344CB8AC3E}">
        <p14:creationId xmlns:p14="http://schemas.microsoft.com/office/powerpoint/2010/main" val="1982002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Headers: Characteristic, Programmed Decisions, Nonprogrammed Decisions"/>
          <p:cNvSpPr>
            <a:spLocks noGrp="1"/>
          </p:cNvSpPr>
          <p:nvPr>
            <p:ph type="title"/>
          </p:nvPr>
        </p:nvSpPr>
        <p:spPr>
          <a:xfrm>
            <a:off x="1976718" y="254504"/>
            <a:ext cx="8229600" cy="1066800"/>
          </a:xfrm>
        </p:spPr>
        <p:txBody>
          <a:bodyPr>
            <a:normAutofit fontScale="90000"/>
          </a:bodyPr>
          <a:lstStyle/>
          <a:p>
            <a:r>
              <a:rPr lang="en-US" dirty="0"/>
              <a:t>Exhibit 2-7</a:t>
            </a:r>
            <a:br>
              <a:rPr lang="en-US" dirty="0"/>
            </a:br>
            <a:r>
              <a:rPr lang="en-US" dirty="0"/>
              <a:t>Programmed vs Nonprogrammed Decisions</a:t>
            </a:r>
          </a:p>
        </p:txBody>
      </p:sp>
      <p:graphicFrame>
        <p:nvGraphicFramePr>
          <p:cNvPr id="5" name="Table 4" descr="Headers: Characteristic, Programmed Decisions, Nonprogrammed Decisions"/>
          <p:cNvGraphicFramePr>
            <a:graphicFrameLocks noGrp="1"/>
          </p:cNvGraphicFramePr>
          <p:nvPr/>
        </p:nvGraphicFramePr>
        <p:xfrm>
          <a:off x="1714500" y="1904696"/>
          <a:ext cx="8763000" cy="4191305"/>
        </p:xfrm>
        <a:graphic>
          <a:graphicData uri="http://schemas.openxmlformats.org/drawingml/2006/table">
            <a:tbl>
              <a:tblPr firstRow="1" bandRow="1">
                <a:tableStyleId>{3B4B98B0-60AC-42C2-AFA5-B58CD77FA1E5}</a:tableStyleId>
              </a:tblPr>
              <a:tblGrid>
                <a:gridCol w="2743200">
                  <a:extLst>
                    <a:ext uri="{9D8B030D-6E8A-4147-A177-3AD203B41FA5}">
                      <a16:colId xmlns:a16="http://schemas.microsoft.com/office/drawing/2014/main" val="20000"/>
                    </a:ext>
                  </a:extLst>
                </a:gridCol>
                <a:gridCol w="2895600">
                  <a:extLst>
                    <a:ext uri="{9D8B030D-6E8A-4147-A177-3AD203B41FA5}">
                      <a16:colId xmlns:a16="http://schemas.microsoft.com/office/drawing/2014/main" val="20001"/>
                    </a:ext>
                  </a:extLst>
                </a:gridCol>
                <a:gridCol w="3124200">
                  <a:extLst>
                    <a:ext uri="{9D8B030D-6E8A-4147-A177-3AD203B41FA5}">
                      <a16:colId xmlns:a16="http://schemas.microsoft.com/office/drawing/2014/main" val="20002"/>
                    </a:ext>
                  </a:extLst>
                </a:gridCol>
              </a:tblGrid>
              <a:tr h="669113">
                <a:tc>
                  <a:txBody>
                    <a:bodyPr/>
                    <a:lstStyle/>
                    <a:p>
                      <a:r>
                        <a:rPr lang="en-US" dirty="0"/>
                        <a:t>Characteristic</a:t>
                      </a:r>
                    </a:p>
                  </a:txBody>
                  <a:tcPr/>
                </a:tc>
                <a:tc>
                  <a:txBody>
                    <a:bodyPr/>
                    <a:lstStyle/>
                    <a:p>
                      <a:r>
                        <a:rPr lang="en-US" dirty="0"/>
                        <a:t>Programmed Decisions</a:t>
                      </a:r>
                    </a:p>
                  </a:txBody>
                  <a:tcPr/>
                </a:tc>
                <a:tc>
                  <a:txBody>
                    <a:bodyPr/>
                    <a:lstStyle/>
                    <a:p>
                      <a:r>
                        <a:rPr lang="en-US" dirty="0"/>
                        <a:t>Nonprogrammed Decisions</a:t>
                      </a:r>
                    </a:p>
                  </a:txBody>
                  <a:tcPr/>
                </a:tc>
                <a:extLst>
                  <a:ext uri="{0D108BD9-81ED-4DB2-BD59-A6C34878D82A}">
                    <a16:rowId xmlns:a16="http://schemas.microsoft.com/office/drawing/2014/main" val="10000"/>
                  </a:ext>
                </a:extLst>
              </a:tr>
              <a:tr h="382350">
                <a:tc>
                  <a:txBody>
                    <a:bodyPr/>
                    <a:lstStyle/>
                    <a:p>
                      <a:r>
                        <a:rPr lang="en-US" dirty="0"/>
                        <a:t>Type of problem</a:t>
                      </a:r>
                    </a:p>
                  </a:txBody>
                  <a:tcPr/>
                </a:tc>
                <a:tc>
                  <a:txBody>
                    <a:bodyPr/>
                    <a:lstStyle/>
                    <a:p>
                      <a:r>
                        <a:rPr lang="en-US" dirty="0"/>
                        <a:t>Structured</a:t>
                      </a:r>
                    </a:p>
                  </a:txBody>
                  <a:tcPr/>
                </a:tc>
                <a:tc>
                  <a:txBody>
                    <a:bodyPr/>
                    <a:lstStyle/>
                    <a:p>
                      <a:r>
                        <a:rPr lang="en-US" dirty="0"/>
                        <a:t>Unstructured</a:t>
                      </a:r>
                    </a:p>
                  </a:txBody>
                  <a:tcPr/>
                </a:tc>
                <a:extLst>
                  <a:ext uri="{0D108BD9-81ED-4DB2-BD59-A6C34878D82A}">
                    <a16:rowId xmlns:a16="http://schemas.microsoft.com/office/drawing/2014/main" val="10001"/>
                  </a:ext>
                </a:extLst>
              </a:tr>
              <a:tr h="382350">
                <a:tc>
                  <a:txBody>
                    <a:bodyPr/>
                    <a:lstStyle/>
                    <a:p>
                      <a:r>
                        <a:rPr lang="en-US" dirty="0"/>
                        <a:t>Managerial level</a:t>
                      </a:r>
                    </a:p>
                  </a:txBody>
                  <a:tcPr/>
                </a:tc>
                <a:tc>
                  <a:txBody>
                    <a:bodyPr/>
                    <a:lstStyle/>
                    <a:p>
                      <a:r>
                        <a:rPr lang="en-US" dirty="0"/>
                        <a:t>Lower levels</a:t>
                      </a:r>
                    </a:p>
                  </a:txBody>
                  <a:tcPr/>
                </a:tc>
                <a:tc>
                  <a:txBody>
                    <a:bodyPr/>
                    <a:lstStyle/>
                    <a:p>
                      <a:r>
                        <a:rPr lang="en-US" dirty="0"/>
                        <a:t>Upper levels</a:t>
                      </a:r>
                    </a:p>
                  </a:txBody>
                  <a:tcPr/>
                </a:tc>
                <a:extLst>
                  <a:ext uri="{0D108BD9-81ED-4DB2-BD59-A6C34878D82A}">
                    <a16:rowId xmlns:a16="http://schemas.microsoft.com/office/drawing/2014/main" val="10002"/>
                  </a:ext>
                </a:extLst>
              </a:tr>
              <a:tr h="382350">
                <a:tc>
                  <a:txBody>
                    <a:bodyPr/>
                    <a:lstStyle/>
                    <a:p>
                      <a:r>
                        <a:rPr lang="en-US" dirty="0"/>
                        <a:t>Frequency</a:t>
                      </a:r>
                    </a:p>
                  </a:txBody>
                  <a:tcPr/>
                </a:tc>
                <a:tc>
                  <a:txBody>
                    <a:bodyPr/>
                    <a:lstStyle/>
                    <a:p>
                      <a:r>
                        <a:rPr lang="en-US" dirty="0"/>
                        <a:t>Repetitive, routine</a:t>
                      </a:r>
                    </a:p>
                  </a:txBody>
                  <a:tcPr/>
                </a:tc>
                <a:tc>
                  <a:txBody>
                    <a:bodyPr/>
                    <a:lstStyle/>
                    <a:p>
                      <a:r>
                        <a:rPr lang="en-US" dirty="0"/>
                        <a:t>New, unusual</a:t>
                      </a:r>
                    </a:p>
                  </a:txBody>
                  <a:tcPr/>
                </a:tc>
                <a:extLst>
                  <a:ext uri="{0D108BD9-81ED-4DB2-BD59-A6C34878D82A}">
                    <a16:rowId xmlns:a16="http://schemas.microsoft.com/office/drawing/2014/main" val="10003"/>
                  </a:ext>
                </a:extLst>
              </a:tr>
              <a:tr h="669113">
                <a:tc>
                  <a:txBody>
                    <a:bodyPr/>
                    <a:lstStyle/>
                    <a:p>
                      <a:r>
                        <a:rPr lang="en-US" dirty="0"/>
                        <a:t>Information </a:t>
                      </a:r>
                    </a:p>
                  </a:txBody>
                  <a:tcPr/>
                </a:tc>
                <a:tc>
                  <a:txBody>
                    <a:bodyPr/>
                    <a:lstStyle/>
                    <a:p>
                      <a:r>
                        <a:rPr lang="en-US" dirty="0"/>
                        <a:t>Readily available</a:t>
                      </a:r>
                    </a:p>
                  </a:txBody>
                  <a:tcPr/>
                </a:tc>
                <a:tc>
                  <a:txBody>
                    <a:bodyPr/>
                    <a:lstStyle/>
                    <a:p>
                      <a:r>
                        <a:rPr lang="en-US" dirty="0"/>
                        <a:t>Ambiguous or incomplete</a:t>
                      </a:r>
                    </a:p>
                  </a:txBody>
                  <a:tcPr/>
                </a:tc>
                <a:extLst>
                  <a:ext uri="{0D108BD9-81ED-4DB2-BD59-A6C34878D82A}">
                    <a16:rowId xmlns:a16="http://schemas.microsoft.com/office/drawing/2014/main" val="10004"/>
                  </a:ext>
                </a:extLst>
              </a:tr>
              <a:tr h="382350">
                <a:tc>
                  <a:txBody>
                    <a:bodyPr/>
                    <a:lstStyle/>
                    <a:p>
                      <a:r>
                        <a:rPr lang="en-US" dirty="0"/>
                        <a:t>Goals</a:t>
                      </a:r>
                    </a:p>
                  </a:txBody>
                  <a:tcPr/>
                </a:tc>
                <a:tc>
                  <a:txBody>
                    <a:bodyPr/>
                    <a:lstStyle/>
                    <a:p>
                      <a:r>
                        <a:rPr lang="en-US" dirty="0"/>
                        <a:t>Clear,</a:t>
                      </a:r>
                      <a:r>
                        <a:rPr lang="en-US" baseline="0" dirty="0"/>
                        <a:t> specific</a:t>
                      </a:r>
                      <a:endParaRPr lang="en-US" dirty="0"/>
                    </a:p>
                  </a:txBody>
                  <a:tcPr/>
                </a:tc>
                <a:tc>
                  <a:txBody>
                    <a:bodyPr/>
                    <a:lstStyle/>
                    <a:p>
                      <a:r>
                        <a:rPr lang="en-US" dirty="0"/>
                        <a:t>Vague</a:t>
                      </a:r>
                    </a:p>
                  </a:txBody>
                  <a:tcPr/>
                </a:tc>
                <a:extLst>
                  <a:ext uri="{0D108BD9-81ED-4DB2-BD59-A6C34878D82A}">
                    <a16:rowId xmlns:a16="http://schemas.microsoft.com/office/drawing/2014/main" val="10005"/>
                  </a:ext>
                </a:extLst>
              </a:tr>
              <a:tr h="654566">
                <a:tc>
                  <a:txBody>
                    <a:bodyPr/>
                    <a:lstStyle/>
                    <a:p>
                      <a:r>
                        <a:rPr lang="en-US" dirty="0"/>
                        <a:t>Time frame for solution</a:t>
                      </a:r>
                    </a:p>
                  </a:txBody>
                  <a:tcPr/>
                </a:tc>
                <a:tc>
                  <a:txBody>
                    <a:bodyPr/>
                    <a:lstStyle/>
                    <a:p>
                      <a:r>
                        <a:rPr lang="en-US" dirty="0"/>
                        <a:t>Short</a:t>
                      </a:r>
                    </a:p>
                  </a:txBody>
                  <a:tcPr/>
                </a:tc>
                <a:tc>
                  <a:txBody>
                    <a:bodyPr/>
                    <a:lstStyle/>
                    <a:p>
                      <a:r>
                        <a:rPr lang="en-US" dirty="0"/>
                        <a:t>Relatively long</a:t>
                      </a:r>
                    </a:p>
                  </a:txBody>
                  <a:tcPr/>
                </a:tc>
                <a:extLst>
                  <a:ext uri="{0D108BD9-81ED-4DB2-BD59-A6C34878D82A}">
                    <a16:rowId xmlns:a16="http://schemas.microsoft.com/office/drawing/2014/main" val="10006"/>
                  </a:ext>
                </a:extLst>
              </a:tr>
              <a:tr h="669113">
                <a:tc>
                  <a:txBody>
                    <a:bodyPr/>
                    <a:lstStyle/>
                    <a:p>
                      <a:r>
                        <a:rPr lang="en-US" dirty="0"/>
                        <a:t>Solution relies on</a:t>
                      </a:r>
                      <a:r>
                        <a:rPr lang="is-IS" dirty="0"/>
                        <a:t>…</a:t>
                      </a:r>
                      <a:endParaRPr lang="en-US" dirty="0"/>
                    </a:p>
                  </a:txBody>
                  <a:tcPr/>
                </a:tc>
                <a:tc>
                  <a:txBody>
                    <a:bodyPr/>
                    <a:lstStyle/>
                    <a:p>
                      <a:r>
                        <a:rPr lang="en-US" dirty="0"/>
                        <a:t>Procedures, rules, policies</a:t>
                      </a:r>
                    </a:p>
                  </a:txBody>
                  <a:tcPr/>
                </a:tc>
                <a:tc>
                  <a:txBody>
                    <a:bodyPr/>
                    <a:lstStyle/>
                    <a:p>
                      <a:r>
                        <a:rPr lang="en-US" dirty="0"/>
                        <a:t>Judgment and creativity</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79761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Decision-Making Conditions</a:t>
            </a:r>
          </a:p>
        </p:txBody>
      </p:sp>
      <p:sp>
        <p:nvSpPr>
          <p:cNvPr id="3" name="Content Placeholder 2"/>
          <p:cNvSpPr>
            <a:spLocks noGrp="1"/>
          </p:cNvSpPr>
          <p:nvPr>
            <p:ph idx="1"/>
          </p:nvPr>
        </p:nvSpPr>
        <p:spPr/>
        <p:txBody>
          <a:bodyPr>
            <a:normAutofit fontScale="92500"/>
          </a:bodyPr>
          <a:lstStyle/>
          <a:p>
            <a:r>
              <a:rPr lang="en-US" sz="2800" b="1" dirty="0"/>
              <a:t>Certainty</a:t>
            </a:r>
            <a:r>
              <a:rPr lang="en-US" sz="2800" dirty="0"/>
              <a:t>: a situation in which a manager can make accurate decisions because all outcomes are known</a:t>
            </a:r>
          </a:p>
          <a:p>
            <a:pPr marL="256032" lvl="1" indent="-256032">
              <a:spcBef>
                <a:spcPts val="1500"/>
              </a:spcBef>
              <a:buSzPct val="100000"/>
              <a:buFont typeface="Arial" panose="020B0604020202020204" pitchFamily="34" charset="0"/>
              <a:buChar char="•"/>
            </a:pPr>
            <a:r>
              <a:rPr lang="en-US" sz="2800" b="1" dirty="0"/>
              <a:t>Risk</a:t>
            </a:r>
            <a:r>
              <a:rPr lang="en-US" sz="2800" dirty="0"/>
              <a:t>: a situation in which the decision maker is able to estimate the likelihood of certain outcomes</a:t>
            </a:r>
          </a:p>
          <a:p>
            <a:pPr marL="256032" lvl="1" indent="-256032">
              <a:spcBef>
                <a:spcPts val="1500"/>
              </a:spcBef>
              <a:buSzPct val="100000"/>
              <a:buFont typeface="Arial" panose="020B0604020202020204" pitchFamily="34" charset="0"/>
              <a:buChar char="•"/>
            </a:pPr>
            <a:r>
              <a:rPr lang="en-US" sz="2800" b="1" dirty="0"/>
              <a:t>Uncertainty</a:t>
            </a:r>
            <a:r>
              <a:rPr lang="en-US" sz="2800" dirty="0"/>
              <a:t>: a situation in which a decision maker has neither certainty nor reasonable probability estimates available</a:t>
            </a:r>
          </a:p>
        </p:txBody>
      </p:sp>
    </p:spTree>
    <p:extLst>
      <p:ext uri="{BB962C8B-B14F-4D97-AF65-F5344CB8AC3E}">
        <p14:creationId xmlns:p14="http://schemas.microsoft.com/office/powerpoint/2010/main" val="1075173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7F86189-8DF7-4F20-AAED-717CD0412F21}"/>
              </a:ext>
            </a:extLst>
          </p:cNvPr>
          <p:cNvSpPr>
            <a:spLocks noGrp="1"/>
          </p:cNvSpPr>
          <p:nvPr>
            <p:ph type="title"/>
          </p:nvPr>
        </p:nvSpPr>
        <p:spPr>
          <a:xfrm>
            <a:off x="1043093" y="2932611"/>
            <a:ext cx="8596668" cy="1320800"/>
          </a:xfrm>
        </p:spPr>
        <p:txBody>
          <a:bodyPr/>
          <a:lstStyle/>
          <a:p>
            <a:pPr algn="ctr"/>
            <a:r>
              <a:rPr lang="en-GB" b="1" dirty="0">
                <a:solidFill>
                  <a:srgbClr val="0070C0"/>
                </a:solidFill>
              </a:rPr>
              <a:t>APPROACHES to decision making</a:t>
            </a:r>
          </a:p>
        </p:txBody>
      </p:sp>
    </p:spTree>
    <p:extLst>
      <p:ext uri="{BB962C8B-B14F-4D97-AF65-F5344CB8AC3E}">
        <p14:creationId xmlns:p14="http://schemas.microsoft.com/office/powerpoint/2010/main" val="3882594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Rationality</a:t>
            </a:r>
          </a:p>
        </p:txBody>
      </p:sp>
      <p:sp>
        <p:nvSpPr>
          <p:cNvPr id="3" name="Content Placeholder 2"/>
          <p:cNvSpPr>
            <a:spLocks noGrp="1"/>
          </p:cNvSpPr>
          <p:nvPr>
            <p:ph idx="1"/>
          </p:nvPr>
        </p:nvSpPr>
        <p:spPr/>
        <p:txBody>
          <a:bodyPr>
            <a:normAutofit lnSpcReduction="10000"/>
          </a:bodyPr>
          <a:lstStyle/>
          <a:p>
            <a:r>
              <a:rPr lang="en-US" sz="2800" b="1" dirty="0"/>
              <a:t>Rational Decision</a:t>
            </a:r>
            <a:r>
              <a:rPr lang="en-US" sz="2800" dirty="0"/>
              <a:t>-</a:t>
            </a:r>
            <a:r>
              <a:rPr lang="en-US" sz="2800" b="1" dirty="0"/>
              <a:t>Making</a:t>
            </a:r>
            <a:r>
              <a:rPr lang="en-US" sz="2800" dirty="0"/>
              <a:t>: choices that are logical and consistent and maximize value</a:t>
            </a:r>
          </a:p>
          <a:p>
            <a:r>
              <a:rPr lang="en-US" sz="2800" dirty="0"/>
              <a:t>Assumptions of rationality:</a:t>
            </a:r>
          </a:p>
          <a:p>
            <a:pPr lvl="1"/>
            <a:r>
              <a:rPr lang="en-US" sz="2000" dirty="0"/>
              <a:t>Rational decision maker is logical and objective</a:t>
            </a:r>
          </a:p>
          <a:p>
            <a:pPr lvl="1"/>
            <a:r>
              <a:rPr lang="en-US" sz="2000" dirty="0"/>
              <a:t>Problem faced is clear and unambiguous</a:t>
            </a:r>
          </a:p>
          <a:p>
            <a:pPr lvl="1"/>
            <a:r>
              <a:rPr lang="en-US" sz="2000" dirty="0"/>
              <a:t>Decision maker would have clear, specific goal and be aware of all alternatives and consequences</a:t>
            </a:r>
          </a:p>
          <a:p>
            <a:pPr lvl="1"/>
            <a:r>
              <a:rPr lang="en-US" sz="2000" dirty="0"/>
              <a:t>The alternative that maximizes achieving this goal will be selected</a:t>
            </a:r>
          </a:p>
          <a:p>
            <a:pPr lvl="1"/>
            <a:r>
              <a:rPr lang="en-US" sz="2000" dirty="0"/>
              <a:t>Decisions are made in the best interest of the organization</a:t>
            </a:r>
          </a:p>
        </p:txBody>
      </p:sp>
    </p:spTree>
    <p:extLst>
      <p:ext uri="{BB962C8B-B14F-4D97-AF65-F5344CB8AC3E}">
        <p14:creationId xmlns:p14="http://schemas.microsoft.com/office/powerpoint/2010/main" val="314107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8229600" cy="1524000"/>
          </a:xfrm>
        </p:spPr>
        <p:txBody>
          <a:bodyPr>
            <a:normAutofit fontScale="90000"/>
          </a:bodyPr>
          <a:lstStyle/>
          <a:p>
            <a:r>
              <a:rPr lang="en-US" dirty="0"/>
              <a:t>Exhibit 2-5</a:t>
            </a:r>
            <a:br>
              <a:rPr lang="en-US" dirty="0"/>
            </a:br>
            <a:r>
              <a:rPr lang="en-US" dirty="0"/>
              <a:t>Decisions Managers May Make: Planning and Organizing</a:t>
            </a:r>
          </a:p>
        </p:txBody>
      </p:sp>
      <p:pic>
        <p:nvPicPr>
          <p:cNvPr id="5" name="Content Placeholder 4" descr="The decisions for various activities shown are as follows:&#10;• Planning&#10;  ‒ What are the organization’s long-term objectives?&#10;  ‒ What strategies will best achieve those objectives?&#10;  ‒ What should the organization’s short-term objectives be?&#10;  ‒ How difficult should individual goals be?&#10;• Organizing&#10;  ‒ How many employees should I have report directly to me?&#10;  ‒ How much centralization should there be in an organization?&#10;  ‒ How should jobs be designed?&#10;  ‒ When should the organization implement a different structure?"/>
          <p:cNvPicPr>
            <a:picLocks noGrp="1" noChangeAspect="1"/>
          </p:cNvPicPr>
          <p:nvPr>
            <p:ph idx="4294967295"/>
          </p:nvPr>
        </p:nvPicPr>
        <p:blipFill>
          <a:blip r:embed="rId3" cstate="print"/>
          <a:stretch>
            <a:fillRect/>
          </a:stretch>
        </p:blipFill>
        <p:spPr>
          <a:xfrm>
            <a:off x="1692276" y="2286001"/>
            <a:ext cx="8823325" cy="3522663"/>
          </a:xfrm>
          <a:prstGeom prst="rect">
            <a:avLst/>
          </a:prstGeom>
        </p:spPr>
      </p:pic>
    </p:spTree>
    <p:extLst>
      <p:ext uri="{BB962C8B-B14F-4D97-AF65-F5344CB8AC3E}">
        <p14:creationId xmlns:p14="http://schemas.microsoft.com/office/powerpoint/2010/main" val="1342375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List of 4 leading decisions and 4 controlling decisions managers may make."/>
          <p:cNvSpPr>
            <a:spLocks noGrp="1"/>
          </p:cNvSpPr>
          <p:nvPr>
            <p:ph type="title"/>
          </p:nvPr>
        </p:nvSpPr>
        <p:spPr>
          <a:xfrm>
            <a:off x="1981200" y="228600"/>
            <a:ext cx="8229600" cy="1600200"/>
          </a:xfrm>
        </p:spPr>
        <p:txBody>
          <a:bodyPr>
            <a:normAutofit fontScale="90000"/>
          </a:bodyPr>
          <a:lstStyle/>
          <a:p>
            <a:r>
              <a:rPr lang="en-US" dirty="0"/>
              <a:t>Exhibit 2-5</a:t>
            </a:r>
            <a:br>
              <a:rPr lang="en-US" dirty="0"/>
            </a:br>
            <a:r>
              <a:rPr lang="en-US" dirty="0"/>
              <a:t>Decisions Managers May Make: Leading and Controlling</a:t>
            </a:r>
          </a:p>
        </p:txBody>
      </p:sp>
      <p:pic>
        <p:nvPicPr>
          <p:cNvPr id="7" name="Picture 6" descr="• Leading&#10;  ‒ How do I handle employees who appear to be unmotivated?&#10;  ‒ What is the most effective leadership style in a given situation?&#10;  ‒ How will a specific change affect worker productivity?&#10;  ‒ When is the right time to stimulate conflict?&#10;• Controlling&#10;  ‒ What activities in the organization need to be controlled?&#10;  ‒ How should those activities be controlled?&#10;  ‒ When is a performance deviation significant?&#10;  ‒ What type of management information system should the organization have?"/>
          <p:cNvPicPr>
            <a:picLocks noChangeAspect="1"/>
          </p:cNvPicPr>
          <p:nvPr/>
        </p:nvPicPr>
        <p:blipFill>
          <a:blip r:embed="rId2" cstate="print"/>
          <a:stretch>
            <a:fillRect/>
          </a:stretch>
        </p:blipFill>
        <p:spPr>
          <a:xfrm>
            <a:off x="1687450" y="2268195"/>
            <a:ext cx="8817100" cy="3596777"/>
          </a:xfrm>
          <a:prstGeom prst="rect">
            <a:avLst/>
          </a:prstGeom>
        </p:spPr>
      </p:pic>
    </p:spTree>
    <p:extLst>
      <p:ext uri="{BB962C8B-B14F-4D97-AF65-F5344CB8AC3E}">
        <p14:creationId xmlns:p14="http://schemas.microsoft.com/office/powerpoint/2010/main" val="516677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Bounded Rationality</a:t>
            </a:r>
          </a:p>
        </p:txBody>
      </p:sp>
      <p:sp>
        <p:nvSpPr>
          <p:cNvPr id="3" name="Content Placeholder 2"/>
          <p:cNvSpPr>
            <a:spLocks noGrp="1"/>
          </p:cNvSpPr>
          <p:nvPr>
            <p:ph idx="1"/>
          </p:nvPr>
        </p:nvSpPr>
        <p:spPr/>
        <p:txBody>
          <a:bodyPr>
            <a:normAutofit lnSpcReduction="10000"/>
          </a:bodyPr>
          <a:lstStyle/>
          <a:p>
            <a:r>
              <a:rPr lang="en-US" sz="2800" b="1" dirty="0"/>
              <a:t>Bounded rationality</a:t>
            </a:r>
            <a:r>
              <a:rPr lang="en-US" sz="2800" dirty="0"/>
              <a:t>: decision making that’s rational, but limited by an individual’s ability to process information</a:t>
            </a:r>
          </a:p>
          <a:p>
            <a:pPr marL="256032" lvl="1" indent="-256032">
              <a:spcBef>
                <a:spcPts val="1500"/>
              </a:spcBef>
              <a:buSzPct val="100000"/>
              <a:buFont typeface="Arial" panose="020B0604020202020204" pitchFamily="34" charset="0"/>
              <a:buChar char="•"/>
            </a:pPr>
            <a:r>
              <a:rPr lang="en-US" sz="2800" b="1" dirty="0"/>
              <a:t>Satisfice</a:t>
            </a:r>
            <a:r>
              <a:rPr lang="en-US" sz="2800" dirty="0"/>
              <a:t>: accepting solutions that are “good enough”</a:t>
            </a:r>
          </a:p>
          <a:p>
            <a:pPr marL="256032" lvl="1" indent="-256032">
              <a:spcBef>
                <a:spcPts val="1500"/>
              </a:spcBef>
              <a:buSzPct val="100000"/>
              <a:buFont typeface="Arial" panose="020B0604020202020204" pitchFamily="34" charset="0"/>
              <a:buChar char="•"/>
            </a:pPr>
            <a:r>
              <a:rPr lang="en-US" sz="2800" b="1" dirty="0"/>
              <a:t>Escalation of commitment</a:t>
            </a:r>
            <a:r>
              <a:rPr lang="en-US" sz="2800" dirty="0"/>
              <a:t>: an increased commitment to a previous decision despite evidence it may have been wrong</a:t>
            </a:r>
          </a:p>
        </p:txBody>
      </p:sp>
    </p:spTree>
    <p:extLst>
      <p:ext uri="{BB962C8B-B14F-4D97-AF65-F5344CB8AC3E}">
        <p14:creationId xmlns:p14="http://schemas.microsoft.com/office/powerpoint/2010/main" val="512957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48788"/>
            <a:ext cx="8596668" cy="1320800"/>
          </a:xfrm>
        </p:spPr>
        <p:txBody>
          <a:bodyPr/>
          <a:lstStyle/>
          <a:p>
            <a:pPr algn="ctr"/>
            <a:r>
              <a:rPr lang="en-US" dirty="0"/>
              <a:t>Intuition</a:t>
            </a:r>
          </a:p>
        </p:txBody>
      </p:sp>
      <p:sp>
        <p:nvSpPr>
          <p:cNvPr id="3" name="Content Placeholder 2"/>
          <p:cNvSpPr>
            <a:spLocks noGrp="1"/>
          </p:cNvSpPr>
          <p:nvPr>
            <p:ph idx="1"/>
          </p:nvPr>
        </p:nvSpPr>
        <p:spPr/>
        <p:txBody>
          <a:bodyPr>
            <a:normAutofit fontScale="92500" lnSpcReduction="20000"/>
          </a:bodyPr>
          <a:lstStyle/>
          <a:p>
            <a:r>
              <a:rPr lang="en-US" sz="2800" b="1" dirty="0"/>
              <a:t>Intuitive decision</a:t>
            </a:r>
            <a:r>
              <a:rPr lang="en-US" sz="2800" dirty="0"/>
              <a:t>-</a:t>
            </a:r>
            <a:r>
              <a:rPr lang="en-US" sz="2800" b="1" dirty="0"/>
              <a:t>making</a:t>
            </a:r>
            <a:r>
              <a:rPr lang="en-US" sz="2800" dirty="0"/>
              <a:t>: making decisions on the basis of experience, feelings, and accumulated judgment</a:t>
            </a:r>
          </a:p>
          <a:p>
            <a:r>
              <a:rPr lang="en-US" sz="2800" dirty="0"/>
              <a:t>Researchers studying managers’ use of intuitive decision making have identified five different aspects of intuition.</a:t>
            </a:r>
          </a:p>
          <a:p>
            <a:r>
              <a:rPr lang="en-US" sz="2800" dirty="0"/>
              <a:t>How common is intuitive decision making? One survey found that almost half of the executives surveyed “used intuition more often than formal analysis to run their companies.”</a:t>
            </a:r>
          </a:p>
        </p:txBody>
      </p:sp>
    </p:spTree>
    <p:extLst>
      <p:ext uri="{BB962C8B-B14F-4D97-AF65-F5344CB8AC3E}">
        <p14:creationId xmlns:p14="http://schemas.microsoft.com/office/powerpoint/2010/main" val="994546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9225898-E7B5-4D9E-9E0E-8BE4E93DFEB1}"/>
              </a:ext>
            </a:extLst>
          </p:cNvPr>
          <p:cNvSpPr>
            <a:spLocks noGrp="1"/>
          </p:cNvSpPr>
          <p:nvPr>
            <p:ph type="title"/>
          </p:nvPr>
        </p:nvSpPr>
        <p:spPr/>
        <p:txBody>
          <a:bodyPr/>
          <a:lstStyle/>
          <a:p>
            <a:r>
              <a:rPr lang="en-US" dirty="0"/>
              <a:t>Exhibit 2-6</a:t>
            </a:r>
            <a:br>
              <a:rPr lang="en-US" dirty="0"/>
            </a:br>
            <a:r>
              <a:rPr lang="en-US" dirty="0"/>
              <a:t>What is Intuition?</a:t>
            </a:r>
            <a:endParaRPr lang="en-GB" dirty="0"/>
          </a:p>
        </p:txBody>
      </p:sp>
      <p:pic>
        <p:nvPicPr>
          <p:cNvPr id="4" name="Content Placeholder 1" descr="The aspects of intuition shown are as follows:&#10;• Experience-based decisions: Managers make decisions based on their past experiences&#10;• Affect-initiated decisions: Managers make decisions based on feelings or emotions&#10;• Cognitive-based decisions: Managers make decisions based on skills, knowledge, and training&#10;• Subconscious mental processing: Managers use data from subconscious mind to help them make decisions&#10;• Values or ethics based decisions: Managers make decisions based on ethical values or culture.">
            <a:extLst>
              <a:ext uri="{FF2B5EF4-FFF2-40B4-BE49-F238E27FC236}">
                <a16:creationId xmlns:a16="http://schemas.microsoft.com/office/drawing/2014/main" id="{7A9EFD8E-1DAF-4317-99B4-4D2203CEE4F6}"/>
              </a:ext>
            </a:extLst>
          </p:cNvPr>
          <p:cNvPicPr>
            <a:picLocks noChangeAspect="1"/>
          </p:cNvPicPr>
          <p:nvPr/>
        </p:nvPicPr>
        <p:blipFill>
          <a:blip r:embed="rId2" cstate="print">
            <a:extLst>
              <a:ext uri="{BEBA8EAE-BF5A-486C-A8C5-ECC9F3942E4B}">
                <a14:imgProps xmlns:a14="http://schemas.microsoft.com/office/drawing/2010/main">
                  <a14:imgLayer r:embed="rId3">
                    <a14:imgEffect>
                      <a14:brightnessContrast bright="20000" contrast="-20000"/>
                    </a14:imgEffect>
                  </a14:imgLayer>
                </a14:imgProps>
              </a:ext>
            </a:extLst>
          </a:blip>
          <a:srcRect t="91" b="91"/>
          <a:stretch>
            <a:fillRect/>
          </a:stretch>
        </p:blipFill>
        <p:spPr>
          <a:xfrm>
            <a:off x="568062" y="2127069"/>
            <a:ext cx="8197116" cy="4025369"/>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3247047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Evidence-Based Management</a:t>
            </a:r>
          </a:p>
        </p:txBody>
      </p:sp>
      <p:sp>
        <p:nvSpPr>
          <p:cNvPr id="3" name="Content Placeholder 2"/>
          <p:cNvSpPr>
            <a:spLocks noGrp="1"/>
          </p:cNvSpPr>
          <p:nvPr>
            <p:ph idx="1"/>
          </p:nvPr>
        </p:nvSpPr>
        <p:spPr/>
        <p:txBody>
          <a:bodyPr>
            <a:normAutofit fontScale="92500" lnSpcReduction="10000"/>
          </a:bodyPr>
          <a:lstStyle/>
          <a:p>
            <a:pPr eaLnBrk="0" hangingPunct="0">
              <a:spcBef>
                <a:spcPct val="20000"/>
              </a:spcBef>
              <a:buFont typeface="Arial" charset="0"/>
              <a:buChar char="•"/>
            </a:pPr>
            <a:r>
              <a:rPr lang="en-US" sz="2700" b="1" dirty="0"/>
              <a:t>Evidence-based management (EBMgt)</a:t>
            </a:r>
            <a:r>
              <a:rPr lang="en-US" sz="2700" dirty="0"/>
              <a:t>:</a:t>
            </a:r>
            <a:r>
              <a:rPr lang="en-US" sz="2700" b="1" dirty="0"/>
              <a:t> </a:t>
            </a:r>
            <a:r>
              <a:rPr lang="en-US" sz="2700" dirty="0"/>
              <a:t>the systematic use of the best available evidence to improve management practice.</a:t>
            </a:r>
          </a:p>
          <a:p>
            <a:pPr eaLnBrk="0" hangingPunct="0">
              <a:spcBef>
                <a:spcPct val="20000"/>
              </a:spcBef>
              <a:buFont typeface="Arial" charset="0"/>
              <a:buChar char="•"/>
            </a:pPr>
            <a:r>
              <a:rPr lang="en-US" sz="2700" dirty="0"/>
              <a:t>“Any decision-making process is likely to be enhanced through the use of relevant and reliable evidence, whether it’s buying someone a birthday present or wondering which new washing machine to buy.” That’s the premise behind </a:t>
            </a:r>
            <a:r>
              <a:rPr lang="en-US" sz="2700" b="1" dirty="0"/>
              <a:t>evidence-based management (</a:t>
            </a:r>
            <a:r>
              <a:rPr lang="en-US" sz="2700" b="1" dirty="0" err="1"/>
              <a:t>EBMgt</a:t>
            </a:r>
            <a:r>
              <a:rPr lang="en-US" sz="2700" b="1" dirty="0"/>
              <a:t>), </a:t>
            </a:r>
            <a:r>
              <a:rPr lang="en-US" sz="2700" dirty="0"/>
              <a:t>the “systematic use of the best available evidence to improve management practice.</a:t>
            </a:r>
          </a:p>
          <a:p>
            <a:pPr eaLnBrk="0" hangingPunct="0">
              <a:spcBef>
                <a:spcPct val="20000"/>
              </a:spcBef>
              <a:buFont typeface="Arial" charset="0"/>
              <a:buChar char="•"/>
            </a:pPr>
            <a:endParaRPr lang="en-US" sz="2800" dirty="0"/>
          </a:p>
        </p:txBody>
      </p:sp>
    </p:spTree>
    <p:extLst>
      <p:ext uri="{BB962C8B-B14F-4D97-AF65-F5344CB8AC3E}">
        <p14:creationId xmlns:p14="http://schemas.microsoft.com/office/powerpoint/2010/main" val="507184446"/>
      </p:ext>
    </p:extLst>
  </p:cSld>
  <p:clrMapOvr>
    <a:masterClrMapping/>
  </p:clrMapOvr>
</p:sld>
</file>

<file path=ppt/theme/theme1.xml><?xml version="1.0" encoding="utf-8"?>
<a:theme xmlns:a="http://schemas.openxmlformats.org/drawingml/2006/main" name="واجهة">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1468</TotalTime>
  <Words>1903</Words>
  <Application>Microsoft Office PowerPoint</Application>
  <PresentationFormat>شاشة عريضة</PresentationFormat>
  <Paragraphs>105</Paragraphs>
  <Slides>14</Slides>
  <Notes>10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14</vt:i4>
      </vt:variant>
    </vt:vector>
  </HeadingPairs>
  <TitlesOfParts>
    <vt:vector size="21" baseType="lpstr">
      <vt:lpstr>Arial</vt:lpstr>
      <vt:lpstr>Bauhaus 93</vt:lpstr>
      <vt:lpstr>Calibri</vt:lpstr>
      <vt:lpstr>Trebuchet MS</vt:lpstr>
      <vt:lpstr>Verdana</vt:lpstr>
      <vt:lpstr>Wingdings 3</vt:lpstr>
      <vt:lpstr>واجهة</vt:lpstr>
      <vt:lpstr>lecture2</vt:lpstr>
      <vt:lpstr>APPROACHES to decision making</vt:lpstr>
      <vt:lpstr>Rationality</vt:lpstr>
      <vt:lpstr>Exhibit 2-5 Decisions Managers May Make: Planning and Organizing</vt:lpstr>
      <vt:lpstr>Exhibit 2-5 Decisions Managers May Make: Leading and Controlling</vt:lpstr>
      <vt:lpstr>Bounded Rationality</vt:lpstr>
      <vt:lpstr>Intuition</vt:lpstr>
      <vt:lpstr>Exhibit 2-6 What is Intuition?</vt:lpstr>
      <vt:lpstr>Evidence-Based Management</vt:lpstr>
      <vt:lpstr>Types of Decisions: Structured Problems and Programmed Decisions</vt:lpstr>
      <vt:lpstr>Types of Programmed Decisions</vt:lpstr>
      <vt:lpstr>Types of Decisions: Unstructured Problems and Nonprogrammed Decisions</vt:lpstr>
      <vt:lpstr>Exhibit 2-7 Programmed vs Nonprogrammed Decisions</vt:lpstr>
      <vt:lpstr>Decision-Making Conditions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lecture2</dc:title>
  <dc:creator>alisraa2</dc:creator>
  <cp:lastModifiedBy>alisraa2</cp:lastModifiedBy>
  <cp:revision>2</cp:revision>
  <dcterms:created xsi:type="dcterms:W3CDTF">2020-09-28T08:53:55Z</dcterms:created>
  <dcterms:modified xsi:type="dcterms:W3CDTF">2020-09-29T09:22:53Z</dcterms:modified>
</cp:coreProperties>
</file>