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308" r:id="rId2"/>
    <p:sldId id="272" r:id="rId3"/>
    <p:sldId id="273" r:id="rId4"/>
    <p:sldId id="301" r:id="rId5"/>
    <p:sldId id="302" r:id="rId6"/>
    <p:sldId id="257" r:id="rId7"/>
    <p:sldId id="289" r:id="rId8"/>
    <p:sldId id="303" r:id="rId9"/>
    <p:sldId id="261" r:id="rId10"/>
    <p:sldId id="262" r:id="rId11"/>
    <p:sldId id="304" r:id="rId12"/>
    <p:sldId id="305" r:id="rId13"/>
    <p:sldId id="292" r:id="rId14"/>
    <p:sldId id="306" r:id="rId15"/>
    <p:sldId id="293" r:id="rId16"/>
    <p:sldId id="307"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94660"/>
  </p:normalViewPr>
  <p:slideViewPr>
    <p:cSldViewPr>
      <p:cViewPr varScale="1">
        <p:scale>
          <a:sx n="87" d="100"/>
          <a:sy n="87" d="100"/>
        </p:scale>
        <p:origin x="117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68" y="-86"/>
      </p:cViewPr>
      <p:guideLst>
        <p:guide orient="horz" pos="2880"/>
        <p:guide pos="2160"/>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0E05666-03EE-4D8E-ABB6-BD7AB9DDFDDA}" type="datetimeFigureOut">
              <a:rPr lang="en-US" smtClean="0"/>
              <a:pPr/>
              <a:t>11/21/2022</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B087D3B-73DF-4BC1-A5C4-2A67504668BD}" type="slidenum">
              <a:rPr lang="en-US" smtClean="0"/>
              <a:pPr/>
              <a:t>‹#›</a:t>
            </a:fld>
            <a:endParaRPr lang="en-US"/>
          </a:p>
        </p:txBody>
      </p:sp>
    </p:spTree>
    <p:extLst>
      <p:ext uri="{BB962C8B-B14F-4D97-AF65-F5344CB8AC3E}">
        <p14:creationId xmlns:p14="http://schemas.microsoft.com/office/powerpoint/2010/main" val="393094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32C2B34-36CB-4B18-82D1-42FEA7C8EB33}" type="datetimeFigureOut">
              <a:rPr lang="en-US" smtClean="0"/>
              <a:pPr/>
              <a:t>11/21/2022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5F8E485-771E-4053-9D06-EFE5577F1673}" type="slidenum">
              <a:rPr lang="en-US" smtClean="0"/>
              <a:pPr/>
              <a:t>‹#›</a:t>
            </a:fld>
            <a:endParaRPr lang="en-US"/>
          </a:p>
        </p:txBody>
      </p:sp>
    </p:spTree>
    <p:extLst>
      <p:ext uri="{BB962C8B-B14F-4D97-AF65-F5344CB8AC3E}">
        <p14:creationId xmlns:p14="http://schemas.microsoft.com/office/powerpoint/2010/main" val="772483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pPr/>
              <a:t>6</a:t>
            </a:fld>
            <a:endParaRPr lang="en-US"/>
          </a:p>
        </p:txBody>
      </p:sp>
    </p:spTree>
    <p:extLst>
      <p:ext uri="{BB962C8B-B14F-4D97-AF65-F5344CB8AC3E}">
        <p14:creationId xmlns:p14="http://schemas.microsoft.com/office/powerpoint/2010/main" val="1747796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pPr/>
              <a:t>7</a:t>
            </a:fld>
            <a:endParaRPr lang="en-US"/>
          </a:p>
        </p:txBody>
      </p:sp>
    </p:spTree>
    <p:extLst>
      <p:ext uri="{BB962C8B-B14F-4D97-AF65-F5344CB8AC3E}">
        <p14:creationId xmlns:p14="http://schemas.microsoft.com/office/powerpoint/2010/main" val="1747796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pPr/>
              <a:t>9</a:t>
            </a:fld>
            <a:endParaRPr lang="en-US"/>
          </a:p>
        </p:txBody>
      </p:sp>
    </p:spTree>
    <p:extLst>
      <p:ext uri="{BB962C8B-B14F-4D97-AF65-F5344CB8AC3E}">
        <p14:creationId xmlns:p14="http://schemas.microsoft.com/office/powerpoint/2010/main" val="15680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pPr/>
              <a:t>14</a:t>
            </a:fld>
            <a:endParaRPr lang="en-US"/>
          </a:p>
        </p:txBody>
      </p:sp>
    </p:spTree>
    <p:extLst>
      <p:ext uri="{BB962C8B-B14F-4D97-AF65-F5344CB8AC3E}">
        <p14:creationId xmlns:p14="http://schemas.microsoft.com/office/powerpoint/2010/main" val="332993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pPr/>
              <a:t>16</a:t>
            </a:fld>
            <a:endParaRPr lang="en-US"/>
          </a:p>
        </p:txBody>
      </p:sp>
    </p:spTree>
    <p:extLst>
      <p:ext uri="{BB962C8B-B14F-4D97-AF65-F5344CB8AC3E}">
        <p14:creationId xmlns:p14="http://schemas.microsoft.com/office/powerpoint/2010/main" val="17477964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007304-DD9E-4B47-9A4F-A3217CE2A72C}" type="datetime1">
              <a:rPr lang="en-US" smtClean="0"/>
              <a:pPr/>
              <a:t>11/21/2022</a:t>
            </a:fld>
            <a:endParaRPr lang="en-US"/>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a:t>
            </a:fld>
            <a:endParaRPr lang="en-US"/>
          </a:p>
        </p:txBody>
      </p:sp>
      <p:pic>
        <p:nvPicPr>
          <p:cNvPr id="7" name="Picture 6" descr="Description: J:\logo.gi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57714" y="228600"/>
            <a:ext cx="1428572" cy="1392252"/>
          </a:xfrm>
          <a:prstGeom prst="rect">
            <a:avLst/>
          </a:prstGeom>
          <a:noFill/>
          <a:ln>
            <a:noFill/>
          </a:ln>
        </p:spPr>
      </p:pic>
    </p:spTree>
    <p:extLst>
      <p:ext uri="{BB962C8B-B14F-4D97-AF65-F5344CB8AC3E}">
        <p14:creationId xmlns:p14="http://schemas.microsoft.com/office/powerpoint/2010/main" val="3322365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58FF21-2C41-4823-A3DA-BAAAF1929381}" type="datetime1">
              <a:rPr lang="en-US" smtClean="0"/>
              <a:pPr/>
              <a:t>11/21/2022</a:t>
            </a:fld>
            <a:endParaRPr lang="en-US"/>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a:t>
            </a:fld>
            <a:endParaRPr lang="en-US"/>
          </a:p>
        </p:txBody>
      </p:sp>
    </p:spTree>
    <p:extLst>
      <p:ext uri="{BB962C8B-B14F-4D97-AF65-F5344CB8AC3E}">
        <p14:creationId xmlns:p14="http://schemas.microsoft.com/office/powerpoint/2010/main" val="178057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143643-8EC8-4D1E-9182-4C37105C7479}" type="datetime1">
              <a:rPr lang="en-US" smtClean="0"/>
              <a:pPr/>
              <a:t>11/21/2022</a:t>
            </a:fld>
            <a:endParaRPr lang="en-US"/>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a:t>
            </a:fld>
            <a:endParaRPr lang="en-US"/>
          </a:p>
        </p:txBody>
      </p:sp>
    </p:spTree>
    <p:extLst>
      <p:ext uri="{BB962C8B-B14F-4D97-AF65-F5344CB8AC3E}">
        <p14:creationId xmlns:p14="http://schemas.microsoft.com/office/powerpoint/2010/main" val="311102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90204"/>
            <a:ext cx="8229600" cy="886196"/>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98202A7-5C60-435D-A41A-79D0E0BF161C}" type="datetime1">
              <a:rPr lang="en-US" smtClean="0"/>
              <a:pPr/>
              <a:t>11/21/2022</a:t>
            </a:fld>
            <a:endParaRPr lang="en-US"/>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a:t>
            </a:fld>
            <a:endParaRPr lang="en-US"/>
          </a:p>
        </p:txBody>
      </p:sp>
      <p:sp>
        <p:nvSpPr>
          <p:cNvPr id="7" name="Rectangle 6"/>
          <p:cNvSpPr/>
          <p:nvPr userDrawn="1"/>
        </p:nvSpPr>
        <p:spPr bwMode="auto">
          <a:xfrm>
            <a:off x="0" y="-32756"/>
            <a:ext cx="9144000" cy="822960"/>
          </a:xfrm>
          <a:prstGeom prst="rect">
            <a:avLst/>
          </a:prstGeom>
          <a:solidFill>
            <a:srgbClr val="8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CC00"/>
                </a:solidFill>
                <a:effectLst/>
                <a:latin typeface="Arial" charset="0"/>
                <a:cs typeface="Arial" charset="0"/>
              </a:rPr>
              <a:t> </a:t>
            </a:r>
          </a:p>
        </p:txBody>
      </p:sp>
      <p:pic>
        <p:nvPicPr>
          <p:cNvPr id="8" name="Picture 7" descr="Description: J:\logo.gi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6437" y="-32757"/>
            <a:ext cx="733647" cy="778987"/>
          </a:xfrm>
          <a:prstGeom prst="rect">
            <a:avLst/>
          </a:prstGeom>
          <a:noFill/>
          <a:ln>
            <a:noFill/>
          </a:ln>
        </p:spPr>
      </p:pic>
    </p:spTree>
    <p:extLst>
      <p:ext uri="{BB962C8B-B14F-4D97-AF65-F5344CB8AC3E}">
        <p14:creationId xmlns:p14="http://schemas.microsoft.com/office/powerpoint/2010/main" val="1471041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2C53C6-7767-41D2-AD98-96E5698B470E}" type="datetime1">
              <a:rPr lang="en-US" smtClean="0"/>
              <a:pPr/>
              <a:t>11/21/2022</a:t>
            </a:fld>
            <a:endParaRPr lang="en-US"/>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a:t>
            </a:fld>
            <a:endParaRPr lang="en-US"/>
          </a:p>
        </p:txBody>
      </p:sp>
      <p:sp>
        <p:nvSpPr>
          <p:cNvPr id="7" name="Rectangle 6"/>
          <p:cNvSpPr/>
          <p:nvPr userDrawn="1"/>
        </p:nvSpPr>
        <p:spPr bwMode="auto">
          <a:xfrm>
            <a:off x="0" y="-32756"/>
            <a:ext cx="9144000" cy="822960"/>
          </a:xfrm>
          <a:prstGeom prst="rect">
            <a:avLst/>
          </a:prstGeom>
          <a:solidFill>
            <a:srgbClr val="8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CC00"/>
                </a:solidFill>
                <a:effectLst/>
                <a:latin typeface="Arial" charset="0"/>
                <a:cs typeface="Arial" charset="0"/>
              </a:rPr>
              <a:t> </a:t>
            </a:r>
          </a:p>
        </p:txBody>
      </p:sp>
      <p:pic>
        <p:nvPicPr>
          <p:cNvPr id="8" name="Picture 7" descr="Description: J:\logo.gi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6437" y="-32757"/>
            <a:ext cx="733647" cy="778987"/>
          </a:xfrm>
          <a:prstGeom prst="rect">
            <a:avLst/>
          </a:prstGeom>
          <a:noFill/>
          <a:ln>
            <a:noFill/>
          </a:ln>
        </p:spPr>
      </p:pic>
    </p:spTree>
    <p:extLst>
      <p:ext uri="{BB962C8B-B14F-4D97-AF65-F5344CB8AC3E}">
        <p14:creationId xmlns:p14="http://schemas.microsoft.com/office/powerpoint/2010/main" val="3349864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05D65B-1E26-4494-A479-BF2694EEC8BC}" type="datetime1">
              <a:rPr lang="en-US" smtClean="0"/>
              <a:pPr/>
              <a:t>11/21/2022</a:t>
            </a:fld>
            <a:endParaRPr lang="en-US"/>
          </a:p>
        </p:txBody>
      </p:sp>
      <p:sp>
        <p:nvSpPr>
          <p:cNvPr id="6" name="Footer Placeholder 5"/>
          <p:cNvSpPr>
            <a:spLocks noGrp="1"/>
          </p:cNvSpPr>
          <p:nvPr>
            <p:ph type="ftr" sz="quarter" idx="11"/>
          </p:nvPr>
        </p:nvSpPr>
        <p:spPr/>
        <p:txBody>
          <a:bodyPr/>
          <a:lstStyle/>
          <a:p>
            <a:r>
              <a:rPr lang="ar-JO" dirty="0"/>
              <a:t>جامعة فلسطين الأهلية</a:t>
            </a:r>
            <a:endParaRPr lang="en-US" dirty="0"/>
          </a:p>
        </p:txBody>
      </p:sp>
      <p:sp>
        <p:nvSpPr>
          <p:cNvPr id="7" name="Slide Number Placeholder 6"/>
          <p:cNvSpPr>
            <a:spLocks noGrp="1"/>
          </p:cNvSpPr>
          <p:nvPr>
            <p:ph type="sldNum" sz="quarter" idx="12"/>
          </p:nvPr>
        </p:nvSpPr>
        <p:spPr/>
        <p:txBody>
          <a:bodyPr/>
          <a:lstStyle/>
          <a:p>
            <a:fld id="{CADC140F-BB3D-412E-8119-EA44085A138A}" type="slidenum">
              <a:rPr lang="en-US" smtClean="0"/>
              <a:pPr/>
              <a:t>‹#›</a:t>
            </a:fld>
            <a:endParaRPr lang="en-US"/>
          </a:p>
        </p:txBody>
      </p:sp>
      <p:sp>
        <p:nvSpPr>
          <p:cNvPr id="8" name="Rectangle 7"/>
          <p:cNvSpPr/>
          <p:nvPr userDrawn="1"/>
        </p:nvSpPr>
        <p:spPr bwMode="auto">
          <a:xfrm>
            <a:off x="0" y="-32756"/>
            <a:ext cx="9144000" cy="822960"/>
          </a:xfrm>
          <a:prstGeom prst="rect">
            <a:avLst/>
          </a:prstGeom>
          <a:solidFill>
            <a:srgbClr val="8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CC00"/>
                </a:solidFill>
                <a:effectLst/>
                <a:latin typeface="Arial" charset="0"/>
                <a:cs typeface="Arial" charset="0"/>
              </a:rPr>
              <a:t> </a:t>
            </a:r>
          </a:p>
        </p:txBody>
      </p:sp>
      <p:pic>
        <p:nvPicPr>
          <p:cNvPr id="9" name="Picture 8" descr="Description: J:\logo.gi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6437" y="-32757"/>
            <a:ext cx="733647" cy="778987"/>
          </a:xfrm>
          <a:prstGeom prst="rect">
            <a:avLst/>
          </a:prstGeom>
          <a:noFill/>
          <a:ln>
            <a:noFill/>
          </a:ln>
        </p:spPr>
      </p:pic>
    </p:spTree>
    <p:extLst>
      <p:ext uri="{BB962C8B-B14F-4D97-AF65-F5344CB8AC3E}">
        <p14:creationId xmlns:p14="http://schemas.microsoft.com/office/powerpoint/2010/main" val="228978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81F7CE-E29B-415A-A341-747F1CAB4726}" type="datetime1">
              <a:rPr lang="en-US" smtClean="0"/>
              <a:pPr/>
              <a:t>11/21/2022</a:t>
            </a:fld>
            <a:endParaRPr lang="en-US"/>
          </a:p>
        </p:txBody>
      </p:sp>
      <p:sp>
        <p:nvSpPr>
          <p:cNvPr id="8" name="Footer Placeholder 7"/>
          <p:cNvSpPr>
            <a:spLocks noGrp="1"/>
          </p:cNvSpPr>
          <p:nvPr>
            <p:ph type="ftr" sz="quarter" idx="11"/>
          </p:nvPr>
        </p:nvSpPr>
        <p:spPr/>
        <p:txBody>
          <a:bodyPr/>
          <a:lstStyle/>
          <a:p>
            <a:r>
              <a:rPr lang="ar-JO" dirty="0"/>
              <a:t>جامعة فلسطين الأهلية</a:t>
            </a:r>
            <a:endParaRPr lang="en-US" dirty="0"/>
          </a:p>
        </p:txBody>
      </p:sp>
      <p:sp>
        <p:nvSpPr>
          <p:cNvPr id="9" name="Slide Number Placeholder 8"/>
          <p:cNvSpPr>
            <a:spLocks noGrp="1"/>
          </p:cNvSpPr>
          <p:nvPr>
            <p:ph type="sldNum" sz="quarter" idx="12"/>
          </p:nvPr>
        </p:nvSpPr>
        <p:spPr/>
        <p:txBody>
          <a:bodyPr/>
          <a:lstStyle/>
          <a:p>
            <a:fld id="{CADC140F-BB3D-412E-8119-EA44085A138A}" type="slidenum">
              <a:rPr lang="en-US" smtClean="0"/>
              <a:pPr/>
              <a:t>‹#›</a:t>
            </a:fld>
            <a:endParaRPr lang="en-US"/>
          </a:p>
        </p:txBody>
      </p:sp>
      <p:sp>
        <p:nvSpPr>
          <p:cNvPr id="10" name="Rectangle 9"/>
          <p:cNvSpPr/>
          <p:nvPr userDrawn="1"/>
        </p:nvSpPr>
        <p:spPr bwMode="auto">
          <a:xfrm>
            <a:off x="0" y="-32756"/>
            <a:ext cx="9144000" cy="822960"/>
          </a:xfrm>
          <a:prstGeom prst="rect">
            <a:avLst/>
          </a:prstGeom>
          <a:solidFill>
            <a:srgbClr val="8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CC00"/>
                </a:solidFill>
                <a:effectLst/>
                <a:latin typeface="Arial" charset="0"/>
                <a:cs typeface="Arial" charset="0"/>
              </a:rPr>
              <a:t> </a:t>
            </a:r>
          </a:p>
        </p:txBody>
      </p:sp>
      <p:pic>
        <p:nvPicPr>
          <p:cNvPr id="11" name="Picture 10" descr="Description: J:\logo.gi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6437" y="-32757"/>
            <a:ext cx="733647" cy="778987"/>
          </a:xfrm>
          <a:prstGeom prst="rect">
            <a:avLst/>
          </a:prstGeom>
          <a:noFill/>
          <a:ln>
            <a:noFill/>
          </a:ln>
        </p:spPr>
      </p:pic>
    </p:spTree>
    <p:extLst>
      <p:ext uri="{BB962C8B-B14F-4D97-AF65-F5344CB8AC3E}">
        <p14:creationId xmlns:p14="http://schemas.microsoft.com/office/powerpoint/2010/main" val="870643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ACF27588-300B-4D03-8F97-8B861B57EB16}" type="datetime1">
              <a:rPr lang="en-US" smtClean="0"/>
              <a:pPr/>
              <a:t>11/21/2022</a:t>
            </a:fld>
            <a:endParaRPr lang="en-US"/>
          </a:p>
        </p:txBody>
      </p:sp>
      <p:sp>
        <p:nvSpPr>
          <p:cNvPr id="4" name="Footer Placeholder 3"/>
          <p:cNvSpPr>
            <a:spLocks noGrp="1"/>
          </p:cNvSpPr>
          <p:nvPr>
            <p:ph type="ftr" sz="quarter" idx="11"/>
          </p:nvPr>
        </p:nvSpPr>
        <p:spPr/>
        <p:txBody>
          <a:bodyPr/>
          <a:lstStyle/>
          <a:p>
            <a:r>
              <a:rPr lang="ar-JO" dirty="0"/>
              <a:t>جامعة فلسطين الأهلية</a:t>
            </a:r>
            <a:endParaRPr lang="en-US" dirty="0"/>
          </a:p>
        </p:txBody>
      </p:sp>
      <p:sp>
        <p:nvSpPr>
          <p:cNvPr id="5" name="Slide Number Placeholder 4"/>
          <p:cNvSpPr>
            <a:spLocks noGrp="1"/>
          </p:cNvSpPr>
          <p:nvPr>
            <p:ph type="sldNum" sz="quarter" idx="12"/>
          </p:nvPr>
        </p:nvSpPr>
        <p:spPr/>
        <p:txBody>
          <a:bodyPr/>
          <a:lstStyle/>
          <a:p>
            <a:fld id="{CADC140F-BB3D-412E-8119-EA44085A138A}" type="slidenum">
              <a:rPr lang="en-US" smtClean="0"/>
              <a:pPr/>
              <a:t>‹#›</a:t>
            </a:fld>
            <a:endParaRPr lang="en-US"/>
          </a:p>
        </p:txBody>
      </p:sp>
      <p:sp>
        <p:nvSpPr>
          <p:cNvPr id="6" name="Rectangle 5"/>
          <p:cNvSpPr/>
          <p:nvPr userDrawn="1"/>
        </p:nvSpPr>
        <p:spPr bwMode="auto">
          <a:xfrm>
            <a:off x="0" y="-32756"/>
            <a:ext cx="9144000" cy="822960"/>
          </a:xfrm>
          <a:prstGeom prst="rect">
            <a:avLst/>
          </a:prstGeom>
          <a:solidFill>
            <a:srgbClr val="8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CC00"/>
                </a:solidFill>
                <a:effectLst/>
                <a:latin typeface="Arial" charset="0"/>
                <a:cs typeface="Arial" charset="0"/>
              </a:rPr>
              <a:t> </a:t>
            </a:r>
          </a:p>
        </p:txBody>
      </p:sp>
      <p:pic>
        <p:nvPicPr>
          <p:cNvPr id="7" name="Picture 6" descr="Description: J:\logo.gi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6437" y="-32757"/>
            <a:ext cx="733647" cy="778987"/>
          </a:xfrm>
          <a:prstGeom prst="rect">
            <a:avLst/>
          </a:prstGeom>
          <a:noFill/>
          <a:ln>
            <a:noFill/>
          </a:ln>
        </p:spPr>
      </p:pic>
    </p:spTree>
    <p:extLst>
      <p:ext uri="{BB962C8B-B14F-4D97-AF65-F5344CB8AC3E}">
        <p14:creationId xmlns:p14="http://schemas.microsoft.com/office/powerpoint/2010/main" val="2867655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DF378-6D9F-4F3E-B926-3A6C91F62473}" type="datetime1">
              <a:rPr lang="en-US" smtClean="0"/>
              <a:pPr/>
              <a:t>11/21/2022</a:t>
            </a:fld>
            <a:endParaRPr lang="en-US"/>
          </a:p>
        </p:txBody>
      </p:sp>
      <p:sp>
        <p:nvSpPr>
          <p:cNvPr id="3" name="Footer Placeholder 2"/>
          <p:cNvSpPr>
            <a:spLocks noGrp="1"/>
          </p:cNvSpPr>
          <p:nvPr>
            <p:ph type="ftr" sz="quarter" idx="11"/>
          </p:nvPr>
        </p:nvSpPr>
        <p:spPr/>
        <p:txBody>
          <a:bodyPr/>
          <a:lstStyle/>
          <a:p>
            <a:r>
              <a:rPr lang="ar-SA"/>
              <a:t>جامعة فلسطين الأهلية</a:t>
            </a:r>
            <a:endParaRPr lang="en-US" dirty="0"/>
          </a:p>
        </p:txBody>
      </p:sp>
      <p:sp>
        <p:nvSpPr>
          <p:cNvPr id="4" name="Slide Number Placeholder 3"/>
          <p:cNvSpPr>
            <a:spLocks noGrp="1"/>
          </p:cNvSpPr>
          <p:nvPr>
            <p:ph type="sldNum" sz="quarter" idx="12"/>
          </p:nvPr>
        </p:nvSpPr>
        <p:spPr/>
        <p:txBody>
          <a:bodyPr/>
          <a:lstStyle/>
          <a:p>
            <a:fld id="{CADC140F-BB3D-412E-8119-EA44085A138A}" type="slidenum">
              <a:rPr lang="en-US" smtClean="0"/>
              <a:pPr/>
              <a:t>‹#›</a:t>
            </a:fld>
            <a:endParaRPr lang="en-US"/>
          </a:p>
        </p:txBody>
      </p:sp>
      <p:sp>
        <p:nvSpPr>
          <p:cNvPr id="5" name="Rectangle 4"/>
          <p:cNvSpPr/>
          <p:nvPr userDrawn="1"/>
        </p:nvSpPr>
        <p:spPr bwMode="auto">
          <a:xfrm>
            <a:off x="0" y="-32756"/>
            <a:ext cx="9144000" cy="822960"/>
          </a:xfrm>
          <a:prstGeom prst="rect">
            <a:avLst/>
          </a:prstGeom>
          <a:solidFill>
            <a:srgbClr val="8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1"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FFCC00"/>
                </a:solidFill>
                <a:effectLst/>
                <a:latin typeface="Arial" charset="0"/>
                <a:cs typeface="Arial" charset="0"/>
              </a:rPr>
              <a:t> </a:t>
            </a:r>
          </a:p>
        </p:txBody>
      </p:sp>
      <p:pic>
        <p:nvPicPr>
          <p:cNvPr id="6" name="Picture 5" descr="Description: J:\logo.gi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6437" y="-32757"/>
            <a:ext cx="733647" cy="778987"/>
          </a:xfrm>
          <a:prstGeom prst="rect">
            <a:avLst/>
          </a:prstGeom>
          <a:noFill/>
          <a:ln>
            <a:noFill/>
          </a:ln>
        </p:spPr>
      </p:pic>
    </p:spTree>
    <p:extLst>
      <p:ext uri="{BB962C8B-B14F-4D97-AF65-F5344CB8AC3E}">
        <p14:creationId xmlns:p14="http://schemas.microsoft.com/office/powerpoint/2010/main" val="3810586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B6F6A2-E329-4793-966E-EB463FE82851}" type="datetime1">
              <a:rPr lang="en-US" smtClean="0"/>
              <a:pPr/>
              <a:t>11/21/2022</a:t>
            </a:fld>
            <a:endParaRPr lang="en-US"/>
          </a:p>
        </p:txBody>
      </p:sp>
      <p:sp>
        <p:nvSpPr>
          <p:cNvPr id="6" name="Footer Placeholder 5"/>
          <p:cNvSpPr>
            <a:spLocks noGrp="1"/>
          </p:cNvSpPr>
          <p:nvPr>
            <p:ph type="ftr" sz="quarter" idx="11"/>
          </p:nvPr>
        </p:nvSpPr>
        <p:spPr/>
        <p:txBody>
          <a:bodyPr/>
          <a:lstStyle/>
          <a:p>
            <a:r>
              <a:rPr lang="ar-JO" dirty="0"/>
              <a:t>جامعة فلسطين الأهلية</a:t>
            </a:r>
            <a:endParaRPr lang="en-US" dirty="0"/>
          </a:p>
        </p:txBody>
      </p:sp>
      <p:sp>
        <p:nvSpPr>
          <p:cNvPr id="7" name="Slide Number Placeholder 6"/>
          <p:cNvSpPr>
            <a:spLocks noGrp="1"/>
          </p:cNvSpPr>
          <p:nvPr>
            <p:ph type="sldNum" sz="quarter" idx="12"/>
          </p:nvPr>
        </p:nvSpPr>
        <p:spPr/>
        <p:txBody>
          <a:bodyPr/>
          <a:lstStyle/>
          <a:p>
            <a:fld id="{CADC140F-BB3D-412E-8119-EA44085A138A}" type="slidenum">
              <a:rPr lang="en-US" smtClean="0"/>
              <a:pPr/>
              <a:t>‹#›</a:t>
            </a:fld>
            <a:endParaRPr lang="en-US"/>
          </a:p>
        </p:txBody>
      </p:sp>
    </p:spTree>
    <p:extLst>
      <p:ext uri="{BB962C8B-B14F-4D97-AF65-F5344CB8AC3E}">
        <p14:creationId xmlns:p14="http://schemas.microsoft.com/office/powerpoint/2010/main" val="3221785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1A5C65-8943-4ED2-AB1E-FBFA61E0EEA8}" type="datetime1">
              <a:rPr lang="en-US" smtClean="0"/>
              <a:pPr/>
              <a:t>11/21/2022</a:t>
            </a:fld>
            <a:endParaRPr lang="en-US"/>
          </a:p>
        </p:txBody>
      </p:sp>
      <p:sp>
        <p:nvSpPr>
          <p:cNvPr id="6" name="Footer Placeholder 5"/>
          <p:cNvSpPr>
            <a:spLocks noGrp="1"/>
          </p:cNvSpPr>
          <p:nvPr>
            <p:ph type="ftr" sz="quarter" idx="11"/>
          </p:nvPr>
        </p:nvSpPr>
        <p:spPr/>
        <p:txBody>
          <a:bodyPr/>
          <a:lstStyle/>
          <a:p>
            <a:r>
              <a:rPr lang="ar-JO" dirty="0"/>
              <a:t>جامعة فلسطين الأهلية</a:t>
            </a:r>
            <a:endParaRPr lang="en-US" dirty="0"/>
          </a:p>
        </p:txBody>
      </p:sp>
      <p:sp>
        <p:nvSpPr>
          <p:cNvPr id="7" name="Slide Number Placeholder 6"/>
          <p:cNvSpPr>
            <a:spLocks noGrp="1"/>
          </p:cNvSpPr>
          <p:nvPr>
            <p:ph type="sldNum" sz="quarter" idx="12"/>
          </p:nvPr>
        </p:nvSpPr>
        <p:spPr/>
        <p:txBody>
          <a:bodyPr/>
          <a:lstStyle/>
          <a:p>
            <a:fld id="{CADC140F-BB3D-412E-8119-EA44085A138A}" type="slidenum">
              <a:rPr lang="en-US" smtClean="0"/>
              <a:pPr/>
              <a:t>‹#›</a:t>
            </a:fld>
            <a:endParaRPr lang="en-US"/>
          </a:p>
        </p:txBody>
      </p:sp>
    </p:spTree>
    <p:extLst>
      <p:ext uri="{BB962C8B-B14F-4D97-AF65-F5344CB8AC3E}">
        <p14:creationId xmlns:p14="http://schemas.microsoft.com/office/powerpoint/2010/main" val="2916908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1EAEB5-1A85-42D9-8246-8D507DB01A86}" type="datetime1">
              <a:rPr lang="en-US" smtClean="0"/>
              <a:pPr/>
              <a:t>11/21/2022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JO" dirty="0"/>
              <a:t>جامعة فلسطين الأهلية</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C140F-BB3D-412E-8119-EA44085A138A}" type="slidenum">
              <a:rPr lang="en-US" smtClean="0"/>
              <a:pPr/>
              <a:t>‹#›</a:t>
            </a:fld>
            <a:endParaRPr lang="en-US"/>
          </a:p>
        </p:txBody>
      </p:sp>
    </p:spTree>
    <p:extLst>
      <p:ext uri="{BB962C8B-B14F-4D97-AF65-F5344CB8AC3E}">
        <p14:creationId xmlns:p14="http://schemas.microsoft.com/office/powerpoint/2010/main" val="990797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 xmlns:a16="http://schemas.microsoft.com/office/drawing/2014/main" id="{08983C84-03A1-4534-BDBF-3BE98CA5F189}"/>
              </a:ext>
            </a:extLst>
          </p:cNvPr>
          <p:cNvSpPr>
            <a:spLocks noGrp="1"/>
          </p:cNvSpPr>
          <p:nvPr>
            <p:ph idx="1"/>
          </p:nvPr>
        </p:nvSpPr>
        <p:spPr>
          <a:xfrm>
            <a:off x="456028" y="1828800"/>
            <a:ext cx="8229600" cy="4527550"/>
          </a:xfrm>
        </p:spPr>
        <p:txBody>
          <a:bodyPr>
            <a:normAutofit fontScale="70000" lnSpcReduction="20000"/>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2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lang="ar-SA" sz="2800" b="1" dirty="0">
              <a:solidFill>
                <a:prstClr val="black"/>
              </a:solidFill>
              <a:latin typeface="Calibri"/>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ar-SA" sz="28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43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جامعة فلسطين التقنية/ فرع العروب</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43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كلية الاعمال والاقتصاد </a:t>
            </a:r>
            <a:endParaRPr kumimoji="0" lang="en-US" sz="4300" b="1" i="0" u="none" strike="noStrike" kern="1200" cap="none" spc="0" normalizeH="0" baseline="0" noProof="0" dirty="0">
              <a:ln>
                <a:noFill/>
              </a:ln>
              <a:solidFill>
                <a:prstClr val="black"/>
              </a:solidFill>
              <a:effectLst/>
              <a:uLnTx/>
              <a:uFillTx/>
              <a:latin typeface="Calibri"/>
              <a:ea typeface="+mn-ea"/>
              <a:cs typeface="+mn-cs"/>
            </a:endParaRPr>
          </a:p>
          <a:p>
            <a:pPr marL="0" indent="0" algn="ctr">
              <a:buNone/>
            </a:pPr>
            <a:r>
              <a:rPr kumimoji="0" lang="ar-SA" sz="43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بحوث العمليات</a:t>
            </a:r>
            <a:endParaRPr lang="ar-SA" dirty="0"/>
          </a:p>
          <a:p>
            <a:endParaRPr lang="ar-SA" dirty="0"/>
          </a:p>
          <a:p>
            <a:pPr marL="0" indent="0" algn="ctr">
              <a:buNone/>
            </a:pPr>
            <a:r>
              <a:rPr lang="ar-SA" sz="4200" b="1" dirty="0"/>
              <a:t>نموذج النقل / طريقة المسار المتعرّج </a:t>
            </a:r>
          </a:p>
          <a:p>
            <a:pPr marL="0" indent="0" algn="ctr">
              <a:buNone/>
            </a:pPr>
            <a:r>
              <a:rPr lang="ar-SA" sz="4200" b="1" dirty="0" smtClean="0"/>
              <a:t>اعداد: د</a:t>
            </a:r>
            <a:r>
              <a:rPr lang="ar-SA" sz="4200" b="1" dirty="0"/>
              <a:t>. سالم محمد سالم</a:t>
            </a:r>
          </a:p>
          <a:p>
            <a:pPr marL="0" indent="0" algn="ctr">
              <a:buNone/>
            </a:pPr>
            <a:r>
              <a:rPr lang="ar-SA" sz="4200" b="1" dirty="0"/>
              <a:t>الفصل </a:t>
            </a:r>
            <a:r>
              <a:rPr lang="ar-SA" sz="4200" b="1" dirty="0" smtClean="0"/>
              <a:t>الأول</a:t>
            </a:r>
            <a:r>
              <a:rPr lang="en-US" sz="4200" b="1" dirty="0" smtClean="0"/>
              <a:t>  </a:t>
            </a:r>
          </a:p>
          <a:p>
            <a:pPr marL="0" indent="0" algn="ctr">
              <a:buNone/>
            </a:pPr>
            <a:r>
              <a:rPr lang="en-US" sz="4200" b="1" dirty="0" smtClean="0"/>
              <a:t>2023/2022</a:t>
            </a:r>
            <a:r>
              <a:rPr lang="ar-SA" sz="4200" b="1" dirty="0" smtClean="0"/>
              <a:t> </a:t>
            </a:r>
            <a:endParaRPr lang="ar-SA" sz="4200" b="1" dirty="0"/>
          </a:p>
        </p:txBody>
      </p:sp>
      <p:sp>
        <p:nvSpPr>
          <p:cNvPr id="4" name="عنصر نائب للتاريخ 3">
            <a:extLst>
              <a:ext uri="{FF2B5EF4-FFF2-40B4-BE49-F238E27FC236}">
                <a16:creationId xmlns="" xmlns:a16="http://schemas.microsoft.com/office/drawing/2014/main" id="{27850FD1-3CB8-4EEA-A383-2244453700DF}"/>
              </a:ext>
            </a:extLst>
          </p:cNvPr>
          <p:cNvSpPr>
            <a:spLocks noGrp="1"/>
          </p:cNvSpPr>
          <p:nvPr>
            <p:ph type="dt" sz="half" idx="10"/>
          </p:nvPr>
        </p:nvSpPr>
        <p:spPr/>
        <p:txBody>
          <a:bodyPr/>
          <a:lstStyle/>
          <a:p>
            <a:fld id="{E98202A7-5C60-435D-A41A-79D0E0BF161C}" type="datetime1">
              <a:rPr lang="en-US" smtClean="0"/>
              <a:pPr/>
              <a:t>11/21/2022</a:t>
            </a:fld>
            <a:endParaRPr lang="en-US"/>
          </a:p>
        </p:txBody>
      </p:sp>
      <p:sp>
        <p:nvSpPr>
          <p:cNvPr id="5" name="عنصر نائب لرقم الشريحة 4">
            <a:extLst>
              <a:ext uri="{FF2B5EF4-FFF2-40B4-BE49-F238E27FC236}">
                <a16:creationId xmlns="" xmlns:a16="http://schemas.microsoft.com/office/drawing/2014/main" id="{6AA77440-C394-4434-A42D-39CA58FD3DC5}"/>
              </a:ext>
            </a:extLst>
          </p:cNvPr>
          <p:cNvSpPr>
            <a:spLocks noGrp="1"/>
          </p:cNvSpPr>
          <p:nvPr>
            <p:ph type="sldNum" sz="quarter" idx="12"/>
          </p:nvPr>
        </p:nvSpPr>
        <p:spPr/>
        <p:txBody>
          <a:bodyPr/>
          <a:lstStyle/>
          <a:p>
            <a:fld id="{CADC140F-BB3D-412E-8119-EA44085A138A}" type="slidenum">
              <a:rPr lang="en-US" smtClean="0"/>
              <a:pPr/>
              <a:t>1</a:t>
            </a:fld>
            <a:endParaRPr lang="en-US"/>
          </a:p>
        </p:txBody>
      </p:sp>
      <p:pic>
        <p:nvPicPr>
          <p:cNvPr id="9" name="صورة 8">
            <a:extLst>
              <a:ext uri="{FF2B5EF4-FFF2-40B4-BE49-F238E27FC236}">
                <a16:creationId xmlns="" xmlns:a16="http://schemas.microsoft.com/office/drawing/2014/main" id="{DBB8B952-B454-40F6-9C09-F570AD98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7328" y="228600"/>
            <a:ext cx="2553872" cy="2144248"/>
          </a:xfrm>
          <a:prstGeom prst="rect">
            <a:avLst/>
          </a:prstGeom>
        </p:spPr>
      </p:pic>
    </p:spTree>
    <p:extLst>
      <p:ext uri="{BB962C8B-B14F-4D97-AF65-F5344CB8AC3E}">
        <p14:creationId xmlns:p14="http://schemas.microsoft.com/office/powerpoint/2010/main" val="3894834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9021A4-98E1-49B3-AD98-CECF9AEF9ABB}"/>
              </a:ext>
            </a:extLst>
          </p:cNvPr>
          <p:cNvSpPr>
            <a:spLocks noGrp="1"/>
          </p:cNvSpPr>
          <p:nvPr>
            <p:ph idx="1"/>
          </p:nvPr>
        </p:nvSpPr>
        <p:spPr>
          <a:xfrm>
            <a:off x="457200" y="1066800"/>
            <a:ext cx="8229600" cy="4983163"/>
          </a:xfrm>
        </p:spPr>
        <p:txBody>
          <a:bodyPr/>
          <a:lstStyle/>
          <a:p>
            <a:pPr marL="0" indent="0">
              <a:buNone/>
            </a:pPr>
            <a:r>
              <a:rPr lang="ar-JO" sz="2400" b="1" dirty="0">
                <a:solidFill>
                  <a:srgbClr val="C00000"/>
                </a:solidFill>
              </a:rPr>
              <a:t>الخلية الثانية ( </a:t>
            </a:r>
            <a:r>
              <a:rPr lang="en-US" sz="2400" b="1" dirty="0">
                <a:solidFill>
                  <a:srgbClr val="C00000"/>
                </a:solidFill>
              </a:rPr>
              <a:t>S2,D1</a:t>
            </a:r>
            <a:r>
              <a:rPr lang="ar-JO" sz="2400" b="1" dirty="0">
                <a:solidFill>
                  <a:srgbClr val="C00000"/>
                </a:solidFill>
              </a:rPr>
              <a:t>):</a:t>
            </a:r>
          </a:p>
          <a:p>
            <a:pPr marL="0" indent="0">
              <a:buNone/>
            </a:pPr>
            <a:r>
              <a:rPr lang="ar-JO" sz="2400" dirty="0"/>
              <a:t>المسار المغلق:</a:t>
            </a:r>
          </a:p>
          <a:p>
            <a:pPr marL="0" indent="0" algn="l">
              <a:buNone/>
            </a:pPr>
            <a:r>
              <a:rPr lang="ar-JO" sz="2400" dirty="0">
                <a:solidFill>
                  <a:srgbClr val="00B0F0"/>
                </a:solidFill>
              </a:rPr>
              <a:t>    </a:t>
            </a:r>
            <a:r>
              <a:rPr lang="en-US" sz="2400" dirty="0">
                <a:solidFill>
                  <a:srgbClr val="00B0F0"/>
                </a:solidFill>
              </a:rPr>
              <a:t>(S2,D1)</a:t>
            </a:r>
            <a:r>
              <a:rPr lang="en-US" sz="2400" dirty="0"/>
              <a:t>      (S1,D1)      (S1,D2)      (S2.D2)       </a:t>
            </a:r>
            <a:r>
              <a:rPr lang="en-US" sz="2400" dirty="0">
                <a:solidFill>
                  <a:srgbClr val="00B0F0"/>
                </a:solidFill>
              </a:rPr>
              <a:t>(S2,D1)</a:t>
            </a:r>
          </a:p>
          <a:p>
            <a:pPr marL="0" indent="0">
              <a:buNone/>
            </a:pPr>
            <a:endParaRPr lang="ar-JO" dirty="0"/>
          </a:p>
          <a:p>
            <a:pPr marL="0" indent="0">
              <a:buNone/>
            </a:pPr>
            <a:endParaRPr lang="ar-JO" dirty="0"/>
          </a:p>
          <a:p>
            <a:pPr marL="0" indent="0">
              <a:buNone/>
            </a:pPr>
            <a:endParaRPr lang="ar-JO" dirty="0"/>
          </a:p>
          <a:p>
            <a:pPr marL="0" indent="0">
              <a:buNone/>
            </a:pPr>
            <a:endParaRPr lang="ar-JO" dirty="0"/>
          </a:p>
          <a:p>
            <a:pPr marL="0" indent="0" algn="l">
              <a:buNone/>
            </a:pPr>
            <a:r>
              <a:rPr lang="en-US" b="1" dirty="0">
                <a:solidFill>
                  <a:srgbClr val="FF0000"/>
                </a:solidFill>
              </a:rPr>
              <a:t>Indirect Cost = +2 – 5 + 1 – 4 = -6</a:t>
            </a:r>
            <a:r>
              <a:rPr lang="ar-JO" b="1" dirty="0">
                <a:solidFill>
                  <a:srgbClr val="FF0000"/>
                </a:solidFill>
              </a:rPr>
              <a:t> </a:t>
            </a:r>
          </a:p>
          <a:p>
            <a:pPr marL="0" indent="0">
              <a:buNone/>
            </a:pPr>
            <a:r>
              <a:rPr lang="ar-JO" sz="2400" dirty="0"/>
              <a:t>وبما أن التكاليف غير المباشرة سالبة: المسار مجدي ويجب فتحه لأنه يقلل التكاليف.</a:t>
            </a:r>
            <a:endParaRPr lang="ar-SA" sz="2400" dirty="0"/>
          </a:p>
        </p:txBody>
      </p:sp>
      <p:sp>
        <p:nvSpPr>
          <p:cNvPr id="4" name="Date Placeholder 3">
            <a:extLst>
              <a:ext uri="{FF2B5EF4-FFF2-40B4-BE49-F238E27FC236}">
                <a16:creationId xmlns="" xmlns:a16="http://schemas.microsoft.com/office/drawing/2014/main" id="{695914A1-5151-44F0-ADC2-3A1D2660FCE3}"/>
              </a:ext>
            </a:extLst>
          </p:cNvPr>
          <p:cNvSpPr>
            <a:spLocks noGrp="1"/>
          </p:cNvSpPr>
          <p:nvPr>
            <p:ph type="dt" sz="half" idx="10"/>
          </p:nvPr>
        </p:nvSpPr>
        <p:spPr/>
        <p:txBody>
          <a:bodyPr/>
          <a:lstStyle/>
          <a:p>
            <a:fld id="{7F152DC3-0959-49D7-84DC-A8ABC7FC612E}" type="datetime1">
              <a:rPr lang="en-US" smtClean="0"/>
              <a:pPr/>
              <a:t>11/21/2022</a:t>
            </a:fld>
            <a:endParaRPr lang="en-US" dirty="0"/>
          </a:p>
        </p:txBody>
      </p:sp>
      <p:sp>
        <p:nvSpPr>
          <p:cNvPr id="6" name="Slide Number Placeholder 5">
            <a:extLst>
              <a:ext uri="{FF2B5EF4-FFF2-40B4-BE49-F238E27FC236}">
                <a16:creationId xmlns=""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pPr/>
              <a:t>10</a:t>
            </a:fld>
            <a:endParaRPr lang="en-US"/>
          </a:p>
        </p:txBody>
      </p:sp>
      <p:sp>
        <p:nvSpPr>
          <p:cNvPr id="7" name="سهم إلى اليمين 6"/>
          <p:cNvSpPr/>
          <p:nvPr/>
        </p:nvSpPr>
        <p:spPr>
          <a:xfrm>
            <a:off x="1524000" y="2133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2819400" y="212852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إلى اليمين 8"/>
          <p:cNvSpPr/>
          <p:nvPr/>
        </p:nvSpPr>
        <p:spPr>
          <a:xfrm>
            <a:off x="4114800" y="212344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سهم إلى اليمين 9"/>
          <p:cNvSpPr/>
          <p:nvPr/>
        </p:nvSpPr>
        <p:spPr>
          <a:xfrm>
            <a:off x="5410200" y="211836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جدول 10"/>
          <p:cNvGraphicFramePr>
            <a:graphicFrameLocks noGrp="1"/>
          </p:cNvGraphicFramePr>
          <p:nvPr>
            <p:extLst>
              <p:ext uri="{D42A27DB-BD31-4B8C-83A1-F6EECF244321}">
                <p14:modId xmlns:p14="http://schemas.microsoft.com/office/powerpoint/2010/main" val="3324892140"/>
              </p:ext>
            </p:extLst>
          </p:nvPr>
        </p:nvGraphicFramePr>
        <p:xfrm>
          <a:off x="990600" y="2743200"/>
          <a:ext cx="6096000" cy="160020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685800">
                <a:tc>
                  <a:txBody>
                    <a:bodyPr/>
                    <a:lstStyle/>
                    <a:p>
                      <a:endParaRPr lang="en-US" dirty="0"/>
                    </a:p>
                  </a:txBody>
                  <a:tcPr/>
                </a:tc>
                <a:tc>
                  <a:txBody>
                    <a:bodyPr/>
                    <a:lstStyle/>
                    <a:p>
                      <a:endParaRPr lang="ar-JO" dirty="0"/>
                    </a:p>
                    <a:p>
                      <a:endParaRPr lang="ar-JO" dirty="0"/>
                    </a:p>
                    <a:p>
                      <a:endParaRPr lang="en-US" dirty="0"/>
                    </a:p>
                  </a:txBody>
                  <a:tcPr/>
                </a:tc>
                <a:extLst>
                  <a:ext uri="{0D108BD9-81ED-4DB2-BD59-A6C34878D82A}">
                    <a16:rowId xmlns="" xmlns:a16="http://schemas.microsoft.com/office/drawing/2014/main" val="10000"/>
                  </a:ext>
                </a:extLst>
              </a:tr>
              <a:tr h="685800">
                <a:tc>
                  <a:txBody>
                    <a:bodyPr/>
                    <a:lstStyle/>
                    <a:p>
                      <a:endParaRPr lang="en-US" dirty="0"/>
                    </a:p>
                  </a:txBody>
                  <a:tcPr/>
                </a:tc>
                <a:tc>
                  <a:txBody>
                    <a:bodyPr/>
                    <a:lstStyle/>
                    <a:p>
                      <a:endParaRPr lang="ar-JO" dirty="0"/>
                    </a:p>
                    <a:p>
                      <a:endParaRPr lang="ar-JO" dirty="0"/>
                    </a:p>
                  </a:txBody>
                  <a:tcPr/>
                </a:tc>
                <a:extLst>
                  <a:ext uri="{0D108BD9-81ED-4DB2-BD59-A6C34878D82A}">
                    <a16:rowId xmlns="" xmlns:a16="http://schemas.microsoft.com/office/drawing/2014/main" val="10001"/>
                  </a:ext>
                </a:extLst>
              </a:tr>
            </a:tbl>
          </a:graphicData>
        </a:graphic>
      </p:graphicFrame>
      <p:sp>
        <p:nvSpPr>
          <p:cNvPr id="13" name="مربع نص 12"/>
          <p:cNvSpPr txBox="1"/>
          <p:nvPr/>
        </p:nvSpPr>
        <p:spPr>
          <a:xfrm>
            <a:off x="2819400" y="2744986"/>
            <a:ext cx="381000" cy="261610"/>
          </a:xfrm>
          <a:prstGeom prst="rect">
            <a:avLst/>
          </a:prstGeom>
          <a:solidFill>
            <a:srgbClr val="FFC000"/>
          </a:solidFill>
        </p:spPr>
        <p:txBody>
          <a:bodyPr wrap="square" rtlCol="0">
            <a:spAutoFit/>
          </a:bodyPr>
          <a:lstStyle/>
          <a:p>
            <a:r>
              <a:rPr lang="en-US" sz="1100" dirty="0"/>
              <a:t>9</a:t>
            </a:r>
          </a:p>
        </p:txBody>
      </p:sp>
      <p:sp>
        <p:nvSpPr>
          <p:cNvPr id="14" name="مربع نص 13"/>
          <p:cNvSpPr txBox="1"/>
          <p:nvPr/>
        </p:nvSpPr>
        <p:spPr>
          <a:xfrm>
            <a:off x="5567680" y="3666572"/>
            <a:ext cx="381000" cy="246221"/>
          </a:xfrm>
          <a:prstGeom prst="rect">
            <a:avLst/>
          </a:prstGeom>
          <a:solidFill>
            <a:srgbClr val="FFC000"/>
          </a:solidFill>
        </p:spPr>
        <p:txBody>
          <a:bodyPr wrap="square" rtlCol="0">
            <a:spAutoFit/>
          </a:bodyPr>
          <a:lstStyle/>
          <a:p>
            <a:r>
              <a:rPr lang="en-US" sz="1000" dirty="0"/>
              <a:t>7</a:t>
            </a:r>
          </a:p>
        </p:txBody>
      </p:sp>
      <p:sp>
        <p:nvSpPr>
          <p:cNvPr id="15" name="مربع نص 14"/>
          <p:cNvSpPr txBox="1"/>
          <p:nvPr/>
        </p:nvSpPr>
        <p:spPr>
          <a:xfrm>
            <a:off x="5524500" y="2744986"/>
            <a:ext cx="381000" cy="246221"/>
          </a:xfrm>
          <a:prstGeom prst="rect">
            <a:avLst/>
          </a:prstGeom>
          <a:solidFill>
            <a:srgbClr val="FFC000"/>
          </a:solidFill>
        </p:spPr>
        <p:txBody>
          <a:bodyPr wrap="square" rtlCol="0">
            <a:spAutoFit/>
          </a:bodyPr>
          <a:lstStyle/>
          <a:p>
            <a:r>
              <a:rPr lang="en-US" sz="1000" dirty="0"/>
              <a:t>3</a:t>
            </a:r>
          </a:p>
        </p:txBody>
      </p:sp>
      <p:sp>
        <p:nvSpPr>
          <p:cNvPr id="17" name="مربع نص 16"/>
          <p:cNvSpPr txBox="1"/>
          <p:nvPr/>
        </p:nvSpPr>
        <p:spPr>
          <a:xfrm>
            <a:off x="4046220" y="3671653"/>
            <a:ext cx="381000" cy="261610"/>
          </a:xfrm>
          <a:prstGeom prst="rect">
            <a:avLst/>
          </a:prstGeom>
          <a:solidFill>
            <a:srgbClr val="92D050"/>
          </a:solidFill>
        </p:spPr>
        <p:txBody>
          <a:bodyPr wrap="square" rtlCol="0">
            <a:spAutoFit/>
          </a:bodyPr>
          <a:lstStyle/>
          <a:p>
            <a:r>
              <a:rPr lang="en-US" sz="1100" b="1" dirty="0"/>
              <a:t>4</a:t>
            </a:r>
          </a:p>
        </p:txBody>
      </p:sp>
      <p:sp>
        <p:nvSpPr>
          <p:cNvPr id="19" name="سهم للأسفل 18"/>
          <p:cNvSpPr/>
          <p:nvPr/>
        </p:nvSpPr>
        <p:spPr>
          <a:xfrm>
            <a:off x="5074920" y="3507745"/>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سهم إلى اليمين 19"/>
          <p:cNvSpPr/>
          <p:nvPr/>
        </p:nvSpPr>
        <p:spPr>
          <a:xfrm>
            <a:off x="2301240" y="3112532"/>
            <a:ext cx="2971800" cy="265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سهم لأعلى 20"/>
          <p:cNvSpPr/>
          <p:nvPr/>
        </p:nvSpPr>
        <p:spPr>
          <a:xfrm>
            <a:off x="2261870" y="3378523"/>
            <a:ext cx="190500" cy="5674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سهم إلى اليسار 21"/>
          <p:cNvSpPr/>
          <p:nvPr/>
        </p:nvSpPr>
        <p:spPr>
          <a:xfrm>
            <a:off x="2240280" y="4058922"/>
            <a:ext cx="3032760" cy="1945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مربع نص 22"/>
          <p:cNvSpPr txBox="1"/>
          <p:nvPr/>
        </p:nvSpPr>
        <p:spPr>
          <a:xfrm>
            <a:off x="1524000" y="3671813"/>
            <a:ext cx="304800" cy="369332"/>
          </a:xfrm>
          <a:prstGeom prst="rect">
            <a:avLst/>
          </a:prstGeom>
          <a:solidFill>
            <a:srgbClr val="FFFF00"/>
          </a:solidFill>
        </p:spPr>
        <p:txBody>
          <a:bodyPr wrap="square" rtlCol="0">
            <a:spAutoFit/>
          </a:bodyPr>
          <a:lstStyle/>
          <a:p>
            <a:r>
              <a:rPr lang="en-US" dirty="0"/>
              <a:t>+</a:t>
            </a:r>
          </a:p>
        </p:txBody>
      </p:sp>
      <p:sp>
        <p:nvSpPr>
          <p:cNvPr id="24" name="مربع نص 23"/>
          <p:cNvSpPr txBox="1"/>
          <p:nvPr/>
        </p:nvSpPr>
        <p:spPr>
          <a:xfrm>
            <a:off x="1404620" y="2743200"/>
            <a:ext cx="304800" cy="369332"/>
          </a:xfrm>
          <a:prstGeom prst="rect">
            <a:avLst/>
          </a:prstGeom>
          <a:solidFill>
            <a:srgbClr val="FFFF00"/>
          </a:solidFill>
        </p:spPr>
        <p:txBody>
          <a:bodyPr wrap="square" rtlCol="0">
            <a:spAutoFit/>
          </a:bodyPr>
          <a:lstStyle/>
          <a:p>
            <a:r>
              <a:rPr lang="en-US" dirty="0"/>
              <a:t>-</a:t>
            </a:r>
          </a:p>
        </p:txBody>
      </p:sp>
      <p:sp>
        <p:nvSpPr>
          <p:cNvPr id="25" name="مربع نص 24"/>
          <p:cNvSpPr txBox="1"/>
          <p:nvPr/>
        </p:nvSpPr>
        <p:spPr>
          <a:xfrm>
            <a:off x="4739640" y="2743200"/>
            <a:ext cx="304800" cy="369332"/>
          </a:xfrm>
          <a:prstGeom prst="rect">
            <a:avLst/>
          </a:prstGeom>
          <a:solidFill>
            <a:srgbClr val="FFFF00"/>
          </a:solidFill>
        </p:spPr>
        <p:txBody>
          <a:bodyPr wrap="square" rtlCol="0">
            <a:spAutoFit/>
          </a:bodyPr>
          <a:lstStyle/>
          <a:p>
            <a:r>
              <a:rPr lang="en-US" dirty="0"/>
              <a:t>+</a:t>
            </a:r>
          </a:p>
        </p:txBody>
      </p:sp>
      <p:sp>
        <p:nvSpPr>
          <p:cNvPr id="26" name="مربع نص 25"/>
          <p:cNvSpPr txBox="1"/>
          <p:nvPr/>
        </p:nvSpPr>
        <p:spPr>
          <a:xfrm>
            <a:off x="4754880" y="3689590"/>
            <a:ext cx="304800" cy="369332"/>
          </a:xfrm>
          <a:prstGeom prst="rect">
            <a:avLst/>
          </a:prstGeom>
          <a:solidFill>
            <a:srgbClr val="FFFF00"/>
          </a:solidFill>
        </p:spPr>
        <p:txBody>
          <a:bodyPr wrap="square" rtlCol="0">
            <a:spAutoFit/>
          </a:bodyPr>
          <a:lstStyle/>
          <a:p>
            <a:r>
              <a:rPr lang="en-US" dirty="0"/>
              <a:t>-</a:t>
            </a:r>
          </a:p>
        </p:txBody>
      </p:sp>
      <p:sp>
        <p:nvSpPr>
          <p:cNvPr id="27" name="مربع نص 26"/>
          <p:cNvSpPr txBox="1"/>
          <p:nvPr/>
        </p:nvSpPr>
        <p:spPr>
          <a:xfrm>
            <a:off x="993140" y="2759956"/>
            <a:ext cx="381000" cy="261610"/>
          </a:xfrm>
          <a:prstGeom prst="rect">
            <a:avLst/>
          </a:prstGeom>
          <a:solidFill>
            <a:srgbClr val="92D050"/>
          </a:solidFill>
        </p:spPr>
        <p:txBody>
          <a:bodyPr wrap="square" rtlCol="0">
            <a:spAutoFit/>
          </a:bodyPr>
          <a:lstStyle/>
          <a:p>
            <a:r>
              <a:rPr lang="en-US" sz="1100" b="1" dirty="0"/>
              <a:t>5</a:t>
            </a:r>
          </a:p>
        </p:txBody>
      </p:sp>
      <p:sp>
        <p:nvSpPr>
          <p:cNvPr id="28" name="مربع نص 27"/>
          <p:cNvSpPr txBox="1"/>
          <p:nvPr/>
        </p:nvSpPr>
        <p:spPr>
          <a:xfrm>
            <a:off x="4038600" y="2759955"/>
            <a:ext cx="381000" cy="261610"/>
          </a:xfrm>
          <a:prstGeom prst="rect">
            <a:avLst/>
          </a:prstGeom>
          <a:solidFill>
            <a:srgbClr val="92D050"/>
          </a:solidFill>
        </p:spPr>
        <p:txBody>
          <a:bodyPr wrap="square" rtlCol="0">
            <a:spAutoFit/>
          </a:bodyPr>
          <a:lstStyle/>
          <a:p>
            <a:r>
              <a:rPr lang="en-US" sz="1100" b="1" dirty="0"/>
              <a:t>1</a:t>
            </a:r>
          </a:p>
        </p:txBody>
      </p:sp>
      <p:sp>
        <p:nvSpPr>
          <p:cNvPr id="29" name="مربع نص 28"/>
          <p:cNvSpPr txBox="1"/>
          <p:nvPr/>
        </p:nvSpPr>
        <p:spPr>
          <a:xfrm>
            <a:off x="993140" y="3651334"/>
            <a:ext cx="381000" cy="261610"/>
          </a:xfrm>
          <a:prstGeom prst="rect">
            <a:avLst/>
          </a:prstGeom>
          <a:solidFill>
            <a:srgbClr val="92D050"/>
          </a:solidFill>
        </p:spPr>
        <p:txBody>
          <a:bodyPr wrap="square" rtlCol="0">
            <a:spAutoFit/>
          </a:bodyPr>
          <a:lstStyle/>
          <a:p>
            <a:r>
              <a:rPr lang="en-US" sz="1100" b="1" dirty="0"/>
              <a:t>2</a:t>
            </a:r>
          </a:p>
        </p:txBody>
      </p:sp>
    </p:spTree>
    <p:extLst>
      <p:ext uri="{BB962C8B-B14F-4D97-AF65-F5344CB8AC3E}">
        <p14:creationId xmlns:p14="http://schemas.microsoft.com/office/powerpoint/2010/main" val="23395684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left)">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barn(inVertical)">
                                      <p:cBhvr>
                                        <p:cTn id="49" dur="500"/>
                                        <p:tgtEl>
                                          <p:spTgt spid="27"/>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arn(inVertical)">
                                      <p:cBhvr>
                                        <p:cTn id="52" dur="500"/>
                                        <p:tgtEl>
                                          <p:spTgt spid="28"/>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barn(inVertical)">
                                      <p:cBhvr>
                                        <p:cTn id="55" dur="500"/>
                                        <p:tgtEl>
                                          <p:spTgt spid="29"/>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barn(inVertical)">
                                      <p:cBhvr>
                                        <p:cTn id="58" dur="500"/>
                                        <p:tgtEl>
                                          <p:spTgt spid="17"/>
                                        </p:tgtEl>
                                      </p:cBhvr>
                                    </p:animEffect>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randombar(horizontal)">
                                      <p:cBhvr>
                                        <p:cTn id="63" dur="500"/>
                                        <p:tgtEl>
                                          <p:spTgt spid="13"/>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randombar(horizontal)">
                                      <p:cBhvr>
                                        <p:cTn id="66" dur="500"/>
                                        <p:tgtEl>
                                          <p:spTgt spid="15"/>
                                        </p:tgtEl>
                                      </p:cBhvr>
                                    </p:animEffect>
                                  </p:childTnLst>
                                </p:cTn>
                              </p:par>
                              <p:par>
                                <p:cTn id="67" presetID="14" presetClass="entr" presetSubtype="10"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randombar(horizontal)">
                                      <p:cBhvr>
                                        <p:cTn id="69" dur="500"/>
                                        <p:tgtEl>
                                          <p:spTgt spid="1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wipe(down)">
                                      <p:cBhvr>
                                        <p:cTn id="74" dur="500"/>
                                        <p:tgtEl>
                                          <p:spTgt spid="21"/>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Effect transition="in" filter="wipe(left)">
                                      <p:cBhvr>
                                        <p:cTn id="79" dur="500"/>
                                        <p:tgtEl>
                                          <p:spTgt spid="20"/>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1"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wipe(up)">
                                      <p:cBhvr>
                                        <p:cTn id="84" dur="5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2"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wipe(right)">
                                      <p:cBhvr>
                                        <p:cTn id="89" dur="500"/>
                                        <p:tgtEl>
                                          <p:spTgt spid="22"/>
                                        </p:tgtEl>
                                      </p:cBhvr>
                                    </p:animEffect>
                                  </p:childTnLst>
                                </p:cTn>
                              </p:par>
                            </p:childTnLst>
                          </p:cTn>
                        </p:par>
                      </p:childTnLst>
                    </p:cTn>
                  </p:par>
                  <p:par>
                    <p:cTn id="90" fill="hold">
                      <p:stCondLst>
                        <p:cond delay="indefinite"/>
                      </p:stCondLst>
                      <p:childTnLst>
                        <p:par>
                          <p:cTn id="91" fill="hold">
                            <p:stCondLst>
                              <p:cond delay="0"/>
                            </p:stCondLst>
                            <p:childTnLst>
                              <p:par>
                                <p:cTn id="92" presetID="53" presetClass="entr" presetSubtype="16" fill="hold" grpId="0" nodeType="clickEffect">
                                  <p:stCondLst>
                                    <p:cond delay="0"/>
                                  </p:stCondLst>
                                  <p:childTnLst>
                                    <p:set>
                                      <p:cBhvr>
                                        <p:cTn id="93" dur="1" fill="hold">
                                          <p:stCondLst>
                                            <p:cond delay="0"/>
                                          </p:stCondLst>
                                        </p:cTn>
                                        <p:tgtEl>
                                          <p:spTgt spid="23"/>
                                        </p:tgtEl>
                                        <p:attrNameLst>
                                          <p:attrName>style.visibility</p:attrName>
                                        </p:attrNameLst>
                                      </p:cBhvr>
                                      <p:to>
                                        <p:strVal val="visible"/>
                                      </p:to>
                                    </p:set>
                                    <p:anim calcmode="lin" valueType="num">
                                      <p:cBhvr>
                                        <p:cTn id="94" dur="500" fill="hold"/>
                                        <p:tgtEl>
                                          <p:spTgt spid="23"/>
                                        </p:tgtEl>
                                        <p:attrNameLst>
                                          <p:attrName>ppt_w</p:attrName>
                                        </p:attrNameLst>
                                      </p:cBhvr>
                                      <p:tavLst>
                                        <p:tav tm="0">
                                          <p:val>
                                            <p:fltVal val="0"/>
                                          </p:val>
                                        </p:tav>
                                        <p:tav tm="100000">
                                          <p:val>
                                            <p:strVal val="#ppt_w"/>
                                          </p:val>
                                        </p:tav>
                                      </p:tavLst>
                                    </p:anim>
                                    <p:anim calcmode="lin" valueType="num">
                                      <p:cBhvr>
                                        <p:cTn id="95" dur="500" fill="hold"/>
                                        <p:tgtEl>
                                          <p:spTgt spid="23"/>
                                        </p:tgtEl>
                                        <p:attrNameLst>
                                          <p:attrName>ppt_h</p:attrName>
                                        </p:attrNameLst>
                                      </p:cBhvr>
                                      <p:tavLst>
                                        <p:tav tm="0">
                                          <p:val>
                                            <p:fltVal val="0"/>
                                          </p:val>
                                        </p:tav>
                                        <p:tav tm="100000">
                                          <p:val>
                                            <p:strVal val="#ppt_h"/>
                                          </p:val>
                                        </p:tav>
                                      </p:tavLst>
                                    </p:anim>
                                    <p:animEffect transition="in" filter="fade">
                                      <p:cBhvr>
                                        <p:cTn id="96" dur="500"/>
                                        <p:tgtEl>
                                          <p:spTgt spid="23"/>
                                        </p:tgtEl>
                                      </p:cBhvr>
                                    </p:animEffect>
                                  </p:childTnLst>
                                </p:cTn>
                              </p:par>
                            </p:childTnLst>
                          </p:cTn>
                        </p:par>
                      </p:childTnLst>
                    </p:cTn>
                  </p:par>
                  <p:par>
                    <p:cTn id="97" fill="hold">
                      <p:stCondLst>
                        <p:cond delay="indefinite"/>
                      </p:stCondLst>
                      <p:childTnLst>
                        <p:par>
                          <p:cTn id="98" fill="hold">
                            <p:stCondLst>
                              <p:cond delay="0"/>
                            </p:stCondLst>
                            <p:childTnLst>
                              <p:par>
                                <p:cTn id="99" presetID="45" presetClass="entr" presetSubtype="0" fill="hold" grpId="0" nodeType="clickEffect">
                                  <p:stCondLst>
                                    <p:cond delay="0"/>
                                  </p:stCondLst>
                                  <p:childTnLst>
                                    <p:set>
                                      <p:cBhvr>
                                        <p:cTn id="100" dur="1" fill="hold">
                                          <p:stCondLst>
                                            <p:cond delay="0"/>
                                          </p:stCondLst>
                                        </p:cTn>
                                        <p:tgtEl>
                                          <p:spTgt spid="24"/>
                                        </p:tgtEl>
                                        <p:attrNameLst>
                                          <p:attrName>style.visibility</p:attrName>
                                        </p:attrNameLst>
                                      </p:cBhvr>
                                      <p:to>
                                        <p:strVal val="visible"/>
                                      </p:to>
                                    </p:set>
                                    <p:animEffect transition="in" filter="fade">
                                      <p:cBhvr>
                                        <p:cTn id="101" dur="2000"/>
                                        <p:tgtEl>
                                          <p:spTgt spid="24"/>
                                        </p:tgtEl>
                                      </p:cBhvr>
                                    </p:animEffect>
                                    <p:anim calcmode="lin" valueType="num">
                                      <p:cBhvr>
                                        <p:cTn id="102" dur="2000" fill="hold"/>
                                        <p:tgtEl>
                                          <p:spTgt spid="24"/>
                                        </p:tgtEl>
                                        <p:attrNameLst>
                                          <p:attrName>ppt_w</p:attrName>
                                        </p:attrNameLst>
                                      </p:cBhvr>
                                      <p:tavLst>
                                        <p:tav tm="0" fmla="#ppt_w*sin(2.5*pi*$)">
                                          <p:val>
                                            <p:fltVal val="0"/>
                                          </p:val>
                                        </p:tav>
                                        <p:tav tm="100000">
                                          <p:val>
                                            <p:fltVal val="1"/>
                                          </p:val>
                                        </p:tav>
                                      </p:tavLst>
                                    </p:anim>
                                    <p:anim calcmode="lin" valueType="num">
                                      <p:cBhvr>
                                        <p:cTn id="103" dur="2000" fill="hold"/>
                                        <p:tgtEl>
                                          <p:spTgt spid="24"/>
                                        </p:tgtEl>
                                        <p:attrNameLst>
                                          <p:attrName>ppt_h</p:attrName>
                                        </p:attrNameLst>
                                      </p:cBhvr>
                                      <p:tavLst>
                                        <p:tav tm="0">
                                          <p:val>
                                            <p:strVal val="#ppt_h"/>
                                          </p:val>
                                        </p:tav>
                                        <p:tav tm="100000">
                                          <p:val>
                                            <p:strVal val="#ppt_h"/>
                                          </p:val>
                                        </p:tav>
                                      </p:tavLst>
                                    </p:anim>
                                  </p:childTnLst>
                                </p:cTn>
                              </p:par>
                            </p:childTnLst>
                          </p:cTn>
                        </p:par>
                      </p:childTnLst>
                    </p:cTn>
                  </p:par>
                  <p:par>
                    <p:cTn id="104" fill="hold">
                      <p:stCondLst>
                        <p:cond delay="indefinite"/>
                      </p:stCondLst>
                      <p:childTnLst>
                        <p:par>
                          <p:cTn id="105" fill="hold">
                            <p:stCondLst>
                              <p:cond delay="0"/>
                            </p:stCondLst>
                            <p:childTnLst>
                              <p:par>
                                <p:cTn id="106" presetID="14" presetClass="entr" presetSubtype="10" fill="hold" grpId="0" nodeType="clickEffect">
                                  <p:stCondLst>
                                    <p:cond delay="0"/>
                                  </p:stCondLst>
                                  <p:childTnLst>
                                    <p:set>
                                      <p:cBhvr>
                                        <p:cTn id="107" dur="1" fill="hold">
                                          <p:stCondLst>
                                            <p:cond delay="0"/>
                                          </p:stCondLst>
                                        </p:cTn>
                                        <p:tgtEl>
                                          <p:spTgt spid="25"/>
                                        </p:tgtEl>
                                        <p:attrNameLst>
                                          <p:attrName>style.visibility</p:attrName>
                                        </p:attrNameLst>
                                      </p:cBhvr>
                                      <p:to>
                                        <p:strVal val="visible"/>
                                      </p:to>
                                    </p:set>
                                    <p:animEffect transition="in" filter="randombar(horizontal)">
                                      <p:cBhvr>
                                        <p:cTn id="108" dur="500"/>
                                        <p:tgtEl>
                                          <p:spTgt spid="25"/>
                                        </p:tgtEl>
                                      </p:cBhvr>
                                    </p:animEffect>
                                  </p:childTnLst>
                                </p:cTn>
                              </p:par>
                            </p:childTnLst>
                          </p:cTn>
                        </p:par>
                      </p:childTnLst>
                    </p:cTn>
                  </p:par>
                  <p:par>
                    <p:cTn id="109" fill="hold">
                      <p:stCondLst>
                        <p:cond delay="indefinite"/>
                      </p:stCondLst>
                      <p:childTnLst>
                        <p:par>
                          <p:cTn id="110" fill="hold">
                            <p:stCondLst>
                              <p:cond delay="0"/>
                            </p:stCondLst>
                            <p:childTnLst>
                              <p:par>
                                <p:cTn id="111" presetID="16" presetClass="entr" presetSubtype="21" fill="hold" grpId="0" nodeType="clickEffect">
                                  <p:stCondLst>
                                    <p:cond delay="0"/>
                                  </p:stCondLst>
                                  <p:childTnLst>
                                    <p:set>
                                      <p:cBhvr>
                                        <p:cTn id="112" dur="1" fill="hold">
                                          <p:stCondLst>
                                            <p:cond delay="0"/>
                                          </p:stCondLst>
                                        </p:cTn>
                                        <p:tgtEl>
                                          <p:spTgt spid="26"/>
                                        </p:tgtEl>
                                        <p:attrNameLst>
                                          <p:attrName>style.visibility</p:attrName>
                                        </p:attrNameLst>
                                      </p:cBhvr>
                                      <p:to>
                                        <p:strVal val="visible"/>
                                      </p:to>
                                    </p:set>
                                    <p:animEffect transition="in" filter="barn(inVertical)">
                                      <p:cBhvr>
                                        <p:cTn id="113" dur="500"/>
                                        <p:tgtEl>
                                          <p:spTgt spid="26"/>
                                        </p:tgtEl>
                                      </p:cBhvr>
                                    </p:animEffect>
                                  </p:childTnLst>
                                </p:cTn>
                              </p:par>
                            </p:childTnLst>
                          </p:cTn>
                        </p:par>
                      </p:childTnLst>
                    </p:cTn>
                  </p:par>
                  <p:par>
                    <p:cTn id="114" fill="hold">
                      <p:stCondLst>
                        <p:cond delay="indefinite"/>
                      </p:stCondLst>
                      <p:childTnLst>
                        <p:par>
                          <p:cTn id="115" fill="hold">
                            <p:stCondLst>
                              <p:cond delay="0"/>
                            </p:stCondLst>
                            <p:childTnLst>
                              <p:par>
                                <p:cTn id="116" presetID="16" presetClass="entr" presetSubtype="21" fill="hold" nodeType="clickEffect">
                                  <p:stCondLst>
                                    <p:cond delay="0"/>
                                  </p:stCondLst>
                                  <p:childTnLst>
                                    <p:set>
                                      <p:cBhvr>
                                        <p:cTn id="117" dur="1" fill="hold">
                                          <p:stCondLst>
                                            <p:cond delay="0"/>
                                          </p:stCondLst>
                                        </p:cTn>
                                        <p:tgtEl>
                                          <p:spTgt spid="3">
                                            <p:txEl>
                                              <p:pRg st="7" end="7"/>
                                            </p:txEl>
                                          </p:spTgt>
                                        </p:tgtEl>
                                        <p:attrNameLst>
                                          <p:attrName>style.visibility</p:attrName>
                                        </p:attrNameLst>
                                      </p:cBhvr>
                                      <p:to>
                                        <p:strVal val="visible"/>
                                      </p:to>
                                    </p:set>
                                    <p:animEffect transition="in" filter="barn(inVertical)">
                                      <p:cBhvr>
                                        <p:cTn id="118" dur="500"/>
                                        <p:tgtEl>
                                          <p:spTgt spid="3">
                                            <p:txEl>
                                              <p:pRg st="7" end="7"/>
                                            </p:txEl>
                                          </p:spTgt>
                                        </p:tgtEl>
                                      </p:cBhvr>
                                    </p:animEffect>
                                  </p:childTnLst>
                                </p:cTn>
                              </p:par>
                            </p:childTnLst>
                          </p:cTn>
                        </p:par>
                      </p:childTnLst>
                    </p:cTn>
                  </p:par>
                  <p:par>
                    <p:cTn id="119" fill="hold">
                      <p:stCondLst>
                        <p:cond delay="indefinite"/>
                      </p:stCondLst>
                      <p:childTnLst>
                        <p:par>
                          <p:cTn id="120" fill="hold">
                            <p:stCondLst>
                              <p:cond delay="0"/>
                            </p:stCondLst>
                            <p:childTnLst>
                              <p:par>
                                <p:cTn id="121" presetID="16" presetClass="entr" presetSubtype="21" fill="hold" nodeType="clickEffect">
                                  <p:stCondLst>
                                    <p:cond delay="0"/>
                                  </p:stCondLst>
                                  <p:childTnLst>
                                    <p:set>
                                      <p:cBhvr>
                                        <p:cTn id="122" dur="1" fill="hold">
                                          <p:stCondLst>
                                            <p:cond delay="0"/>
                                          </p:stCondLst>
                                        </p:cTn>
                                        <p:tgtEl>
                                          <p:spTgt spid="3">
                                            <p:txEl>
                                              <p:pRg st="8" end="8"/>
                                            </p:txEl>
                                          </p:spTgt>
                                        </p:tgtEl>
                                        <p:attrNameLst>
                                          <p:attrName>style.visibility</p:attrName>
                                        </p:attrNameLst>
                                      </p:cBhvr>
                                      <p:to>
                                        <p:strVal val="visible"/>
                                      </p:to>
                                    </p:set>
                                    <p:animEffect transition="in" filter="barn(inVertical)">
                                      <p:cBhvr>
                                        <p:cTn id="1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3" grpId="0" animBg="1"/>
      <p:bldP spid="14" grpId="0" animBg="1"/>
      <p:bldP spid="15" grpId="0" animBg="1"/>
      <p:bldP spid="17"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9021A4-98E1-49B3-AD98-CECF9AEF9ABB}"/>
              </a:ext>
            </a:extLst>
          </p:cNvPr>
          <p:cNvSpPr>
            <a:spLocks noGrp="1"/>
          </p:cNvSpPr>
          <p:nvPr>
            <p:ph idx="1"/>
          </p:nvPr>
        </p:nvSpPr>
        <p:spPr>
          <a:xfrm>
            <a:off x="457200" y="533400"/>
            <a:ext cx="8229600" cy="5715000"/>
          </a:xfrm>
        </p:spPr>
        <p:txBody>
          <a:bodyPr/>
          <a:lstStyle/>
          <a:p>
            <a:pPr marL="0" indent="0">
              <a:buNone/>
            </a:pPr>
            <a:r>
              <a:rPr lang="ar-JO" sz="2400" b="1" dirty="0">
                <a:solidFill>
                  <a:srgbClr val="C00000"/>
                </a:solidFill>
              </a:rPr>
              <a:t>الخلية الثالثة ( </a:t>
            </a:r>
            <a:r>
              <a:rPr lang="en-US" sz="2400" b="1" dirty="0">
                <a:solidFill>
                  <a:srgbClr val="C00000"/>
                </a:solidFill>
              </a:rPr>
              <a:t>S3,D2</a:t>
            </a:r>
            <a:r>
              <a:rPr lang="ar-JO" sz="2400" b="1" dirty="0">
                <a:solidFill>
                  <a:srgbClr val="C00000"/>
                </a:solidFill>
              </a:rPr>
              <a:t>):</a:t>
            </a:r>
          </a:p>
          <a:p>
            <a:pPr marL="0" indent="0">
              <a:buNone/>
            </a:pPr>
            <a:r>
              <a:rPr lang="ar-JO" sz="2400" dirty="0"/>
              <a:t>المسار المغلق:</a:t>
            </a:r>
          </a:p>
          <a:p>
            <a:pPr marL="0" indent="0" algn="l">
              <a:buNone/>
            </a:pPr>
            <a:r>
              <a:rPr lang="ar-JO" sz="2400" dirty="0">
                <a:solidFill>
                  <a:srgbClr val="00B0F0"/>
                </a:solidFill>
              </a:rPr>
              <a:t>    </a:t>
            </a:r>
            <a:r>
              <a:rPr lang="en-US" sz="2400" dirty="0">
                <a:solidFill>
                  <a:srgbClr val="00B0F0"/>
                </a:solidFill>
              </a:rPr>
              <a:t>(S3,D2)</a:t>
            </a:r>
            <a:r>
              <a:rPr lang="en-US" sz="2400" dirty="0"/>
              <a:t>      (S2,D2)      (S2,D3)      (S3.D3)       </a:t>
            </a:r>
            <a:r>
              <a:rPr lang="en-US" sz="2400" dirty="0">
                <a:solidFill>
                  <a:srgbClr val="00B0F0"/>
                </a:solidFill>
              </a:rPr>
              <a:t>(S3,D2)</a:t>
            </a:r>
          </a:p>
          <a:p>
            <a:pPr marL="0" indent="0">
              <a:buNone/>
            </a:pPr>
            <a:endParaRPr lang="ar-JO" dirty="0"/>
          </a:p>
          <a:p>
            <a:pPr marL="0" indent="0">
              <a:buNone/>
            </a:pPr>
            <a:endParaRPr lang="ar-JO" dirty="0"/>
          </a:p>
          <a:p>
            <a:pPr marL="0" indent="0">
              <a:buNone/>
            </a:pPr>
            <a:endParaRPr lang="ar-JO" dirty="0"/>
          </a:p>
          <a:p>
            <a:pPr marL="0" indent="0">
              <a:buNone/>
            </a:pPr>
            <a:endParaRPr lang="ar-JO" dirty="0"/>
          </a:p>
          <a:p>
            <a:pPr marL="0" indent="0" algn="l">
              <a:buNone/>
            </a:pPr>
            <a:r>
              <a:rPr lang="en-US" b="1" dirty="0">
                <a:solidFill>
                  <a:srgbClr val="FF0000"/>
                </a:solidFill>
              </a:rPr>
              <a:t>Indirect Cost = +6 – 4 + 0 – 7 = -5</a:t>
            </a:r>
            <a:r>
              <a:rPr lang="ar-JO" b="1" dirty="0">
                <a:solidFill>
                  <a:srgbClr val="FF0000"/>
                </a:solidFill>
              </a:rPr>
              <a:t> </a:t>
            </a:r>
          </a:p>
          <a:p>
            <a:pPr marL="0" indent="0">
              <a:buNone/>
            </a:pPr>
            <a:r>
              <a:rPr lang="ar-JO" sz="2400" dirty="0"/>
              <a:t>وبما أن التكاليف غير المباشرة سالبة: المسار مجدي </a:t>
            </a:r>
            <a:r>
              <a:rPr lang="ar-JO" sz="2400" b="1" dirty="0"/>
              <a:t>ويجب</a:t>
            </a:r>
            <a:r>
              <a:rPr lang="ar-JO" sz="2400" dirty="0"/>
              <a:t> فتحه لأنه يقلل التكاليف.</a:t>
            </a:r>
            <a:endParaRPr lang="ar-SA" sz="2400" dirty="0"/>
          </a:p>
        </p:txBody>
      </p:sp>
      <p:sp>
        <p:nvSpPr>
          <p:cNvPr id="4" name="Date Placeholder 3">
            <a:extLst>
              <a:ext uri="{FF2B5EF4-FFF2-40B4-BE49-F238E27FC236}">
                <a16:creationId xmlns="" xmlns:a16="http://schemas.microsoft.com/office/drawing/2014/main" id="{695914A1-5151-44F0-ADC2-3A1D2660FCE3}"/>
              </a:ext>
            </a:extLst>
          </p:cNvPr>
          <p:cNvSpPr>
            <a:spLocks noGrp="1"/>
          </p:cNvSpPr>
          <p:nvPr>
            <p:ph type="dt" sz="half" idx="10"/>
          </p:nvPr>
        </p:nvSpPr>
        <p:spPr/>
        <p:txBody>
          <a:bodyPr/>
          <a:lstStyle/>
          <a:p>
            <a:fld id="{31D2D69D-B640-4FBB-8DBB-B52545A5EC29}" type="datetime1">
              <a:rPr lang="en-US" smtClean="0"/>
              <a:pPr/>
              <a:t>11/21/2022</a:t>
            </a:fld>
            <a:endParaRPr lang="en-US" dirty="0"/>
          </a:p>
        </p:txBody>
      </p:sp>
      <p:sp>
        <p:nvSpPr>
          <p:cNvPr id="6" name="Slide Number Placeholder 5">
            <a:extLst>
              <a:ext uri="{FF2B5EF4-FFF2-40B4-BE49-F238E27FC236}">
                <a16:creationId xmlns=""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pPr/>
              <a:t>11</a:t>
            </a:fld>
            <a:endParaRPr lang="en-US"/>
          </a:p>
        </p:txBody>
      </p:sp>
      <p:sp>
        <p:nvSpPr>
          <p:cNvPr id="7" name="سهم إلى اليمين 6"/>
          <p:cNvSpPr/>
          <p:nvPr/>
        </p:nvSpPr>
        <p:spPr>
          <a:xfrm>
            <a:off x="1524000" y="2133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2819400" y="212852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إلى اليمين 8"/>
          <p:cNvSpPr/>
          <p:nvPr/>
        </p:nvSpPr>
        <p:spPr>
          <a:xfrm>
            <a:off x="4114800" y="212344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سهم إلى اليمين 9"/>
          <p:cNvSpPr/>
          <p:nvPr/>
        </p:nvSpPr>
        <p:spPr>
          <a:xfrm>
            <a:off x="5410200" y="211836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جدول 10"/>
          <p:cNvGraphicFramePr>
            <a:graphicFrameLocks noGrp="1"/>
          </p:cNvGraphicFramePr>
          <p:nvPr>
            <p:extLst>
              <p:ext uri="{D42A27DB-BD31-4B8C-83A1-F6EECF244321}">
                <p14:modId xmlns:p14="http://schemas.microsoft.com/office/powerpoint/2010/main" val="3308602899"/>
              </p:ext>
            </p:extLst>
          </p:nvPr>
        </p:nvGraphicFramePr>
        <p:xfrm>
          <a:off x="990600" y="2743200"/>
          <a:ext cx="6096000" cy="160020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685800">
                <a:tc>
                  <a:txBody>
                    <a:bodyPr/>
                    <a:lstStyle/>
                    <a:p>
                      <a:endParaRPr lang="en-US" dirty="0"/>
                    </a:p>
                  </a:txBody>
                  <a:tcPr/>
                </a:tc>
                <a:tc>
                  <a:txBody>
                    <a:bodyPr/>
                    <a:lstStyle/>
                    <a:p>
                      <a:endParaRPr lang="ar-JO" dirty="0"/>
                    </a:p>
                    <a:p>
                      <a:endParaRPr lang="ar-JO" dirty="0"/>
                    </a:p>
                    <a:p>
                      <a:endParaRPr lang="en-US" dirty="0"/>
                    </a:p>
                  </a:txBody>
                  <a:tcPr/>
                </a:tc>
                <a:extLst>
                  <a:ext uri="{0D108BD9-81ED-4DB2-BD59-A6C34878D82A}">
                    <a16:rowId xmlns="" xmlns:a16="http://schemas.microsoft.com/office/drawing/2014/main" val="10000"/>
                  </a:ext>
                </a:extLst>
              </a:tr>
              <a:tr h="685800">
                <a:tc>
                  <a:txBody>
                    <a:bodyPr/>
                    <a:lstStyle/>
                    <a:p>
                      <a:endParaRPr lang="en-US" dirty="0"/>
                    </a:p>
                  </a:txBody>
                  <a:tcPr/>
                </a:tc>
                <a:tc>
                  <a:txBody>
                    <a:bodyPr/>
                    <a:lstStyle/>
                    <a:p>
                      <a:endParaRPr lang="ar-JO" dirty="0"/>
                    </a:p>
                    <a:p>
                      <a:endParaRPr lang="ar-JO" dirty="0"/>
                    </a:p>
                  </a:txBody>
                  <a:tcPr/>
                </a:tc>
                <a:extLst>
                  <a:ext uri="{0D108BD9-81ED-4DB2-BD59-A6C34878D82A}">
                    <a16:rowId xmlns="" xmlns:a16="http://schemas.microsoft.com/office/drawing/2014/main" val="10001"/>
                  </a:ext>
                </a:extLst>
              </a:tr>
            </a:tbl>
          </a:graphicData>
        </a:graphic>
      </p:graphicFrame>
      <p:sp>
        <p:nvSpPr>
          <p:cNvPr id="12" name="مربع نص 11"/>
          <p:cNvSpPr txBox="1"/>
          <p:nvPr/>
        </p:nvSpPr>
        <p:spPr>
          <a:xfrm>
            <a:off x="990600" y="2743200"/>
            <a:ext cx="381000" cy="246221"/>
          </a:xfrm>
          <a:prstGeom prst="rect">
            <a:avLst/>
          </a:prstGeom>
          <a:solidFill>
            <a:srgbClr val="92D050"/>
          </a:solidFill>
        </p:spPr>
        <p:txBody>
          <a:bodyPr wrap="square" rtlCol="0">
            <a:spAutoFit/>
          </a:bodyPr>
          <a:lstStyle/>
          <a:p>
            <a:r>
              <a:rPr lang="en-US" sz="1000" dirty="0"/>
              <a:t>4</a:t>
            </a:r>
          </a:p>
        </p:txBody>
      </p:sp>
      <p:sp>
        <p:nvSpPr>
          <p:cNvPr id="13" name="مربع نص 12"/>
          <p:cNvSpPr txBox="1"/>
          <p:nvPr/>
        </p:nvSpPr>
        <p:spPr>
          <a:xfrm>
            <a:off x="2819400" y="2744986"/>
            <a:ext cx="381000" cy="246221"/>
          </a:xfrm>
          <a:prstGeom prst="rect">
            <a:avLst/>
          </a:prstGeom>
          <a:solidFill>
            <a:srgbClr val="FFC000"/>
          </a:solidFill>
        </p:spPr>
        <p:txBody>
          <a:bodyPr wrap="square" rtlCol="0">
            <a:spAutoFit/>
          </a:bodyPr>
          <a:lstStyle/>
          <a:p>
            <a:r>
              <a:rPr lang="en-US" sz="1000" dirty="0"/>
              <a:t>7</a:t>
            </a:r>
          </a:p>
        </p:txBody>
      </p:sp>
      <p:sp>
        <p:nvSpPr>
          <p:cNvPr id="14" name="مربع نص 13"/>
          <p:cNvSpPr txBox="1"/>
          <p:nvPr/>
        </p:nvSpPr>
        <p:spPr>
          <a:xfrm>
            <a:off x="5567680" y="3666572"/>
            <a:ext cx="381000" cy="246221"/>
          </a:xfrm>
          <a:prstGeom prst="rect">
            <a:avLst/>
          </a:prstGeom>
          <a:solidFill>
            <a:srgbClr val="FFC000"/>
          </a:solidFill>
        </p:spPr>
        <p:txBody>
          <a:bodyPr wrap="square" rtlCol="0">
            <a:spAutoFit/>
          </a:bodyPr>
          <a:lstStyle/>
          <a:p>
            <a:r>
              <a:rPr lang="en-US" sz="1000" dirty="0"/>
              <a:t>4</a:t>
            </a:r>
          </a:p>
        </p:txBody>
      </p:sp>
      <p:sp>
        <p:nvSpPr>
          <p:cNvPr id="15" name="مربع نص 14"/>
          <p:cNvSpPr txBox="1"/>
          <p:nvPr/>
        </p:nvSpPr>
        <p:spPr>
          <a:xfrm>
            <a:off x="5524500" y="2750825"/>
            <a:ext cx="381000" cy="246221"/>
          </a:xfrm>
          <a:prstGeom prst="rect">
            <a:avLst/>
          </a:prstGeom>
          <a:solidFill>
            <a:srgbClr val="FFC000"/>
          </a:solidFill>
        </p:spPr>
        <p:txBody>
          <a:bodyPr wrap="square" rtlCol="0">
            <a:spAutoFit/>
          </a:bodyPr>
          <a:lstStyle/>
          <a:p>
            <a:r>
              <a:rPr lang="en-US" sz="1000" dirty="0"/>
              <a:t>7</a:t>
            </a:r>
          </a:p>
        </p:txBody>
      </p:sp>
      <p:sp>
        <p:nvSpPr>
          <p:cNvPr id="16" name="مربع نص 15"/>
          <p:cNvSpPr txBox="1"/>
          <p:nvPr/>
        </p:nvSpPr>
        <p:spPr>
          <a:xfrm>
            <a:off x="4076700" y="2743200"/>
            <a:ext cx="381000" cy="246221"/>
          </a:xfrm>
          <a:prstGeom prst="rect">
            <a:avLst/>
          </a:prstGeom>
          <a:solidFill>
            <a:srgbClr val="92D050"/>
          </a:solidFill>
        </p:spPr>
        <p:txBody>
          <a:bodyPr wrap="square" rtlCol="0">
            <a:spAutoFit/>
          </a:bodyPr>
          <a:lstStyle/>
          <a:p>
            <a:r>
              <a:rPr lang="en-US" sz="1000" dirty="0"/>
              <a:t>0</a:t>
            </a:r>
          </a:p>
        </p:txBody>
      </p:sp>
      <p:sp>
        <p:nvSpPr>
          <p:cNvPr id="17" name="مربع نص 16"/>
          <p:cNvSpPr txBox="1"/>
          <p:nvPr/>
        </p:nvSpPr>
        <p:spPr>
          <a:xfrm>
            <a:off x="4046220" y="3671653"/>
            <a:ext cx="381000" cy="246221"/>
          </a:xfrm>
          <a:prstGeom prst="rect">
            <a:avLst/>
          </a:prstGeom>
          <a:solidFill>
            <a:srgbClr val="92D050"/>
          </a:solidFill>
        </p:spPr>
        <p:txBody>
          <a:bodyPr wrap="square" rtlCol="0">
            <a:spAutoFit/>
          </a:bodyPr>
          <a:lstStyle/>
          <a:p>
            <a:r>
              <a:rPr lang="en-US" sz="1000" dirty="0"/>
              <a:t>7</a:t>
            </a:r>
          </a:p>
        </p:txBody>
      </p:sp>
      <p:sp>
        <p:nvSpPr>
          <p:cNvPr id="18" name="مربع نص 17"/>
          <p:cNvSpPr txBox="1"/>
          <p:nvPr/>
        </p:nvSpPr>
        <p:spPr>
          <a:xfrm>
            <a:off x="1023620" y="3689590"/>
            <a:ext cx="381000" cy="246221"/>
          </a:xfrm>
          <a:prstGeom prst="rect">
            <a:avLst/>
          </a:prstGeom>
          <a:solidFill>
            <a:srgbClr val="92D050"/>
          </a:solidFill>
        </p:spPr>
        <p:txBody>
          <a:bodyPr wrap="square" rtlCol="0">
            <a:spAutoFit/>
          </a:bodyPr>
          <a:lstStyle/>
          <a:p>
            <a:r>
              <a:rPr lang="en-US" sz="1000" dirty="0"/>
              <a:t>6</a:t>
            </a:r>
          </a:p>
        </p:txBody>
      </p:sp>
      <p:sp>
        <p:nvSpPr>
          <p:cNvPr id="19" name="سهم للأسفل 18"/>
          <p:cNvSpPr/>
          <p:nvPr/>
        </p:nvSpPr>
        <p:spPr>
          <a:xfrm>
            <a:off x="5074920" y="3507745"/>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سهم إلى اليمين 19"/>
          <p:cNvSpPr/>
          <p:nvPr/>
        </p:nvSpPr>
        <p:spPr>
          <a:xfrm>
            <a:off x="2301240" y="3112532"/>
            <a:ext cx="2971800" cy="265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سهم لأعلى 20"/>
          <p:cNvSpPr/>
          <p:nvPr/>
        </p:nvSpPr>
        <p:spPr>
          <a:xfrm>
            <a:off x="2261870" y="3378523"/>
            <a:ext cx="190500" cy="5674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سهم إلى اليسار 21"/>
          <p:cNvSpPr/>
          <p:nvPr/>
        </p:nvSpPr>
        <p:spPr>
          <a:xfrm>
            <a:off x="2240280" y="4058922"/>
            <a:ext cx="3032760" cy="1945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مربع نص 22"/>
          <p:cNvSpPr txBox="1"/>
          <p:nvPr/>
        </p:nvSpPr>
        <p:spPr>
          <a:xfrm>
            <a:off x="1524000" y="3671813"/>
            <a:ext cx="304800" cy="369332"/>
          </a:xfrm>
          <a:prstGeom prst="rect">
            <a:avLst/>
          </a:prstGeom>
          <a:solidFill>
            <a:srgbClr val="FFFF00"/>
          </a:solidFill>
        </p:spPr>
        <p:txBody>
          <a:bodyPr wrap="square" rtlCol="0">
            <a:spAutoFit/>
          </a:bodyPr>
          <a:lstStyle/>
          <a:p>
            <a:r>
              <a:rPr lang="en-US" dirty="0"/>
              <a:t>+</a:t>
            </a:r>
          </a:p>
        </p:txBody>
      </p:sp>
      <p:sp>
        <p:nvSpPr>
          <p:cNvPr id="24" name="مربع نص 23"/>
          <p:cNvSpPr txBox="1"/>
          <p:nvPr/>
        </p:nvSpPr>
        <p:spPr>
          <a:xfrm>
            <a:off x="1404620" y="2743200"/>
            <a:ext cx="304800" cy="369332"/>
          </a:xfrm>
          <a:prstGeom prst="rect">
            <a:avLst/>
          </a:prstGeom>
          <a:solidFill>
            <a:srgbClr val="FFFF00"/>
          </a:solidFill>
        </p:spPr>
        <p:txBody>
          <a:bodyPr wrap="square" rtlCol="0">
            <a:spAutoFit/>
          </a:bodyPr>
          <a:lstStyle/>
          <a:p>
            <a:r>
              <a:rPr lang="en-US" dirty="0"/>
              <a:t>-</a:t>
            </a:r>
          </a:p>
        </p:txBody>
      </p:sp>
      <p:sp>
        <p:nvSpPr>
          <p:cNvPr id="25" name="مربع نص 24"/>
          <p:cNvSpPr txBox="1"/>
          <p:nvPr/>
        </p:nvSpPr>
        <p:spPr>
          <a:xfrm>
            <a:off x="4739640" y="2743200"/>
            <a:ext cx="304800" cy="369332"/>
          </a:xfrm>
          <a:prstGeom prst="rect">
            <a:avLst/>
          </a:prstGeom>
          <a:solidFill>
            <a:srgbClr val="FFFF00"/>
          </a:solidFill>
        </p:spPr>
        <p:txBody>
          <a:bodyPr wrap="square" rtlCol="0">
            <a:spAutoFit/>
          </a:bodyPr>
          <a:lstStyle/>
          <a:p>
            <a:r>
              <a:rPr lang="en-US" dirty="0"/>
              <a:t>+</a:t>
            </a:r>
          </a:p>
        </p:txBody>
      </p:sp>
      <p:sp>
        <p:nvSpPr>
          <p:cNvPr id="26" name="مربع نص 25"/>
          <p:cNvSpPr txBox="1"/>
          <p:nvPr/>
        </p:nvSpPr>
        <p:spPr>
          <a:xfrm>
            <a:off x="4754880" y="3689590"/>
            <a:ext cx="304800" cy="369332"/>
          </a:xfrm>
          <a:prstGeom prst="rect">
            <a:avLst/>
          </a:prstGeom>
          <a:solidFill>
            <a:srgbClr val="FFFF00"/>
          </a:solidFill>
        </p:spPr>
        <p:txBody>
          <a:bodyPr wrap="square" rtlCol="0">
            <a:spAutoFit/>
          </a:bodyPr>
          <a:lstStyle/>
          <a:p>
            <a:r>
              <a:rPr lang="en-US" dirty="0"/>
              <a:t>-</a:t>
            </a:r>
          </a:p>
        </p:txBody>
      </p:sp>
    </p:spTree>
    <p:extLst>
      <p:ext uri="{BB962C8B-B14F-4D97-AF65-F5344CB8AC3E}">
        <p14:creationId xmlns:p14="http://schemas.microsoft.com/office/powerpoint/2010/main" val="1214439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out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45"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2000"/>
                                        <p:tgtEl>
                                          <p:spTgt spid="12"/>
                                        </p:tgtEl>
                                      </p:cBhvr>
                                    </p:animEffect>
                                    <p:anim calcmode="lin" valueType="num">
                                      <p:cBhvr>
                                        <p:cTn id="52" dur="2000" fill="hold"/>
                                        <p:tgtEl>
                                          <p:spTgt spid="12"/>
                                        </p:tgtEl>
                                        <p:attrNameLst>
                                          <p:attrName>ppt_w</p:attrName>
                                        </p:attrNameLst>
                                      </p:cBhvr>
                                      <p:tavLst>
                                        <p:tav tm="0" fmla="#ppt_w*sin(2.5*pi*$)">
                                          <p:val>
                                            <p:fltVal val="0"/>
                                          </p:val>
                                        </p:tav>
                                        <p:tav tm="100000">
                                          <p:val>
                                            <p:fltVal val="1"/>
                                          </p:val>
                                        </p:tav>
                                      </p:tavLst>
                                    </p:anim>
                                    <p:anim calcmode="lin" valueType="num">
                                      <p:cBhvr>
                                        <p:cTn id="53" dur="2000" fill="hold"/>
                                        <p:tgtEl>
                                          <p:spTgt spid="12"/>
                                        </p:tgtEl>
                                        <p:attrNameLst>
                                          <p:attrName>ppt_h</p:attrName>
                                        </p:attrNameLst>
                                      </p:cBhvr>
                                      <p:tavLst>
                                        <p:tav tm="0">
                                          <p:val>
                                            <p:strVal val="#ppt_h"/>
                                          </p:val>
                                        </p:tav>
                                        <p:tav tm="100000">
                                          <p:val>
                                            <p:strVal val="#ppt_h"/>
                                          </p:val>
                                        </p:tav>
                                      </p:tavLst>
                                    </p:anim>
                                  </p:childTnLst>
                                </p:cTn>
                              </p:par>
                              <p:par>
                                <p:cTn id="54" presetID="45" presetClass="entr" presetSubtype="0"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2000"/>
                                        <p:tgtEl>
                                          <p:spTgt spid="18"/>
                                        </p:tgtEl>
                                      </p:cBhvr>
                                    </p:animEffect>
                                    <p:anim calcmode="lin" valueType="num">
                                      <p:cBhvr>
                                        <p:cTn id="57" dur="2000" fill="hold"/>
                                        <p:tgtEl>
                                          <p:spTgt spid="18"/>
                                        </p:tgtEl>
                                        <p:attrNameLst>
                                          <p:attrName>ppt_w</p:attrName>
                                        </p:attrNameLst>
                                      </p:cBhvr>
                                      <p:tavLst>
                                        <p:tav tm="0" fmla="#ppt_w*sin(2.5*pi*$)">
                                          <p:val>
                                            <p:fltVal val="0"/>
                                          </p:val>
                                        </p:tav>
                                        <p:tav tm="100000">
                                          <p:val>
                                            <p:fltVal val="1"/>
                                          </p:val>
                                        </p:tav>
                                      </p:tavLst>
                                    </p:anim>
                                    <p:anim calcmode="lin" valueType="num">
                                      <p:cBhvr>
                                        <p:cTn id="58" dur="2000" fill="hold"/>
                                        <p:tgtEl>
                                          <p:spTgt spid="18"/>
                                        </p:tgtEl>
                                        <p:attrNameLst>
                                          <p:attrName>ppt_h</p:attrName>
                                        </p:attrNameLst>
                                      </p:cBhvr>
                                      <p:tavLst>
                                        <p:tav tm="0">
                                          <p:val>
                                            <p:strVal val="#ppt_h"/>
                                          </p:val>
                                        </p:tav>
                                        <p:tav tm="100000">
                                          <p:val>
                                            <p:strVal val="#ppt_h"/>
                                          </p:val>
                                        </p:tav>
                                      </p:tavLst>
                                    </p:anim>
                                  </p:childTnLst>
                                </p:cTn>
                              </p:par>
                              <p:par>
                                <p:cTn id="59" presetID="45" presetClass="entr" presetSubtype="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2000"/>
                                        <p:tgtEl>
                                          <p:spTgt spid="16"/>
                                        </p:tgtEl>
                                      </p:cBhvr>
                                    </p:animEffect>
                                    <p:anim calcmode="lin" valueType="num">
                                      <p:cBhvr>
                                        <p:cTn id="62" dur="2000" fill="hold"/>
                                        <p:tgtEl>
                                          <p:spTgt spid="16"/>
                                        </p:tgtEl>
                                        <p:attrNameLst>
                                          <p:attrName>ppt_w</p:attrName>
                                        </p:attrNameLst>
                                      </p:cBhvr>
                                      <p:tavLst>
                                        <p:tav tm="0" fmla="#ppt_w*sin(2.5*pi*$)">
                                          <p:val>
                                            <p:fltVal val="0"/>
                                          </p:val>
                                        </p:tav>
                                        <p:tav tm="100000">
                                          <p:val>
                                            <p:fltVal val="1"/>
                                          </p:val>
                                        </p:tav>
                                      </p:tavLst>
                                    </p:anim>
                                    <p:anim calcmode="lin" valueType="num">
                                      <p:cBhvr>
                                        <p:cTn id="63" dur="2000" fill="hold"/>
                                        <p:tgtEl>
                                          <p:spTgt spid="16"/>
                                        </p:tgtEl>
                                        <p:attrNameLst>
                                          <p:attrName>ppt_h</p:attrName>
                                        </p:attrNameLst>
                                      </p:cBhvr>
                                      <p:tavLst>
                                        <p:tav tm="0">
                                          <p:val>
                                            <p:strVal val="#ppt_h"/>
                                          </p:val>
                                        </p:tav>
                                        <p:tav tm="100000">
                                          <p:val>
                                            <p:strVal val="#ppt_h"/>
                                          </p:val>
                                        </p:tav>
                                      </p:tavLst>
                                    </p:anim>
                                  </p:childTnLst>
                                </p:cTn>
                              </p:par>
                              <p:par>
                                <p:cTn id="64" presetID="45" presetClass="entr" presetSubtype="0" fill="hold" grpId="0" nodeType="with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2000"/>
                                        <p:tgtEl>
                                          <p:spTgt spid="17"/>
                                        </p:tgtEl>
                                      </p:cBhvr>
                                    </p:animEffect>
                                    <p:anim calcmode="lin" valueType="num">
                                      <p:cBhvr>
                                        <p:cTn id="67" dur="2000" fill="hold"/>
                                        <p:tgtEl>
                                          <p:spTgt spid="17"/>
                                        </p:tgtEl>
                                        <p:attrNameLst>
                                          <p:attrName>ppt_w</p:attrName>
                                        </p:attrNameLst>
                                      </p:cBhvr>
                                      <p:tavLst>
                                        <p:tav tm="0" fmla="#ppt_w*sin(2.5*pi*$)">
                                          <p:val>
                                            <p:fltVal val="0"/>
                                          </p:val>
                                        </p:tav>
                                        <p:tav tm="100000">
                                          <p:val>
                                            <p:fltVal val="1"/>
                                          </p:val>
                                        </p:tav>
                                      </p:tavLst>
                                    </p:anim>
                                    <p:anim calcmode="lin" valueType="num">
                                      <p:cBhvr>
                                        <p:cTn id="68" dur="20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6" presetClass="entr" presetSubtype="16"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circle(in)">
                                      <p:cBhvr>
                                        <p:cTn id="73" dur="2000"/>
                                        <p:tgtEl>
                                          <p:spTgt spid="13"/>
                                        </p:tgtEl>
                                      </p:cBhvr>
                                    </p:animEffect>
                                  </p:childTnLst>
                                </p:cTn>
                              </p:par>
                              <p:par>
                                <p:cTn id="74" presetID="6" presetClass="entr" presetSubtype="16" fill="hold" grpId="0" nodeType="withEffect">
                                  <p:stCondLst>
                                    <p:cond delay="0"/>
                                  </p:stCondLst>
                                  <p:childTnLst>
                                    <p:set>
                                      <p:cBhvr>
                                        <p:cTn id="75" dur="1" fill="hold">
                                          <p:stCondLst>
                                            <p:cond delay="0"/>
                                          </p:stCondLst>
                                        </p:cTn>
                                        <p:tgtEl>
                                          <p:spTgt spid="15"/>
                                        </p:tgtEl>
                                        <p:attrNameLst>
                                          <p:attrName>style.visibility</p:attrName>
                                        </p:attrNameLst>
                                      </p:cBhvr>
                                      <p:to>
                                        <p:strVal val="visible"/>
                                      </p:to>
                                    </p:set>
                                    <p:animEffect transition="in" filter="circle(in)">
                                      <p:cBhvr>
                                        <p:cTn id="76" dur="2000"/>
                                        <p:tgtEl>
                                          <p:spTgt spid="15"/>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circle(in)">
                                      <p:cBhvr>
                                        <p:cTn id="79" dur="2000"/>
                                        <p:tgtEl>
                                          <p:spTgt spid="14"/>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grpId="0" nodeType="click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wipe(down)">
                                      <p:cBhvr>
                                        <p:cTn id="84" dur="500"/>
                                        <p:tgtEl>
                                          <p:spTgt spid="21"/>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20"/>
                                        </p:tgtEl>
                                        <p:attrNameLst>
                                          <p:attrName>style.visibility</p:attrName>
                                        </p:attrNameLst>
                                      </p:cBhvr>
                                      <p:to>
                                        <p:strVal val="visible"/>
                                      </p:to>
                                    </p:set>
                                    <p:animEffect transition="in" filter="wipe(left)">
                                      <p:cBhvr>
                                        <p:cTn id="89" dur="500"/>
                                        <p:tgtEl>
                                          <p:spTgt spid="20"/>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grpId="0" nodeType="click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wipe(up)">
                                      <p:cBhvr>
                                        <p:cTn id="94" dur="500"/>
                                        <p:tgtEl>
                                          <p:spTgt spid="1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2" fill="hold" grpId="0" nodeType="clickEffect">
                                  <p:stCondLst>
                                    <p:cond delay="0"/>
                                  </p:stCondLst>
                                  <p:childTnLst>
                                    <p:set>
                                      <p:cBhvr>
                                        <p:cTn id="98" dur="1" fill="hold">
                                          <p:stCondLst>
                                            <p:cond delay="0"/>
                                          </p:stCondLst>
                                        </p:cTn>
                                        <p:tgtEl>
                                          <p:spTgt spid="22"/>
                                        </p:tgtEl>
                                        <p:attrNameLst>
                                          <p:attrName>style.visibility</p:attrName>
                                        </p:attrNameLst>
                                      </p:cBhvr>
                                      <p:to>
                                        <p:strVal val="visible"/>
                                      </p:to>
                                    </p:set>
                                    <p:animEffect transition="in" filter="wipe(right)">
                                      <p:cBhvr>
                                        <p:cTn id="99" dur="500"/>
                                        <p:tgtEl>
                                          <p:spTgt spid="22"/>
                                        </p:tgtEl>
                                      </p:cBhvr>
                                    </p:animEffect>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23"/>
                                        </p:tgtEl>
                                        <p:attrNameLst>
                                          <p:attrName>style.visibility</p:attrName>
                                        </p:attrNameLst>
                                      </p:cBhvr>
                                      <p:to>
                                        <p:strVal val="visible"/>
                                      </p:to>
                                    </p:set>
                                    <p:animEffect transition="in" filter="fade">
                                      <p:cBhvr>
                                        <p:cTn id="104" dur="1000"/>
                                        <p:tgtEl>
                                          <p:spTgt spid="23"/>
                                        </p:tgtEl>
                                      </p:cBhvr>
                                    </p:animEffect>
                                    <p:anim calcmode="lin" valueType="num">
                                      <p:cBhvr>
                                        <p:cTn id="105" dur="1000" fill="hold"/>
                                        <p:tgtEl>
                                          <p:spTgt spid="23"/>
                                        </p:tgtEl>
                                        <p:attrNameLst>
                                          <p:attrName>ppt_x</p:attrName>
                                        </p:attrNameLst>
                                      </p:cBhvr>
                                      <p:tavLst>
                                        <p:tav tm="0">
                                          <p:val>
                                            <p:strVal val="#ppt_x"/>
                                          </p:val>
                                        </p:tav>
                                        <p:tav tm="100000">
                                          <p:val>
                                            <p:strVal val="#ppt_x"/>
                                          </p:val>
                                        </p:tav>
                                      </p:tavLst>
                                    </p:anim>
                                    <p:anim calcmode="lin" valueType="num">
                                      <p:cBhvr>
                                        <p:cTn id="10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circle(in)">
                                      <p:cBhvr>
                                        <p:cTn id="111" dur="2000"/>
                                        <p:tgtEl>
                                          <p:spTgt spid="24"/>
                                        </p:tgtEl>
                                      </p:cBhvr>
                                    </p:animEffect>
                                  </p:childTnLst>
                                </p:cTn>
                              </p:par>
                            </p:childTnLst>
                          </p:cTn>
                        </p:par>
                      </p:childTnLst>
                    </p:cTn>
                  </p:par>
                  <p:par>
                    <p:cTn id="112" fill="hold">
                      <p:stCondLst>
                        <p:cond delay="indefinite"/>
                      </p:stCondLst>
                      <p:childTnLst>
                        <p:par>
                          <p:cTn id="113" fill="hold">
                            <p:stCondLst>
                              <p:cond delay="0"/>
                            </p:stCondLst>
                            <p:childTnLst>
                              <p:par>
                                <p:cTn id="114" presetID="26" presetClass="entr" presetSubtype="0" fill="hold" grpId="0" nodeType="clickEffect">
                                  <p:stCondLst>
                                    <p:cond delay="0"/>
                                  </p:stCondLst>
                                  <p:childTnLst>
                                    <p:set>
                                      <p:cBhvr>
                                        <p:cTn id="115" dur="1" fill="hold">
                                          <p:stCondLst>
                                            <p:cond delay="0"/>
                                          </p:stCondLst>
                                        </p:cTn>
                                        <p:tgtEl>
                                          <p:spTgt spid="25"/>
                                        </p:tgtEl>
                                        <p:attrNameLst>
                                          <p:attrName>style.visibility</p:attrName>
                                        </p:attrNameLst>
                                      </p:cBhvr>
                                      <p:to>
                                        <p:strVal val="visible"/>
                                      </p:to>
                                    </p:set>
                                    <p:animEffect transition="in" filter="wipe(down)">
                                      <p:cBhvr>
                                        <p:cTn id="116" dur="580">
                                          <p:stCondLst>
                                            <p:cond delay="0"/>
                                          </p:stCondLst>
                                        </p:cTn>
                                        <p:tgtEl>
                                          <p:spTgt spid="25"/>
                                        </p:tgtEl>
                                      </p:cBhvr>
                                    </p:animEffect>
                                    <p:anim calcmode="lin" valueType="num">
                                      <p:cBhvr>
                                        <p:cTn id="117"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18"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19"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20"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21"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22" dur="26">
                                          <p:stCondLst>
                                            <p:cond delay="650"/>
                                          </p:stCondLst>
                                        </p:cTn>
                                        <p:tgtEl>
                                          <p:spTgt spid="25"/>
                                        </p:tgtEl>
                                      </p:cBhvr>
                                      <p:to x="100000" y="60000"/>
                                    </p:animScale>
                                    <p:animScale>
                                      <p:cBhvr>
                                        <p:cTn id="123" dur="166" decel="50000">
                                          <p:stCondLst>
                                            <p:cond delay="676"/>
                                          </p:stCondLst>
                                        </p:cTn>
                                        <p:tgtEl>
                                          <p:spTgt spid="25"/>
                                        </p:tgtEl>
                                      </p:cBhvr>
                                      <p:to x="100000" y="100000"/>
                                    </p:animScale>
                                    <p:animScale>
                                      <p:cBhvr>
                                        <p:cTn id="124" dur="26">
                                          <p:stCondLst>
                                            <p:cond delay="1312"/>
                                          </p:stCondLst>
                                        </p:cTn>
                                        <p:tgtEl>
                                          <p:spTgt spid="25"/>
                                        </p:tgtEl>
                                      </p:cBhvr>
                                      <p:to x="100000" y="80000"/>
                                    </p:animScale>
                                    <p:animScale>
                                      <p:cBhvr>
                                        <p:cTn id="125" dur="166" decel="50000">
                                          <p:stCondLst>
                                            <p:cond delay="1338"/>
                                          </p:stCondLst>
                                        </p:cTn>
                                        <p:tgtEl>
                                          <p:spTgt spid="25"/>
                                        </p:tgtEl>
                                      </p:cBhvr>
                                      <p:to x="100000" y="100000"/>
                                    </p:animScale>
                                    <p:animScale>
                                      <p:cBhvr>
                                        <p:cTn id="126" dur="26">
                                          <p:stCondLst>
                                            <p:cond delay="1642"/>
                                          </p:stCondLst>
                                        </p:cTn>
                                        <p:tgtEl>
                                          <p:spTgt spid="25"/>
                                        </p:tgtEl>
                                      </p:cBhvr>
                                      <p:to x="100000" y="90000"/>
                                    </p:animScale>
                                    <p:animScale>
                                      <p:cBhvr>
                                        <p:cTn id="127" dur="166" decel="50000">
                                          <p:stCondLst>
                                            <p:cond delay="1668"/>
                                          </p:stCondLst>
                                        </p:cTn>
                                        <p:tgtEl>
                                          <p:spTgt spid="25"/>
                                        </p:tgtEl>
                                      </p:cBhvr>
                                      <p:to x="100000" y="100000"/>
                                    </p:animScale>
                                    <p:animScale>
                                      <p:cBhvr>
                                        <p:cTn id="128" dur="26">
                                          <p:stCondLst>
                                            <p:cond delay="1808"/>
                                          </p:stCondLst>
                                        </p:cTn>
                                        <p:tgtEl>
                                          <p:spTgt spid="25"/>
                                        </p:tgtEl>
                                      </p:cBhvr>
                                      <p:to x="100000" y="95000"/>
                                    </p:animScale>
                                    <p:animScale>
                                      <p:cBhvr>
                                        <p:cTn id="129" dur="166" decel="50000">
                                          <p:stCondLst>
                                            <p:cond delay="1834"/>
                                          </p:stCondLst>
                                        </p:cTn>
                                        <p:tgtEl>
                                          <p:spTgt spid="25"/>
                                        </p:tgtEl>
                                      </p:cBhvr>
                                      <p:to x="100000" y="100000"/>
                                    </p:animScale>
                                  </p:childTnLst>
                                </p:cTn>
                              </p:par>
                            </p:childTnLst>
                          </p:cTn>
                        </p:par>
                      </p:childTnLst>
                    </p:cTn>
                  </p:par>
                  <p:par>
                    <p:cTn id="130" fill="hold">
                      <p:stCondLst>
                        <p:cond delay="indefinite"/>
                      </p:stCondLst>
                      <p:childTnLst>
                        <p:par>
                          <p:cTn id="131" fill="hold">
                            <p:stCondLst>
                              <p:cond delay="0"/>
                            </p:stCondLst>
                            <p:childTnLst>
                              <p:par>
                                <p:cTn id="132" presetID="14" presetClass="entr" presetSubtype="10" fill="hold" grpId="0" nodeType="clickEffect">
                                  <p:stCondLst>
                                    <p:cond delay="0"/>
                                  </p:stCondLst>
                                  <p:childTnLst>
                                    <p:set>
                                      <p:cBhvr>
                                        <p:cTn id="133" dur="1" fill="hold">
                                          <p:stCondLst>
                                            <p:cond delay="0"/>
                                          </p:stCondLst>
                                        </p:cTn>
                                        <p:tgtEl>
                                          <p:spTgt spid="26"/>
                                        </p:tgtEl>
                                        <p:attrNameLst>
                                          <p:attrName>style.visibility</p:attrName>
                                        </p:attrNameLst>
                                      </p:cBhvr>
                                      <p:to>
                                        <p:strVal val="visible"/>
                                      </p:to>
                                    </p:set>
                                    <p:animEffect transition="in" filter="randombar(horizontal)">
                                      <p:cBhvr>
                                        <p:cTn id="134" dur="500"/>
                                        <p:tgtEl>
                                          <p:spTgt spid="26"/>
                                        </p:tgtEl>
                                      </p:cBhvr>
                                    </p:animEffect>
                                  </p:childTnLst>
                                </p:cTn>
                              </p:par>
                            </p:childTnLst>
                          </p:cTn>
                        </p:par>
                      </p:childTnLst>
                    </p:cTn>
                  </p:par>
                  <p:par>
                    <p:cTn id="135" fill="hold">
                      <p:stCondLst>
                        <p:cond delay="indefinite"/>
                      </p:stCondLst>
                      <p:childTnLst>
                        <p:par>
                          <p:cTn id="136" fill="hold">
                            <p:stCondLst>
                              <p:cond delay="0"/>
                            </p:stCondLst>
                            <p:childTnLst>
                              <p:par>
                                <p:cTn id="137" presetID="42" presetClass="entr" presetSubtype="0" fill="hold" nodeType="clickEffect">
                                  <p:stCondLst>
                                    <p:cond delay="0"/>
                                  </p:stCondLst>
                                  <p:childTnLst>
                                    <p:set>
                                      <p:cBhvr>
                                        <p:cTn id="138" dur="1" fill="hold">
                                          <p:stCondLst>
                                            <p:cond delay="0"/>
                                          </p:stCondLst>
                                        </p:cTn>
                                        <p:tgtEl>
                                          <p:spTgt spid="3">
                                            <p:txEl>
                                              <p:pRg st="7" end="7"/>
                                            </p:txEl>
                                          </p:spTgt>
                                        </p:tgtEl>
                                        <p:attrNameLst>
                                          <p:attrName>style.visibility</p:attrName>
                                        </p:attrNameLst>
                                      </p:cBhvr>
                                      <p:to>
                                        <p:strVal val="visible"/>
                                      </p:to>
                                    </p:set>
                                    <p:animEffect transition="in" filter="fade">
                                      <p:cBhvr>
                                        <p:cTn id="139" dur="1000"/>
                                        <p:tgtEl>
                                          <p:spTgt spid="3">
                                            <p:txEl>
                                              <p:pRg st="7" end="7"/>
                                            </p:txEl>
                                          </p:spTgt>
                                        </p:tgtEl>
                                      </p:cBhvr>
                                    </p:animEffect>
                                    <p:anim calcmode="lin" valueType="num">
                                      <p:cBhvr>
                                        <p:cTn id="1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42" presetClass="entr" presetSubtype="0" fill="hold" nodeType="clickEffect">
                                  <p:stCondLst>
                                    <p:cond delay="0"/>
                                  </p:stCondLst>
                                  <p:childTnLst>
                                    <p:set>
                                      <p:cBhvr>
                                        <p:cTn id="145" dur="1" fill="hold">
                                          <p:stCondLst>
                                            <p:cond delay="0"/>
                                          </p:stCondLst>
                                        </p:cTn>
                                        <p:tgtEl>
                                          <p:spTgt spid="3">
                                            <p:txEl>
                                              <p:pRg st="8" end="8"/>
                                            </p:txEl>
                                          </p:spTgt>
                                        </p:tgtEl>
                                        <p:attrNameLst>
                                          <p:attrName>style.visibility</p:attrName>
                                        </p:attrNameLst>
                                      </p:cBhvr>
                                      <p:to>
                                        <p:strVal val="visible"/>
                                      </p:to>
                                    </p:set>
                                    <p:animEffect transition="in" filter="fade">
                                      <p:cBhvr>
                                        <p:cTn id="146" dur="1000"/>
                                        <p:tgtEl>
                                          <p:spTgt spid="3">
                                            <p:txEl>
                                              <p:pRg st="8" end="8"/>
                                            </p:txEl>
                                          </p:spTgt>
                                        </p:tgtEl>
                                      </p:cBhvr>
                                    </p:animEffect>
                                    <p:anim calcmode="lin" valueType="num">
                                      <p:cBhvr>
                                        <p:cTn id="1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4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9021A4-98E1-49B3-AD98-CECF9AEF9ABB}"/>
              </a:ext>
            </a:extLst>
          </p:cNvPr>
          <p:cNvSpPr>
            <a:spLocks noGrp="1"/>
          </p:cNvSpPr>
          <p:nvPr>
            <p:ph idx="1"/>
          </p:nvPr>
        </p:nvSpPr>
        <p:spPr>
          <a:xfrm>
            <a:off x="457200" y="1066800"/>
            <a:ext cx="8229600" cy="5257800"/>
          </a:xfrm>
        </p:spPr>
        <p:txBody>
          <a:bodyPr>
            <a:normAutofit/>
          </a:bodyPr>
          <a:lstStyle/>
          <a:p>
            <a:pPr marL="0" indent="0">
              <a:buNone/>
            </a:pPr>
            <a:r>
              <a:rPr lang="ar-JO" sz="2400" b="1" dirty="0">
                <a:solidFill>
                  <a:srgbClr val="C00000"/>
                </a:solidFill>
              </a:rPr>
              <a:t>الخلية الرابعة ( </a:t>
            </a:r>
            <a:r>
              <a:rPr lang="en-US" sz="2400" b="1" dirty="0">
                <a:solidFill>
                  <a:srgbClr val="C00000"/>
                </a:solidFill>
              </a:rPr>
              <a:t>S3,D1</a:t>
            </a:r>
            <a:r>
              <a:rPr lang="ar-JO" sz="2400" b="1" dirty="0">
                <a:solidFill>
                  <a:srgbClr val="C00000"/>
                </a:solidFill>
              </a:rPr>
              <a:t>):</a:t>
            </a:r>
          </a:p>
          <a:p>
            <a:pPr marL="0" indent="0">
              <a:buNone/>
            </a:pPr>
            <a:r>
              <a:rPr lang="ar-JO" sz="2400" dirty="0"/>
              <a:t>المسار المغلق:</a:t>
            </a:r>
          </a:p>
          <a:p>
            <a:pPr marL="0" indent="0" algn="l">
              <a:buNone/>
            </a:pPr>
            <a:r>
              <a:rPr lang="ar-JO" sz="2000" dirty="0">
                <a:solidFill>
                  <a:srgbClr val="00B0F0"/>
                </a:solidFill>
              </a:rPr>
              <a:t>    </a:t>
            </a:r>
            <a:r>
              <a:rPr lang="en-US" sz="2000" dirty="0">
                <a:solidFill>
                  <a:srgbClr val="00B0F0"/>
                </a:solidFill>
              </a:rPr>
              <a:t>(S3,D1)</a:t>
            </a:r>
            <a:r>
              <a:rPr lang="en-US" sz="2000" dirty="0"/>
              <a:t>       (S1,D1)      (S1,D2)       (S2.D2)        (S2.D3)       (S3.D3)        </a:t>
            </a:r>
            <a:r>
              <a:rPr lang="en-US" sz="2000" dirty="0">
                <a:solidFill>
                  <a:srgbClr val="00B0F0"/>
                </a:solidFill>
              </a:rPr>
              <a:t>(S3,D1)</a:t>
            </a:r>
          </a:p>
          <a:p>
            <a:pPr marL="0" indent="0">
              <a:buNone/>
            </a:pPr>
            <a:endParaRPr lang="ar-JO" dirty="0"/>
          </a:p>
          <a:p>
            <a:pPr marL="0" indent="0">
              <a:buNone/>
            </a:pPr>
            <a:endParaRPr lang="ar-JO" dirty="0"/>
          </a:p>
          <a:p>
            <a:pPr marL="0" indent="0">
              <a:buNone/>
            </a:pPr>
            <a:endParaRPr lang="ar-JO" dirty="0"/>
          </a:p>
          <a:p>
            <a:pPr marL="0" indent="0">
              <a:buNone/>
            </a:pPr>
            <a:endParaRPr lang="ar-JO" dirty="0"/>
          </a:p>
          <a:p>
            <a:pPr marL="0" indent="0" algn="l">
              <a:buNone/>
            </a:pPr>
            <a:endParaRPr lang="ar-JO" sz="2800" b="1" dirty="0" smtClean="0">
              <a:solidFill>
                <a:srgbClr val="FF0000"/>
              </a:solidFill>
            </a:endParaRPr>
          </a:p>
          <a:p>
            <a:pPr marL="0" indent="0" algn="l">
              <a:buNone/>
            </a:pPr>
            <a:r>
              <a:rPr lang="en-US" sz="2800" b="1" dirty="0" smtClean="0">
                <a:solidFill>
                  <a:srgbClr val="FF0000"/>
                </a:solidFill>
              </a:rPr>
              <a:t>Indirect </a:t>
            </a:r>
            <a:r>
              <a:rPr lang="en-US" sz="2800" b="1" dirty="0">
                <a:solidFill>
                  <a:srgbClr val="FF0000"/>
                </a:solidFill>
              </a:rPr>
              <a:t>Cost = +3 – 5 + 1 – 4 + 0 - 7 = -12</a:t>
            </a:r>
            <a:r>
              <a:rPr lang="ar-JO" sz="2800" b="1" dirty="0">
                <a:solidFill>
                  <a:srgbClr val="FF0000"/>
                </a:solidFill>
              </a:rPr>
              <a:t> </a:t>
            </a:r>
          </a:p>
          <a:p>
            <a:pPr marL="0" indent="0">
              <a:buNone/>
            </a:pPr>
            <a:r>
              <a:rPr lang="ar-JO" sz="2400" dirty="0"/>
              <a:t>وبما أن التكاليف غير المباشرة سالبة: المسار مجدي ويجب فتحه لأنه يقلل التكاليف.</a:t>
            </a:r>
            <a:endParaRPr lang="ar-SA" sz="2400" dirty="0"/>
          </a:p>
        </p:txBody>
      </p:sp>
      <p:sp>
        <p:nvSpPr>
          <p:cNvPr id="4" name="Date Placeholder 3">
            <a:extLst>
              <a:ext uri="{FF2B5EF4-FFF2-40B4-BE49-F238E27FC236}">
                <a16:creationId xmlns="" xmlns:a16="http://schemas.microsoft.com/office/drawing/2014/main" id="{695914A1-5151-44F0-ADC2-3A1D2660FCE3}"/>
              </a:ext>
            </a:extLst>
          </p:cNvPr>
          <p:cNvSpPr>
            <a:spLocks noGrp="1"/>
          </p:cNvSpPr>
          <p:nvPr>
            <p:ph type="dt" sz="half" idx="10"/>
          </p:nvPr>
        </p:nvSpPr>
        <p:spPr/>
        <p:txBody>
          <a:bodyPr/>
          <a:lstStyle/>
          <a:p>
            <a:fld id="{1CFA59BC-5134-4566-B55A-FEC448E77B13}" type="datetime1">
              <a:rPr lang="en-US" smtClean="0"/>
              <a:pPr/>
              <a:t>11/21/2022</a:t>
            </a:fld>
            <a:endParaRPr lang="en-US" dirty="0"/>
          </a:p>
        </p:txBody>
      </p:sp>
      <p:sp>
        <p:nvSpPr>
          <p:cNvPr id="6" name="Slide Number Placeholder 5">
            <a:extLst>
              <a:ext uri="{FF2B5EF4-FFF2-40B4-BE49-F238E27FC236}">
                <a16:creationId xmlns=""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pPr/>
              <a:t>12</a:t>
            </a:fld>
            <a:endParaRPr lang="en-US"/>
          </a:p>
        </p:txBody>
      </p:sp>
      <p:sp>
        <p:nvSpPr>
          <p:cNvPr id="7" name="سهم إلى اليمين 6"/>
          <p:cNvSpPr/>
          <p:nvPr/>
        </p:nvSpPr>
        <p:spPr>
          <a:xfrm>
            <a:off x="1341120" y="2057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2504440" y="2057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إلى اليمين 8"/>
          <p:cNvSpPr/>
          <p:nvPr/>
        </p:nvSpPr>
        <p:spPr>
          <a:xfrm>
            <a:off x="3591560" y="2057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سهم إلى اليمين 9"/>
          <p:cNvSpPr/>
          <p:nvPr/>
        </p:nvSpPr>
        <p:spPr>
          <a:xfrm>
            <a:off x="4739640" y="2057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جدول 10"/>
          <p:cNvGraphicFramePr>
            <a:graphicFrameLocks noGrp="1"/>
          </p:cNvGraphicFramePr>
          <p:nvPr>
            <p:extLst>
              <p:ext uri="{D42A27DB-BD31-4B8C-83A1-F6EECF244321}">
                <p14:modId xmlns:p14="http://schemas.microsoft.com/office/powerpoint/2010/main" val="2851251845"/>
              </p:ext>
            </p:extLst>
          </p:nvPr>
        </p:nvGraphicFramePr>
        <p:xfrm>
          <a:off x="934720" y="2514600"/>
          <a:ext cx="6096000" cy="2286000"/>
        </p:xfrm>
        <a:graphic>
          <a:graphicData uri="http://schemas.openxmlformats.org/drawingml/2006/table">
            <a:tbl>
              <a:tblPr firstRow="1" bandRow="1">
                <a:tableStyleId>{5C22544A-7EE6-4342-B048-85BDC9FD1C3A}</a:tableStyleId>
              </a:tblPr>
              <a:tblGrid>
                <a:gridCol w="2032000">
                  <a:extLst>
                    <a:ext uri="{9D8B030D-6E8A-4147-A177-3AD203B41FA5}">
                      <a16:colId xmlns="" xmlns:a16="http://schemas.microsoft.com/office/drawing/2014/main" val="20000"/>
                    </a:ext>
                  </a:extLst>
                </a:gridCol>
                <a:gridCol w="2032000">
                  <a:extLst>
                    <a:ext uri="{9D8B030D-6E8A-4147-A177-3AD203B41FA5}">
                      <a16:colId xmlns="" xmlns:a16="http://schemas.microsoft.com/office/drawing/2014/main" val="20001"/>
                    </a:ext>
                  </a:extLst>
                </a:gridCol>
                <a:gridCol w="2032000">
                  <a:extLst>
                    <a:ext uri="{9D8B030D-6E8A-4147-A177-3AD203B41FA5}">
                      <a16:colId xmlns="" xmlns:a16="http://schemas.microsoft.com/office/drawing/2014/main" val="20002"/>
                    </a:ext>
                  </a:extLst>
                </a:gridCol>
              </a:tblGrid>
              <a:tr h="912902">
                <a:tc>
                  <a:txBody>
                    <a:bodyPr/>
                    <a:lstStyle/>
                    <a:p>
                      <a:endParaRPr lang="en-US" sz="1800" b="0" dirty="0"/>
                    </a:p>
                  </a:txBody>
                  <a:tcPr/>
                </a:tc>
                <a:tc>
                  <a:txBody>
                    <a:bodyPr/>
                    <a:lstStyle/>
                    <a:p>
                      <a:endParaRPr lang="ar-JO" sz="1800" b="0" dirty="0"/>
                    </a:p>
                    <a:p>
                      <a:endParaRPr lang="ar-JO" sz="1800" b="0" dirty="0"/>
                    </a:p>
                    <a:p>
                      <a:endParaRPr lang="en-US" sz="1800" b="0" dirty="0"/>
                    </a:p>
                  </a:txBody>
                  <a:tcPr/>
                </a:tc>
                <a:tc>
                  <a:txBody>
                    <a:bodyPr/>
                    <a:lstStyle/>
                    <a:p>
                      <a:endParaRPr lang="en-US" sz="1800" b="0" dirty="0"/>
                    </a:p>
                  </a:txBody>
                  <a:tcPr/>
                </a:tc>
                <a:extLst>
                  <a:ext uri="{0D108BD9-81ED-4DB2-BD59-A6C34878D82A}">
                    <a16:rowId xmlns="" xmlns:a16="http://schemas.microsoft.com/office/drawing/2014/main" val="10000"/>
                  </a:ext>
                </a:extLst>
              </a:tr>
              <a:tr h="685800">
                <a:tc>
                  <a:txBody>
                    <a:bodyPr/>
                    <a:lstStyle/>
                    <a:p>
                      <a:endParaRPr lang="en-US" sz="1800" b="0" dirty="0"/>
                    </a:p>
                  </a:txBody>
                  <a:tcPr/>
                </a:tc>
                <a:tc>
                  <a:txBody>
                    <a:bodyPr/>
                    <a:lstStyle/>
                    <a:p>
                      <a:endParaRPr lang="ar-JO" sz="1800" b="0" dirty="0"/>
                    </a:p>
                    <a:p>
                      <a:endParaRPr lang="ar-JO" sz="1800" b="0" dirty="0"/>
                    </a:p>
                  </a:txBody>
                  <a:tcPr/>
                </a:tc>
                <a:tc>
                  <a:txBody>
                    <a:bodyPr/>
                    <a:lstStyle/>
                    <a:p>
                      <a:endParaRPr lang="ar-JO" sz="1800" b="0" dirty="0"/>
                    </a:p>
                  </a:txBody>
                  <a:tcPr/>
                </a:tc>
                <a:extLst>
                  <a:ext uri="{0D108BD9-81ED-4DB2-BD59-A6C34878D82A}">
                    <a16:rowId xmlns="" xmlns:a16="http://schemas.microsoft.com/office/drawing/2014/main" val="10001"/>
                  </a:ext>
                </a:extLst>
              </a:tr>
              <a:tr h="685800">
                <a:tc>
                  <a:txBody>
                    <a:bodyPr/>
                    <a:lstStyle/>
                    <a:p>
                      <a:endParaRPr lang="en-US" sz="1800" b="0" dirty="0"/>
                    </a:p>
                  </a:txBody>
                  <a:tcPr/>
                </a:tc>
                <a:tc>
                  <a:txBody>
                    <a:bodyPr/>
                    <a:lstStyle/>
                    <a:p>
                      <a:endParaRPr lang="ar-JO" sz="1800" b="0" dirty="0"/>
                    </a:p>
                  </a:txBody>
                  <a:tcPr/>
                </a:tc>
                <a:tc>
                  <a:txBody>
                    <a:bodyPr/>
                    <a:lstStyle/>
                    <a:p>
                      <a:endParaRPr lang="ar-JO" sz="1800" b="0" dirty="0"/>
                    </a:p>
                  </a:txBody>
                  <a:tcPr/>
                </a:tc>
                <a:extLst>
                  <a:ext uri="{0D108BD9-81ED-4DB2-BD59-A6C34878D82A}">
                    <a16:rowId xmlns="" xmlns:a16="http://schemas.microsoft.com/office/drawing/2014/main" val="10002"/>
                  </a:ext>
                </a:extLst>
              </a:tr>
            </a:tbl>
          </a:graphicData>
        </a:graphic>
      </p:graphicFrame>
      <p:sp>
        <p:nvSpPr>
          <p:cNvPr id="12" name="مربع نص 11"/>
          <p:cNvSpPr txBox="1"/>
          <p:nvPr/>
        </p:nvSpPr>
        <p:spPr>
          <a:xfrm>
            <a:off x="911860" y="2494732"/>
            <a:ext cx="381000" cy="261610"/>
          </a:xfrm>
          <a:prstGeom prst="rect">
            <a:avLst/>
          </a:prstGeom>
          <a:solidFill>
            <a:srgbClr val="92D050"/>
          </a:solidFill>
        </p:spPr>
        <p:txBody>
          <a:bodyPr wrap="square" rtlCol="0">
            <a:spAutoFit/>
          </a:bodyPr>
          <a:lstStyle/>
          <a:p>
            <a:r>
              <a:rPr lang="en-US" sz="1100" b="1" dirty="0"/>
              <a:t>5</a:t>
            </a:r>
          </a:p>
        </p:txBody>
      </p:sp>
      <p:sp>
        <p:nvSpPr>
          <p:cNvPr id="13" name="مربع نص 12"/>
          <p:cNvSpPr txBox="1"/>
          <p:nvPr/>
        </p:nvSpPr>
        <p:spPr>
          <a:xfrm>
            <a:off x="2219960" y="2506236"/>
            <a:ext cx="381000" cy="246221"/>
          </a:xfrm>
          <a:prstGeom prst="rect">
            <a:avLst/>
          </a:prstGeom>
          <a:solidFill>
            <a:srgbClr val="FFC000"/>
          </a:solidFill>
        </p:spPr>
        <p:txBody>
          <a:bodyPr wrap="square" rtlCol="0">
            <a:spAutoFit/>
          </a:bodyPr>
          <a:lstStyle/>
          <a:p>
            <a:r>
              <a:rPr lang="en-US" sz="1000" dirty="0"/>
              <a:t>9</a:t>
            </a:r>
          </a:p>
        </p:txBody>
      </p:sp>
      <p:sp>
        <p:nvSpPr>
          <p:cNvPr id="14" name="مربع نص 13"/>
          <p:cNvSpPr txBox="1"/>
          <p:nvPr/>
        </p:nvSpPr>
        <p:spPr>
          <a:xfrm>
            <a:off x="4137660" y="3429959"/>
            <a:ext cx="381000" cy="246221"/>
          </a:xfrm>
          <a:prstGeom prst="rect">
            <a:avLst/>
          </a:prstGeom>
          <a:solidFill>
            <a:srgbClr val="FFC000"/>
          </a:solidFill>
        </p:spPr>
        <p:txBody>
          <a:bodyPr wrap="square" rtlCol="0">
            <a:spAutoFit/>
          </a:bodyPr>
          <a:lstStyle/>
          <a:p>
            <a:r>
              <a:rPr lang="en-US" sz="1000" dirty="0"/>
              <a:t>7</a:t>
            </a:r>
          </a:p>
        </p:txBody>
      </p:sp>
      <p:sp>
        <p:nvSpPr>
          <p:cNvPr id="15" name="مربع نص 14"/>
          <p:cNvSpPr txBox="1"/>
          <p:nvPr/>
        </p:nvSpPr>
        <p:spPr>
          <a:xfrm>
            <a:off x="4005580" y="2506235"/>
            <a:ext cx="381000" cy="246221"/>
          </a:xfrm>
          <a:prstGeom prst="rect">
            <a:avLst/>
          </a:prstGeom>
          <a:solidFill>
            <a:srgbClr val="FFC000"/>
          </a:solidFill>
        </p:spPr>
        <p:txBody>
          <a:bodyPr wrap="square" rtlCol="0">
            <a:spAutoFit/>
          </a:bodyPr>
          <a:lstStyle/>
          <a:p>
            <a:r>
              <a:rPr lang="en-US" sz="1000" dirty="0"/>
              <a:t>3</a:t>
            </a:r>
          </a:p>
        </p:txBody>
      </p:sp>
      <p:sp>
        <p:nvSpPr>
          <p:cNvPr id="16" name="مربع نص 15"/>
          <p:cNvSpPr txBox="1"/>
          <p:nvPr/>
        </p:nvSpPr>
        <p:spPr>
          <a:xfrm>
            <a:off x="3004820" y="2506236"/>
            <a:ext cx="381000" cy="261610"/>
          </a:xfrm>
          <a:prstGeom prst="rect">
            <a:avLst/>
          </a:prstGeom>
          <a:solidFill>
            <a:srgbClr val="92D050"/>
          </a:solidFill>
        </p:spPr>
        <p:txBody>
          <a:bodyPr wrap="square" rtlCol="0">
            <a:spAutoFit/>
          </a:bodyPr>
          <a:lstStyle/>
          <a:p>
            <a:r>
              <a:rPr lang="en-US" sz="1100" b="1" dirty="0"/>
              <a:t>1</a:t>
            </a:r>
          </a:p>
        </p:txBody>
      </p:sp>
      <p:sp>
        <p:nvSpPr>
          <p:cNvPr id="17" name="مربع نص 16"/>
          <p:cNvSpPr txBox="1"/>
          <p:nvPr/>
        </p:nvSpPr>
        <p:spPr>
          <a:xfrm>
            <a:off x="3027680" y="3436505"/>
            <a:ext cx="381000" cy="261610"/>
          </a:xfrm>
          <a:prstGeom prst="rect">
            <a:avLst/>
          </a:prstGeom>
          <a:solidFill>
            <a:srgbClr val="92D050"/>
          </a:solidFill>
        </p:spPr>
        <p:txBody>
          <a:bodyPr wrap="square" rtlCol="0">
            <a:spAutoFit/>
          </a:bodyPr>
          <a:lstStyle/>
          <a:p>
            <a:r>
              <a:rPr lang="en-US" sz="1100" b="1" dirty="0"/>
              <a:t>4</a:t>
            </a:r>
          </a:p>
        </p:txBody>
      </p:sp>
      <p:sp>
        <p:nvSpPr>
          <p:cNvPr id="18" name="مربع نص 17"/>
          <p:cNvSpPr txBox="1"/>
          <p:nvPr/>
        </p:nvSpPr>
        <p:spPr>
          <a:xfrm>
            <a:off x="932180" y="3404366"/>
            <a:ext cx="381000" cy="261610"/>
          </a:xfrm>
          <a:prstGeom prst="rect">
            <a:avLst/>
          </a:prstGeom>
          <a:solidFill>
            <a:srgbClr val="92D050"/>
          </a:solidFill>
        </p:spPr>
        <p:txBody>
          <a:bodyPr wrap="square" rtlCol="0">
            <a:spAutoFit/>
          </a:bodyPr>
          <a:lstStyle/>
          <a:p>
            <a:r>
              <a:rPr lang="en-US" sz="1100" b="1" dirty="0"/>
              <a:t>2</a:t>
            </a:r>
          </a:p>
        </p:txBody>
      </p:sp>
      <p:sp>
        <p:nvSpPr>
          <p:cNvPr id="19" name="سهم للأسفل 18"/>
          <p:cNvSpPr/>
          <p:nvPr/>
        </p:nvSpPr>
        <p:spPr>
          <a:xfrm>
            <a:off x="3962400" y="3193578"/>
            <a:ext cx="152400" cy="6926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سهم إلى اليمين 19"/>
          <p:cNvSpPr/>
          <p:nvPr/>
        </p:nvSpPr>
        <p:spPr>
          <a:xfrm>
            <a:off x="1828800" y="2865561"/>
            <a:ext cx="2286000" cy="265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سهم لأعلى 20"/>
          <p:cNvSpPr/>
          <p:nvPr/>
        </p:nvSpPr>
        <p:spPr>
          <a:xfrm>
            <a:off x="1798320" y="3131551"/>
            <a:ext cx="190500" cy="135811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سهم إلى اليسار 21"/>
          <p:cNvSpPr/>
          <p:nvPr/>
        </p:nvSpPr>
        <p:spPr>
          <a:xfrm>
            <a:off x="1869440" y="4489667"/>
            <a:ext cx="3987800" cy="3192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مربع نص 22"/>
          <p:cNvSpPr txBox="1"/>
          <p:nvPr/>
        </p:nvSpPr>
        <p:spPr>
          <a:xfrm>
            <a:off x="5501640" y="3429959"/>
            <a:ext cx="304800" cy="369332"/>
          </a:xfrm>
          <a:prstGeom prst="rect">
            <a:avLst/>
          </a:prstGeom>
          <a:solidFill>
            <a:srgbClr val="FFFF00"/>
          </a:solidFill>
        </p:spPr>
        <p:txBody>
          <a:bodyPr wrap="square" rtlCol="0">
            <a:spAutoFit/>
          </a:bodyPr>
          <a:lstStyle/>
          <a:p>
            <a:r>
              <a:rPr lang="en-US" dirty="0"/>
              <a:t>+</a:t>
            </a:r>
          </a:p>
        </p:txBody>
      </p:sp>
      <p:sp>
        <p:nvSpPr>
          <p:cNvPr id="24" name="مربع نص 23"/>
          <p:cNvSpPr txBox="1"/>
          <p:nvPr/>
        </p:nvSpPr>
        <p:spPr>
          <a:xfrm>
            <a:off x="1404620" y="2496230"/>
            <a:ext cx="304800" cy="369332"/>
          </a:xfrm>
          <a:prstGeom prst="rect">
            <a:avLst/>
          </a:prstGeom>
          <a:solidFill>
            <a:srgbClr val="FFFF00"/>
          </a:solidFill>
        </p:spPr>
        <p:txBody>
          <a:bodyPr wrap="square" rtlCol="0">
            <a:spAutoFit/>
          </a:bodyPr>
          <a:lstStyle/>
          <a:p>
            <a:r>
              <a:rPr lang="en-US" dirty="0"/>
              <a:t>-</a:t>
            </a:r>
          </a:p>
        </p:txBody>
      </p:sp>
      <p:sp>
        <p:nvSpPr>
          <p:cNvPr id="25" name="مربع نص 24"/>
          <p:cNvSpPr txBox="1"/>
          <p:nvPr/>
        </p:nvSpPr>
        <p:spPr>
          <a:xfrm>
            <a:off x="3413760" y="2496230"/>
            <a:ext cx="304800" cy="369332"/>
          </a:xfrm>
          <a:prstGeom prst="rect">
            <a:avLst/>
          </a:prstGeom>
          <a:solidFill>
            <a:srgbClr val="FFFF00"/>
          </a:solidFill>
        </p:spPr>
        <p:txBody>
          <a:bodyPr wrap="square" rtlCol="0">
            <a:spAutoFit/>
          </a:bodyPr>
          <a:lstStyle/>
          <a:p>
            <a:r>
              <a:rPr lang="en-US" dirty="0"/>
              <a:t>+</a:t>
            </a:r>
          </a:p>
        </p:txBody>
      </p:sp>
      <p:sp>
        <p:nvSpPr>
          <p:cNvPr id="26" name="مربع نص 25"/>
          <p:cNvSpPr txBox="1"/>
          <p:nvPr/>
        </p:nvSpPr>
        <p:spPr>
          <a:xfrm>
            <a:off x="3439160" y="3409321"/>
            <a:ext cx="304800" cy="369332"/>
          </a:xfrm>
          <a:prstGeom prst="rect">
            <a:avLst/>
          </a:prstGeom>
          <a:solidFill>
            <a:srgbClr val="FFFF00"/>
          </a:solidFill>
        </p:spPr>
        <p:txBody>
          <a:bodyPr wrap="square" rtlCol="0">
            <a:spAutoFit/>
          </a:bodyPr>
          <a:lstStyle/>
          <a:p>
            <a:r>
              <a:rPr lang="en-US" dirty="0"/>
              <a:t>-</a:t>
            </a:r>
          </a:p>
        </p:txBody>
      </p:sp>
      <p:sp>
        <p:nvSpPr>
          <p:cNvPr id="27" name="مربع نص 26"/>
          <p:cNvSpPr txBox="1"/>
          <p:nvPr/>
        </p:nvSpPr>
        <p:spPr>
          <a:xfrm>
            <a:off x="924560" y="4160973"/>
            <a:ext cx="381000" cy="261610"/>
          </a:xfrm>
          <a:prstGeom prst="rect">
            <a:avLst/>
          </a:prstGeom>
          <a:solidFill>
            <a:srgbClr val="92D050"/>
          </a:solidFill>
        </p:spPr>
        <p:txBody>
          <a:bodyPr wrap="square" rtlCol="0">
            <a:spAutoFit/>
          </a:bodyPr>
          <a:lstStyle/>
          <a:p>
            <a:r>
              <a:rPr lang="en-US" sz="1100" b="1" dirty="0"/>
              <a:t>3</a:t>
            </a:r>
          </a:p>
        </p:txBody>
      </p:sp>
      <p:sp>
        <p:nvSpPr>
          <p:cNvPr id="28" name="مربع نص 27"/>
          <p:cNvSpPr txBox="1"/>
          <p:nvPr/>
        </p:nvSpPr>
        <p:spPr>
          <a:xfrm>
            <a:off x="1404620" y="4123815"/>
            <a:ext cx="304800" cy="369332"/>
          </a:xfrm>
          <a:prstGeom prst="rect">
            <a:avLst/>
          </a:prstGeom>
          <a:solidFill>
            <a:srgbClr val="FFFF00"/>
          </a:solidFill>
        </p:spPr>
        <p:txBody>
          <a:bodyPr wrap="square" rtlCol="0">
            <a:spAutoFit/>
          </a:bodyPr>
          <a:lstStyle/>
          <a:p>
            <a:r>
              <a:rPr lang="en-US" dirty="0"/>
              <a:t>+</a:t>
            </a:r>
          </a:p>
        </p:txBody>
      </p:sp>
      <p:sp>
        <p:nvSpPr>
          <p:cNvPr id="29" name="مربع نص 28"/>
          <p:cNvSpPr txBox="1"/>
          <p:nvPr/>
        </p:nvSpPr>
        <p:spPr>
          <a:xfrm>
            <a:off x="5082540" y="3444925"/>
            <a:ext cx="381000" cy="261610"/>
          </a:xfrm>
          <a:prstGeom prst="rect">
            <a:avLst/>
          </a:prstGeom>
          <a:solidFill>
            <a:srgbClr val="92D050"/>
          </a:solidFill>
        </p:spPr>
        <p:txBody>
          <a:bodyPr wrap="square" rtlCol="0">
            <a:spAutoFit/>
          </a:bodyPr>
          <a:lstStyle/>
          <a:p>
            <a:r>
              <a:rPr lang="en-US" sz="1100" b="1" dirty="0"/>
              <a:t>0</a:t>
            </a:r>
          </a:p>
        </p:txBody>
      </p:sp>
      <p:sp>
        <p:nvSpPr>
          <p:cNvPr id="30" name="مربع نص 29"/>
          <p:cNvSpPr txBox="1"/>
          <p:nvPr/>
        </p:nvSpPr>
        <p:spPr>
          <a:xfrm>
            <a:off x="2994660" y="4122075"/>
            <a:ext cx="381000" cy="261610"/>
          </a:xfrm>
          <a:prstGeom prst="rect">
            <a:avLst/>
          </a:prstGeom>
          <a:solidFill>
            <a:srgbClr val="92D050"/>
          </a:solidFill>
        </p:spPr>
        <p:txBody>
          <a:bodyPr wrap="square" rtlCol="0">
            <a:spAutoFit/>
          </a:bodyPr>
          <a:lstStyle/>
          <a:p>
            <a:r>
              <a:rPr lang="en-US" sz="1100" b="1" dirty="0"/>
              <a:t>6</a:t>
            </a:r>
          </a:p>
        </p:txBody>
      </p:sp>
      <p:sp>
        <p:nvSpPr>
          <p:cNvPr id="31" name="مربع نص 30"/>
          <p:cNvSpPr txBox="1"/>
          <p:nvPr/>
        </p:nvSpPr>
        <p:spPr>
          <a:xfrm>
            <a:off x="5029200" y="4123815"/>
            <a:ext cx="381000" cy="261610"/>
          </a:xfrm>
          <a:prstGeom prst="rect">
            <a:avLst/>
          </a:prstGeom>
          <a:solidFill>
            <a:srgbClr val="92D050"/>
          </a:solidFill>
        </p:spPr>
        <p:txBody>
          <a:bodyPr wrap="square" rtlCol="0">
            <a:spAutoFit/>
          </a:bodyPr>
          <a:lstStyle/>
          <a:p>
            <a:r>
              <a:rPr lang="en-US" sz="1100" b="1" dirty="0"/>
              <a:t>7</a:t>
            </a:r>
          </a:p>
        </p:txBody>
      </p:sp>
      <p:sp>
        <p:nvSpPr>
          <p:cNvPr id="32" name="مربع نص 31"/>
          <p:cNvSpPr txBox="1"/>
          <p:nvPr/>
        </p:nvSpPr>
        <p:spPr>
          <a:xfrm>
            <a:off x="5435600" y="4120335"/>
            <a:ext cx="304800" cy="369332"/>
          </a:xfrm>
          <a:prstGeom prst="rect">
            <a:avLst/>
          </a:prstGeom>
          <a:solidFill>
            <a:srgbClr val="FFFF00"/>
          </a:solidFill>
        </p:spPr>
        <p:txBody>
          <a:bodyPr wrap="square" rtlCol="0">
            <a:spAutoFit/>
          </a:bodyPr>
          <a:lstStyle/>
          <a:p>
            <a:r>
              <a:rPr lang="en-US" dirty="0"/>
              <a:t>-</a:t>
            </a:r>
          </a:p>
        </p:txBody>
      </p:sp>
      <p:sp>
        <p:nvSpPr>
          <p:cNvPr id="33" name="مربع نص 32"/>
          <p:cNvSpPr txBox="1"/>
          <p:nvPr/>
        </p:nvSpPr>
        <p:spPr>
          <a:xfrm>
            <a:off x="6096000" y="4118595"/>
            <a:ext cx="381000" cy="246221"/>
          </a:xfrm>
          <a:prstGeom prst="rect">
            <a:avLst/>
          </a:prstGeom>
          <a:solidFill>
            <a:srgbClr val="FFC000"/>
          </a:solidFill>
        </p:spPr>
        <p:txBody>
          <a:bodyPr wrap="square" rtlCol="0">
            <a:spAutoFit/>
          </a:bodyPr>
          <a:lstStyle/>
          <a:p>
            <a:r>
              <a:rPr lang="en-US" sz="1000" dirty="0"/>
              <a:t>4</a:t>
            </a:r>
          </a:p>
        </p:txBody>
      </p:sp>
      <p:sp>
        <p:nvSpPr>
          <p:cNvPr id="2" name="سهم إلى اليمين 1"/>
          <p:cNvSpPr/>
          <p:nvPr/>
        </p:nvSpPr>
        <p:spPr>
          <a:xfrm>
            <a:off x="4038600" y="3844533"/>
            <a:ext cx="1905000" cy="232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سهم للأسفل 33"/>
          <p:cNvSpPr/>
          <p:nvPr/>
        </p:nvSpPr>
        <p:spPr>
          <a:xfrm>
            <a:off x="5745480" y="4086688"/>
            <a:ext cx="152400" cy="4435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مربع نص 34"/>
          <p:cNvSpPr txBox="1"/>
          <p:nvPr/>
        </p:nvSpPr>
        <p:spPr>
          <a:xfrm>
            <a:off x="6096000" y="3429959"/>
            <a:ext cx="381000" cy="246221"/>
          </a:xfrm>
          <a:prstGeom prst="rect">
            <a:avLst/>
          </a:prstGeom>
          <a:solidFill>
            <a:srgbClr val="FFC000"/>
          </a:solidFill>
        </p:spPr>
        <p:txBody>
          <a:bodyPr wrap="square" rtlCol="0">
            <a:spAutoFit/>
          </a:bodyPr>
          <a:lstStyle/>
          <a:p>
            <a:r>
              <a:rPr lang="en-US" sz="1000" dirty="0"/>
              <a:t>7</a:t>
            </a:r>
          </a:p>
        </p:txBody>
      </p:sp>
      <p:sp>
        <p:nvSpPr>
          <p:cNvPr id="36" name="سهم إلى اليمين 35"/>
          <p:cNvSpPr/>
          <p:nvPr/>
        </p:nvSpPr>
        <p:spPr>
          <a:xfrm>
            <a:off x="5961380" y="207772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سهم إلى اليمين 36"/>
          <p:cNvSpPr/>
          <p:nvPr/>
        </p:nvSpPr>
        <p:spPr>
          <a:xfrm>
            <a:off x="7162800" y="204724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00552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left)">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left)">
                                      <p:cBhvr>
                                        <p:cTn id="42" dur="500"/>
                                        <p:tgtEl>
                                          <p:spTgt spid="3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wipe(left)">
                                      <p:cBhvr>
                                        <p:cTn id="47" dur="500"/>
                                        <p:tgtEl>
                                          <p:spTgt spid="37"/>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randombar(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arn(inVertical)">
                                      <p:cBhvr>
                                        <p:cTn id="57" dur="500"/>
                                        <p:tgtEl>
                                          <p:spTgt spid="12"/>
                                        </p:tgtEl>
                                      </p:cBhvr>
                                    </p:animEffect>
                                  </p:childTnLst>
                                </p:cTn>
                              </p:par>
                              <p:par>
                                <p:cTn id="58" presetID="16" presetClass="entr" presetSubtype="21"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barn(inVertical)">
                                      <p:cBhvr>
                                        <p:cTn id="60" dur="500"/>
                                        <p:tgtEl>
                                          <p:spTgt spid="16"/>
                                        </p:tgtEl>
                                      </p:cBhvr>
                                    </p:animEffect>
                                  </p:childTnLst>
                                </p:cTn>
                              </p:par>
                              <p:par>
                                <p:cTn id="61" presetID="16" presetClass="entr" presetSubtype="21" fill="hold" grpId="0"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barn(inVertical)">
                                      <p:cBhvr>
                                        <p:cTn id="63" dur="500"/>
                                        <p:tgtEl>
                                          <p:spTgt spid="17"/>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barn(inVertical)">
                                      <p:cBhvr>
                                        <p:cTn id="66" dur="500"/>
                                        <p:tgtEl>
                                          <p:spTgt spid="18"/>
                                        </p:tgtEl>
                                      </p:cBhvr>
                                    </p:animEffect>
                                  </p:childTnLst>
                                </p:cTn>
                              </p:par>
                              <p:par>
                                <p:cTn id="67" presetID="16" presetClass="entr" presetSubtype="21" fill="hold" grpId="0" nodeType="with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barn(inVertical)">
                                      <p:cBhvr>
                                        <p:cTn id="69" dur="500"/>
                                        <p:tgtEl>
                                          <p:spTgt spid="27"/>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barn(inVertical)">
                                      <p:cBhvr>
                                        <p:cTn id="72" dur="500"/>
                                        <p:tgtEl>
                                          <p:spTgt spid="30"/>
                                        </p:tgtEl>
                                      </p:cBhvr>
                                    </p:animEffect>
                                  </p:childTnLst>
                                </p:cTn>
                              </p:par>
                              <p:par>
                                <p:cTn id="73" presetID="16" presetClass="entr" presetSubtype="21" fill="hold" grpId="0" nodeType="with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barn(inVertical)">
                                      <p:cBhvr>
                                        <p:cTn id="75" dur="500"/>
                                        <p:tgtEl>
                                          <p:spTgt spid="31"/>
                                        </p:tgtEl>
                                      </p:cBhvr>
                                    </p:animEffect>
                                  </p:childTnLst>
                                </p:cTn>
                              </p:par>
                              <p:par>
                                <p:cTn id="76" presetID="16" presetClass="entr" presetSubtype="21" fill="hold" grpId="0" nodeType="withEffect">
                                  <p:stCondLst>
                                    <p:cond delay="0"/>
                                  </p:stCondLst>
                                  <p:childTnLst>
                                    <p:set>
                                      <p:cBhvr>
                                        <p:cTn id="77" dur="1" fill="hold">
                                          <p:stCondLst>
                                            <p:cond delay="0"/>
                                          </p:stCondLst>
                                        </p:cTn>
                                        <p:tgtEl>
                                          <p:spTgt spid="29"/>
                                        </p:tgtEl>
                                        <p:attrNameLst>
                                          <p:attrName>style.visibility</p:attrName>
                                        </p:attrNameLst>
                                      </p:cBhvr>
                                      <p:to>
                                        <p:strVal val="visible"/>
                                      </p:to>
                                    </p:set>
                                    <p:animEffect transition="in" filter="barn(inVertical)">
                                      <p:cBhvr>
                                        <p:cTn id="78" dur="500"/>
                                        <p:tgtEl>
                                          <p:spTgt spid="29"/>
                                        </p:tgtEl>
                                      </p:cBhvr>
                                    </p:animEffect>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p:cTn id="83" dur="500" fill="hold"/>
                                        <p:tgtEl>
                                          <p:spTgt spid="13"/>
                                        </p:tgtEl>
                                        <p:attrNameLst>
                                          <p:attrName>ppt_w</p:attrName>
                                        </p:attrNameLst>
                                      </p:cBhvr>
                                      <p:tavLst>
                                        <p:tav tm="0">
                                          <p:val>
                                            <p:fltVal val="0"/>
                                          </p:val>
                                        </p:tav>
                                        <p:tav tm="100000">
                                          <p:val>
                                            <p:strVal val="#ppt_w"/>
                                          </p:val>
                                        </p:tav>
                                      </p:tavLst>
                                    </p:anim>
                                    <p:anim calcmode="lin" valueType="num">
                                      <p:cBhvr>
                                        <p:cTn id="84" dur="500" fill="hold"/>
                                        <p:tgtEl>
                                          <p:spTgt spid="13"/>
                                        </p:tgtEl>
                                        <p:attrNameLst>
                                          <p:attrName>ppt_h</p:attrName>
                                        </p:attrNameLst>
                                      </p:cBhvr>
                                      <p:tavLst>
                                        <p:tav tm="0">
                                          <p:val>
                                            <p:fltVal val="0"/>
                                          </p:val>
                                        </p:tav>
                                        <p:tav tm="100000">
                                          <p:val>
                                            <p:strVal val="#ppt_h"/>
                                          </p:val>
                                        </p:tav>
                                      </p:tavLst>
                                    </p:anim>
                                    <p:animEffect transition="in" filter="fade">
                                      <p:cBhvr>
                                        <p:cTn id="85" dur="500"/>
                                        <p:tgtEl>
                                          <p:spTgt spid="13"/>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15"/>
                                        </p:tgtEl>
                                        <p:attrNameLst>
                                          <p:attrName>style.visibility</p:attrName>
                                        </p:attrNameLst>
                                      </p:cBhvr>
                                      <p:to>
                                        <p:strVal val="visible"/>
                                      </p:to>
                                    </p:set>
                                    <p:anim calcmode="lin" valueType="num">
                                      <p:cBhvr>
                                        <p:cTn id="88" dur="500" fill="hold"/>
                                        <p:tgtEl>
                                          <p:spTgt spid="15"/>
                                        </p:tgtEl>
                                        <p:attrNameLst>
                                          <p:attrName>ppt_w</p:attrName>
                                        </p:attrNameLst>
                                      </p:cBhvr>
                                      <p:tavLst>
                                        <p:tav tm="0">
                                          <p:val>
                                            <p:fltVal val="0"/>
                                          </p:val>
                                        </p:tav>
                                        <p:tav tm="100000">
                                          <p:val>
                                            <p:strVal val="#ppt_w"/>
                                          </p:val>
                                        </p:tav>
                                      </p:tavLst>
                                    </p:anim>
                                    <p:anim calcmode="lin" valueType="num">
                                      <p:cBhvr>
                                        <p:cTn id="89" dur="500" fill="hold"/>
                                        <p:tgtEl>
                                          <p:spTgt spid="15"/>
                                        </p:tgtEl>
                                        <p:attrNameLst>
                                          <p:attrName>ppt_h</p:attrName>
                                        </p:attrNameLst>
                                      </p:cBhvr>
                                      <p:tavLst>
                                        <p:tav tm="0">
                                          <p:val>
                                            <p:fltVal val="0"/>
                                          </p:val>
                                        </p:tav>
                                        <p:tav tm="100000">
                                          <p:val>
                                            <p:strVal val="#ppt_h"/>
                                          </p:val>
                                        </p:tav>
                                      </p:tavLst>
                                    </p:anim>
                                    <p:animEffect transition="in" filter="fade">
                                      <p:cBhvr>
                                        <p:cTn id="90" dur="500"/>
                                        <p:tgtEl>
                                          <p:spTgt spid="15"/>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14"/>
                                        </p:tgtEl>
                                        <p:attrNameLst>
                                          <p:attrName>style.visibility</p:attrName>
                                        </p:attrNameLst>
                                      </p:cBhvr>
                                      <p:to>
                                        <p:strVal val="visible"/>
                                      </p:to>
                                    </p:set>
                                    <p:anim calcmode="lin" valueType="num">
                                      <p:cBhvr>
                                        <p:cTn id="93" dur="500" fill="hold"/>
                                        <p:tgtEl>
                                          <p:spTgt spid="14"/>
                                        </p:tgtEl>
                                        <p:attrNameLst>
                                          <p:attrName>ppt_w</p:attrName>
                                        </p:attrNameLst>
                                      </p:cBhvr>
                                      <p:tavLst>
                                        <p:tav tm="0">
                                          <p:val>
                                            <p:fltVal val="0"/>
                                          </p:val>
                                        </p:tav>
                                        <p:tav tm="100000">
                                          <p:val>
                                            <p:strVal val="#ppt_w"/>
                                          </p:val>
                                        </p:tav>
                                      </p:tavLst>
                                    </p:anim>
                                    <p:anim calcmode="lin" valueType="num">
                                      <p:cBhvr>
                                        <p:cTn id="94" dur="500" fill="hold"/>
                                        <p:tgtEl>
                                          <p:spTgt spid="14"/>
                                        </p:tgtEl>
                                        <p:attrNameLst>
                                          <p:attrName>ppt_h</p:attrName>
                                        </p:attrNameLst>
                                      </p:cBhvr>
                                      <p:tavLst>
                                        <p:tav tm="0">
                                          <p:val>
                                            <p:fltVal val="0"/>
                                          </p:val>
                                        </p:tav>
                                        <p:tav tm="100000">
                                          <p:val>
                                            <p:strVal val="#ppt_h"/>
                                          </p:val>
                                        </p:tav>
                                      </p:tavLst>
                                    </p:anim>
                                    <p:animEffect transition="in" filter="fade">
                                      <p:cBhvr>
                                        <p:cTn id="95" dur="500"/>
                                        <p:tgtEl>
                                          <p:spTgt spid="14"/>
                                        </p:tgtEl>
                                      </p:cBhvr>
                                    </p:animEffect>
                                  </p:childTnLst>
                                </p:cTn>
                              </p:par>
                              <p:par>
                                <p:cTn id="96" presetID="53" presetClass="entr" presetSubtype="16" fill="hold" grpId="0" nodeType="withEffect">
                                  <p:stCondLst>
                                    <p:cond delay="0"/>
                                  </p:stCondLst>
                                  <p:childTnLst>
                                    <p:set>
                                      <p:cBhvr>
                                        <p:cTn id="97" dur="1" fill="hold">
                                          <p:stCondLst>
                                            <p:cond delay="0"/>
                                          </p:stCondLst>
                                        </p:cTn>
                                        <p:tgtEl>
                                          <p:spTgt spid="35"/>
                                        </p:tgtEl>
                                        <p:attrNameLst>
                                          <p:attrName>style.visibility</p:attrName>
                                        </p:attrNameLst>
                                      </p:cBhvr>
                                      <p:to>
                                        <p:strVal val="visible"/>
                                      </p:to>
                                    </p:set>
                                    <p:anim calcmode="lin" valueType="num">
                                      <p:cBhvr>
                                        <p:cTn id="98" dur="500" fill="hold"/>
                                        <p:tgtEl>
                                          <p:spTgt spid="35"/>
                                        </p:tgtEl>
                                        <p:attrNameLst>
                                          <p:attrName>ppt_w</p:attrName>
                                        </p:attrNameLst>
                                      </p:cBhvr>
                                      <p:tavLst>
                                        <p:tav tm="0">
                                          <p:val>
                                            <p:fltVal val="0"/>
                                          </p:val>
                                        </p:tav>
                                        <p:tav tm="100000">
                                          <p:val>
                                            <p:strVal val="#ppt_w"/>
                                          </p:val>
                                        </p:tav>
                                      </p:tavLst>
                                    </p:anim>
                                    <p:anim calcmode="lin" valueType="num">
                                      <p:cBhvr>
                                        <p:cTn id="99" dur="500" fill="hold"/>
                                        <p:tgtEl>
                                          <p:spTgt spid="35"/>
                                        </p:tgtEl>
                                        <p:attrNameLst>
                                          <p:attrName>ppt_h</p:attrName>
                                        </p:attrNameLst>
                                      </p:cBhvr>
                                      <p:tavLst>
                                        <p:tav tm="0">
                                          <p:val>
                                            <p:fltVal val="0"/>
                                          </p:val>
                                        </p:tav>
                                        <p:tav tm="100000">
                                          <p:val>
                                            <p:strVal val="#ppt_h"/>
                                          </p:val>
                                        </p:tav>
                                      </p:tavLst>
                                    </p:anim>
                                    <p:animEffect transition="in" filter="fade">
                                      <p:cBhvr>
                                        <p:cTn id="100" dur="500"/>
                                        <p:tgtEl>
                                          <p:spTgt spid="35"/>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grpId="0" nodeType="clickEffect">
                                  <p:stCondLst>
                                    <p:cond delay="0"/>
                                  </p:stCondLst>
                                  <p:childTnLst>
                                    <p:set>
                                      <p:cBhvr>
                                        <p:cTn id="109" dur="1" fill="hold">
                                          <p:stCondLst>
                                            <p:cond delay="0"/>
                                          </p:stCondLst>
                                        </p:cTn>
                                        <p:tgtEl>
                                          <p:spTgt spid="21"/>
                                        </p:tgtEl>
                                        <p:attrNameLst>
                                          <p:attrName>style.visibility</p:attrName>
                                        </p:attrNameLst>
                                      </p:cBhvr>
                                      <p:to>
                                        <p:strVal val="visible"/>
                                      </p:to>
                                    </p:set>
                                    <p:animEffect transition="in" filter="wipe(down)">
                                      <p:cBhvr>
                                        <p:cTn id="110" dur="500"/>
                                        <p:tgtEl>
                                          <p:spTgt spid="21"/>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20"/>
                                        </p:tgtEl>
                                        <p:attrNameLst>
                                          <p:attrName>style.visibility</p:attrName>
                                        </p:attrNameLst>
                                      </p:cBhvr>
                                      <p:to>
                                        <p:strVal val="visible"/>
                                      </p:to>
                                    </p:set>
                                    <p:animEffect transition="in" filter="wipe(left)">
                                      <p:cBhvr>
                                        <p:cTn id="115" dur="500"/>
                                        <p:tgtEl>
                                          <p:spTgt spid="20"/>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1" fill="hold" grpId="0" nodeType="clickEffect">
                                  <p:stCondLst>
                                    <p:cond delay="0"/>
                                  </p:stCondLst>
                                  <p:childTnLst>
                                    <p:set>
                                      <p:cBhvr>
                                        <p:cTn id="119" dur="1" fill="hold">
                                          <p:stCondLst>
                                            <p:cond delay="0"/>
                                          </p:stCondLst>
                                        </p:cTn>
                                        <p:tgtEl>
                                          <p:spTgt spid="19"/>
                                        </p:tgtEl>
                                        <p:attrNameLst>
                                          <p:attrName>style.visibility</p:attrName>
                                        </p:attrNameLst>
                                      </p:cBhvr>
                                      <p:to>
                                        <p:strVal val="visible"/>
                                      </p:to>
                                    </p:set>
                                    <p:animEffect transition="in" filter="wipe(up)">
                                      <p:cBhvr>
                                        <p:cTn id="120" dur="500"/>
                                        <p:tgtEl>
                                          <p:spTgt spid="19"/>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grpId="0" nodeType="clickEffect">
                                  <p:stCondLst>
                                    <p:cond delay="0"/>
                                  </p:stCondLst>
                                  <p:childTnLst>
                                    <p:set>
                                      <p:cBhvr>
                                        <p:cTn id="124" dur="1" fill="hold">
                                          <p:stCondLst>
                                            <p:cond delay="0"/>
                                          </p:stCondLst>
                                        </p:cTn>
                                        <p:tgtEl>
                                          <p:spTgt spid="2"/>
                                        </p:tgtEl>
                                        <p:attrNameLst>
                                          <p:attrName>style.visibility</p:attrName>
                                        </p:attrNameLst>
                                      </p:cBhvr>
                                      <p:to>
                                        <p:strVal val="visible"/>
                                      </p:to>
                                    </p:set>
                                    <p:animEffect transition="in" filter="wipe(left)">
                                      <p:cBhvr>
                                        <p:cTn id="125" dur="500"/>
                                        <p:tgtEl>
                                          <p:spTgt spid="2"/>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1" fill="hold" grpId="0" nodeType="click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wipe(up)">
                                      <p:cBhvr>
                                        <p:cTn id="130" dur="500"/>
                                        <p:tgtEl>
                                          <p:spTgt spid="34"/>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2" fill="hold" grpId="0" nodeType="clickEffect">
                                  <p:stCondLst>
                                    <p:cond delay="0"/>
                                  </p:stCondLst>
                                  <p:childTnLst>
                                    <p:set>
                                      <p:cBhvr>
                                        <p:cTn id="134" dur="1" fill="hold">
                                          <p:stCondLst>
                                            <p:cond delay="0"/>
                                          </p:stCondLst>
                                        </p:cTn>
                                        <p:tgtEl>
                                          <p:spTgt spid="22"/>
                                        </p:tgtEl>
                                        <p:attrNameLst>
                                          <p:attrName>style.visibility</p:attrName>
                                        </p:attrNameLst>
                                      </p:cBhvr>
                                      <p:to>
                                        <p:strVal val="visible"/>
                                      </p:to>
                                    </p:set>
                                    <p:animEffect transition="in" filter="wipe(right)">
                                      <p:cBhvr>
                                        <p:cTn id="135" dur="500"/>
                                        <p:tgtEl>
                                          <p:spTgt spid="22"/>
                                        </p:tgtEl>
                                      </p:cBhvr>
                                    </p:animEffect>
                                  </p:childTnLst>
                                </p:cTn>
                              </p:par>
                            </p:childTnLst>
                          </p:cTn>
                        </p:par>
                      </p:childTnLst>
                    </p:cTn>
                  </p:par>
                  <p:par>
                    <p:cTn id="136" fill="hold">
                      <p:stCondLst>
                        <p:cond delay="indefinite"/>
                      </p:stCondLst>
                      <p:childTnLst>
                        <p:par>
                          <p:cTn id="137" fill="hold">
                            <p:stCondLst>
                              <p:cond delay="0"/>
                            </p:stCondLst>
                            <p:childTnLst>
                              <p:par>
                                <p:cTn id="138" presetID="14" presetClass="entr" presetSubtype="10" fill="hold" grpId="0" nodeType="clickEffect">
                                  <p:stCondLst>
                                    <p:cond delay="0"/>
                                  </p:stCondLst>
                                  <p:childTnLst>
                                    <p:set>
                                      <p:cBhvr>
                                        <p:cTn id="139" dur="1" fill="hold">
                                          <p:stCondLst>
                                            <p:cond delay="0"/>
                                          </p:stCondLst>
                                        </p:cTn>
                                        <p:tgtEl>
                                          <p:spTgt spid="28"/>
                                        </p:tgtEl>
                                        <p:attrNameLst>
                                          <p:attrName>style.visibility</p:attrName>
                                        </p:attrNameLst>
                                      </p:cBhvr>
                                      <p:to>
                                        <p:strVal val="visible"/>
                                      </p:to>
                                    </p:set>
                                    <p:animEffect transition="in" filter="randombar(horizontal)">
                                      <p:cBhvr>
                                        <p:cTn id="140" dur="500"/>
                                        <p:tgtEl>
                                          <p:spTgt spid="28"/>
                                        </p:tgtEl>
                                      </p:cBhvr>
                                    </p:animEffect>
                                  </p:childTnLst>
                                </p:cTn>
                              </p:par>
                            </p:childTnLst>
                          </p:cTn>
                        </p:par>
                      </p:childTnLst>
                    </p:cTn>
                  </p:par>
                  <p:par>
                    <p:cTn id="141" fill="hold">
                      <p:stCondLst>
                        <p:cond delay="indefinite"/>
                      </p:stCondLst>
                      <p:childTnLst>
                        <p:par>
                          <p:cTn id="142" fill="hold">
                            <p:stCondLst>
                              <p:cond delay="0"/>
                            </p:stCondLst>
                            <p:childTnLst>
                              <p:par>
                                <p:cTn id="143" presetID="53" presetClass="entr" presetSubtype="16" fill="hold" grpId="0" nodeType="clickEffect">
                                  <p:stCondLst>
                                    <p:cond delay="0"/>
                                  </p:stCondLst>
                                  <p:childTnLst>
                                    <p:set>
                                      <p:cBhvr>
                                        <p:cTn id="144" dur="1" fill="hold">
                                          <p:stCondLst>
                                            <p:cond delay="0"/>
                                          </p:stCondLst>
                                        </p:cTn>
                                        <p:tgtEl>
                                          <p:spTgt spid="24"/>
                                        </p:tgtEl>
                                        <p:attrNameLst>
                                          <p:attrName>style.visibility</p:attrName>
                                        </p:attrNameLst>
                                      </p:cBhvr>
                                      <p:to>
                                        <p:strVal val="visible"/>
                                      </p:to>
                                    </p:set>
                                    <p:anim calcmode="lin" valueType="num">
                                      <p:cBhvr>
                                        <p:cTn id="145" dur="500" fill="hold"/>
                                        <p:tgtEl>
                                          <p:spTgt spid="24"/>
                                        </p:tgtEl>
                                        <p:attrNameLst>
                                          <p:attrName>ppt_w</p:attrName>
                                        </p:attrNameLst>
                                      </p:cBhvr>
                                      <p:tavLst>
                                        <p:tav tm="0">
                                          <p:val>
                                            <p:fltVal val="0"/>
                                          </p:val>
                                        </p:tav>
                                        <p:tav tm="100000">
                                          <p:val>
                                            <p:strVal val="#ppt_w"/>
                                          </p:val>
                                        </p:tav>
                                      </p:tavLst>
                                    </p:anim>
                                    <p:anim calcmode="lin" valueType="num">
                                      <p:cBhvr>
                                        <p:cTn id="146" dur="500" fill="hold"/>
                                        <p:tgtEl>
                                          <p:spTgt spid="24"/>
                                        </p:tgtEl>
                                        <p:attrNameLst>
                                          <p:attrName>ppt_h</p:attrName>
                                        </p:attrNameLst>
                                      </p:cBhvr>
                                      <p:tavLst>
                                        <p:tav tm="0">
                                          <p:val>
                                            <p:fltVal val="0"/>
                                          </p:val>
                                        </p:tav>
                                        <p:tav tm="100000">
                                          <p:val>
                                            <p:strVal val="#ppt_h"/>
                                          </p:val>
                                        </p:tav>
                                      </p:tavLst>
                                    </p:anim>
                                    <p:animEffect transition="in" filter="fade">
                                      <p:cBhvr>
                                        <p:cTn id="147" dur="500"/>
                                        <p:tgtEl>
                                          <p:spTgt spid="24"/>
                                        </p:tgtEl>
                                      </p:cBhvr>
                                    </p:animEffect>
                                  </p:childTnLst>
                                </p:cTn>
                              </p:par>
                            </p:childTnLst>
                          </p:cTn>
                        </p:par>
                      </p:childTnLst>
                    </p:cTn>
                  </p:par>
                  <p:par>
                    <p:cTn id="148" fill="hold">
                      <p:stCondLst>
                        <p:cond delay="indefinite"/>
                      </p:stCondLst>
                      <p:childTnLst>
                        <p:par>
                          <p:cTn id="149" fill="hold">
                            <p:stCondLst>
                              <p:cond delay="0"/>
                            </p:stCondLst>
                            <p:childTnLst>
                              <p:par>
                                <p:cTn id="150" presetID="45" presetClass="entr" presetSubtype="0" fill="hold" grpId="0" nodeType="clickEffect">
                                  <p:stCondLst>
                                    <p:cond delay="0"/>
                                  </p:stCondLst>
                                  <p:childTnLst>
                                    <p:set>
                                      <p:cBhvr>
                                        <p:cTn id="151" dur="1" fill="hold">
                                          <p:stCondLst>
                                            <p:cond delay="0"/>
                                          </p:stCondLst>
                                        </p:cTn>
                                        <p:tgtEl>
                                          <p:spTgt spid="25"/>
                                        </p:tgtEl>
                                        <p:attrNameLst>
                                          <p:attrName>style.visibility</p:attrName>
                                        </p:attrNameLst>
                                      </p:cBhvr>
                                      <p:to>
                                        <p:strVal val="visible"/>
                                      </p:to>
                                    </p:set>
                                    <p:animEffect transition="in" filter="fade">
                                      <p:cBhvr>
                                        <p:cTn id="152" dur="2000"/>
                                        <p:tgtEl>
                                          <p:spTgt spid="25"/>
                                        </p:tgtEl>
                                      </p:cBhvr>
                                    </p:animEffect>
                                    <p:anim calcmode="lin" valueType="num">
                                      <p:cBhvr>
                                        <p:cTn id="153" dur="2000" fill="hold"/>
                                        <p:tgtEl>
                                          <p:spTgt spid="25"/>
                                        </p:tgtEl>
                                        <p:attrNameLst>
                                          <p:attrName>ppt_w</p:attrName>
                                        </p:attrNameLst>
                                      </p:cBhvr>
                                      <p:tavLst>
                                        <p:tav tm="0" fmla="#ppt_w*sin(2.5*pi*$)">
                                          <p:val>
                                            <p:fltVal val="0"/>
                                          </p:val>
                                        </p:tav>
                                        <p:tav tm="100000">
                                          <p:val>
                                            <p:fltVal val="1"/>
                                          </p:val>
                                        </p:tav>
                                      </p:tavLst>
                                    </p:anim>
                                    <p:anim calcmode="lin" valueType="num">
                                      <p:cBhvr>
                                        <p:cTn id="154" dur="20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155" fill="hold">
                      <p:stCondLst>
                        <p:cond delay="indefinite"/>
                      </p:stCondLst>
                      <p:childTnLst>
                        <p:par>
                          <p:cTn id="156" fill="hold">
                            <p:stCondLst>
                              <p:cond delay="0"/>
                            </p:stCondLst>
                            <p:childTnLst>
                              <p:par>
                                <p:cTn id="157" presetID="31" presetClass="entr" presetSubtype="0" fill="hold" grpId="0" nodeType="clickEffect">
                                  <p:stCondLst>
                                    <p:cond delay="0"/>
                                  </p:stCondLst>
                                  <p:childTnLst>
                                    <p:set>
                                      <p:cBhvr>
                                        <p:cTn id="158" dur="1" fill="hold">
                                          <p:stCondLst>
                                            <p:cond delay="0"/>
                                          </p:stCondLst>
                                        </p:cTn>
                                        <p:tgtEl>
                                          <p:spTgt spid="26"/>
                                        </p:tgtEl>
                                        <p:attrNameLst>
                                          <p:attrName>style.visibility</p:attrName>
                                        </p:attrNameLst>
                                      </p:cBhvr>
                                      <p:to>
                                        <p:strVal val="visible"/>
                                      </p:to>
                                    </p:set>
                                    <p:anim calcmode="lin" valueType="num">
                                      <p:cBhvr>
                                        <p:cTn id="159" dur="1000" fill="hold"/>
                                        <p:tgtEl>
                                          <p:spTgt spid="26"/>
                                        </p:tgtEl>
                                        <p:attrNameLst>
                                          <p:attrName>ppt_w</p:attrName>
                                        </p:attrNameLst>
                                      </p:cBhvr>
                                      <p:tavLst>
                                        <p:tav tm="0">
                                          <p:val>
                                            <p:fltVal val="0"/>
                                          </p:val>
                                        </p:tav>
                                        <p:tav tm="100000">
                                          <p:val>
                                            <p:strVal val="#ppt_w"/>
                                          </p:val>
                                        </p:tav>
                                      </p:tavLst>
                                    </p:anim>
                                    <p:anim calcmode="lin" valueType="num">
                                      <p:cBhvr>
                                        <p:cTn id="160" dur="1000" fill="hold"/>
                                        <p:tgtEl>
                                          <p:spTgt spid="26"/>
                                        </p:tgtEl>
                                        <p:attrNameLst>
                                          <p:attrName>ppt_h</p:attrName>
                                        </p:attrNameLst>
                                      </p:cBhvr>
                                      <p:tavLst>
                                        <p:tav tm="0">
                                          <p:val>
                                            <p:fltVal val="0"/>
                                          </p:val>
                                        </p:tav>
                                        <p:tav tm="100000">
                                          <p:val>
                                            <p:strVal val="#ppt_h"/>
                                          </p:val>
                                        </p:tav>
                                      </p:tavLst>
                                    </p:anim>
                                    <p:anim calcmode="lin" valueType="num">
                                      <p:cBhvr>
                                        <p:cTn id="161" dur="1000" fill="hold"/>
                                        <p:tgtEl>
                                          <p:spTgt spid="26"/>
                                        </p:tgtEl>
                                        <p:attrNameLst>
                                          <p:attrName>style.rotation</p:attrName>
                                        </p:attrNameLst>
                                      </p:cBhvr>
                                      <p:tavLst>
                                        <p:tav tm="0">
                                          <p:val>
                                            <p:fltVal val="90"/>
                                          </p:val>
                                        </p:tav>
                                        <p:tav tm="100000">
                                          <p:val>
                                            <p:fltVal val="0"/>
                                          </p:val>
                                        </p:tav>
                                      </p:tavLst>
                                    </p:anim>
                                    <p:animEffect transition="in" filter="fade">
                                      <p:cBhvr>
                                        <p:cTn id="162" dur="1000"/>
                                        <p:tgtEl>
                                          <p:spTgt spid="26"/>
                                        </p:tgtEl>
                                      </p:cBhvr>
                                    </p:animEffect>
                                  </p:childTnLst>
                                </p:cTn>
                              </p:par>
                            </p:childTnLst>
                          </p:cTn>
                        </p:par>
                      </p:childTnLst>
                    </p:cTn>
                  </p:par>
                  <p:par>
                    <p:cTn id="163" fill="hold">
                      <p:stCondLst>
                        <p:cond delay="indefinite"/>
                      </p:stCondLst>
                      <p:childTnLst>
                        <p:par>
                          <p:cTn id="164" fill="hold">
                            <p:stCondLst>
                              <p:cond delay="0"/>
                            </p:stCondLst>
                            <p:childTnLst>
                              <p:par>
                                <p:cTn id="165" presetID="21" presetClass="entr" presetSubtype="1" fill="hold" grpId="0" nodeType="clickEffect">
                                  <p:stCondLst>
                                    <p:cond delay="0"/>
                                  </p:stCondLst>
                                  <p:childTnLst>
                                    <p:set>
                                      <p:cBhvr>
                                        <p:cTn id="166" dur="1" fill="hold">
                                          <p:stCondLst>
                                            <p:cond delay="0"/>
                                          </p:stCondLst>
                                        </p:cTn>
                                        <p:tgtEl>
                                          <p:spTgt spid="23"/>
                                        </p:tgtEl>
                                        <p:attrNameLst>
                                          <p:attrName>style.visibility</p:attrName>
                                        </p:attrNameLst>
                                      </p:cBhvr>
                                      <p:to>
                                        <p:strVal val="visible"/>
                                      </p:to>
                                    </p:set>
                                    <p:animEffect transition="in" filter="wheel(1)">
                                      <p:cBhvr>
                                        <p:cTn id="167" dur="1000"/>
                                        <p:tgtEl>
                                          <p:spTgt spid="23"/>
                                        </p:tgtEl>
                                      </p:cBhvr>
                                    </p:animEffect>
                                  </p:childTnLst>
                                </p:cTn>
                              </p:par>
                            </p:childTnLst>
                          </p:cTn>
                        </p:par>
                      </p:childTnLst>
                    </p:cTn>
                  </p:par>
                  <p:par>
                    <p:cTn id="168" fill="hold">
                      <p:stCondLst>
                        <p:cond delay="indefinite"/>
                      </p:stCondLst>
                      <p:childTnLst>
                        <p:par>
                          <p:cTn id="169" fill="hold">
                            <p:stCondLst>
                              <p:cond delay="0"/>
                            </p:stCondLst>
                            <p:childTnLst>
                              <p:par>
                                <p:cTn id="170" presetID="2" presetClass="entr" presetSubtype="4" fill="hold" grpId="0" nodeType="clickEffect">
                                  <p:stCondLst>
                                    <p:cond delay="0"/>
                                  </p:stCondLst>
                                  <p:childTnLst>
                                    <p:set>
                                      <p:cBhvr>
                                        <p:cTn id="171" dur="1" fill="hold">
                                          <p:stCondLst>
                                            <p:cond delay="0"/>
                                          </p:stCondLst>
                                        </p:cTn>
                                        <p:tgtEl>
                                          <p:spTgt spid="32"/>
                                        </p:tgtEl>
                                        <p:attrNameLst>
                                          <p:attrName>style.visibility</p:attrName>
                                        </p:attrNameLst>
                                      </p:cBhvr>
                                      <p:to>
                                        <p:strVal val="visible"/>
                                      </p:to>
                                    </p:set>
                                    <p:anim calcmode="lin" valueType="num">
                                      <p:cBhvr additive="base">
                                        <p:cTn id="172" dur="1000" fill="hold"/>
                                        <p:tgtEl>
                                          <p:spTgt spid="32"/>
                                        </p:tgtEl>
                                        <p:attrNameLst>
                                          <p:attrName>ppt_x</p:attrName>
                                        </p:attrNameLst>
                                      </p:cBhvr>
                                      <p:tavLst>
                                        <p:tav tm="0">
                                          <p:val>
                                            <p:strVal val="#ppt_x"/>
                                          </p:val>
                                        </p:tav>
                                        <p:tav tm="100000">
                                          <p:val>
                                            <p:strVal val="#ppt_x"/>
                                          </p:val>
                                        </p:tav>
                                      </p:tavLst>
                                    </p:anim>
                                    <p:anim calcmode="lin" valueType="num">
                                      <p:cBhvr additive="base">
                                        <p:cTn id="173" dur="10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6" presetClass="entr" presetSubtype="16" fill="hold" nodeType="clickEffect">
                                  <p:stCondLst>
                                    <p:cond delay="0"/>
                                  </p:stCondLst>
                                  <p:childTnLst>
                                    <p:set>
                                      <p:cBhvr>
                                        <p:cTn id="177" dur="1" fill="hold">
                                          <p:stCondLst>
                                            <p:cond delay="0"/>
                                          </p:stCondLst>
                                        </p:cTn>
                                        <p:tgtEl>
                                          <p:spTgt spid="3">
                                            <p:txEl>
                                              <p:pRg st="8" end="8"/>
                                            </p:txEl>
                                          </p:spTgt>
                                        </p:tgtEl>
                                        <p:attrNameLst>
                                          <p:attrName>style.visibility</p:attrName>
                                        </p:attrNameLst>
                                      </p:cBhvr>
                                      <p:to>
                                        <p:strVal val="visible"/>
                                      </p:to>
                                    </p:set>
                                    <p:animEffect transition="in" filter="circle(in)">
                                      <p:cBhvr>
                                        <p:cTn id="178" dur="2000"/>
                                        <p:tgtEl>
                                          <p:spTgt spid="3">
                                            <p:txEl>
                                              <p:pRg st="8" end="8"/>
                                            </p:txEl>
                                          </p:spTgt>
                                        </p:tgtEl>
                                      </p:cBhvr>
                                    </p:animEffect>
                                  </p:childTnLst>
                                </p:cTn>
                              </p:par>
                            </p:childTnLst>
                          </p:cTn>
                        </p:par>
                      </p:childTnLst>
                    </p:cTn>
                  </p:par>
                  <p:par>
                    <p:cTn id="179" fill="hold">
                      <p:stCondLst>
                        <p:cond delay="indefinite"/>
                      </p:stCondLst>
                      <p:childTnLst>
                        <p:par>
                          <p:cTn id="180" fill="hold">
                            <p:stCondLst>
                              <p:cond delay="0"/>
                            </p:stCondLst>
                            <p:childTnLst>
                              <p:par>
                                <p:cTn id="181" presetID="6" presetClass="entr" presetSubtype="16" fill="hold" nodeType="clickEffect">
                                  <p:stCondLst>
                                    <p:cond delay="0"/>
                                  </p:stCondLst>
                                  <p:childTnLst>
                                    <p:set>
                                      <p:cBhvr>
                                        <p:cTn id="182" dur="1" fill="hold">
                                          <p:stCondLst>
                                            <p:cond delay="0"/>
                                          </p:stCondLst>
                                        </p:cTn>
                                        <p:tgtEl>
                                          <p:spTgt spid="3">
                                            <p:txEl>
                                              <p:pRg st="9" end="9"/>
                                            </p:txEl>
                                          </p:spTgt>
                                        </p:tgtEl>
                                        <p:attrNameLst>
                                          <p:attrName>style.visibility</p:attrName>
                                        </p:attrNameLst>
                                      </p:cBhvr>
                                      <p:to>
                                        <p:strVal val="visible"/>
                                      </p:to>
                                    </p:set>
                                    <p:animEffect transition="in" filter="circle(in)">
                                      <p:cBhvr>
                                        <p:cTn id="183"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2" grpId="0" animBg="1"/>
      <p:bldP spid="34" grpId="0" animBg="1"/>
      <p:bldP spid="35" grpId="0" animBg="1"/>
      <p:bldP spid="36" grpId="0" animBg="1"/>
      <p:bldP spid="3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BD8BD6E-142B-49DE-8E5A-AC5316750003}"/>
              </a:ext>
            </a:extLst>
          </p:cNvPr>
          <p:cNvSpPr>
            <a:spLocks noGrp="1"/>
          </p:cNvSpPr>
          <p:nvPr>
            <p:ph idx="1"/>
          </p:nvPr>
        </p:nvSpPr>
        <p:spPr>
          <a:xfrm>
            <a:off x="457200" y="1143000"/>
            <a:ext cx="8229600" cy="4983163"/>
          </a:xfrm>
        </p:spPr>
        <p:txBody>
          <a:bodyPr>
            <a:normAutofit/>
          </a:bodyPr>
          <a:lstStyle/>
          <a:p>
            <a:pPr marL="0" indent="0">
              <a:buNone/>
            </a:pPr>
            <a:r>
              <a:rPr lang="en-US" sz="2400" dirty="0"/>
              <a:t>5</a:t>
            </a:r>
            <a:r>
              <a:rPr lang="ar-JO" sz="2400" dirty="0"/>
              <a:t>- </a:t>
            </a:r>
            <a:r>
              <a:rPr lang="ar-JO" sz="2800" dirty="0"/>
              <a:t>في حالة وجود أكثر من خلية فارغة لها تكلفة غير مباشرة بالسالب، فإننا نعطي الأولوية للخلية صاحبة أكبر رقم سالب في التكلفة غير المباشرة، وذلك لأن شغل هذه الخلية يكون أكثر فاعلية في خفض التكاليف.</a:t>
            </a:r>
          </a:p>
          <a:p>
            <a:pPr marL="0" indent="0">
              <a:buNone/>
            </a:pPr>
            <a:r>
              <a:rPr lang="ar-JO" b="1" dirty="0">
                <a:solidFill>
                  <a:srgbClr val="00B0F0"/>
                </a:solidFill>
              </a:rPr>
              <a:t>وبناء عليه: </a:t>
            </a:r>
          </a:p>
          <a:p>
            <a:pPr marL="0" indent="0">
              <a:buNone/>
            </a:pPr>
            <a:r>
              <a:rPr lang="ar-JO" b="1" dirty="0">
                <a:solidFill>
                  <a:srgbClr val="00B0F0"/>
                </a:solidFill>
              </a:rPr>
              <a:t>سيتم إشغال الخلية ( </a:t>
            </a:r>
            <a:r>
              <a:rPr lang="en-US" b="1" dirty="0">
                <a:solidFill>
                  <a:srgbClr val="00B0F0"/>
                </a:solidFill>
              </a:rPr>
              <a:t>S3,D1</a:t>
            </a:r>
            <a:r>
              <a:rPr lang="ar-JO" b="1" dirty="0">
                <a:solidFill>
                  <a:srgbClr val="00B0F0"/>
                </a:solidFill>
              </a:rPr>
              <a:t> ) لأنها صاحبة أكبر رقم تكاليف غير مباشرة سالبة وهو </a:t>
            </a:r>
            <a:r>
              <a:rPr lang="en-US" b="1" dirty="0">
                <a:solidFill>
                  <a:srgbClr val="00B0F0"/>
                </a:solidFill>
              </a:rPr>
              <a:t>(-12)</a:t>
            </a:r>
            <a:endParaRPr lang="ar-JO" b="1" dirty="0">
              <a:solidFill>
                <a:srgbClr val="00B0F0"/>
              </a:solidFill>
            </a:endParaRPr>
          </a:p>
        </p:txBody>
      </p:sp>
      <p:sp>
        <p:nvSpPr>
          <p:cNvPr id="4" name="Date Placeholder 3">
            <a:extLst>
              <a:ext uri="{FF2B5EF4-FFF2-40B4-BE49-F238E27FC236}">
                <a16:creationId xmlns="" xmlns:a16="http://schemas.microsoft.com/office/drawing/2014/main" id="{6ECB9D08-C7F7-45B6-AC53-D11986F4CCC8}"/>
              </a:ext>
            </a:extLst>
          </p:cNvPr>
          <p:cNvSpPr>
            <a:spLocks noGrp="1"/>
          </p:cNvSpPr>
          <p:nvPr>
            <p:ph type="dt" sz="half" idx="10"/>
          </p:nvPr>
        </p:nvSpPr>
        <p:spPr/>
        <p:txBody>
          <a:bodyPr/>
          <a:lstStyle/>
          <a:p>
            <a:fld id="{E364B0BB-4EB2-4B0B-A3D0-0EF6147C57ED}" type="datetime1">
              <a:rPr lang="en-US" smtClean="0"/>
              <a:pPr/>
              <a:t>11/21/2022</a:t>
            </a:fld>
            <a:endParaRPr lang="en-US"/>
          </a:p>
        </p:txBody>
      </p:sp>
      <p:sp>
        <p:nvSpPr>
          <p:cNvPr id="6" name="Slide Number Placeholder 5">
            <a:extLst>
              <a:ext uri="{FF2B5EF4-FFF2-40B4-BE49-F238E27FC236}">
                <a16:creationId xmlns="" xmlns:a16="http://schemas.microsoft.com/office/drawing/2014/main" id="{06A8EBFF-2E29-4F63-A234-AEBE55AEB3E1}"/>
              </a:ext>
            </a:extLst>
          </p:cNvPr>
          <p:cNvSpPr>
            <a:spLocks noGrp="1"/>
          </p:cNvSpPr>
          <p:nvPr>
            <p:ph type="sldNum" sz="quarter" idx="12"/>
          </p:nvPr>
        </p:nvSpPr>
        <p:spPr/>
        <p:txBody>
          <a:bodyPr/>
          <a:lstStyle/>
          <a:p>
            <a:fld id="{CADC140F-BB3D-412E-8119-EA44085A138A}" type="slidenum">
              <a:rPr lang="en-US" smtClean="0"/>
              <a:pPr/>
              <a:t>13</a:t>
            </a:fld>
            <a:endParaRPr lang="en-US"/>
          </a:p>
        </p:txBody>
      </p:sp>
    </p:spTree>
    <p:extLst>
      <p:ext uri="{BB962C8B-B14F-4D97-AF65-F5344CB8AC3E}">
        <p14:creationId xmlns:p14="http://schemas.microsoft.com/office/powerpoint/2010/main" val="42036070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9021A4-98E1-49B3-AD98-CECF9AEF9ABB}"/>
              </a:ext>
            </a:extLst>
          </p:cNvPr>
          <p:cNvSpPr>
            <a:spLocks noGrp="1"/>
          </p:cNvSpPr>
          <p:nvPr>
            <p:ph idx="1"/>
          </p:nvPr>
        </p:nvSpPr>
        <p:spPr>
          <a:xfrm>
            <a:off x="457200" y="1066800"/>
            <a:ext cx="8229600" cy="4983163"/>
          </a:xfrm>
        </p:spPr>
        <p:txBody>
          <a:bodyPr>
            <a:normAutofit fontScale="85000" lnSpcReduction="20000"/>
          </a:bodyPr>
          <a:lstStyle/>
          <a:p>
            <a:pPr marL="0" indent="0">
              <a:buNone/>
            </a:pPr>
            <a:r>
              <a:rPr lang="en-US" sz="2400" dirty="0"/>
              <a:t>6</a:t>
            </a:r>
            <a:r>
              <a:rPr lang="ar-JO" sz="2400" dirty="0"/>
              <a:t>- يتم إشغال الخلية الفارغة من الخلايا المشغولة (أي يوجد بها كميات) التي تحمل إشارة سالبة في نفس المسار</a:t>
            </a:r>
          </a:p>
          <a:p>
            <a:pPr marL="0" indent="0">
              <a:buNone/>
            </a:pPr>
            <a:endParaRPr lang="ar-JO" sz="2400" dirty="0"/>
          </a:p>
          <a:p>
            <a:pPr marL="0" indent="0">
              <a:buNone/>
            </a:pPr>
            <a:endParaRPr lang="ar-JO" sz="2400" dirty="0"/>
          </a:p>
          <a:p>
            <a:pPr marL="0" indent="0">
              <a:buNone/>
            </a:pPr>
            <a:endParaRPr lang="ar-JO" sz="2400" dirty="0"/>
          </a:p>
          <a:p>
            <a:pPr marL="0" indent="0">
              <a:buNone/>
            </a:pPr>
            <a:endParaRPr lang="ar-JO" sz="2400" dirty="0"/>
          </a:p>
          <a:p>
            <a:pPr marL="0" indent="0">
              <a:buNone/>
            </a:pPr>
            <a:endParaRPr lang="ar-JO" sz="2400" dirty="0"/>
          </a:p>
          <a:p>
            <a:pPr marL="0" indent="0">
              <a:buNone/>
            </a:pPr>
            <a:endParaRPr lang="ar-JO" sz="2400" dirty="0"/>
          </a:p>
          <a:p>
            <a:pPr marL="0" indent="0">
              <a:buNone/>
            </a:pPr>
            <a:endParaRPr lang="ar-JO" sz="2400" dirty="0"/>
          </a:p>
          <a:p>
            <a:pPr marL="0" indent="0">
              <a:buNone/>
            </a:pPr>
            <a:endParaRPr lang="ar-JO" sz="2200" dirty="0"/>
          </a:p>
          <a:p>
            <a:pPr marL="0" indent="0">
              <a:buNone/>
            </a:pPr>
            <a:endParaRPr lang="ar-JO" sz="2200" dirty="0"/>
          </a:p>
          <a:p>
            <a:pPr marL="0" indent="0">
              <a:buNone/>
            </a:pPr>
            <a:endParaRPr lang="ar-JO" sz="2200" dirty="0"/>
          </a:p>
          <a:p>
            <a:pPr marL="0" indent="0">
              <a:buNone/>
            </a:pPr>
            <a:r>
              <a:rPr lang="ar-JO" sz="2200" dirty="0"/>
              <a:t>وعند التمعن في الخلايا والتي يمكن النقل منها إلى الخلية </a:t>
            </a:r>
            <a:r>
              <a:rPr lang="en-US" sz="3000" dirty="0">
                <a:solidFill>
                  <a:srgbClr val="00B0F0"/>
                </a:solidFill>
              </a:rPr>
              <a:t>(S3,D1)</a:t>
            </a:r>
            <a:r>
              <a:rPr lang="ar-JO" sz="3000" dirty="0">
                <a:solidFill>
                  <a:srgbClr val="00B0F0"/>
                </a:solidFill>
              </a:rPr>
              <a:t> </a:t>
            </a:r>
            <a:r>
              <a:rPr lang="ar-JO" sz="2200" dirty="0"/>
              <a:t>نجد أنه يمكن نقل الكمية من الخلية </a:t>
            </a:r>
            <a:r>
              <a:rPr lang="en-US" sz="2200" dirty="0"/>
              <a:t>(S1,D1)</a:t>
            </a:r>
            <a:r>
              <a:rPr lang="ar-JO" sz="2200" dirty="0"/>
              <a:t> أو من الخلية </a:t>
            </a:r>
            <a:r>
              <a:rPr lang="en-US" sz="2200" dirty="0"/>
              <a:t>(S2.D2)</a:t>
            </a:r>
            <a:r>
              <a:rPr lang="ar-JO" sz="2200" dirty="0"/>
              <a:t> أو من الخلية </a:t>
            </a:r>
            <a:r>
              <a:rPr lang="en-US" sz="2200" dirty="0"/>
              <a:t> (S3.D3)</a:t>
            </a:r>
            <a:endParaRPr lang="ar-JO" sz="2200" dirty="0"/>
          </a:p>
          <a:p>
            <a:pPr marL="0" indent="0">
              <a:buNone/>
            </a:pPr>
            <a:r>
              <a:rPr lang="ar-JO" sz="2400" b="1" dirty="0">
                <a:solidFill>
                  <a:srgbClr val="FF0000"/>
                </a:solidFill>
              </a:rPr>
              <a:t>لماذا؟</a:t>
            </a:r>
          </a:p>
          <a:p>
            <a:pPr marL="0" indent="0">
              <a:buNone/>
            </a:pPr>
            <a:r>
              <a:rPr lang="ar-JO" sz="2400" dirty="0">
                <a:solidFill>
                  <a:srgbClr val="00B0F0"/>
                </a:solidFill>
              </a:rPr>
              <a:t>لآن قيم التكلفة </a:t>
            </a:r>
            <a:r>
              <a:rPr lang="ar-JO" sz="2400" dirty="0" smtClean="0">
                <a:solidFill>
                  <a:srgbClr val="00B0F0"/>
                </a:solidFill>
              </a:rPr>
              <a:t>لها </a:t>
            </a:r>
            <a:r>
              <a:rPr lang="ar-JO" sz="2400" dirty="0">
                <a:solidFill>
                  <a:srgbClr val="00B0F0"/>
                </a:solidFill>
              </a:rPr>
              <a:t>في المسار سالبة.</a:t>
            </a:r>
            <a:endParaRPr lang="en-US" sz="2400" dirty="0">
              <a:solidFill>
                <a:srgbClr val="00B0F0"/>
              </a:solidFill>
            </a:endParaRPr>
          </a:p>
          <a:p>
            <a:pPr marL="0" indent="0">
              <a:buNone/>
            </a:pPr>
            <a:endParaRPr lang="ar-JO" dirty="0"/>
          </a:p>
        </p:txBody>
      </p:sp>
      <p:sp>
        <p:nvSpPr>
          <p:cNvPr id="4" name="Date Placeholder 3">
            <a:extLst>
              <a:ext uri="{FF2B5EF4-FFF2-40B4-BE49-F238E27FC236}">
                <a16:creationId xmlns="" xmlns:a16="http://schemas.microsoft.com/office/drawing/2014/main" id="{695914A1-5151-44F0-ADC2-3A1D2660FCE3}"/>
              </a:ext>
            </a:extLst>
          </p:cNvPr>
          <p:cNvSpPr>
            <a:spLocks noGrp="1"/>
          </p:cNvSpPr>
          <p:nvPr>
            <p:ph type="dt" sz="half" idx="10"/>
          </p:nvPr>
        </p:nvSpPr>
        <p:spPr/>
        <p:txBody>
          <a:bodyPr/>
          <a:lstStyle/>
          <a:p>
            <a:fld id="{937944AE-953C-43FF-A4CD-A68E7599C5C4}" type="datetime1">
              <a:rPr lang="en-US" smtClean="0"/>
              <a:pPr/>
              <a:t>11/21/2022</a:t>
            </a:fld>
            <a:endParaRPr lang="en-US" dirty="0"/>
          </a:p>
        </p:txBody>
      </p:sp>
      <p:sp>
        <p:nvSpPr>
          <p:cNvPr id="6" name="Slide Number Placeholder 5">
            <a:extLst>
              <a:ext uri="{FF2B5EF4-FFF2-40B4-BE49-F238E27FC236}">
                <a16:creationId xmlns=""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pPr/>
              <a:t>14</a:t>
            </a:fld>
            <a:endParaRPr lang="en-US"/>
          </a:p>
        </p:txBody>
      </p:sp>
      <p:graphicFrame>
        <p:nvGraphicFramePr>
          <p:cNvPr id="11" name="جدول 10"/>
          <p:cNvGraphicFramePr>
            <a:graphicFrameLocks noGrp="1"/>
          </p:cNvGraphicFramePr>
          <p:nvPr>
            <p:extLst>
              <p:ext uri="{D42A27DB-BD31-4B8C-83A1-F6EECF244321}">
                <p14:modId xmlns:p14="http://schemas.microsoft.com/office/powerpoint/2010/main" val="270368722"/>
              </p:ext>
            </p:extLst>
          </p:nvPr>
        </p:nvGraphicFramePr>
        <p:xfrm>
          <a:off x="960119" y="1906110"/>
          <a:ext cx="7071360" cy="2743200"/>
        </p:xfrm>
        <a:graphic>
          <a:graphicData uri="http://schemas.openxmlformats.org/drawingml/2006/table">
            <a:tbl>
              <a:tblPr firstRow="1" bandRow="1">
                <a:tableStyleId>{5C22544A-7EE6-4342-B048-85BDC9FD1C3A}</a:tableStyleId>
              </a:tblPr>
              <a:tblGrid>
                <a:gridCol w="2357120">
                  <a:extLst>
                    <a:ext uri="{9D8B030D-6E8A-4147-A177-3AD203B41FA5}">
                      <a16:colId xmlns="" xmlns:a16="http://schemas.microsoft.com/office/drawing/2014/main" val="20000"/>
                    </a:ext>
                  </a:extLst>
                </a:gridCol>
                <a:gridCol w="2357120">
                  <a:extLst>
                    <a:ext uri="{9D8B030D-6E8A-4147-A177-3AD203B41FA5}">
                      <a16:colId xmlns="" xmlns:a16="http://schemas.microsoft.com/office/drawing/2014/main" val="20001"/>
                    </a:ext>
                  </a:extLst>
                </a:gridCol>
                <a:gridCol w="2357120">
                  <a:extLst>
                    <a:ext uri="{9D8B030D-6E8A-4147-A177-3AD203B41FA5}">
                      <a16:colId xmlns="" xmlns:a16="http://schemas.microsoft.com/office/drawing/2014/main" val="20002"/>
                    </a:ext>
                  </a:extLst>
                </a:gridCol>
              </a:tblGrid>
              <a:tr h="897967">
                <a:tc>
                  <a:txBody>
                    <a:bodyPr/>
                    <a:lstStyle/>
                    <a:p>
                      <a:endParaRPr lang="en-US" dirty="0"/>
                    </a:p>
                  </a:txBody>
                  <a:tcPr/>
                </a:tc>
                <a:tc>
                  <a:txBody>
                    <a:bodyPr/>
                    <a:lstStyle/>
                    <a:p>
                      <a:endParaRPr lang="ar-JO" dirty="0"/>
                    </a:p>
                    <a:p>
                      <a:endParaRPr lang="ar-JO" dirty="0"/>
                    </a:p>
                    <a:p>
                      <a:endParaRPr lang="en-US" dirty="0"/>
                    </a:p>
                  </a:txBody>
                  <a:tcPr/>
                </a:tc>
                <a:tc>
                  <a:txBody>
                    <a:bodyPr/>
                    <a:lstStyle/>
                    <a:p>
                      <a:endParaRPr lang="en-US" dirty="0"/>
                    </a:p>
                  </a:txBody>
                  <a:tcPr/>
                </a:tc>
                <a:extLst>
                  <a:ext uri="{0D108BD9-81ED-4DB2-BD59-A6C34878D82A}">
                    <a16:rowId xmlns="" xmlns:a16="http://schemas.microsoft.com/office/drawing/2014/main" val="10000"/>
                  </a:ext>
                </a:extLst>
              </a:tr>
              <a:tr h="897967">
                <a:tc>
                  <a:txBody>
                    <a:bodyPr/>
                    <a:lstStyle/>
                    <a:p>
                      <a:endParaRPr lang="ar-JO" dirty="0"/>
                    </a:p>
                    <a:p>
                      <a:endParaRPr lang="ar-JO" dirty="0"/>
                    </a:p>
                    <a:p>
                      <a:endParaRPr lang="en-US" dirty="0"/>
                    </a:p>
                  </a:txBody>
                  <a:tcPr/>
                </a:tc>
                <a:tc>
                  <a:txBody>
                    <a:bodyPr/>
                    <a:lstStyle/>
                    <a:p>
                      <a:endParaRPr lang="ar-JO" dirty="0"/>
                    </a:p>
                    <a:p>
                      <a:endParaRPr lang="ar-JO" dirty="0"/>
                    </a:p>
                  </a:txBody>
                  <a:tcPr/>
                </a:tc>
                <a:tc>
                  <a:txBody>
                    <a:bodyPr/>
                    <a:lstStyle/>
                    <a:p>
                      <a:endParaRPr lang="ar-JO" dirty="0"/>
                    </a:p>
                  </a:txBody>
                  <a:tcPr/>
                </a:tc>
                <a:extLst>
                  <a:ext uri="{0D108BD9-81ED-4DB2-BD59-A6C34878D82A}">
                    <a16:rowId xmlns="" xmlns:a16="http://schemas.microsoft.com/office/drawing/2014/main" val="10001"/>
                  </a:ext>
                </a:extLst>
              </a:tr>
              <a:tr h="897967">
                <a:tc>
                  <a:txBody>
                    <a:bodyPr/>
                    <a:lstStyle/>
                    <a:p>
                      <a:endParaRPr lang="ar-JO" dirty="0"/>
                    </a:p>
                    <a:p>
                      <a:endParaRPr lang="ar-JO" dirty="0"/>
                    </a:p>
                    <a:p>
                      <a:endParaRPr lang="en-US" dirty="0"/>
                    </a:p>
                  </a:txBody>
                  <a:tcPr/>
                </a:tc>
                <a:tc>
                  <a:txBody>
                    <a:bodyPr/>
                    <a:lstStyle/>
                    <a:p>
                      <a:endParaRPr lang="ar-JO" dirty="0"/>
                    </a:p>
                  </a:txBody>
                  <a:tcPr/>
                </a:tc>
                <a:tc>
                  <a:txBody>
                    <a:bodyPr/>
                    <a:lstStyle/>
                    <a:p>
                      <a:endParaRPr lang="ar-JO" dirty="0"/>
                    </a:p>
                  </a:txBody>
                  <a:tcPr/>
                </a:tc>
                <a:extLst>
                  <a:ext uri="{0D108BD9-81ED-4DB2-BD59-A6C34878D82A}">
                    <a16:rowId xmlns="" xmlns:a16="http://schemas.microsoft.com/office/drawing/2014/main" val="10002"/>
                  </a:ext>
                </a:extLst>
              </a:tr>
            </a:tbl>
          </a:graphicData>
        </a:graphic>
      </p:graphicFrame>
      <p:sp>
        <p:nvSpPr>
          <p:cNvPr id="12" name="مربع نص 11"/>
          <p:cNvSpPr txBox="1"/>
          <p:nvPr/>
        </p:nvSpPr>
        <p:spPr>
          <a:xfrm>
            <a:off x="993140" y="1905000"/>
            <a:ext cx="381000" cy="246221"/>
          </a:xfrm>
          <a:prstGeom prst="rect">
            <a:avLst/>
          </a:prstGeom>
          <a:solidFill>
            <a:srgbClr val="92D050"/>
          </a:solidFill>
        </p:spPr>
        <p:txBody>
          <a:bodyPr wrap="square" rtlCol="0">
            <a:spAutoFit/>
          </a:bodyPr>
          <a:lstStyle/>
          <a:p>
            <a:r>
              <a:rPr lang="en-US" sz="1000" b="1" dirty="0"/>
              <a:t>5</a:t>
            </a:r>
          </a:p>
        </p:txBody>
      </p:sp>
      <p:sp>
        <p:nvSpPr>
          <p:cNvPr id="13" name="مربع نص 12"/>
          <p:cNvSpPr txBox="1"/>
          <p:nvPr/>
        </p:nvSpPr>
        <p:spPr>
          <a:xfrm>
            <a:off x="2476500" y="1914256"/>
            <a:ext cx="741680" cy="246221"/>
          </a:xfrm>
          <a:prstGeom prst="rect">
            <a:avLst/>
          </a:prstGeom>
          <a:solidFill>
            <a:srgbClr val="FFC000"/>
          </a:solidFill>
        </p:spPr>
        <p:txBody>
          <a:bodyPr wrap="square" rtlCol="0">
            <a:spAutoFit/>
          </a:bodyPr>
          <a:lstStyle/>
          <a:p>
            <a:r>
              <a:rPr lang="en-US" sz="1000" dirty="0"/>
              <a:t>9 – 4 = 5</a:t>
            </a:r>
          </a:p>
        </p:txBody>
      </p:sp>
      <p:sp>
        <p:nvSpPr>
          <p:cNvPr id="14" name="مربع نص 13"/>
          <p:cNvSpPr txBox="1"/>
          <p:nvPr/>
        </p:nvSpPr>
        <p:spPr>
          <a:xfrm>
            <a:off x="4876800" y="2804309"/>
            <a:ext cx="711200" cy="246221"/>
          </a:xfrm>
          <a:prstGeom prst="rect">
            <a:avLst/>
          </a:prstGeom>
          <a:solidFill>
            <a:srgbClr val="FFC000"/>
          </a:solidFill>
        </p:spPr>
        <p:txBody>
          <a:bodyPr wrap="square" rtlCol="0">
            <a:spAutoFit/>
          </a:bodyPr>
          <a:lstStyle/>
          <a:p>
            <a:r>
              <a:rPr lang="en-US" sz="1000" dirty="0"/>
              <a:t>7 – 4 = 3</a:t>
            </a:r>
          </a:p>
        </p:txBody>
      </p:sp>
      <p:sp>
        <p:nvSpPr>
          <p:cNvPr id="15" name="مربع نص 14"/>
          <p:cNvSpPr txBox="1"/>
          <p:nvPr/>
        </p:nvSpPr>
        <p:spPr>
          <a:xfrm>
            <a:off x="4942840" y="1929805"/>
            <a:ext cx="711200" cy="246221"/>
          </a:xfrm>
          <a:prstGeom prst="rect">
            <a:avLst/>
          </a:prstGeom>
          <a:solidFill>
            <a:srgbClr val="FFC000"/>
          </a:solidFill>
        </p:spPr>
        <p:txBody>
          <a:bodyPr wrap="square" rtlCol="0">
            <a:spAutoFit/>
          </a:bodyPr>
          <a:lstStyle/>
          <a:p>
            <a:r>
              <a:rPr lang="en-US" sz="1000" dirty="0"/>
              <a:t>3 + 4 = 7</a:t>
            </a:r>
          </a:p>
        </p:txBody>
      </p:sp>
      <p:sp>
        <p:nvSpPr>
          <p:cNvPr id="16" name="مربع نص 15"/>
          <p:cNvSpPr txBox="1"/>
          <p:nvPr/>
        </p:nvSpPr>
        <p:spPr>
          <a:xfrm>
            <a:off x="3368040" y="1922321"/>
            <a:ext cx="381000" cy="246221"/>
          </a:xfrm>
          <a:prstGeom prst="rect">
            <a:avLst/>
          </a:prstGeom>
          <a:solidFill>
            <a:srgbClr val="92D050"/>
          </a:solidFill>
        </p:spPr>
        <p:txBody>
          <a:bodyPr wrap="square" rtlCol="0">
            <a:spAutoFit/>
          </a:bodyPr>
          <a:lstStyle/>
          <a:p>
            <a:r>
              <a:rPr lang="en-US" sz="1000" b="1" dirty="0"/>
              <a:t>1</a:t>
            </a:r>
          </a:p>
        </p:txBody>
      </p:sp>
      <p:sp>
        <p:nvSpPr>
          <p:cNvPr id="17" name="مربع نص 16"/>
          <p:cNvSpPr txBox="1"/>
          <p:nvPr/>
        </p:nvSpPr>
        <p:spPr>
          <a:xfrm>
            <a:off x="3319780" y="2822171"/>
            <a:ext cx="381000" cy="246221"/>
          </a:xfrm>
          <a:prstGeom prst="rect">
            <a:avLst/>
          </a:prstGeom>
          <a:solidFill>
            <a:srgbClr val="92D050"/>
          </a:solidFill>
        </p:spPr>
        <p:txBody>
          <a:bodyPr wrap="square" rtlCol="0">
            <a:spAutoFit/>
          </a:bodyPr>
          <a:lstStyle/>
          <a:p>
            <a:r>
              <a:rPr lang="en-US" sz="1000" b="1" dirty="0"/>
              <a:t>4</a:t>
            </a:r>
          </a:p>
        </p:txBody>
      </p:sp>
      <p:sp>
        <p:nvSpPr>
          <p:cNvPr id="18" name="مربع نص 17"/>
          <p:cNvSpPr txBox="1"/>
          <p:nvPr/>
        </p:nvSpPr>
        <p:spPr>
          <a:xfrm>
            <a:off x="993140" y="2885330"/>
            <a:ext cx="381000" cy="246221"/>
          </a:xfrm>
          <a:prstGeom prst="rect">
            <a:avLst/>
          </a:prstGeom>
          <a:solidFill>
            <a:srgbClr val="92D050"/>
          </a:solidFill>
        </p:spPr>
        <p:txBody>
          <a:bodyPr wrap="square" rtlCol="0">
            <a:spAutoFit/>
          </a:bodyPr>
          <a:lstStyle/>
          <a:p>
            <a:r>
              <a:rPr lang="en-US" sz="1000" b="1" dirty="0"/>
              <a:t>2</a:t>
            </a:r>
          </a:p>
        </p:txBody>
      </p:sp>
      <p:sp>
        <p:nvSpPr>
          <p:cNvPr id="19" name="سهم للأسفل 18"/>
          <p:cNvSpPr/>
          <p:nvPr/>
        </p:nvSpPr>
        <p:spPr>
          <a:xfrm>
            <a:off x="4267200" y="2695195"/>
            <a:ext cx="266700" cy="7106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سهم إلى اليمين 19"/>
          <p:cNvSpPr/>
          <p:nvPr/>
        </p:nvSpPr>
        <p:spPr>
          <a:xfrm>
            <a:off x="1988820" y="2291653"/>
            <a:ext cx="2529840" cy="265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سهم لأعلى 20"/>
          <p:cNvSpPr/>
          <p:nvPr/>
        </p:nvSpPr>
        <p:spPr>
          <a:xfrm>
            <a:off x="1972310" y="2590784"/>
            <a:ext cx="190500" cy="15377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سهم إلى اليسار 21"/>
          <p:cNvSpPr/>
          <p:nvPr/>
        </p:nvSpPr>
        <p:spPr>
          <a:xfrm>
            <a:off x="1988820" y="4166411"/>
            <a:ext cx="4792980" cy="31928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مربع نص 22"/>
          <p:cNvSpPr txBox="1"/>
          <p:nvPr/>
        </p:nvSpPr>
        <p:spPr>
          <a:xfrm>
            <a:off x="6106160" y="2819400"/>
            <a:ext cx="304800" cy="369332"/>
          </a:xfrm>
          <a:prstGeom prst="rect">
            <a:avLst/>
          </a:prstGeom>
          <a:solidFill>
            <a:srgbClr val="FFFF00"/>
          </a:solidFill>
        </p:spPr>
        <p:txBody>
          <a:bodyPr wrap="square" rtlCol="0">
            <a:spAutoFit/>
          </a:bodyPr>
          <a:lstStyle/>
          <a:p>
            <a:r>
              <a:rPr lang="en-US" dirty="0"/>
              <a:t>+</a:t>
            </a:r>
          </a:p>
        </p:txBody>
      </p:sp>
      <p:sp>
        <p:nvSpPr>
          <p:cNvPr id="24" name="مربع نص 23"/>
          <p:cNvSpPr txBox="1"/>
          <p:nvPr/>
        </p:nvSpPr>
        <p:spPr>
          <a:xfrm>
            <a:off x="1374140" y="1914256"/>
            <a:ext cx="304800" cy="369332"/>
          </a:xfrm>
          <a:prstGeom prst="rect">
            <a:avLst/>
          </a:prstGeom>
          <a:solidFill>
            <a:srgbClr val="FFFF00"/>
          </a:solidFill>
        </p:spPr>
        <p:txBody>
          <a:bodyPr wrap="square" rtlCol="0">
            <a:spAutoFit/>
          </a:bodyPr>
          <a:lstStyle/>
          <a:p>
            <a:r>
              <a:rPr lang="en-US" dirty="0"/>
              <a:t>-</a:t>
            </a:r>
          </a:p>
        </p:txBody>
      </p:sp>
      <p:sp>
        <p:nvSpPr>
          <p:cNvPr id="25" name="مربع نص 24"/>
          <p:cNvSpPr txBox="1"/>
          <p:nvPr/>
        </p:nvSpPr>
        <p:spPr>
          <a:xfrm>
            <a:off x="3784600" y="1922321"/>
            <a:ext cx="304800" cy="369332"/>
          </a:xfrm>
          <a:prstGeom prst="rect">
            <a:avLst/>
          </a:prstGeom>
          <a:solidFill>
            <a:srgbClr val="FFFF00"/>
          </a:solidFill>
        </p:spPr>
        <p:txBody>
          <a:bodyPr wrap="square" rtlCol="0">
            <a:spAutoFit/>
          </a:bodyPr>
          <a:lstStyle/>
          <a:p>
            <a:r>
              <a:rPr lang="en-US" dirty="0"/>
              <a:t>+</a:t>
            </a:r>
          </a:p>
        </p:txBody>
      </p:sp>
      <p:sp>
        <p:nvSpPr>
          <p:cNvPr id="26" name="مربع نص 25"/>
          <p:cNvSpPr txBox="1"/>
          <p:nvPr/>
        </p:nvSpPr>
        <p:spPr>
          <a:xfrm>
            <a:off x="3784600" y="2877045"/>
            <a:ext cx="304800" cy="369332"/>
          </a:xfrm>
          <a:prstGeom prst="rect">
            <a:avLst/>
          </a:prstGeom>
          <a:solidFill>
            <a:srgbClr val="FFFF00"/>
          </a:solidFill>
        </p:spPr>
        <p:txBody>
          <a:bodyPr wrap="square" rtlCol="0">
            <a:spAutoFit/>
          </a:bodyPr>
          <a:lstStyle/>
          <a:p>
            <a:r>
              <a:rPr lang="en-US" dirty="0"/>
              <a:t>-</a:t>
            </a:r>
          </a:p>
        </p:txBody>
      </p:sp>
      <p:sp>
        <p:nvSpPr>
          <p:cNvPr id="27" name="مربع نص 26"/>
          <p:cNvSpPr txBox="1"/>
          <p:nvPr/>
        </p:nvSpPr>
        <p:spPr>
          <a:xfrm>
            <a:off x="960120" y="3753953"/>
            <a:ext cx="381000" cy="246221"/>
          </a:xfrm>
          <a:prstGeom prst="rect">
            <a:avLst/>
          </a:prstGeom>
          <a:solidFill>
            <a:srgbClr val="92D050"/>
          </a:solidFill>
        </p:spPr>
        <p:txBody>
          <a:bodyPr wrap="square" rtlCol="0">
            <a:spAutoFit/>
          </a:bodyPr>
          <a:lstStyle/>
          <a:p>
            <a:r>
              <a:rPr lang="en-US" sz="1000" b="1" dirty="0"/>
              <a:t>3</a:t>
            </a:r>
          </a:p>
        </p:txBody>
      </p:sp>
      <p:sp>
        <p:nvSpPr>
          <p:cNvPr id="28" name="مربع نص 27"/>
          <p:cNvSpPr txBox="1"/>
          <p:nvPr/>
        </p:nvSpPr>
        <p:spPr>
          <a:xfrm>
            <a:off x="1374140" y="3759224"/>
            <a:ext cx="304800" cy="369332"/>
          </a:xfrm>
          <a:prstGeom prst="rect">
            <a:avLst/>
          </a:prstGeom>
          <a:solidFill>
            <a:srgbClr val="FFFF00"/>
          </a:solidFill>
        </p:spPr>
        <p:txBody>
          <a:bodyPr wrap="square" rtlCol="0">
            <a:spAutoFit/>
          </a:bodyPr>
          <a:lstStyle/>
          <a:p>
            <a:r>
              <a:rPr lang="en-US" dirty="0"/>
              <a:t>+</a:t>
            </a:r>
          </a:p>
        </p:txBody>
      </p:sp>
      <p:sp>
        <p:nvSpPr>
          <p:cNvPr id="29" name="مربع نص 28"/>
          <p:cNvSpPr txBox="1"/>
          <p:nvPr/>
        </p:nvSpPr>
        <p:spPr>
          <a:xfrm>
            <a:off x="5704840" y="2829695"/>
            <a:ext cx="381000" cy="246221"/>
          </a:xfrm>
          <a:prstGeom prst="rect">
            <a:avLst/>
          </a:prstGeom>
          <a:solidFill>
            <a:srgbClr val="92D050"/>
          </a:solidFill>
        </p:spPr>
        <p:txBody>
          <a:bodyPr wrap="square" rtlCol="0">
            <a:spAutoFit/>
          </a:bodyPr>
          <a:lstStyle/>
          <a:p>
            <a:r>
              <a:rPr lang="en-US" sz="1000" b="1" dirty="0"/>
              <a:t>0</a:t>
            </a:r>
          </a:p>
        </p:txBody>
      </p:sp>
      <p:sp>
        <p:nvSpPr>
          <p:cNvPr id="30" name="مربع نص 29"/>
          <p:cNvSpPr txBox="1"/>
          <p:nvPr/>
        </p:nvSpPr>
        <p:spPr>
          <a:xfrm>
            <a:off x="3362960" y="3735572"/>
            <a:ext cx="381000" cy="246221"/>
          </a:xfrm>
          <a:prstGeom prst="rect">
            <a:avLst/>
          </a:prstGeom>
          <a:solidFill>
            <a:srgbClr val="92D050"/>
          </a:solidFill>
        </p:spPr>
        <p:txBody>
          <a:bodyPr wrap="square" rtlCol="0">
            <a:spAutoFit/>
          </a:bodyPr>
          <a:lstStyle/>
          <a:p>
            <a:r>
              <a:rPr lang="en-US" sz="1000" b="1" dirty="0"/>
              <a:t>6</a:t>
            </a:r>
          </a:p>
        </p:txBody>
      </p:sp>
      <p:sp>
        <p:nvSpPr>
          <p:cNvPr id="31" name="مربع نص 30"/>
          <p:cNvSpPr txBox="1"/>
          <p:nvPr/>
        </p:nvSpPr>
        <p:spPr>
          <a:xfrm>
            <a:off x="5735320" y="3759224"/>
            <a:ext cx="381000" cy="246221"/>
          </a:xfrm>
          <a:prstGeom prst="rect">
            <a:avLst/>
          </a:prstGeom>
          <a:solidFill>
            <a:srgbClr val="92D050"/>
          </a:solidFill>
        </p:spPr>
        <p:txBody>
          <a:bodyPr wrap="square" rtlCol="0">
            <a:spAutoFit/>
          </a:bodyPr>
          <a:lstStyle/>
          <a:p>
            <a:r>
              <a:rPr lang="en-US" sz="1000" b="1" dirty="0"/>
              <a:t>7</a:t>
            </a:r>
          </a:p>
        </p:txBody>
      </p:sp>
      <p:sp>
        <p:nvSpPr>
          <p:cNvPr id="32" name="مربع نص 31"/>
          <p:cNvSpPr txBox="1"/>
          <p:nvPr/>
        </p:nvSpPr>
        <p:spPr>
          <a:xfrm>
            <a:off x="6141720" y="3717356"/>
            <a:ext cx="304800" cy="369332"/>
          </a:xfrm>
          <a:prstGeom prst="rect">
            <a:avLst/>
          </a:prstGeom>
          <a:solidFill>
            <a:srgbClr val="FFFF00"/>
          </a:solidFill>
        </p:spPr>
        <p:txBody>
          <a:bodyPr wrap="square" rtlCol="0">
            <a:spAutoFit/>
          </a:bodyPr>
          <a:lstStyle/>
          <a:p>
            <a:r>
              <a:rPr lang="en-US" dirty="0"/>
              <a:t>-</a:t>
            </a:r>
          </a:p>
        </p:txBody>
      </p:sp>
      <p:sp>
        <p:nvSpPr>
          <p:cNvPr id="33" name="مربع نص 32"/>
          <p:cNvSpPr txBox="1"/>
          <p:nvPr/>
        </p:nvSpPr>
        <p:spPr>
          <a:xfrm>
            <a:off x="7162800" y="3759224"/>
            <a:ext cx="685800" cy="246221"/>
          </a:xfrm>
          <a:prstGeom prst="rect">
            <a:avLst/>
          </a:prstGeom>
          <a:solidFill>
            <a:srgbClr val="FFC000"/>
          </a:solidFill>
        </p:spPr>
        <p:txBody>
          <a:bodyPr wrap="square" rtlCol="0">
            <a:spAutoFit/>
          </a:bodyPr>
          <a:lstStyle/>
          <a:p>
            <a:r>
              <a:rPr lang="en-US" sz="1000" dirty="0"/>
              <a:t>4 – 4 = 0</a:t>
            </a:r>
          </a:p>
        </p:txBody>
      </p:sp>
      <p:sp>
        <p:nvSpPr>
          <p:cNvPr id="2" name="سهم إلى اليمين 1"/>
          <p:cNvSpPr/>
          <p:nvPr/>
        </p:nvSpPr>
        <p:spPr>
          <a:xfrm>
            <a:off x="4457700" y="3405864"/>
            <a:ext cx="2400300" cy="2323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سهم للأسفل 33"/>
          <p:cNvSpPr/>
          <p:nvPr/>
        </p:nvSpPr>
        <p:spPr>
          <a:xfrm>
            <a:off x="6705600" y="3727107"/>
            <a:ext cx="152400" cy="4435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مربع نص 34"/>
          <p:cNvSpPr txBox="1"/>
          <p:nvPr/>
        </p:nvSpPr>
        <p:spPr>
          <a:xfrm>
            <a:off x="7162800" y="2877044"/>
            <a:ext cx="685800" cy="246221"/>
          </a:xfrm>
          <a:prstGeom prst="rect">
            <a:avLst/>
          </a:prstGeom>
          <a:solidFill>
            <a:srgbClr val="FFC000"/>
          </a:solidFill>
        </p:spPr>
        <p:txBody>
          <a:bodyPr wrap="square" rtlCol="0">
            <a:spAutoFit/>
          </a:bodyPr>
          <a:lstStyle/>
          <a:p>
            <a:r>
              <a:rPr lang="en-US" sz="1000" dirty="0"/>
              <a:t>7 + 4 = 11</a:t>
            </a:r>
          </a:p>
        </p:txBody>
      </p:sp>
      <p:sp>
        <p:nvSpPr>
          <p:cNvPr id="38" name="مربع نص 37"/>
          <p:cNvSpPr txBox="1"/>
          <p:nvPr/>
        </p:nvSpPr>
        <p:spPr>
          <a:xfrm>
            <a:off x="2512060" y="3735264"/>
            <a:ext cx="741680" cy="246221"/>
          </a:xfrm>
          <a:prstGeom prst="rect">
            <a:avLst/>
          </a:prstGeom>
          <a:solidFill>
            <a:srgbClr val="FFC000"/>
          </a:solidFill>
        </p:spPr>
        <p:txBody>
          <a:bodyPr wrap="square" rtlCol="0">
            <a:spAutoFit/>
          </a:bodyPr>
          <a:lstStyle/>
          <a:p>
            <a:r>
              <a:rPr lang="en-US" sz="1000" dirty="0"/>
              <a:t>0 + 4 = 4</a:t>
            </a:r>
          </a:p>
        </p:txBody>
      </p:sp>
    </p:spTree>
    <p:extLst>
      <p:ext uri="{BB962C8B-B14F-4D97-AF65-F5344CB8AC3E}">
        <p14:creationId xmlns:p14="http://schemas.microsoft.com/office/powerpoint/2010/main" val="26593574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randombar(horizontal)">
                                      <p:cBhvr>
                                        <p:cTn id="19" dur="500"/>
                                        <p:tgtEl>
                                          <p:spTgt spid="12"/>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randombar(horizontal)">
                                      <p:cBhvr>
                                        <p:cTn id="22" dur="500"/>
                                        <p:tgtEl>
                                          <p:spTgt spid="18"/>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randombar(horizontal)">
                                      <p:cBhvr>
                                        <p:cTn id="25" dur="500"/>
                                        <p:tgtEl>
                                          <p:spTgt spid="27"/>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randombar(horizontal)">
                                      <p:cBhvr>
                                        <p:cTn id="28" dur="500"/>
                                        <p:tgtEl>
                                          <p:spTgt spid="30"/>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randombar(horizontal)">
                                      <p:cBhvr>
                                        <p:cTn id="31" dur="500"/>
                                        <p:tgtEl>
                                          <p:spTgt spid="17"/>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randombar(horizontal)">
                                      <p:cBhvr>
                                        <p:cTn id="34" dur="500"/>
                                        <p:tgtEl>
                                          <p:spTgt spid="16"/>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randombar(horizontal)">
                                      <p:cBhvr>
                                        <p:cTn id="37" dur="500"/>
                                        <p:tgtEl>
                                          <p:spTgt spid="31"/>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randombar(horizontal)">
                                      <p:cBhvr>
                                        <p:cTn id="40" dur="500"/>
                                        <p:tgtEl>
                                          <p:spTgt spid="2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wipe(down)">
                                      <p:cBhvr>
                                        <p:cTn id="45" dur="500"/>
                                        <p:tgtEl>
                                          <p:spTgt spid="2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wipe(left)">
                                      <p:cBhvr>
                                        <p:cTn id="50" dur="5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up)">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wipe(left)">
                                      <p:cBhvr>
                                        <p:cTn id="60" dur="500"/>
                                        <p:tgtEl>
                                          <p:spTgt spid="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wipe(up)">
                                      <p:cBhvr>
                                        <p:cTn id="65" dur="500"/>
                                        <p:tgtEl>
                                          <p:spTgt spid="34"/>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right)">
                                      <p:cBhvr>
                                        <p:cTn id="70" dur="500"/>
                                        <p:tgtEl>
                                          <p:spTgt spid="22"/>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barn(inVertical)">
                                      <p:cBhvr>
                                        <p:cTn id="75" dur="5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randombar(horizontal)">
                                      <p:cBhvr>
                                        <p:cTn id="80" dur="500"/>
                                        <p:tgtEl>
                                          <p:spTgt spid="24"/>
                                        </p:tgtEl>
                                      </p:cBhvr>
                                    </p:animEffect>
                                  </p:childTnLst>
                                </p:cTn>
                              </p:par>
                            </p:childTnLst>
                          </p:cTn>
                        </p:par>
                      </p:childTnLst>
                    </p:cTn>
                  </p:par>
                  <p:par>
                    <p:cTn id="81" fill="hold">
                      <p:stCondLst>
                        <p:cond delay="indefinite"/>
                      </p:stCondLst>
                      <p:childTnLst>
                        <p:par>
                          <p:cTn id="82" fill="hold">
                            <p:stCondLst>
                              <p:cond delay="0"/>
                            </p:stCondLst>
                            <p:childTnLst>
                              <p:par>
                                <p:cTn id="83" presetID="6" presetClass="entr" presetSubtype="16" fill="hold" grpId="0" nodeType="click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circle(in)">
                                      <p:cBhvr>
                                        <p:cTn id="85" dur="2000"/>
                                        <p:tgtEl>
                                          <p:spTgt spid="25"/>
                                        </p:tgtEl>
                                      </p:cBhvr>
                                    </p:animEffect>
                                  </p:childTnLst>
                                </p:cTn>
                              </p:par>
                            </p:childTnLst>
                          </p:cTn>
                        </p:par>
                      </p:childTnLst>
                    </p:cTn>
                  </p:par>
                  <p:par>
                    <p:cTn id="86" fill="hold">
                      <p:stCondLst>
                        <p:cond delay="indefinite"/>
                      </p:stCondLst>
                      <p:childTnLst>
                        <p:par>
                          <p:cTn id="87" fill="hold">
                            <p:stCondLst>
                              <p:cond delay="0"/>
                            </p:stCondLst>
                            <p:childTnLst>
                              <p:par>
                                <p:cTn id="88" presetID="45" presetClass="entr" presetSubtype="0" fill="hold" grpId="0" nodeType="click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fade">
                                      <p:cBhvr>
                                        <p:cTn id="90" dur="2000"/>
                                        <p:tgtEl>
                                          <p:spTgt spid="26"/>
                                        </p:tgtEl>
                                      </p:cBhvr>
                                    </p:animEffect>
                                    <p:anim calcmode="lin" valueType="num">
                                      <p:cBhvr>
                                        <p:cTn id="91" dur="2000" fill="hold"/>
                                        <p:tgtEl>
                                          <p:spTgt spid="26"/>
                                        </p:tgtEl>
                                        <p:attrNameLst>
                                          <p:attrName>ppt_w</p:attrName>
                                        </p:attrNameLst>
                                      </p:cBhvr>
                                      <p:tavLst>
                                        <p:tav tm="0" fmla="#ppt_w*sin(2.5*pi*$)">
                                          <p:val>
                                            <p:fltVal val="0"/>
                                          </p:val>
                                        </p:tav>
                                        <p:tav tm="100000">
                                          <p:val>
                                            <p:fltVal val="1"/>
                                          </p:val>
                                        </p:tav>
                                      </p:tavLst>
                                    </p:anim>
                                    <p:anim calcmode="lin" valueType="num">
                                      <p:cBhvr>
                                        <p:cTn id="92" dur="20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53" presetClass="entr" presetSubtype="16" fill="hold" grpId="0" nodeType="click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p:cTn id="97" dur="500" fill="hold"/>
                                        <p:tgtEl>
                                          <p:spTgt spid="23"/>
                                        </p:tgtEl>
                                        <p:attrNameLst>
                                          <p:attrName>ppt_w</p:attrName>
                                        </p:attrNameLst>
                                      </p:cBhvr>
                                      <p:tavLst>
                                        <p:tav tm="0">
                                          <p:val>
                                            <p:fltVal val="0"/>
                                          </p:val>
                                        </p:tav>
                                        <p:tav tm="100000">
                                          <p:val>
                                            <p:strVal val="#ppt_w"/>
                                          </p:val>
                                        </p:tav>
                                      </p:tavLst>
                                    </p:anim>
                                    <p:anim calcmode="lin" valueType="num">
                                      <p:cBhvr>
                                        <p:cTn id="98" dur="500" fill="hold"/>
                                        <p:tgtEl>
                                          <p:spTgt spid="23"/>
                                        </p:tgtEl>
                                        <p:attrNameLst>
                                          <p:attrName>ppt_h</p:attrName>
                                        </p:attrNameLst>
                                      </p:cBhvr>
                                      <p:tavLst>
                                        <p:tav tm="0">
                                          <p:val>
                                            <p:fltVal val="0"/>
                                          </p:val>
                                        </p:tav>
                                        <p:tav tm="100000">
                                          <p:val>
                                            <p:strVal val="#ppt_h"/>
                                          </p:val>
                                        </p:tav>
                                      </p:tavLst>
                                    </p:anim>
                                    <p:animEffect transition="in" filter="fade">
                                      <p:cBhvr>
                                        <p:cTn id="99" dur="500"/>
                                        <p:tgtEl>
                                          <p:spTgt spid="23"/>
                                        </p:tgtEl>
                                      </p:cBhvr>
                                    </p:animEffect>
                                  </p:childTnLst>
                                </p:cTn>
                              </p:par>
                            </p:childTnLst>
                          </p:cTn>
                        </p:par>
                      </p:childTnLst>
                    </p:cTn>
                  </p:par>
                  <p:par>
                    <p:cTn id="100" fill="hold">
                      <p:stCondLst>
                        <p:cond delay="indefinite"/>
                      </p:stCondLst>
                      <p:childTnLst>
                        <p:par>
                          <p:cTn id="101" fill="hold">
                            <p:stCondLst>
                              <p:cond delay="0"/>
                            </p:stCondLst>
                            <p:childTnLst>
                              <p:par>
                                <p:cTn id="102" presetID="26" presetClass="entr" presetSubtype="0" fill="hold" grpId="0" nodeType="click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wipe(down)">
                                      <p:cBhvr>
                                        <p:cTn id="104" dur="580">
                                          <p:stCondLst>
                                            <p:cond delay="0"/>
                                          </p:stCondLst>
                                        </p:cTn>
                                        <p:tgtEl>
                                          <p:spTgt spid="32"/>
                                        </p:tgtEl>
                                      </p:cBhvr>
                                    </p:animEffect>
                                    <p:anim calcmode="lin" valueType="num">
                                      <p:cBhvr>
                                        <p:cTn id="105"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06"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07"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08"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09"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10" dur="26">
                                          <p:stCondLst>
                                            <p:cond delay="650"/>
                                          </p:stCondLst>
                                        </p:cTn>
                                        <p:tgtEl>
                                          <p:spTgt spid="32"/>
                                        </p:tgtEl>
                                      </p:cBhvr>
                                      <p:to x="100000" y="60000"/>
                                    </p:animScale>
                                    <p:animScale>
                                      <p:cBhvr>
                                        <p:cTn id="111" dur="166" decel="50000">
                                          <p:stCondLst>
                                            <p:cond delay="676"/>
                                          </p:stCondLst>
                                        </p:cTn>
                                        <p:tgtEl>
                                          <p:spTgt spid="32"/>
                                        </p:tgtEl>
                                      </p:cBhvr>
                                      <p:to x="100000" y="100000"/>
                                    </p:animScale>
                                    <p:animScale>
                                      <p:cBhvr>
                                        <p:cTn id="112" dur="26">
                                          <p:stCondLst>
                                            <p:cond delay="1312"/>
                                          </p:stCondLst>
                                        </p:cTn>
                                        <p:tgtEl>
                                          <p:spTgt spid="32"/>
                                        </p:tgtEl>
                                      </p:cBhvr>
                                      <p:to x="100000" y="80000"/>
                                    </p:animScale>
                                    <p:animScale>
                                      <p:cBhvr>
                                        <p:cTn id="113" dur="166" decel="50000">
                                          <p:stCondLst>
                                            <p:cond delay="1338"/>
                                          </p:stCondLst>
                                        </p:cTn>
                                        <p:tgtEl>
                                          <p:spTgt spid="32"/>
                                        </p:tgtEl>
                                      </p:cBhvr>
                                      <p:to x="100000" y="100000"/>
                                    </p:animScale>
                                    <p:animScale>
                                      <p:cBhvr>
                                        <p:cTn id="114" dur="26">
                                          <p:stCondLst>
                                            <p:cond delay="1642"/>
                                          </p:stCondLst>
                                        </p:cTn>
                                        <p:tgtEl>
                                          <p:spTgt spid="32"/>
                                        </p:tgtEl>
                                      </p:cBhvr>
                                      <p:to x="100000" y="90000"/>
                                    </p:animScale>
                                    <p:animScale>
                                      <p:cBhvr>
                                        <p:cTn id="115" dur="166" decel="50000">
                                          <p:stCondLst>
                                            <p:cond delay="1668"/>
                                          </p:stCondLst>
                                        </p:cTn>
                                        <p:tgtEl>
                                          <p:spTgt spid="32"/>
                                        </p:tgtEl>
                                      </p:cBhvr>
                                      <p:to x="100000" y="100000"/>
                                    </p:animScale>
                                    <p:animScale>
                                      <p:cBhvr>
                                        <p:cTn id="116" dur="26">
                                          <p:stCondLst>
                                            <p:cond delay="1808"/>
                                          </p:stCondLst>
                                        </p:cTn>
                                        <p:tgtEl>
                                          <p:spTgt spid="32"/>
                                        </p:tgtEl>
                                      </p:cBhvr>
                                      <p:to x="100000" y="95000"/>
                                    </p:animScale>
                                    <p:animScale>
                                      <p:cBhvr>
                                        <p:cTn id="117" dur="166" decel="50000">
                                          <p:stCondLst>
                                            <p:cond delay="1834"/>
                                          </p:stCondLst>
                                        </p:cTn>
                                        <p:tgtEl>
                                          <p:spTgt spid="32"/>
                                        </p:tgtEl>
                                      </p:cBhvr>
                                      <p:to x="100000" y="100000"/>
                                    </p:animScale>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13"/>
                                        </p:tgtEl>
                                        <p:attrNameLst>
                                          <p:attrName>style.visibility</p:attrName>
                                        </p:attrNameLst>
                                      </p:cBhvr>
                                      <p:to>
                                        <p:strVal val="visible"/>
                                      </p:to>
                                    </p:set>
                                    <p:animEffect transition="in" filter="barn(inVertical)">
                                      <p:cBhvr>
                                        <p:cTn id="122" dur="500"/>
                                        <p:tgtEl>
                                          <p:spTgt spid="13"/>
                                        </p:tgtEl>
                                      </p:cBhvr>
                                    </p:animEffect>
                                  </p:childTnLst>
                                </p:cTn>
                              </p:par>
                            </p:childTnLst>
                          </p:cTn>
                        </p:par>
                      </p:childTnLst>
                    </p:cTn>
                  </p:par>
                  <p:par>
                    <p:cTn id="123" fill="hold">
                      <p:stCondLst>
                        <p:cond delay="indefinite"/>
                      </p:stCondLst>
                      <p:childTnLst>
                        <p:par>
                          <p:cTn id="124" fill="hold">
                            <p:stCondLst>
                              <p:cond delay="0"/>
                            </p:stCondLst>
                            <p:childTnLst>
                              <p:par>
                                <p:cTn id="125" presetID="53" presetClass="entr" presetSubtype="16" fill="hold" grpId="0" nodeType="clickEffect">
                                  <p:stCondLst>
                                    <p:cond delay="0"/>
                                  </p:stCondLst>
                                  <p:childTnLst>
                                    <p:set>
                                      <p:cBhvr>
                                        <p:cTn id="126" dur="1" fill="hold">
                                          <p:stCondLst>
                                            <p:cond delay="0"/>
                                          </p:stCondLst>
                                        </p:cTn>
                                        <p:tgtEl>
                                          <p:spTgt spid="15"/>
                                        </p:tgtEl>
                                        <p:attrNameLst>
                                          <p:attrName>style.visibility</p:attrName>
                                        </p:attrNameLst>
                                      </p:cBhvr>
                                      <p:to>
                                        <p:strVal val="visible"/>
                                      </p:to>
                                    </p:set>
                                    <p:anim calcmode="lin" valueType="num">
                                      <p:cBhvr>
                                        <p:cTn id="127" dur="500" fill="hold"/>
                                        <p:tgtEl>
                                          <p:spTgt spid="15"/>
                                        </p:tgtEl>
                                        <p:attrNameLst>
                                          <p:attrName>ppt_w</p:attrName>
                                        </p:attrNameLst>
                                      </p:cBhvr>
                                      <p:tavLst>
                                        <p:tav tm="0">
                                          <p:val>
                                            <p:fltVal val="0"/>
                                          </p:val>
                                        </p:tav>
                                        <p:tav tm="100000">
                                          <p:val>
                                            <p:strVal val="#ppt_w"/>
                                          </p:val>
                                        </p:tav>
                                      </p:tavLst>
                                    </p:anim>
                                    <p:anim calcmode="lin" valueType="num">
                                      <p:cBhvr>
                                        <p:cTn id="128" dur="500" fill="hold"/>
                                        <p:tgtEl>
                                          <p:spTgt spid="15"/>
                                        </p:tgtEl>
                                        <p:attrNameLst>
                                          <p:attrName>ppt_h</p:attrName>
                                        </p:attrNameLst>
                                      </p:cBhvr>
                                      <p:tavLst>
                                        <p:tav tm="0">
                                          <p:val>
                                            <p:fltVal val="0"/>
                                          </p:val>
                                        </p:tav>
                                        <p:tav tm="100000">
                                          <p:val>
                                            <p:strVal val="#ppt_h"/>
                                          </p:val>
                                        </p:tav>
                                      </p:tavLst>
                                    </p:anim>
                                    <p:animEffect transition="in" filter="fade">
                                      <p:cBhvr>
                                        <p:cTn id="129" dur="500"/>
                                        <p:tgtEl>
                                          <p:spTgt spid="15"/>
                                        </p:tgtEl>
                                      </p:cBhvr>
                                    </p:animEffect>
                                  </p:childTnLst>
                                </p:cTn>
                              </p:par>
                            </p:childTnLst>
                          </p:cTn>
                        </p:par>
                      </p:childTnLst>
                    </p:cTn>
                  </p:par>
                  <p:par>
                    <p:cTn id="130" fill="hold">
                      <p:stCondLst>
                        <p:cond delay="indefinite"/>
                      </p:stCondLst>
                      <p:childTnLst>
                        <p:par>
                          <p:cTn id="131" fill="hold">
                            <p:stCondLst>
                              <p:cond delay="0"/>
                            </p:stCondLst>
                            <p:childTnLst>
                              <p:par>
                                <p:cTn id="132" presetID="45" presetClass="entr" presetSubtype="0" fill="hold" grpId="0" nodeType="clickEffect">
                                  <p:stCondLst>
                                    <p:cond delay="0"/>
                                  </p:stCondLst>
                                  <p:childTnLst>
                                    <p:set>
                                      <p:cBhvr>
                                        <p:cTn id="133" dur="1" fill="hold">
                                          <p:stCondLst>
                                            <p:cond delay="0"/>
                                          </p:stCondLst>
                                        </p:cTn>
                                        <p:tgtEl>
                                          <p:spTgt spid="14"/>
                                        </p:tgtEl>
                                        <p:attrNameLst>
                                          <p:attrName>style.visibility</p:attrName>
                                        </p:attrNameLst>
                                      </p:cBhvr>
                                      <p:to>
                                        <p:strVal val="visible"/>
                                      </p:to>
                                    </p:set>
                                    <p:animEffect transition="in" filter="fade">
                                      <p:cBhvr>
                                        <p:cTn id="134" dur="2000"/>
                                        <p:tgtEl>
                                          <p:spTgt spid="14"/>
                                        </p:tgtEl>
                                      </p:cBhvr>
                                    </p:animEffect>
                                    <p:anim calcmode="lin" valueType="num">
                                      <p:cBhvr>
                                        <p:cTn id="135" dur="2000" fill="hold"/>
                                        <p:tgtEl>
                                          <p:spTgt spid="14"/>
                                        </p:tgtEl>
                                        <p:attrNameLst>
                                          <p:attrName>ppt_w</p:attrName>
                                        </p:attrNameLst>
                                      </p:cBhvr>
                                      <p:tavLst>
                                        <p:tav tm="0" fmla="#ppt_w*sin(2.5*pi*$)">
                                          <p:val>
                                            <p:fltVal val="0"/>
                                          </p:val>
                                        </p:tav>
                                        <p:tav tm="100000">
                                          <p:val>
                                            <p:fltVal val="1"/>
                                          </p:val>
                                        </p:tav>
                                      </p:tavLst>
                                    </p:anim>
                                    <p:anim calcmode="lin" valueType="num">
                                      <p:cBhvr>
                                        <p:cTn id="136" dur="20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4" fill="hold" grpId="0" nodeType="clickEffect">
                                  <p:stCondLst>
                                    <p:cond delay="0"/>
                                  </p:stCondLst>
                                  <p:childTnLst>
                                    <p:set>
                                      <p:cBhvr>
                                        <p:cTn id="140" dur="1" fill="hold">
                                          <p:stCondLst>
                                            <p:cond delay="0"/>
                                          </p:stCondLst>
                                        </p:cTn>
                                        <p:tgtEl>
                                          <p:spTgt spid="35"/>
                                        </p:tgtEl>
                                        <p:attrNameLst>
                                          <p:attrName>style.visibility</p:attrName>
                                        </p:attrNameLst>
                                      </p:cBhvr>
                                      <p:to>
                                        <p:strVal val="visible"/>
                                      </p:to>
                                    </p:set>
                                    <p:anim calcmode="lin" valueType="num">
                                      <p:cBhvr additive="base">
                                        <p:cTn id="141" dur="500" fill="hold"/>
                                        <p:tgtEl>
                                          <p:spTgt spid="35"/>
                                        </p:tgtEl>
                                        <p:attrNameLst>
                                          <p:attrName>ppt_x</p:attrName>
                                        </p:attrNameLst>
                                      </p:cBhvr>
                                      <p:tavLst>
                                        <p:tav tm="0">
                                          <p:val>
                                            <p:strVal val="#ppt_x"/>
                                          </p:val>
                                        </p:tav>
                                        <p:tav tm="100000">
                                          <p:val>
                                            <p:strVal val="#ppt_x"/>
                                          </p:val>
                                        </p:tav>
                                      </p:tavLst>
                                    </p:anim>
                                    <p:anim calcmode="lin" valueType="num">
                                      <p:cBhvr additive="base">
                                        <p:cTn id="14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6" presetClass="entr" presetSubtype="16" fill="hold" grpId="0" nodeType="clickEffect">
                                  <p:stCondLst>
                                    <p:cond delay="0"/>
                                  </p:stCondLst>
                                  <p:childTnLst>
                                    <p:set>
                                      <p:cBhvr>
                                        <p:cTn id="146" dur="1" fill="hold">
                                          <p:stCondLst>
                                            <p:cond delay="0"/>
                                          </p:stCondLst>
                                        </p:cTn>
                                        <p:tgtEl>
                                          <p:spTgt spid="33"/>
                                        </p:tgtEl>
                                        <p:attrNameLst>
                                          <p:attrName>style.visibility</p:attrName>
                                        </p:attrNameLst>
                                      </p:cBhvr>
                                      <p:to>
                                        <p:strVal val="visible"/>
                                      </p:to>
                                    </p:set>
                                    <p:animEffect transition="in" filter="circle(in)">
                                      <p:cBhvr>
                                        <p:cTn id="147" dur="2000"/>
                                        <p:tgtEl>
                                          <p:spTgt spid="33"/>
                                        </p:tgtEl>
                                      </p:cBhvr>
                                    </p:animEffect>
                                  </p:childTnLst>
                                </p:cTn>
                              </p:par>
                            </p:childTnLst>
                          </p:cTn>
                        </p:par>
                      </p:childTnLst>
                    </p:cTn>
                  </p:par>
                  <p:par>
                    <p:cTn id="148" fill="hold">
                      <p:stCondLst>
                        <p:cond delay="indefinite"/>
                      </p:stCondLst>
                      <p:childTnLst>
                        <p:par>
                          <p:cTn id="149" fill="hold">
                            <p:stCondLst>
                              <p:cond delay="0"/>
                            </p:stCondLst>
                            <p:childTnLst>
                              <p:par>
                                <p:cTn id="150" presetID="45" presetClass="entr" presetSubtype="0" fill="hold" grpId="0" nodeType="clickEffect">
                                  <p:stCondLst>
                                    <p:cond delay="0"/>
                                  </p:stCondLst>
                                  <p:childTnLst>
                                    <p:set>
                                      <p:cBhvr>
                                        <p:cTn id="151" dur="1" fill="hold">
                                          <p:stCondLst>
                                            <p:cond delay="0"/>
                                          </p:stCondLst>
                                        </p:cTn>
                                        <p:tgtEl>
                                          <p:spTgt spid="38"/>
                                        </p:tgtEl>
                                        <p:attrNameLst>
                                          <p:attrName>style.visibility</p:attrName>
                                        </p:attrNameLst>
                                      </p:cBhvr>
                                      <p:to>
                                        <p:strVal val="visible"/>
                                      </p:to>
                                    </p:set>
                                    <p:animEffect transition="in" filter="fade">
                                      <p:cBhvr>
                                        <p:cTn id="152" dur="2000"/>
                                        <p:tgtEl>
                                          <p:spTgt spid="38"/>
                                        </p:tgtEl>
                                      </p:cBhvr>
                                    </p:animEffect>
                                    <p:anim calcmode="lin" valueType="num">
                                      <p:cBhvr>
                                        <p:cTn id="153" dur="2000" fill="hold"/>
                                        <p:tgtEl>
                                          <p:spTgt spid="38"/>
                                        </p:tgtEl>
                                        <p:attrNameLst>
                                          <p:attrName>ppt_w</p:attrName>
                                        </p:attrNameLst>
                                      </p:cBhvr>
                                      <p:tavLst>
                                        <p:tav tm="0" fmla="#ppt_w*sin(2.5*pi*$)">
                                          <p:val>
                                            <p:fltVal val="0"/>
                                          </p:val>
                                        </p:tav>
                                        <p:tav tm="100000">
                                          <p:val>
                                            <p:fltVal val="1"/>
                                          </p:val>
                                        </p:tav>
                                      </p:tavLst>
                                    </p:anim>
                                    <p:anim calcmode="lin" valueType="num">
                                      <p:cBhvr>
                                        <p:cTn id="154" dur="2000" fill="hold"/>
                                        <p:tgtEl>
                                          <p:spTgt spid="38"/>
                                        </p:tgtEl>
                                        <p:attrNameLst>
                                          <p:attrName>ppt_h</p:attrName>
                                        </p:attrNameLst>
                                      </p:cBhvr>
                                      <p:tavLst>
                                        <p:tav tm="0">
                                          <p:val>
                                            <p:strVal val="#ppt_h"/>
                                          </p:val>
                                        </p:tav>
                                        <p:tav tm="100000">
                                          <p:val>
                                            <p:strVal val="#ppt_h"/>
                                          </p:val>
                                        </p:tav>
                                      </p:tavLst>
                                    </p:anim>
                                  </p:childTnLst>
                                </p:cTn>
                              </p:par>
                            </p:childTnLst>
                          </p:cTn>
                        </p:par>
                      </p:childTnLst>
                    </p:cTn>
                  </p:par>
                  <p:par>
                    <p:cTn id="155" fill="hold">
                      <p:stCondLst>
                        <p:cond delay="indefinite"/>
                      </p:stCondLst>
                      <p:childTnLst>
                        <p:par>
                          <p:cTn id="156" fill="hold">
                            <p:stCondLst>
                              <p:cond delay="0"/>
                            </p:stCondLst>
                            <p:childTnLst>
                              <p:par>
                                <p:cTn id="157" presetID="16" presetClass="entr" presetSubtype="21" fill="hold" nodeType="clickEffect">
                                  <p:stCondLst>
                                    <p:cond delay="0"/>
                                  </p:stCondLst>
                                  <p:childTnLst>
                                    <p:set>
                                      <p:cBhvr>
                                        <p:cTn id="158" dur="1" fill="hold">
                                          <p:stCondLst>
                                            <p:cond delay="0"/>
                                          </p:stCondLst>
                                        </p:cTn>
                                        <p:tgtEl>
                                          <p:spTgt spid="3">
                                            <p:txEl>
                                              <p:pRg st="11" end="11"/>
                                            </p:txEl>
                                          </p:spTgt>
                                        </p:tgtEl>
                                        <p:attrNameLst>
                                          <p:attrName>style.visibility</p:attrName>
                                        </p:attrNameLst>
                                      </p:cBhvr>
                                      <p:to>
                                        <p:strVal val="visible"/>
                                      </p:to>
                                    </p:set>
                                    <p:animEffect transition="in" filter="barn(inVertical)">
                                      <p:cBhvr>
                                        <p:cTn id="159" dur="500"/>
                                        <p:tgtEl>
                                          <p:spTgt spid="3">
                                            <p:txEl>
                                              <p:pRg st="11" end="11"/>
                                            </p:txEl>
                                          </p:spTgt>
                                        </p:tgtEl>
                                      </p:cBhvr>
                                    </p:animEffect>
                                  </p:childTnLst>
                                </p:cTn>
                              </p:par>
                            </p:childTnLst>
                          </p:cTn>
                        </p:par>
                      </p:childTnLst>
                    </p:cTn>
                  </p:par>
                  <p:par>
                    <p:cTn id="160" fill="hold">
                      <p:stCondLst>
                        <p:cond delay="indefinite"/>
                      </p:stCondLst>
                      <p:childTnLst>
                        <p:par>
                          <p:cTn id="161" fill="hold">
                            <p:stCondLst>
                              <p:cond delay="0"/>
                            </p:stCondLst>
                            <p:childTnLst>
                              <p:par>
                                <p:cTn id="162" presetID="21" presetClass="entr" presetSubtype="1" fill="hold" nodeType="clickEffect">
                                  <p:stCondLst>
                                    <p:cond delay="0"/>
                                  </p:stCondLst>
                                  <p:childTnLst>
                                    <p:set>
                                      <p:cBhvr>
                                        <p:cTn id="163" dur="1" fill="hold">
                                          <p:stCondLst>
                                            <p:cond delay="0"/>
                                          </p:stCondLst>
                                        </p:cTn>
                                        <p:tgtEl>
                                          <p:spTgt spid="3">
                                            <p:txEl>
                                              <p:pRg st="12" end="12"/>
                                            </p:txEl>
                                          </p:spTgt>
                                        </p:tgtEl>
                                        <p:attrNameLst>
                                          <p:attrName>style.visibility</p:attrName>
                                        </p:attrNameLst>
                                      </p:cBhvr>
                                      <p:to>
                                        <p:strVal val="visible"/>
                                      </p:to>
                                    </p:set>
                                    <p:animEffect transition="in" filter="wheel(1)">
                                      <p:cBhvr>
                                        <p:cTn id="164" dur="1000"/>
                                        <p:tgtEl>
                                          <p:spTgt spid="3">
                                            <p:txEl>
                                              <p:pRg st="12" end="12"/>
                                            </p:txEl>
                                          </p:spTgt>
                                        </p:tgtEl>
                                      </p:cBhvr>
                                    </p:animEffect>
                                  </p:childTnLst>
                                </p:cTn>
                              </p:par>
                            </p:childTnLst>
                          </p:cTn>
                        </p:par>
                      </p:childTnLst>
                    </p:cTn>
                  </p:par>
                  <p:par>
                    <p:cTn id="165" fill="hold">
                      <p:stCondLst>
                        <p:cond delay="indefinite"/>
                      </p:stCondLst>
                      <p:childTnLst>
                        <p:par>
                          <p:cTn id="166" fill="hold">
                            <p:stCondLst>
                              <p:cond delay="0"/>
                            </p:stCondLst>
                            <p:childTnLst>
                              <p:par>
                                <p:cTn id="167" presetID="6" presetClass="entr" presetSubtype="16" fill="hold" nodeType="clickEffect">
                                  <p:stCondLst>
                                    <p:cond delay="0"/>
                                  </p:stCondLst>
                                  <p:childTnLst>
                                    <p:set>
                                      <p:cBhvr>
                                        <p:cTn id="168" dur="1" fill="hold">
                                          <p:stCondLst>
                                            <p:cond delay="0"/>
                                          </p:stCondLst>
                                        </p:cTn>
                                        <p:tgtEl>
                                          <p:spTgt spid="3">
                                            <p:txEl>
                                              <p:pRg st="13" end="13"/>
                                            </p:txEl>
                                          </p:spTgt>
                                        </p:tgtEl>
                                        <p:attrNameLst>
                                          <p:attrName>style.visibility</p:attrName>
                                        </p:attrNameLst>
                                      </p:cBhvr>
                                      <p:to>
                                        <p:strVal val="visible"/>
                                      </p:to>
                                    </p:set>
                                    <p:animEffect transition="in" filter="circle(in)">
                                      <p:cBhvr>
                                        <p:cTn id="169"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2" grpId="0" animBg="1"/>
      <p:bldP spid="34" grpId="0" animBg="1"/>
      <p:bldP spid="35" grpId="0" animBg="1"/>
      <p:bldP spid="38"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39021A4-98E1-49B3-AD98-CECF9AEF9ABB}"/>
              </a:ext>
            </a:extLst>
          </p:cNvPr>
          <p:cNvSpPr>
            <a:spLocks noGrp="1"/>
          </p:cNvSpPr>
          <p:nvPr>
            <p:ph idx="1"/>
          </p:nvPr>
        </p:nvSpPr>
        <p:spPr>
          <a:xfrm>
            <a:off x="457200" y="1066800"/>
            <a:ext cx="8229600" cy="4983163"/>
          </a:xfrm>
        </p:spPr>
        <p:txBody>
          <a:bodyPr/>
          <a:lstStyle/>
          <a:p>
            <a:pPr marL="0" indent="0">
              <a:buNone/>
            </a:pPr>
            <a:r>
              <a:rPr lang="en-US" sz="2000" dirty="0"/>
              <a:t>7</a:t>
            </a:r>
            <a:r>
              <a:rPr lang="ar-JO" sz="2000" dirty="0"/>
              <a:t>- حفاظاً على عدم سالبية الخلايا نأخذ أقل قيمة كمية في الخلايا السالبة </a:t>
            </a:r>
            <a:r>
              <a:rPr lang="ar-JO" sz="2000" b="1" dirty="0">
                <a:solidFill>
                  <a:srgbClr val="FF0000"/>
                </a:solidFill>
              </a:rPr>
              <a:t>وهي في حالتنا ( </a:t>
            </a:r>
            <a:r>
              <a:rPr lang="en-US" sz="2000" b="1" dirty="0">
                <a:solidFill>
                  <a:srgbClr val="FF0000"/>
                </a:solidFill>
              </a:rPr>
              <a:t>4</a:t>
            </a:r>
            <a:r>
              <a:rPr lang="ar-JO" sz="2000" b="1" dirty="0">
                <a:solidFill>
                  <a:srgbClr val="FF0000"/>
                </a:solidFill>
              </a:rPr>
              <a:t>)، </a:t>
            </a:r>
            <a:r>
              <a:rPr lang="ar-JO" sz="2000" dirty="0"/>
              <a:t>ونجمعها إلى قيم الكميات في الخلايا الموجبة، ونطرحها من قيم الكميات في الخلايا السالبة، ويترتب على ذلك تغيير في قيم الخلايا في المسار المغلق </a:t>
            </a:r>
            <a:r>
              <a:rPr lang="en-US" sz="2000" dirty="0">
                <a:solidFill>
                  <a:srgbClr val="00B0F0"/>
                </a:solidFill>
              </a:rPr>
              <a:t>(S3,D1)</a:t>
            </a:r>
            <a:r>
              <a:rPr lang="ar-JO" sz="2000" dirty="0">
                <a:solidFill>
                  <a:srgbClr val="00B0F0"/>
                </a:solidFill>
              </a:rPr>
              <a:t> </a:t>
            </a:r>
            <a:r>
              <a:rPr lang="ar-JO" sz="2000" dirty="0"/>
              <a:t>وتصبح كالآتي:</a:t>
            </a:r>
          </a:p>
          <a:p>
            <a:pPr marL="0" indent="0">
              <a:buNone/>
            </a:pPr>
            <a:r>
              <a:rPr lang="ar-JO" sz="2000" dirty="0"/>
              <a:t>من (</a:t>
            </a:r>
            <a:r>
              <a:rPr lang="en-US" sz="2000" dirty="0"/>
              <a:t>S1,D1</a:t>
            </a:r>
            <a:r>
              <a:rPr lang="ar-JO" sz="2000" dirty="0"/>
              <a:t>)                   </a:t>
            </a:r>
            <a:r>
              <a:rPr lang="en-US" sz="2000" dirty="0"/>
              <a:t>9</a:t>
            </a:r>
            <a:r>
              <a:rPr lang="ar-JO" sz="2000" dirty="0"/>
              <a:t> – </a:t>
            </a:r>
            <a:r>
              <a:rPr lang="en-US" sz="2000" dirty="0"/>
              <a:t>4</a:t>
            </a:r>
            <a:r>
              <a:rPr lang="ar-JO" sz="2000" dirty="0"/>
              <a:t> = </a:t>
            </a:r>
            <a:r>
              <a:rPr lang="en-US" sz="2000" dirty="0"/>
              <a:t>5</a:t>
            </a:r>
            <a:endParaRPr lang="ar-JO" sz="2000" dirty="0"/>
          </a:p>
          <a:p>
            <a:pPr marL="0" indent="0">
              <a:buNone/>
            </a:pPr>
            <a:r>
              <a:rPr lang="ar-JO" sz="2000" dirty="0"/>
              <a:t>إلى (</a:t>
            </a:r>
            <a:r>
              <a:rPr lang="en-US" sz="2000" dirty="0"/>
              <a:t>S1,D2</a:t>
            </a:r>
            <a:r>
              <a:rPr lang="ar-JO" sz="2000" dirty="0"/>
              <a:t>)                  </a:t>
            </a:r>
            <a:r>
              <a:rPr lang="en-US" sz="2000" dirty="0"/>
              <a:t>3</a:t>
            </a:r>
            <a:r>
              <a:rPr lang="ar-JO" sz="2000" dirty="0"/>
              <a:t> </a:t>
            </a:r>
            <a:r>
              <a:rPr lang="en-US" sz="2000" dirty="0"/>
              <a:t>+</a:t>
            </a:r>
            <a:r>
              <a:rPr lang="ar-JO" sz="2000" dirty="0"/>
              <a:t> </a:t>
            </a:r>
            <a:r>
              <a:rPr lang="en-US" sz="2000" dirty="0"/>
              <a:t>4</a:t>
            </a:r>
            <a:r>
              <a:rPr lang="ar-JO" sz="2000" dirty="0"/>
              <a:t> = </a:t>
            </a:r>
            <a:r>
              <a:rPr lang="en-US" sz="2000" dirty="0"/>
              <a:t>7</a:t>
            </a:r>
            <a:r>
              <a:rPr lang="ar-JO" sz="2000" dirty="0"/>
              <a:t>   </a:t>
            </a:r>
          </a:p>
          <a:p>
            <a:pPr marL="0" indent="0">
              <a:buNone/>
            </a:pPr>
            <a:r>
              <a:rPr lang="ar-JO" sz="2000" dirty="0"/>
              <a:t>من (</a:t>
            </a:r>
            <a:r>
              <a:rPr lang="en-US" sz="2000" dirty="0"/>
              <a:t>S2,D2</a:t>
            </a:r>
            <a:r>
              <a:rPr lang="ar-JO" sz="2000" dirty="0"/>
              <a:t>)                  </a:t>
            </a:r>
            <a:r>
              <a:rPr lang="en-US" sz="2000" dirty="0"/>
              <a:t> 7</a:t>
            </a:r>
            <a:r>
              <a:rPr lang="ar-JO" sz="2000" dirty="0"/>
              <a:t> – </a:t>
            </a:r>
            <a:r>
              <a:rPr lang="en-US" sz="2000" dirty="0"/>
              <a:t>4</a:t>
            </a:r>
            <a:r>
              <a:rPr lang="ar-JO" sz="2000" dirty="0"/>
              <a:t> = </a:t>
            </a:r>
            <a:r>
              <a:rPr lang="en-US" sz="2000" dirty="0"/>
              <a:t>3</a:t>
            </a:r>
            <a:endParaRPr lang="ar-JO" sz="2000" dirty="0"/>
          </a:p>
          <a:p>
            <a:pPr marL="0" indent="0">
              <a:buNone/>
            </a:pPr>
            <a:r>
              <a:rPr lang="ar-JO" sz="2000" dirty="0"/>
              <a:t>إلى (</a:t>
            </a:r>
            <a:r>
              <a:rPr lang="en-US" sz="2000" dirty="0"/>
              <a:t>S2,D3</a:t>
            </a:r>
            <a:r>
              <a:rPr lang="ar-JO" sz="2000" dirty="0"/>
              <a:t>)                  </a:t>
            </a:r>
            <a:r>
              <a:rPr lang="en-US" sz="2000" dirty="0"/>
              <a:t> 7</a:t>
            </a:r>
            <a:r>
              <a:rPr lang="ar-JO" sz="2000" dirty="0"/>
              <a:t> </a:t>
            </a:r>
            <a:r>
              <a:rPr lang="en-US" sz="2000" dirty="0"/>
              <a:t>+</a:t>
            </a:r>
            <a:r>
              <a:rPr lang="ar-JO" sz="2000" dirty="0"/>
              <a:t> </a:t>
            </a:r>
            <a:r>
              <a:rPr lang="en-US" sz="2000" dirty="0"/>
              <a:t>4</a:t>
            </a:r>
            <a:r>
              <a:rPr lang="ar-JO" sz="2000" dirty="0"/>
              <a:t> = </a:t>
            </a:r>
            <a:r>
              <a:rPr lang="en-US" sz="2000" dirty="0"/>
              <a:t>11</a:t>
            </a:r>
            <a:endParaRPr lang="ar-JO" sz="2000" dirty="0"/>
          </a:p>
          <a:p>
            <a:pPr marL="0" indent="0">
              <a:buNone/>
            </a:pPr>
            <a:r>
              <a:rPr lang="ar-JO" sz="2000" dirty="0"/>
              <a:t>من (</a:t>
            </a:r>
            <a:r>
              <a:rPr lang="en-US" sz="2000" dirty="0"/>
              <a:t>S3,D3</a:t>
            </a:r>
            <a:r>
              <a:rPr lang="ar-JO" sz="2000" dirty="0"/>
              <a:t>)                  </a:t>
            </a:r>
            <a:r>
              <a:rPr lang="en-US" sz="2000" dirty="0"/>
              <a:t> 4</a:t>
            </a:r>
            <a:r>
              <a:rPr lang="ar-JO" sz="2000" dirty="0"/>
              <a:t> – </a:t>
            </a:r>
            <a:r>
              <a:rPr lang="en-US" sz="2000" dirty="0"/>
              <a:t>4</a:t>
            </a:r>
            <a:r>
              <a:rPr lang="ar-JO" sz="2000" dirty="0"/>
              <a:t> = </a:t>
            </a:r>
            <a:r>
              <a:rPr lang="en-US" sz="2000" dirty="0"/>
              <a:t>0</a:t>
            </a:r>
            <a:endParaRPr lang="ar-JO" sz="2000" dirty="0"/>
          </a:p>
          <a:p>
            <a:pPr marL="0" indent="0">
              <a:buNone/>
            </a:pPr>
            <a:r>
              <a:rPr lang="ar-JO" sz="2000" dirty="0"/>
              <a:t>إلى (</a:t>
            </a:r>
            <a:r>
              <a:rPr lang="en-US" sz="2000" dirty="0"/>
              <a:t>S3,D1</a:t>
            </a:r>
            <a:r>
              <a:rPr lang="ar-JO" sz="2000" dirty="0"/>
              <a:t>)                  </a:t>
            </a:r>
            <a:r>
              <a:rPr lang="en-US" sz="2000" dirty="0"/>
              <a:t>+ 0</a:t>
            </a:r>
            <a:r>
              <a:rPr lang="ar-JO" sz="2000" dirty="0"/>
              <a:t> </a:t>
            </a:r>
            <a:r>
              <a:rPr lang="en-US" sz="2000" dirty="0"/>
              <a:t>4</a:t>
            </a:r>
            <a:r>
              <a:rPr lang="ar-JO" sz="2000" dirty="0"/>
              <a:t> = </a:t>
            </a:r>
            <a:r>
              <a:rPr lang="en-US" sz="2000" dirty="0"/>
              <a:t>4</a:t>
            </a:r>
            <a:endParaRPr lang="ar-JO" sz="2000" dirty="0"/>
          </a:p>
          <a:p>
            <a:pPr marL="0" indent="0">
              <a:buNone/>
            </a:pPr>
            <a:endParaRPr lang="en-US" sz="2000" dirty="0"/>
          </a:p>
          <a:p>
            <a:pPr marL="0" indent="0" algn="ctr">
              <a:buNone/>
            </a:pPr>
            <a:endParaRPr lang="en-US" sz="2000" dirty="0"/>
          </a:p>
          <a:p>
            <a:pPr marL="0" indent="0" algn="ctr">
              <a:buNone/>
            </a:pPr>
            <a:endParaRPr lang="en-US" dirty="0"/>
          </a:p>
          <a:p>
            <a:pPr marL="0" indent="0">
              <a:buNone/>
            </a:pPr>
            <a:endParaRPr lang="en-US" dirty="0"/>
          </a:p>
          <a:p>
            <a:pPr marL="0" indent="0" algn="ctr">
              <a:buNone/>
            </a:pPr>
            <a:endParaRPr lang="en-US" dirty="0"/>
          </a:p>
          <a:p>
            <a:pPr marL="0" indent="0" algn="ctr">
              <a:buNone/>
            </a:pPr>
            <a:endParaRPr lang="ar-SA" dirty="0"/>
          </a:p>
        </p:txBody>
      </p:sp>
      <p:sp>
        <p:nvSpPr>
          <p:cNvPr id="4" name="Date Placeholder 3">
            <a:extLst>
              <a:ext uri="{FF2B5EF4-FFF2-40B4-BE49-F238E27FC236}">
                <a16:creationId xmlns="" xmlns:a16="http://schemas.microsoft.com/office/drawing/2014/main" id="{695914A1-5151-44F0-ADC2-3A1D2660FCE3}"/>
              </a:ext>
            </a:extLst>
          </p:cNvPr>
          <p:cNvSpPr>
            <a:spLocks noGrp="1"/>
          </p:cNvSpPr>
          <p:nvPr>
            <p:ph type="dt" sz="half" idx="10"/>
          </p:nvPr>
        </p:nvSpPr>
        <p:spPr/>
        <p:txBody>
          <a:bodyPr/>
          <a:lstStyle/>
          <a:p>
            <a:fld id="{45F49C19-DA9F-4D18-B867-10212C4AF039}" type="datetime1">
              <a:rPr lang="en-US" smtClean="0"/>
              <a:pPr/>
              <a:t>11/21/2022</a:t>
            </a:fld>
            <a:endParaRPr lang="en-US" dirty="0"/>
          </a:p>
        </p:txBody>
      </p:sp>
      <p:sp>
        <p:nvSpPr>
          <p:cNvPr id="6" name="Slide Number Placeholder 5">
            <a:extLst>
              <a:ext uri="{FF2B5EF4-FFF2-40B4-BE49-F238E27FC236}">
                <a16:creationId xmlns=""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pPr/>
              <a:t>15</a:t>
            </a:fld>
            <a:endParaRPr lang="en-US"/>
          </a:p>
        </p:txBody>
      </p:sp>
      <p:sp>
        <p:nvSpPr>
          <p:cNvPr id="2" name="سهم إلى اليسار 1"/>
          <p:cNvSpPr/>
          <p:nvPr/>
        </p:nvSpPr>
        <p:spPr>
          <a:xfrm>
            <a:off x="6405880" y="2133600"/>
            <a:ext cx="1066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سهم إلى اليسار 6"/>
          <p:cNvSpPr/>
          <p:nvPr/>
        </p:nvSpPr>
        <p:spPr>
          <a:xfrm>
            <a:off x="6426200" y="2514600"/>
            <a:ext cx="1066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سار 7"/>
          <p:cNvSpPr/>
          <p:nvPr/>
        </p:nvSpPr>
        <p:spPr>
          <a:xfrm>
            <a:off x="6426200" y="2895600"/>
            <a:ext cx="1066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إلى اليسار 8"/>
          <p:cNvSpPr/>
          <p:nvPr/>
        </p:nvSpPr>
        <p:spPr>
          <a:xfrm>
            <a:off x="6426200" y="3248660"/>
            <a:ext cx="1066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سهم إلى اليسار 9"/>
          <p:cNvSpPr/>
          <p:nvPr/>
        </p:nvSpPr>
        <p:spPr>
          <a:xfrm>
            <a:off x="6426200" y="3601720"/>
            <a:ext cx="1066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سهم إلى اليسار 10"/>
          <p:cNvSpPr/>
          <p:nvPr/>
        </p:nvSpPr>
        <p:spPr>
          <a:xfrm>
            <a:off x="6426200" y="3954780"/>
            <a:ext cx="1066800" cy="228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58461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right)">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2"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right)">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right)">
                                      <p:cBhvr>
                                        <p:cTn id="45" dur="500"/>
                                        <p:tgtEl>
                                          <p:spTgt spid="8"/>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 calcmode="lin" valueType="num">
                                      <p:cBhvr>
                                        <p:cTn id="5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52" dur="500"/>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right)">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3">
                                            <p:txEl>
                                              <p:pRg st="5" end="5"/>
                                            </p:txEl>
                                          </p:spTgt>
                                        </p:tgtEl>
                                        <p:attrNameLst>
                                          <p:attrName>style.visibility</p:attrName>
                                        </p:attrNameLst>
                                      </p:cBhvr>
                                      <p:to>
                                        <p:strVal val="visible"/>
                                      </p:to>
                                    </p:set>
                                    <p:anim calcmode="lin" valueType="num">
                                      <p:cBhvr>
                                        <p:cTn id="6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64" dur="500"/>
                                        <p:tgtEl>
                                          <p:spTgt spid="3">
                                            <p:txEl>
                                              <p:pRg st="5" end="5"/>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2"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wipe(right)">
                                      <p:cBhvr>
                                        <p:cTn id="69" dur="500"/>
                                        <p:tgtEl>
                                          <p:spTgt spid="10"/>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3">
                                            <p:txEl>
                                              <p:pRg st="6" end="6"/>
                                            </p:txEl>
                                          </p:spTgt>
                                        </p:tgtEl>
                                        <p:attrNameLst>
                                          <p:attrName>style.visibility</p:attrName>
                                        </p:attrNameLst>
                                      </p:cBhvr>
                                      <p:to>
                                        <p:strVal val="visible"/>
                                      </p:to>
                                    </p:set>
                                    <p:anim calcmode="lin" valueType="num">
                                      <p:cBhvr>
                                        <p:cTn id="7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7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76" dur="500"/>
                                        <p:tgtEl>
                                          <p:spTgt spid="3">
                                            <p:txEl>
                                              <p:pRg st="6" end="6"/>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grpId="0" nodeType="clickEffect">
                                  <p:stCondLst>
                                    <p:cond delay="0"/>
                                  </p:stCondLst>
                                  <p:childTnLst>
                                    <p:set>
                                      <p:cBhvr>
                                        <p:cTn id="80" dur="1" fill="hold">
                                          <p:stCondLst>
                                            <p:cond delay="0"/>
                                          </p:stCondLst>
                                        </p:cTn>
                                        <p:tgtEl>
                                          <p:spTgt spid="11"/>
                                        </p:tgtEl>
                                        <p:attrNameLst>
                                          <p:attrName>style.visibility</p:attrName>
                                        </p:attrNameLst>
                                      </p:cBhvr>
                                      <p:to>
                                        <p:strVal val="visible"/>
                                      </p:to>
                                    </p:set>
                                    <p:animEffect transition="in" filter="wipe(right)">
                                      <p:cBhvr>
                                        <p:cTn id="8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204"/>
            <a:ext cx="8229600" cy="733796"/>
          </a:xfrm>
        </p:spPr>
        <p:txBody>
          <a:bodyPr>
            <a:noAutofit/>
          </a:bodyPr>
          <a:lstStyle/>
          <a:p>
            <a:r>
              <a:rPr lang="ar-JO" sz="3600" b="1" dirty="0">
                <a:solidFill>
                  <a:srgbClr val="00B0F0"/>
                </a:solidFill>
              </a:rPr>
              <a:t>وهكذا أصبح لدينا جدول معدل للحل:</a:t>
            </a:r>
            <a:endParaRPr lang="en-US" sz="3600" b="1" dirty="0">
              <a:solidFill>
                <a:srgbClr val="00B0F0"/>
              </a:solidFill>
            </a:endParaRPr>
          </a:p>
        </p:txBody>
      </p:sp>
      <p:sp>
        <p:nvSpPr>
          <p:cNvPr id="3" name="Content Placeholder 2"/>
          <p:cNvSpPr>
            <a:spLocks noGrp="1"/>
          </p:cNvSpPr>
          <p:nvPr>
            <p:ph idx="1"/>
          </p:nvPr>
        </p:nvSpPr>
        <p:spPr>
          <a:xfrm>
            <a:off x="457200" y="1447800"/>
            <a:ext cx="8229600" cy="4678363"/>
          </a:xfrm>
        </p:spPr>
        <p:txBody>
          <a:bodyPr>
            <a:normAutofit/>
          </a:bodyPr>
          <a:lstStyle/>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lgn="l">
              <a:buNone/>
            </a:pPr>
            <a:r>
              <a:rPr lang="en-US" sz="1800" b="1" dirty="0">
                <a:solidFill>
                  <a:srgbClr val="FF0000"/>
                </a:solidFill>
              </a:rPr>
              <a:t>TC= (5X5) + (1X7) + (4X3) + (0X11) + (3X4)</a:t>
            </a:r>
          </a:p>
          <a:p>
            <a:pPr marL="0" indent="0" algn="l">
              <a:buNone/>
            </a:pPr>
            <a:r>
              <a:rPr lang="en-US" sz="1800" b="1" dirty="0">
                <a:solidFill>
                  <a:srgbClr val="FF0000"/>
                </a:solidFill>
              </a:rPr>
              <a:t>      =  25  +  7  +  12  +  0  +  12  =  56 JD</a:t>
            </a:r>
            <a:endParaRPr lang="ar-SA" sz="1800" b="1" dirty="0">
              <a:solidFill>
                <a:srgbClr val="FF0000"/>
              </a:solidFill>
            </a:endParaRPr>
          </a:p>
          <a:p>
            <a:pPr marL="0" indent="0">
              <a:buNone/>
            </a:pPr>
            <a:r>
              <a:rPr lang="ar-JO" sz="1800" b="1" dirty="0"/>
              <a:t>نلاحظ أن التكلفة الكلية بلغت بعد التعديل بموجب طريقة المسار المتعرج </a:t>
            </a:r>
            <a:r>
              <a:rPr lang="en-US" sz="1800" b="1" dirty="0"/>
              <a:t>56</a:t>
            </a:r>
            <a:r>
              <a:rPr lang="ar-JO" sz="1800" b="1" dirty="0"/>
              <a:t> دينار، بوفر قدره </a:t>
            </a:r>
            <a:r>
              <a:rPr lang="en-US" sz="1800" b="1" dirty="0"/>
              <a:t>48</a:t>
            </a:r>
            <a:r>
              <a:rPr lang="ar-JO" sz="1800" b="1" dirty="0"/>
              <a:t> دينار عند استخدام طريقة الزاوية الشمالية الغربية وذلك عن طريق إشغال الخلية </a:t>
            </a:r>
            <a:r>
              <a:rPr lang="en-US" sz="1800" dirty="0">
                <a:solidFill>
                  <a:srgbClr val="00B0F0"/>
                </a:solidFill>
              </a:rPr>
              <a:t>(S3,D1)</a:t>
            </a:r>
            <a:r>
              <a:rPr lang="ar-JO" sz="1800" dirty="0">
                <a:solidFill>
                  <a:srgbClr val="00B0F0"/>
                </a:solidFill>
              </a:rPr>
              <a:t> </a:t>
            </a:r>
            <a:r>
              <a:rPr lang="ar-JO" sz="1800" dirty="0"/>
              <a:t>.</a:t>
            </a:r>
          </a:p>
          <a:p>
            <a:pPr marL="0" indent="0">
              <a:buNone/>
            </a:pPr>
            <a:r>
              <a:rPr lang="ar-JO" sz="2000" b="1" dirty="0">
                <a:solidFill>
                  <a:srgbClr val="C00000"/>
                </a:solidFill>
              </a:rPr>
              <a:t>ولكن هذا الحل كسابقه يجب التأكد من كونه يمثل الحل الأمثل المنشود أم لا؟ </a:t>
            </a:r>
          </a:p>
          <a:p>
            <a:pPr marL="0" indent="0">
              <a:buNone/>
            </a:pPr>
            <a:r>
              <a:rPr lang="ar-JO" sz="2000" b="1" dirty="0">
                <a:solidFill>
                  <a:srgbClr val="00B0F0"/>
                </a:solidFill>
              </a:rPr>
              <a:t>وذلك بحساب التكلفة غير المباشرة لجميع المسارات الحرجة للخلايا الفارغة، فإن كان بها أي مسار به تكلفة غير مباشرة سالبة فهذا يعني امكانية تخفيف التكلفة.</a:t>
            </a:r>
          </a:p>
          <a:p>
            <a:pPr marL="0" indent="0">
              <a:buNone/>
            </a:pPr>
            <a:endParaRPr lang="en-US" sz="1800" b="1" dirty="0"/>
          </a:p>
        </p:txBody>
      </p:sp>
      <p:sp>
        <p:nvSpPr>
          <p:cNvPr id="4" name="Date Placeholder 3"/>
          <p:cNvSpPr>
            <a:spLocks noGrp="1"/>
          </p:cNvSpPr>
          <p:nvPr>
            <p:ph type="dt" sz="half" idx="10"/>
          </p:nvPr>
        </p:nvSpPr>
        <p:spPr>
          <a:xfrm>
            <a:off x="533400" y="6324600"/>
            <a:ext cx="2133600" cy="365125"/>
          </a:xfrm>
        </p:spPr>
        <p:txBody>
          <a:bodyPr/>
          <a:lstStyle/>
          <a:p>
            <a:fld id="{B703C686-14A5-41C8-867A-3C751CC53D4E}" type="datetime1">
              <a:rPr lang="en-US" smtClean="0"/>
              <a:pPr/>
              <a:t>11/21/2022</a:t>
            </a:fld>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16</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745035173"/>
              </p:ext>
            </p:extLst>
          </p:nvPr>
        </p:nvGraphicFramePr>
        <p:xfrm>
          <a:off x="2057400" y="1549697"/>
          <a:ext cx="6096000" cy="2194560"/>
        </p:xfrm>
        <a:graphic>
          <a:graphicData uri="http://schemas.openxmlformats.org/drawingml/2006/table">
            <a:tbl>
              <a:tblPr firstRow="1" bandRow="1">
                <a:tableStyleId>{5C22544A-7EE6-4342-B048-85BDC9FD1C3A}</a:tableStyleId>
              </a:tblPr>
              <a:tblGrid>
                <a:gridCol w="1016000">
                  <a:extLst>
                    <a:ext uri="{9D8B030D-6E8A-4147-A177-3AD203B41FA5}">
                      <a16:colId xmlns="" xmlns:a16="http://schemas.microsoft.com/office/drawing/2014/main" val="20000"/>
                    </a:ext>
                  </a:extLst>
                </a:gridCol>
                <a:gridCol w="1016000">
                  <a:extLst>
                    <a:ext uri="{9D8B030D-6E8A-4147-A177-3AD203B41FA5}">
                      <a16:colId xmlns="" xmlns:a16="http://schemas.microsoft.com/office/drawing/2014/main" val="20001"/>
                    </a:ext>
                  </a:extLst>
                </a:gridCol>
                <a:gridCol w="1016000">
                  <a:extLst>
                    <a:ext uri="{9D8B030D-6E8A-4147-A177-3AD203B41FA5}">
                      <a16:colId xmlns="" xmlns:a16="http://schemas.microsoft.com/office/drawing/2014/main" val="20002"/>
                    </a:ext>
                  </a:extLst>
                </a:gridCol>
                <a:gridCol w="1016000">
                  <a:extLst>
                    <a:ext uri="{9D8B030D-6E8A-4147-A177-3AD203B41FA5}">
                      <a16:colId xmlns="" xmlns:a16="http://schemas.microsoft.com/office/drawing/2014/main" val="20003"/>
                    </a:ext>
                  </a:extLst>
                </a:gridCol>
                <a:gridCol w="1016000">
                  <a:extLst>
                    <a:ext uri="{9D8B030D-6E8A-4147-A177-3AD203B41FA5}">
                      <a16:colId xmlns="" xmlns:a16="http://schemas.microsoft.com/office/drawing/2014/main" val="20004"/>
                    </a:ext>
                  </a:extLst>
                </a:gridCol>
                <a:gridCol w="1016000">
                  <a:extLst>
                    <a:ext uri="{9D8B030D-6E8A-4147-A177-3AD203B41FA5}">
                      <a16:colId xmlns="" xmlns:a16="http://schemas.microsoft.com/office/drawing/2014/main" val="20005"/>
                    </a:ext>
                  </a:extLst>
                </a:gridCol>
              </a:tblGrid>
              <a:tr h="0">
                <a:tc rowSpan="6">
                  <a:txBody>
                    <a:bodyPr/>
                    <a:lstStyle/>
                    <a:p>
                      <a:endParaRPr lang="en-US" dirty="0"/>
                    </a:p>
                    <a:p>
                      <a:endParaRPr lang="en-US" dirty="0"/>
                    </a:p>
                    <a:p>
                      <a:endParaRPr lang="en-US" dirty="0"/>
                    </a:p>
                    <a:p>
                      <a:pPr algn="ctr"/>
                      <a:r>
                        <a:rPr lang="ar-JO" dirty="0"/>
                        <a:t>المصادر</a:t>
                      </a:r>
                    </a:p>
                    <a:p>
                      <a:pPr algn="ctr"/>
                      <a:r>
                        <a:rPr lang="ar-JO" dirty="0"/>
                        <a:t>( المخازن)</a:t>
                      </a:r>
                      <a:endParaRPr lang="en-US" dirty="0"/>
                    </a:p>
                  </a:txBody>
                  <a:tcPr/>
                </a:tc>
                <a:tc gridSpan="5">
                  <a:txBody>
                    <a:bodyPr/>
                    <a:lstStyle/>
                    <a:p>
                      <a:pPr algn="ctr"/>
                      <a:r>
                        <a:rPr lang="ar-JO" dirty="0"/>
                        <a:t>المراكز التسويقية</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0000"/>
                  </a:ext>
                </a:extLst>
              </a:tr>
              <a:tr h="0">
                <a:tc vMerge="1">
                  <a:txBody>
                    <a:bodyPr/>
                    <a:lstStyle/>
                    <a:p>
                      <a:endParaRPr lang="en-US" dirty="0"/>
                    </a:p>
                  </a:txBody>
                  <a:tcPr/>
                </a:tc>
                <a:tc>
                  <a:txBody>
                    <a:bodyPr/>
                    <a:lstStyle/>
                    <a:p>
                      <a:r>
                        <a:rPr lang="en-US" dirty="0"/>
                        <a:t>S \ D</a:t>
                      </a:r>
                    </a:p>
                  </a:txBody>
                  <a:tcPr/>
                </a:tc>
                <a:tc>
                  <a:txBody>
                    <a:bodyPr/>
                    <a:lstStyle/>
                    <a:p>
                      <a:pPr algn="ctr"/>
                      <a:r>
                        <a:rPr lang="en-US" dirty="0"/>
                        <a:t>D1</a:t>
                      </a:r>
                    </a:p>
                  </a:txBody>
                  <a:tcPr/>
                </a:tc>
                <a:tc>
                  <a:txBody>
                    <a:bodyPr/>
                    <a:lstStyle/>
                    <a:p>
                      <a:pPr algn="ctr"/>
                      <a:r>
                        <a:rPr lang="en-US" dirty="0"/>
                        <a:t>D2</a:t>
                      </a:r>
                    </a:p>
                  </a:txBody>
                  <a:tcPr/>
                </a:tc>
                <a:tc>
                  <a:txBody>
                    <a:bodyPr/>
                    <a:lstStyle/>
                    <a:p>
                      <a:pPr algn="ctr"/>
                      <a:r>
                        <a:rPr lang="en-US" dirty="0"/>
                        <a:t>D3</a:t>
                      </a:r>
                    </a:p>
                  </a:txBody>
                  <a:tcPr/>
                </a:tc>
                <a:tc>
                  <a:txBody>
                    <a:bodyPr/>
                    <a:lstStyle/>
                    <a:p>
                      <a:r>
                        <a:rPr lang="en-US" dirty="0"/>
                        <a:t>Supply</a:t>
                      </a:r>
                    </a:p>
                  </a:txBody>
                  <a:tcPr/>
                </a:tc>
                <a:extLst>
                  <a:ext uri="{0D108BD9-81ED-4DB2-BD59-A6C34878D82A}">
                    <a16:rowId xmlns="" xmlns:a16="http://schemas.microsoft.com/office/drawing/2014/main" val="10001"/>
                  </a:ext>
                </a:extLst>
              </a:tr>
              <a:tr h="0">
                <a:tc vMerge="1">
                  <a:txBody>
                    <a:bodyPr/>
                    <a:lstStyle/>
                    <a:p>
                      <a:endParaRPr lang="en-US" dirty="0"/>
                    </a:p>
                  </a:txBody>
                  <a:tcPr/>
                </a:tc>
                <a:tc>
                  <a:txBody>
                    <a:bodyPr/>
                    <a:lstStyle/>
                    <a:p>
                      <a:pPr algn="ctr"/>
                      <a:r>
                        <a:rPr lang="en-US" dirty="0"/>
                        <a:t>S1</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ctr"/>
                      <a:r>
                        <a:rPr lang="en-US" dirty="0"/>
                        <a:t>12</a:t>
                      </a:r>
                      <a:endParaRPr lang="en-US" dirty="0">
                        <a:solidFill>
                          <a:srgbClr val="00B0F0"/>
                        </a:solidFill>
                      </a:endParaRPr>
                    </a:p>
                  </a:txBody>
                  <a:tcPr/>
                </a:tc>
                <a:extLst>
                  <a:ext uri="{0D108BD9-81ED-4DB2-BD59-A6C34878D82A}">
                    <a16:rowId xmlns="" xmlns:a16="http://schemas.microsoft.com/office/drawing/2014/main" val="10002"/>
                  </a:ext>
                </a:extLst>
              </a:tr>
              <a:tr h="0">
                <a:tc vMerge="1">
                  <a:txBody>
                    <a:bodyPr/>
                    <a:lstStyle/>
                    <a:p>
                      <a:endParaRPr lang="en-US" dirty="0"/>
                    </a:p>
                  </a:txBody>
                  <a:tcPr/>
                </a:tc>
                <a:tc>
                  <a:txBody>
                    <a:bodyPr/>
                    <a:lstStyle/>
                    <a:p>
                      <a:pPr algn="ctr"/>
                      <a:r>
                        <a:rPr lang="en-US" dirty="0"/>
                        <a:t>S2</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ctr"/>
                      <a:r>
                        <a:rPr lang="en-US" dirty="0"/>
                        <a:t>14</a:t>
                      </a:r>
                      <a:endParaRPr lang="en-US" dirty="0">
                        <a:solidFill>
                          <a:srgbClr val="00B0F0"/>
                        </a:solidFill>
                      </a:endParaRPr>
                    </a:p>
                  </a:txBody>
                  <a:tcPr/>
                </a:tc>
                <a:extLst>
                  <a:ext uri="{0D108BD9-81ED-4DB2-BD59-A6C34878D82A}">
                    <a16:rowId xmlns="" xmlns:a16="http://schemas.microsoft.com/office/drawing/2014/main" val="10003"/>
                  </a:ext>
                </a:extLst>
              </a:tr>
              <a:tr h="0">
                <a:tc vMerge="1">
                  <a:txBody>
                    <a:bodyPr/>
                    <a:lstStyle/>
                    <a:p>
                      <a:endParaRPr lang="en-US" dirty="0"/>
                    </a:p>
                  </a:txBody>
                  <a:tcPr/>
                </a:tc>
                <a:tc>
                  <a:txBody>
                    <a:bodyPr/>
                    <a:lstStyle/>
                    <a:p>
                      <a:pPr algn="ctr"/>
                      <a:r>
                        <a:rPr lang="en-US" dirty="0"/>
                        <a:t>S3</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pPr algn="ctr"/>
                      <a:r>
                        <a:rPr lang="en-US" dirty="0"/>
                        <a:t>4</a:t>
                      </a:r>
                      <a:endParaRPr lang="en-US" dirty="0">
                        <a:solidFill>
                          <a:srgbClr val="00B0F0"/>
                        </a:solidFill>
                      </a:endParaRPr>
                    </a:p>
                  </a:txBody>
                  <a:tcPr/>
                </a:tc>
                <a:extLst>
                  <a:ext uri="{0D108BD9-81ED-4DB2-BD59-A6C34878D82A}">
                    <a16:rowId xmlns="" xmlns:a16="http://schemas.microsoft.com/office/drawing/2014/main" val="10004"/>
                  </a:ext>
                </a:extLst>
              </a:tr>
              <a:tr h="0">
                <a:tc vMerge="1">
                  <a:txBody>
                    <a:bodyPr/>
                    <a:lstStyle/>
                    <a:p>
                      <a:endParaRPr lang="en-US" dirty="0"/>
                    </a:p>
                  </a:txBody>
                  <a:tcPr/>
                </a:tc>
                <a:tc>
                  <a:txBody>
                    <a:bodyPr/>
                    <a:lstStyle/>
                    <a:p>
                      <a:r>
                        <a:rPr lang="en-US" dirty="0"/>
                        <a:t>Demand</a:t>
                      </a:r>
                    </a:p>
                  </a:txBody>
                  <a:tcPr/>
                </a:tc>
                <a:tc>
                  <a:txBody>
                    <a:bodyPr/>
                    <a:lstStyle/>
                    <a:p>
                      <a:pPr algn="ctr"/>
                      <a:r>
                        <a:rPr lang="en-US" dirty="0"/>
                        <a:t>9</a:t>
                      </a:r>
                      <a:endParaRPr lang="en-US" dirty="0">
                        <a:solidFill>
                          <a:srgbClr val="00B0F0"/>
                        </a:solidFill>
                      </a:endParaRPr>
                    </a:p>
                  </a:txBody>
                  <a:tcPr/>
                </a:tc>
                <a:tc>
                  <a:txBody>
                    <a:bodyPr/>
                    <a:lstStyle/>
                    <a:p>
                      <a:pPr algn="ctr"/>
                      <a:r>
                        <a:rPr lang="en-US" dirty="0"/>
                        <a:t>10</a:t>
                      </a:r>
                      <a:endParaRPr lang="en-US" dirty="0">
                        <a:solidFill>
                          <a:srgbClr val="00B0F0"/>
                        </a:solidFill>
                      </a:endParaRPr>
                    </a:p>
                  </a:txBody>
                  <a:tcPr/>
                </a:tc>
                <a:tc>
                  <a:txBody>
                    <a:bodyPr/>
                    <a:lstStyle/>
                    <a:p>
                      <a:pPr algn="ctr"/>
                      <a:r>
                        <a:rPr lang="en-US" dirty="0"/>
                        <a:t>11</a:t>
                      </a:r>
                    </a:p>
                  </a:txBody>
                  <a:tcPr/>
                </a:tc>
                <a:tc>
                  <a:txBody>
                    <a:bodyPr/>
                    <a:lstStyle/>
                    <a:p>
                      <a:pPr algn="l"/>
                      <a:r>
                        <a:rPr lang="en-US" dirty="0"/>
                        <a:t>30 \ 30</a:t>
                      </a:r>
                    </a:p>
                  </a:txBody>
                  <a:tcPr/>
                </a:tc>
                <a:extLst>
                  <a:ext uri="{0D108BD9-81ED-4DB2-BD59-A6C34878D82A}">
                    <a16:rowId xmlns="" xmlns:a16="http://schemas.microsoft.com/office/drawing/2014/main" val="10005"/>
                  </a:ext>
                </a:extLst>
              </a:tr>
            </a:tbl>
          </a:graphicData>
        </a:graphic>
      </p:graphicFrame>
      <p:sp>
        <p:nvSpPr>
          <p:cNvPr id="8" name="مربع نص 7"/>
          <p:cNvSpPr txBox="1"/>
          <p:nvPr/>
        </p:nvSpPr>
        <p:spPr>
          <a:xfrm>
            <a:off x="4114800" y="2286000"/>
            <a:ext cx="381000" cy="246221"/>
          </a:xfrm>
          <a:prstGeom prst="rect">
            <a:avLst/>
          </a:prstGeom>
          <a:solidFill>
            <a:srgbClr val="92D050"/>
          </a:solidFill>
        </p:spPr>
        <p:txBody>
          <a:bodyPr wrap="square" rtlCol="0">
            <a:spAutoFit/>
          </a:bodyPr>
          <a:lstStyle/>
          <a:p>
            <a:r>
              <a:rPr lang="en-US" sz="1000" b="1" dirty="0"/>
              <a:t>5</a:t>
            </a:r>
          </a:p>
        </p:txBody>
      </p:sp>
      <p:sp>
        <p:nvSpPr>
          <p:cNvPr id="9" name="مربع نص 8"/>
          <p:cNvSpPr txBox="1"/>
          <p:nvPr/>
        </p:nvSpPr>
        <p:spPr>
          <a:xfrm>
            <a:off x="4114800" y="2667000"/>
            <a:ext cx="381000" cy="246221"/>
          </a:xfrm>
          <a:prstGeom prst="rect">
            <a:avLst/>
          </a:prstGeom>
          <a:solidFill>
            <a:srgbClr val="92D050"/>
          </a:solidFill>
        </p:spPr>
        <p:txBody>
          <a:bodyPr wrap="square" rtlCol="0">
            <a:spAutoFit/>
          </a:bodyPr>
          <a:lstStyle/>
          <a:p>
            <a:r>
              <a:rPr lang="en-US" sz="1000" b="1" dirty="0"/>
              <a:t>2</a:t>
            </a:r>
          </a:p>
        </p:txBody>
      </p:sp>
      <p:sp>
        <p:nvSpPr>
          <p:cNvPr id="10" name="مربع نص 9"/>
          <p:cNvSpPr txBox="1"/>
          <p:nvPr/>
        </p:nvSpPr>
        <p:spPr>
          <a:xfrm>
            <a:off x="4097020" y="3038435"/>
            <a:ext cx="381000" cy="246221"/>
          </a:xfrm>
          <a:prstGeom prst="rect">
            <a:avLst/>
          </a:prstGeom>
          <a:solidFill>
            <a:srgbClr val="92D050"/>
          </a:solidFill>
        </p:spPr>
        <p:txBody>
          <a:bodyPr wrap="square" rtlCol="0">
            <a:spAutoFit/>
          </a:bodyPr>
          <a:lstStyle/>
          <a:p>
            <a:r>
              <a:rPr lang="en-US" sz="1000" b="1" dirty="0"/>
              <a:t>3</a:t>
            </a:r>
          </a:p>
        </p:txBody>
      </p:sp>
      <p:sp>
        <p:nvSpPr>
          <p:cNvPr id="11" name="مربع نص 10"/>
          <p:cNvSpPr txBox="1"/>
          <p:nvPr/>
        </p:nvSpPr>
        <p:spPr>
          <a:xfrm>
            <a:off x="5105400" y="2286000"/>
            <a:ext cx="381000" cy="246221"/>
          </a:xfrm>
          <a:prstGeom prst="rect">
            <a:avLst/>
          </a:prstGeom>
          <a:solidFill>
            <a:srgbClr val="92D050"/>
          </a:solidFill>
        </p:spPr>
        <p:txBody>
          <a:bodyPr wrap="square" rtlCol="0">
            <a:spAutoFit/>
          </a:bodyPr>
          <a:lstStyle/>
          <a:p>
            <a:r>
              <a:rPr lang="en-US" sz="1000" b="1" dirty="0"/>
              <a:t>1</a:t>
            </a:r>
          </a:p>
        </p:txBody>
      </p:sp>
      <p:sp>
        <p:nvSpPr>
          <p:cNvPr id="12" name="مربع نص 11"/>
          <p:cNvSpPr txBox="1"/>
          <p:nvPr/>
        </p:nvSpPr>
        <p:spPr>
          <a:xfrm>
            <a:off x="5105400" y="2667297"/>
            <a:ext cx="381000" cy="246221"/>
          </a:xfrm>
          <a:prstGeom prst="rect">
            <a:avLst/>
          </a:prstGeom>
          <a:solidFill>
            <a:srgbClr val="92D050"/>
          </a:solidFill>
        </p:spPr>
        <p:txBody>
          <a:bodyPr wrap="square" rtlCol="0">
            <a:spAutoFit/>
          </a:bodyPr>
          <a:lstStyle/>
          <a:p>
            <a:r>
              <a:rPr lang="en-US" sz="1000" b="1" dirty="0"/>
              <a:t>4</a:t>
            </a:r>
          </a:p>
        </p:txBody>
      </p:sp>
      <p:sp>
        <p:nvSpPr>
          <p:cNvPr id="13" name="مربع نص 12"/>
          <p:cNvSpPr txBox="1"/>
          <p:nvPr/>
        </p:nvSpPr>
        <p:spPr>
          <a:xfrm>
            <a:off x="5107940" y="3038435"/>
            <a:ext cx="381000" cy="246221"/>
          </a:xfrm>
          <a:prstGeom prst="rect">
            <a:avLst/>
          </a:prstGeom>
          <a:solidFill>
            <a:srgbClr val="92D050"/>
          </a:solidFill>
        </p:spPr>
        <p:txBody>
          <a:bodyPr wrap="square" rtlCol="0">
            <a:spAutoFit/>
          </a:bodyPr>
          <a:lstStyle/>
          <a:p>
            <a:r>
              <a:rPr lang="en-US" sz="1000" b="1" dirty="0"/>
              <a:t>6</a:t>
            </a:r>
          </a:p>
        </p:txBody>
      </p:sp>
      <p:sp>
        <p:nvSpPr>
          <p:cNvPr id="14" name="مربع نص 13"/>
          <p:cNvSpPr txBox="1"/>
          <p:nvPr/>
        </p:nvSpPr>
        <p:spPr>
          <a:xfrm>
            <a:off x="6123940" y="2286000"/>
            <a:ext cx="381000" cy="246221"/>
          </a:xfrm>
          <a:prstGeom prst="rect">
            <a:avLst/>
          </a:prstGeom>
          <a:solidFill>
            <a:srgbClr val="92D050"/>
          </a:solidFill>
        </p:spPr>
        <p:txBody>
          <a:bodyPr wrap="square" rtlCol="0">
            <a:spAutoFit/>
          </a:bodyPr>
          <a:lstStyle/>
          <a:p>
            <a:r>
              <a:rPr lang="en-US" sz="1000" b="1" dirty="0"/>
              <a:t>8</a:t>
            </a:r>
          </a:p>
        </p:txBody>
      </p:sp>
      <p:sp>
        <p:nvSpPr>
          <p:cNvPr id="15" name="مربع نص 14"/>
          <p:cNvSpPr txBox="1"/>
          <p:nvPr/>
        </p:nvSpPr>
        <p:spPr>
          <a:xfrm>
            <a:off x="6123940" y="2673567"/>
            <a:ext cx="381000" cy="246221"/>
          </a:xfrm>
          <a:prstGeom prst="rect">
            <a:avLst/>
          </a:prstGeom>
          <a:solidFill>
            <a:srgbClr val="92D050"/>
          </a:solidFill>
        </p:spPr>
        <p:txBody>
          <a:bodyPr wrap="square" rtlCol="0">
            <a:spAutoFit/>
          </a:bodyPr>
          <a:lstStyle/>
          <a:p>
            <a:r>
              <a:rPr lang="en-US" sz="1000" b="1" dirty="0"/>
              <a:t>0</a:t>
            </a:r>
          </a:p>
        </p:txBody>
      </p:sp>
      <p:sp>
        <p:nvSpPr>
          <p:cNvPr id="16" name="مربع نص 15"/>
          <p:cNvSpPr txBox="1"/>
          <p:nvPr/>
        </p:nvSpPr>
        <p:spPr>
          <a:xfrm>
            <a:off x="6123940" y="3038434"/>
            <a:ext cx="381000" cy="246221"/>
          </a:xfrm>
          <a:prstGeom prst="rect">
            <a:avLst/>
          </a:prstGeom>
          <a:solidFill>
            <a:srgbClr val="92D050"/>
          </a:solidFill>
        </p:spPr>
        <p:txBody>
          <a:bodyPr wrap="square" rtlCol="0">
            <a:spAutoFit/>
          </a:bodyPr>
          <a:lstStyle/>
          <a:p>
            <a:r>
              <a:rPr lang="en-US" sz="1000" b="1" dirty="0"/>
              <a:t>7</a:t>
            </a:r>
          </a:p>
        </p:txBody>
      </p:sp>
      <p:sp>
        <p:nvSpPr>
          <p:cNvPr id="17" name="مربع نص 16"/>
          <p:cNvSpPr txBox="1"/>
          <p:nvPr/>
        </p:nvSpPr>
        <p:spPr>
          <a:xfrm>
            <a:off x="4648200" y="2392361"/>
            <a:ext cx="381000" cy="246221"/>
          </a:xfrm>
          <a:prstGeom prst="rect">
            <a:avLst/>
          </a:prstGeom>
          <a:solidFill>
            <a:srgbClr val="FFC000"/>
          </a:solidFill>
        </p:spPr>
        <p:txBody>
          <a:bodyPr wrap="square" rtlCol="0">
            <a:spAutoFit/>
          </a:bodyPr>
          <a:lstStyle/>
          <a:p>
            <a:r>
              <a:rPr lang="en-US" sz="1000" dirty="0"/>
              <a:t>5</a:t>
            </a:r>
          </a:p>
        </p:txBody>
      </p:sp>
      <p:sp>
        <p:nvSpPr>
          <p:cNvPr id="18" name="مربع نص 17"/>
          <p:cNvSpPr txBox="1"/>
          <p:nvPr/>
        </p:nvSpPr>
        <p:spPr>
          <a:xfrm>
            <a:off x="4635500" y="3135185"/>
            <a:ext cx="381000" cy="246221"/>
          </a:xfrm>
          <a:prstGeom prst="rect">
            <a:avLst/>
          </a:prstGeom>
          <a:solidFill>
            <a:srgbClr val="FFC000"/>
          </a:solidFill>
        </p:spPr>
        <p:txBody>
          <a:bodyPr wrap="square" rtlCol="0">
            <a:spAutoFit/>
          </a:bodyPr>
          <a:lstStyle/>
          <a:p>
            <a:r>
              <a:rPr lang="en-US" sz="1000" dirty="0"/>
              <a:t>4</a:t>
            </a:r>
          </a:p>
        </p:txBody>
      </p:sp>
      <p:sp>
        <p:nvSpPr>
          <p:cNvPr id="19" name="مربع نص 18"/>
          <p:cNvSpPr txBox="1"/>
          <p:nvPr/>
        </p:nvSpPr>
        <p:spPr>
          <a:xfrm>
            <a:off x="5638800" y="2420779"/>
            <a:ext cx="381000" cy="246221"/>
          </a:xfrm>
          <a:prstGeom prst="rect">
            <a:avLst/>
          </a:prstGeom>
          <a:solidFill>
            <a:srgbClr val="FFC000"/>
          </a:solidFill>
        </p:spPr>
        <p:txBody>
          <a:bodyPr wrap="square" rtlCol="0">
            <a:spAutoFit/>
          </a:bodyPr>
          <a:lstStyle/>
          <a:p>
            <a:r>
              <a:rPr lang="en-US" sz="1000" dirty="0"/>
              <a:t>7</a:t>
            </a:r>
          </a:p>
        </p:txBody>
      </p:sp>
      <p:sp>
        <p:nvSpPr>
          <p:cNvPr id="20" name="مربع نص 19"/>
          <p:cNvSpPr txBox="1"/>
          <p:nvPr/>
        </p:nvSpPr>
        <p:spPr>
          <a:xfrm>
            <a:off x="5664200" y="2790110"/>
            <a:ext cx="381000" cy="246221"/>
          </a:xfrm>
          <a:prstGeom prst="rect">
            <a:avLst/>
          </a:prstGeom>
          <a:solidFill>
            <a:srgbClr val="FFC000"/>
          </a:solidFill>
        </p:spPr>
        <p:txBody>
          <a:bodyPr wrap="square" rtlCol="0">
            <a:spAutoFit/>
          </a:bodyPr>
          <a:lstStyle/>
          <a:p>
            <a:r>
              <a:rPr lang="en-US" sz="1000" dirty="0"/>
              <a:t>3</a:t>
            </a:r>
          </a:p>
        </p:txBody>
      </p:sp>
      <p:sp>
        <p:nvSpPr>
          <p:cNvPr id="21" name="مربع نص 20"/>
          <p:cNvSpPr txBox="1"/>
          <p:nvPr/>
        </p:nvSpPr>
        <p:spPr>
          <a:xfrm>
            <a:off x="6667500" y="2790109"/>
            <a:ext cx="381000" cy="246221"/>
          </a:xfrm>
          <a:prstGeom prst="rect">
            <a:avLst/>
          </a:prstGeom>
          <a:solidFill>
            <a:srgbClr val="FFC000"/>
          </a:solidFill>
        </p:spPr>
        <p:txBody>
          <a:bodyPr wrap="square" rtlCol="0">
            <a:spAutoFit/>
          </a:bodyPr>
          <a:lstStyle/>
          <a:p>
            <a:r>
              <a:rPr lang="en-US" sz="1000" dirty="0"/>
              <a:t>11</a:t>
            </a:r>
          </a:p>
        </p:txBody>
      </p:sp>
      <p:sp>
        <p:nvSpPr>
          <p:cNvPr id="22" name="مربع نص 21"/>
          <p:cNvSpPr txBox="1"/>
          <p:nvPr/>
        </p:nvSpPr>
        <p:spPr>
          <a:xfrm>
            <a:off x="6667500" y="3133311"/>
            <a:ext cx="381000" cy="246221"/>
          </a:xfrm>
          <a:prstGeom prst="rect">
            <a:avLst/>
          </a:prstGeom>
          <a:solidFill>
            <a:srgbClr val="FFC000"/>
          </a:solidFill>
        </p:spPr>
        <p:txBody>
          <a:bodyPr wrap="square" rtlCol="0">
            <a:spAutoFit/>
          </a:bodyPr>
          <a:lstStyle/>
          <a:p>
            <a:r>
              <a:rPr lang="en-US" sz="1000" dirty="0"/>
              <a:t>0</a:t>
            </a:r>
          </a:p>
        </p:txBody>
      </p:sp>
    </p:spTree>
    <p:extLst>
      <p:ext uri="{BB962C8B-B14F-4D97-AF65-F5344CB8AC3E}">
        <p14:creationId xmlns:p14="http://schemas.microsoft.com/office/powerpoint/2010/main" val="3644277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inVertical)">
                                      <p:cBhvr>
                                        <p:cTn id="19" dur="500"/>
                                        <p:tgtEl>
                                          <p:spTgt spid="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arn(inVertical)">
                                      <p:cBhvr>
                                        <p:cTn id="28" dur="500"/>
                                        <p:tgtEl>
                                          <p:spTgt spid="1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barn(inVertical)">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5"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2000"/>
                                        <p:tgtEl>
                                          <p:spTgt spid="19"/>
                                        </p:tgtEl>
                                      </p:cBhvr>
                                    </p:animEffect>
                                    <p:anim calcmode="lin" valueType="num">
                                      <p:cBhvr>
                                        <p:cTn id="56" dur="2000" fill="hold"/>
                                        <p:tgtEl>
                                          <p:spTgt spid="19"/>
                                        </p:tgtEl>
                                        <p:attrNameLst>
                                          <p:attrName>ppt_w</p:attrName>
                                        </p:attrNameLst>
                                      </p:cBhvr>
                                      <p:tavLst>
                                        <p:tav tm="0" fmla="#ppt_w*sin(2.5*pi*$)">
                                          <p:val>
                                            <p:fltVal val="0"/>
                                          </p:val>
                                        </p:tav>
                                        <p:tav tm="100000">
                                          <p:val>
                                            <p:fltVal val="1"/>
                                          </p:val>
                                        </p:tav>
                                      </p:tavLst>
                                    </p:anim>
                                    <p:anim calcmode="lin" valueType="num">
                                      <p:cBhvr>
                                        <p:cTn id="57" dur="2000" fill="hold"/>
                                        <p:tgtEl>
                                          <p:spTgt spid="19"/>
                                        </p:tgtEl>
                                        <p:attrNameLst>
                                          <p:attrName>ppt_h</p:attrName>
                                        </p:attrNameLst>
                                      </p:cBhvr>
                                      <p:tavLst>
                                        <p:tav tm="0">
                                          <p:val>
                                            <p:strVal val="#ppt_h"/>
                                          </p:val>
                                        </p:tav>
                                        <p:tav tm="100000">
                                          <p:val>
                                            <p:strVal val="#ppt_h"/>
                                          </p:val>
                                        </p:tav>
                                      </p:tavLst>
                                    </p:anim>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randombar(horizontal)">
                                      <p:cBhvr>
                                        <p:cTn id="62" dur="500"/>
                                        <p:tgtEl>
                                          <p:spTgt spid="20"/>
                                        </p:tgtEl>
                                      </p:cBhvr>
                                    </p:animEffect>
                                  </p:childTnLst>
                                </p:cTn>
                              </p:par>
                            </p:childTnLst>
                          </p:cTn>
                        </p:par>
                      </p:childTnLst>
                    </p:cTn>
                  </p:par>
                  <p:par>
                    <p:cTn id="63" fill="hold">
                      <p:stCondLst>
                        <p:cond delay="indefinite"/>
                      </p:stCondLst>
                      <p:childTnLst>
                        <p:par>
                          <p:cTn id="64" fill="hold">
                            <p:stCondLst>
                              <p:cond delay="0"/>
                            </p:stCondLst>
                            <p:childTnLst>
                              <p:par>
                                <p:cTn id="65" presetID="3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p:cTn id="67" dur="1000" fill="hold"/>
                                        <p:tgtEl>
                                          <p:spTgt spid="21"/>
                                        </p:tgtEl>
                                        <p:attrNameLst>
                                          <p:attrName>ppt_w</p:attrName>
                                        </p:attrNameLst>
                                      </p:cBhvr>
                                      <p:tavLst>
                                        <p:tav tm="0">
                                          <p:val>
                                            <p:fltVal val="0"/>
                                          </p:val>
                                        </p:tav>
                                        <p:tav tm="100000">
                                          <p:val>
                                            <p:strVal val="#ppt_w"/>
                                          </p:val>
                                        </p:tav>
                                      </p:tavLst>
                                    </p:anim>
                                    <p:anim calcmode="lin" valueType="num">
                                      <p:cBhvr>
                                        <p:cTn id="68" dur="1000" fill="hold"/>
                                        <p:tgtEl>
                                          <p:spTgt spid="21"/>
                                        </p:tgtEl>
                                        <p:attrNameLst>
                                          <p:attrName>ppt_h</p:attrName>
                                        </p:attrNameLst>
                                      </p:cBhvr>
                                      <p:tavLst>
                                        <p:tav tm="0">
                                          <p:val>
                                            <p:fltVal val="0"/>
                                          </p:val>
                                        </p:tav>
                                        <p:tav tm="100000">
                                          <p:val>
                                            <p:strVal val="#ppt_h"/>
                                          </p:val>
                                        </p:tav>
                                      </p:tavLst>
                                    </p:anim>
                                    <p:anim calcmode="lin" valueType="num">
                                      <p:cBhvr>
                                        <p:cTn id="69" dur="1000" fill="hold"/>
                                        <p:tgtEl>
                                          <p:spTgt spid="21"/>
                                        </p:tgtEl>
                                        <p:attrNameLst>
                                          <p:attrName>style.rotation</p:attrName>
                                        </p:attrNameLst>
                                      </p:cBhvr>
                                      <p:tavLst>
                                        <p:tav tm="0">
                                          <p:val>
                                            <p:fltVal val="90"/>
                                          </p:val>
                                        </p:tav>
                                        <p:tav tm="100000">
                                          <p:val>
                                            <p:fltVal val="0"/>
                                          </p:val>
                                        </p:tav>
                                      </p:tavLst>
                                    </p:anim>
                                    <p:animEffect transition="in" filter="fade">
                                      <p:cBhvr>
                                        <p:cTn id="70" dur="1000"/>
                                        <p:tgtEl>
                                          <p:spTgt spid="21"/>
                                        </p:tgtEl>
                                      </p:cBhvr>
                                    </p:animEffect>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wipe(down)">
                                      <p:cBhvr>
                                        <p:cTn id="75" dur="580">
                                          <p:stCondLst>
                                            <p:cond delay="0"/>
                                          </p:stCondLst>
                                        </p:cTn>
                                        <p:tgtEl>
                                          <p:spTgt spid="18"/>
                                        </p:tgtEl>
                                      </p:cBhvr>
                                    </p:animEffect>
                                    <p:anim calcmode="lin" valueType="num">
                                      <p:cBhvr>
                                        <p:cTn id="7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81" dur="26">
                                          <p:stCondLst>
                                            <p:cond delay="650"/>
                                          </p:stCondLst>
                                        </p:cTn>
                                        <p:tgtEl>
                                          <p:spTgt spid="18"/>
                                        </p:tgtEl>
                                      </p:cBhvr>
                                      <p:to x="100000" y="60000"/>
                                    </p:animScale>
                                    <p:animScale>
                                      <p:cBhvr>
                                        <p:cTn id="82" dur="166" decel="50000">
                                          <p:stCondLst>
                                            <p:cond delay="676"/>
                                          </p:stCondLst>
                                        </p:cTn>
                                        <p:tgtEl>
                                          <p:spTgt spid="18"/>
                                        </p:tgtEl>
                                      </p:cBhvr>
                                      <p:to x="100000" y="100000"/>
                                    </p:animScale>
                                    <p:animScale>
                                      <p:cBhvr>
                                        <p:cTn id="83" dur="26">
                                          <p:stCondLst>
                                            <p:cond delay="1312"/>
                                          </p:stCondLst>
                                        </p:cTn>
                                        <p:tgtEl>
                                          <p:spTgt spid="18"/>
                                        </p:tgtEl>
                                      </p:cBhvr>
                                      <p:to x="100000" y="80000"/>
                                    </p:animScale>
                                    <p:animScale>
                                      <p:cBhvr>
                                        <p:cTn id="84" dur="166" decel="50000">
                                          <p:stCondLst>
                                            <p:cond delay="1338"/>
                                          </p:stCondLst>
                                        </p:cTn>
                                        <p:tgtEl>
                                          <p:spTgt spid="18"/>
                                        </p:tgtEl>
                                      </p:cBhvr>
                                      <p:to x="100000" y="100000"/>
                                    </p:animScale>
                                    <p:animScale>
                                      <p:cBhvr>
                                        <p:cTn id="85" dur="26">
                                          <p:stCondLst>
                                            <p:cond delay="1642"/>
                                          </p:stCondLst>
                                        </p:cTn>
                                        <p:tgtEl>
                                          <p:spTgt spid="18"/>
                                        </p:tgtEl>
                                      </p:cBhvr>
                                      <p:to x="100000" y="90000"/>
                                    </p:animScale>
                                    <p:animScale>
                                      <p:cBhvr>
                                        <p:cTn id="86" dur="166" decel="50000">
                                          <p:stCondLst>
                                            <p:cond delay="1668"/>
                                          </p:stCondLst>
                                        </p:cTn>
                                        <p:tgtEl>
                                          <p:spTgt spid="18"/>
                                        </p:tgtEl>
                                      </p:cBhvr>
                                      <p:to x="100000" y="100000"/>
                                    </p:animScale>
                                    <p:animScale>
                                      <p:cBhvr>
                                        <p:cTn id="87" dur="26">
                                          <p:stCondLst>
                                            <p:cond delay="1808"/>
                                          </p:stCondLst>
                                        </p:cTn>
                                        <p:tgtEl>
                                          <p:spTgt spid="18"/>
                                        </p:tgtEl>
                                      </p:cBhvr>
                                      <p:to x="100000" y="95000"/>
                                    </p:animScale>
                                    <p:animScale>
                                      <p:cBhvr>
                                        <p:cTn id="88" dur="166" decel="50000">
                                          <p:stCondLst>
                                            <p:cond delay="1834"/>
                                          </p:stCondLst>
                                        </p:cTn>
                                        <p:tgtEl>
                                          <p:spTgt spid="18"/>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6" presetClass="entr" presetSubtype="16" fill="hold" nodeType="clickEffect">
                                  <p:stCondLst>
                                    <p:cond delay="0"/>
                                  </p:stCondLst>
                                  <p:childTnLst>
                                    <p:set>
                                      <p:cBhvr>
                                        <p:cTn id="92" dur="1" fill="hold">
                                          <p:stCondLst>
                                            <p:cond delay="0"/>
                                          </p:stCondLst>
                                        </p:cTn>
                                        <p:tgtEl>
                                          <p:spTgt spid="3">
                                            <p:txEl>
                                              <p:pRg st="7" end="7"/>
                                            </p:txEl>
                                          </p:spTgt>
                                        </p:tgtEl>
                                        <p:attrNameLst>
                                          <p:attrName>style.visibility</p:attrName>
                                        </p:attrNameLst>
                                      </p:cBhvr>
                                      <p:to>
                                        <p:strVal val="visible"/>
                                      </p:to>
                                    </p:set>
                                    <p:animEffect transition="in" filter="circle(in)">
                                      <p:cBhvr>
                                        <p:cTn id="93" dur="2000"/>
                                        <p:tgtEl>
                                          <p:spTgt spid="3">
                                            <p:txEl>
                                              <p:pRg st="7" end="7"/>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6" presetClass="entr" presetSubtype="16" fill="hold" nodeType="clickEffect">
                                  <p:stCondLst>
                                    <p:cond delay="0"/>
                                  </p:stCondLst>
                                  <p:childTnLst>
                                    <p:set>
                                      <p:cBhvr>
                                        <p:cTn id="97" dur="1" fill="hold">
                                          <p:stCondLst>
                                            <p:cond delay="0"/>
                                          </p:stCondLst>
                                        </p:cTn>
                                        <p:tgtEl>
                                          <p:spTgt spid="3">
                                            <p:txEl>
                                              <p:pRg st="8" end="8"/>
                                            </p:txEl>
                                          </p:spTgt>
                                        </p:tgtEl>
                                        <p:attrNameLst>
                                          <p:attrName>style.visibility</p:attrName>
                                        </p:attrNameLst>
                                      </p:cBhvr>
                                      <p:to>
                                        <p:strVal val="visible"/>
                                      </p:to>
                                    </p:set>
                                    <p:animEffect transition="in" filter="circle(in)">
                                      <p:cBhvr>
                                        <p:cTn id="98" dur="2000"/>
                                        <p:tgtEl>
                                          <p:spTgt spid="3">
                                            <p:txEl>
                                              <p:pRg st="8" end="8"/>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6" presetClass="entr" presetSubtype="16" fill="hold" nodeType="clickEffect">
                                  <p:stCondLst>
                                    <p:cond delay="0"/>
                                  </p:stCondLst>
                                  <p:childTnLst>
                                    <p:set>
                                      <p:cBhvr>
                                        <p:cTn id="102" dur="1" fill="hold">
                                          <p:stCondLst>
                                            <p:cond delay="0"/>
                                          </p:stCondLst>
                                        </p:cTn>
                                        <p:tgtEl>
                                          <p:spTgt spid="3">
                                            <p:txEl>
                                              <p:pRg st="9" end="9"/>
                                            </p:txEl>
                                          </p:spTgt>
                                        </p:tgtEl>
                                        <p:attrNameLst>
                                          <p:attrName>style.visibility</p:attrName>
                                        </p:attrNameLst>
                                      </p:cBhvr>
                                      <p:to>
                                        <p:strVal val="visible"/>
                                      </p:to>
                                    </p:set>
                                    <p:animEffect transition="in" filter="circle(in)">
                                      <p:cBhvr>
                                        <p:cTn id="103" dur="2000"/>
                                        <p:tgtEl>
                                          <p:spTgt spid="3">
                                            <p:txEl>
                                              <p:pRg st="9" end="9"/>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6" presetClass="entr" presetSubtype="16" fill="hold" nodeType="clickEffect">
                                  <p:stCondLst>
                                    <p:cond delay="0"/>
                                  </p:stCondLst>
                                  <p:childTnLst>
                                    <p:set>
                                      <p:cBhvr>
                                        <p:cTn id="107" dur="1" fill="hold">
                                          <p:stCondLst>
                                            <p:cond delay="0"/>
                                          </p:stCondLst>
                                        </p:cTn>
                                        <p:tgtEl>
                                          <p:spTgt spid="3">
                                            <p:txEl>
                                              <p:pRg st="10" end="10"/>
                                            </p:txEl>
                                          </p:spTgt>
                                        </p:tgtEl>
                                        <p:attrNameLst>
                                          <p:attrName>style.visibility</p:attrName>
                                        </p:attrNameLst>
                                      </p:cBhvr>
                                      <p:to>
                                        <p:strVal val="visible"/>
                                      </p:to>
                                    </p:set>
                                    <p:animEffect transition="in" filter="circle(in)">
                                      <p:cBhvr>
                                        <p:cTn id="108" dur="2000"/>
                                        <p:tgtEl>
                                          <p:spTgt spid="3">
                                            <p:txEl>
                                              <p:pRg st="10" end="10"/>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6" presetClass="entr" presetSubtype="16" fill="hold" nodeType="clickEffect">
                                  <p:stCondLst>
                                    <p:cond delay="0"/>
                                  </p:stCondLst>
                                  <p:childTnLst>
                                    <p:set>
                                      <p:cBhvr>
                                        <p:cTn id="112" dur="1" fill="hold">
                                          <p:stCondLst>
                                            <p:cond delay="0"/>
                                          </p:stCondLst>
                                        </p:cTn>
                                        <p:tgtEl>
                                          <p:spTgt spid="3">
                                            <p:txEl>
                                              <p:pRg st="11" end="11"/>
                                            </p:txEl>
                                          </p:spTgt>
                                        </p:tgtEl>
                                        <p:attrNameLst>
                                          <p:attrName>style.visibility</p:attrName>
                                        </p:attrNameLst>
                                      </p:cBhvr>
                                      <p:to>
                                        <p:strVal val="visible"/>
                                      </p:to>
                                    </p:set>
                                    <p:animEffect transition="in" filter="circle(in)">
                                      <p:cBhvr>
                                        <p:cTn id="113" dur="2000"/>
                                        <p:tgtEl>
                                          <p:spTgt spid="3">
                                            <p:txEl>
                                              <p:pRg st="11" end="11"/>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26" presetClass="entr" presetSubtype="0" fill="hold" grpId="0" nodeType="clickEffect">
                                  <p:stCondLst>
                                    <p:cond delay="0"/>
                                  </p:stCondLst>
                                  <p:childTnLst>
                                    <p:set>
                                      <p:cBhvr>
                                        <p:cTn id="117" dur="1" fill="hold">
                                          <p:stCondLst>
                                            <p:cond delay="0"/>
                                          </p:stCondLst>
                                        </p:cTn>
                                        <p:tgtEl>
                                          <p:spTgt spid="22"/>
                                        </p:tgtEl>
                                        <p:attrNameLst>
                                          <p:attrName>style.visibility</p:attrName>
                                        </p:attrNameLst>
                                      </p:cBhvr>
                                      <p:to>
                                        <p:strVal val="visible"/>
                                      </p:to>
                                    </p:set>
                                    <p:animEffect transition="in" filter="wipe(down)">
                                      <p:cBhvr>
                                        <p:cTn id="118" dur="580">
                                          <p:stCondLst>
                                            <p:cond delay="0"/>
                                          </p:stCondLst>
                                        </p:cTn>
                                        <p:tgtEl>
                                          <p:spTgt spid="22"/>
                                        </p:tgtEl>
                                      </p:cBhvr>
                                    </p:animEffect>
                                    <p:anim calcmode="lin" valueType="num">
                                      <p:cBhvr>
                                        <p:cTn id="119"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20"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21"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22"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23"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24" dur="26">
                                          <p:stCondLst>
                                            <p:cond delay="650"/>
                                          </p:stCondLst>
                                        </p:cTn>
                                        <p:tgtEl>
                                          <p:spTgt spid="22"/>
                                        </p:tgtEl>
                                      </p:cBhvr>
                                      <p:to x="100000" y="60000"/>
                                    </p:animScale>
                                    <p:animScale>
                                      <p:cBhvr>
                                        <p:cTn id="125" dur="166" decel="50000">
                                          <p:stCondLst>
                                            <p:cond delay="676"/>
                                          </p:stCondLst>
                                        </p:cTn>
                                        <p:tgtEl>
                                          <p:spTgt spid="22"/>
                                        </p:tgtEl>
                                      </p:cBhvr>
                                      <p:to x="100000" y="100000"/>
                                    </p:animScale>
                                    <p:animScale>
                                      <p:cBhvr>
                                        <p:cTn id="126" dur="26">
                                          <p:stCondLst>
                                            <p:cond delay="1312"/>
                                          </p:stCondLst>
                                        </p:cTn>
                                        <p:tgtEl>
                                          <p:spTgt spid="22"/>
                                        </p:tgtEl>
                                      </p:cBhvr>
                                      <p:to x="100000" y="80000"/>
                                    </p:animScale>
                                    <p:animScale>
                                      <p:cBhvr>
                                        <p:cTn id="127" dur="166" decel="50000">
                                          <p:stCondLst>
                                            <p:cond delay="1338"/>
                                          </p:stCondLst>
                                        </p:cTn>
                                        <p:tgtEl>
                                          <p:spTgt spid="22"/>
                                        </p:tgtEl>
                                      </p:cBhvr>
                                      <p:to x="100000" y="100000"/>
                                    </p:animScale>
                                    <p:animScale>
                                      <p:cBhvr>
                                        <p:cTn id="128" dur="26">
                                          <p:stCondLst>
                                            <p:cond delay="1642"/>
                                          </p:stCondLst>
                                        </p:cTn>
                                        <p:tgtEl>
                                          <p:spTgt spid="22"/>
                                        </p:tgtEl>
                                      </p:cBhvr>
                                      <p:to x="100000" y="90000"/>
                                    </p:animScale>
                                    <p:animScale>
                                      <p:cBhvr>
                                        <p:cTn id="129" dur="166" decel="50000">
                                          <p:stCondLst>
                                            <p:cond delay="1668"/>
                                          </p:stCondLst>
                                        </p:cTn>
                                        <p:tgtEl>
                                          <p:spTgt spid="22"/>
                                        </p:tgtEl>
                                      </p:cBhvr>
                                      <p:to x="100000" y="100000"/>
                                    </p:animScale>
                                    <p:animScale>
                                      <p:cBhvr>
                                        <p:cTn id="130" dur="26">
                                          <p:stCondLst>
                                            <p:cond delay="1808"/>
                                          </p:stCondLst>
                                        </p:cTn>
                                        <p:tgtEl>
                                          <p:spTgt spid="22"/>
                                        </p:tgtEl>
                                      </p:cBhvr>
                                      <p:to x="100000" y="95000"/>
                                    </p:animScale>
                                    <p:animScale>
                                      <p:cBhvr>
                                        <p:cTn id="131"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524000"/>
            <a:ext cx="8229600" cy="4602163"/>
          </a:xfrm>
        </p:spPr>
        <p:txBody>
          <a:bodyPr>
            <a:normAutofit/>
          </a:bodyPr>
          <a:lstStyle/>
          <a:p>
            <a:pPr marL="0" indent="0">
              <a:buNone/>
            </a:pPr>
            <a:r>
              <a:rPr lang="ar-JO" b="1" dirty="0">
                <a:solidFill>
                  <a:srgbClr val="FF0000"/>
                </a:solidFill>
              </a:rPr>
              <a:t>الحل الممكن: </a:t>
            </a:r>
            <a:r>
              <a:rPr lang="en-US" b="1" dirty="0">
                <a:solidFill>
                  <a:srgbClr val="FF0000"/>
                </a:solidFill>
              </a:rPr>
              <a:t>Feasible Solution</a:t>
            </a:r>
            <a:endParaRPr lang="ar-JO" b="1" dirty="0">
              <a:solidFill>
                <a:srgbClr val="FF0000"/>
              </a:solidFill>
            </a:endParaRPr>
          </a:p>
          <a:p>
            <a:r>
              <a:rPr lang="ar-JO" sz="2200" b="1" dirty="0"/>
              <a:t>طريقة الز</a:t>
            </a:r>
            <a:r>
              <a:rPr lang="ar-SA" sz="2200" b="1" dirty="0"/>
              <a:t>ا</a:t>
            </a:r>
            <a:r>
              <a:rPr lang="ar-JO" sz="2200" b="1" dirty="0" err="1"/>
              <a:t>وية</a:t>
            </a:r>
            <a:r>
              <a:rPr lang="ar-JO" sz="2200" b="1" dirty="0"/>
              <a:t> الشمالية الغربية </a:t>
            </a:r>
            <a:r>
              <a:rPr lang="ar-SA" sz="2200" b="1" dirty="0"/>
              <a:t>:</a:t>
            </a:r>
            <a:r>
              <a:rPr lang="ar-JO" sz="2200" b="1" dirty="0"/>
              <a:t> </a:t>
            </a:r>
            <a:r>
              <a:rPr lang="en-US" sz="2200" b="1" dirty="0"/>
              <a:t>The North West Corner Method </a:t>
            </a:r>
          </a:p>
          <a:p>
            <a:pPr marL="0" indent="0">
              <a:buNone/>
            </a:pPr>
            <a:r>
              <a:rPr lang="ar-JO" sz="2200" b="1" dirty="0"/>
              <a:t> </a:t>
            </a:r>
            <a:r>
              <a:rPr lang="en-US" sz="2200" b="1" dirty="0"/>
              <a:t>(NWCM) </a:t>
            </a:r>
            <a:r>
              <a:rPr lang="ar-JO" sz="2200" b="1" dirty="0"/>
              <a:t> </a:t>
            </a:r>
          </a:p>
          <a:p>
            <a:pPr marL="0" indent="0">
              <a:buNone/>
            </a:pPr>
            <a:r>
              <a:rPr lang="ar-JO" b="1" dirty="0">
                <a:solidFill>
                  <a:srgbClr val="FF0000"/>
                </a:solidFill>
              </a:rPr>
              <a:t>الح</a:t>
            </a:r>
            <a:r>
              <a:rPr lang="ar-SA" b="1" dirty="0">
                <a:solidFill>
                  <a:srgbClr val="FF0000"/>
                </a:solidFill>
              </a:rPr>
              <a:t>ل </a:t>
            </a:r>
            <a:r>
              <a:rPr lang="ar-JO" b="1" dirty="0" err="1">
                <a:solidFill>
                  <a:srgbClr val="FF0000"/>
                </a:solidFill>
              </a:rPr>
              <a:t>الأفض</a:t>
            </a:r>
            <a:r>
              <a:rPr lang="ar-SA" b="1" dirty="0">
                <a:solidFill>
                  <a:srgbClr val="FF0000"/>
                </a:solidFill>
              </a:rPr>
              <a:t>ل:</a:t>
            </a:r>
            <a:r>
              <a:rPr lang="en-US" b="1" dirty="0">
                <a:solidFill>
                  <a:srgbClr val="FF0000"/>
                </a:solidFill>
              </a:rPr>
              <a:t>Best Solution </a:t>
            </a:r>
            <a:r>
              <a:rPr lang="ar-SA" b="1" dirty="0">
                <a:solidFill>
                  <a:srgbClr val="FF0000"/>
                </a:solidFill>
              </a:rPr>
              <a:t> </a:t>
            </a:r>
            <a:r>
              <a:rPr lang="ar-SA" dirty="0"/>
              <a:t> </a:t>
            </a:r>
          </a:p>
          <a:p>
            <a:r>
              <a:rPr lang="ar-JO" sz="2200" b="1" dirty="0"/>
              <a:t>طريقة اق</a:t>
            </a:r>
            <a:r>
              <a:rPr lang="ar-SA" sz="2200" b="1" dirty="0"/>
              <a:t>ل ا</a:t>
            </a:r>
            <a:r>
              <a:rPr lang="ar-JO" sz="2200" b="1" dirty="0"/>
              <a:t>لتكالي</a:t>
            </a:r>
            <a:r>
              <a:rPr lang="ar-SA" sz="2200" b="1" dirty="0"/>
              <a:t>ف:</a:t>
            </a:r>
            <a:r>
              <a:rPr lang="ar-JO" sz="2200" b="1" dirty="0"/>
              <a:t> </a:t>
            </a:r>
            <a:r>
              <a:rPr lang="en-US" sz="2200" b="1" dirty="0"/>
              <a:t>The Least Cost Method (LCM)    </a:t>
            </a:r>
            <a:r>
              <a:rPr lang="ar-SA" sz="2200" b="1" dirty="0"/>
              <a:t> </a:t>
            </a:r>
          </a:p>
          <a:p>
            <a:r>
              <a:rPr lang="ar-JO" sz="2200" b="1" dirty="0"/>
              <a:t>طريقة فوجل التقريبية</a:t>
            </a:r>
            <a:r>
              <a:rPr lang="ar-SA" sz="2200" b="1" dirty="0"/>
              <a:t>:</a:t>
            </a:r>
            <a:r>
              <a:rPr lang="ar-JO" sz="2200" b="1" dirty="0"/>
              <a:t> </a:t>
            </a:r>
            <a:r>
              <a:rPr lang="en-US" sz="2200" b="1" dirty="0"/>
              <a:t>The Vogel's Approximation Method (VAM) </a:t>
            </a:r>
            <a:endParaRPr lang="ar-JO" sz="2200" b="1" dirty="0"/>
          </a:p>
          <a:p>
            <a:pPr marL="0" indent="0">
              <a:buNone/>
            </a:pPr>
            <a:r>
              <a:rPr lang="ar-SA" sz="2200" b="1" dirty="0"/>
              <a:t> </a:t>
            </a:r>
            <a:r>
              <a:rPr lang="ar-JO" b="1" dirty="0">
                <a:solidFill>
                  <a:srgbClr val="FF0000"/>
                </a:solidFill>
              </a:rPr>
              <a:t>الح</a:t>
            </a:r>
            <a:r>
              <a:rPr lang="ar-SA" b="1" dirty="0">
                <a:solidFill>
                  <a:srgbClr val="FF0000"/>
                </a:solidFill>
              </a:rPr>
              <a:t>ل</a:t>
            </a:r>
            <a:r>
              <a:rPr lang="ar-JO" b="1" dirty="0">
                <a:solidFill>
                  <a:srgbClr val="FF0000"/>
                </a:solidFill>
              </a:rPr>
              <a:t> </a:t>
            </a:r>
            <a:r>
              <a:rPr lang="ar-JO" b="1" dirty="0" err="1">
                <a:solidFill>
                  <a:srgbClr val="FF0000"/>
                </a:solidFill>
              </a:rPr>
              <a:t>الأمث</a:t>
            </a:r>
            <a:r>
              <a:rPr lang="ar-SA" b="1" dirty="0">
                <a:solidFill>
                  <a:srgbClr val="FF0000"/>
                </a:solidFill>
              </a:rPr>
              <a:t>ل:</a:t>
            </a:r>
            <a:r>
              <a:rPr lang="ar-JO" b="1" dirty="0">
                <a:solidFill>
                  <a:srgbClr val="FF0000"/>
                </a:solidFill>
              </a:rPr>
              <a:t> </a:t>
            </a:r>
            <a:r>
              <a:rPr lang="en-US" sz="3000" b="1" dirty="0">
                <a:solidFill>
                  <a:srgbClr val="FF0000"/>
                </a:solidFill>
              </a:rPr>
              <a:t>Optimal Solution</a:t>
            </a:r>
            <a:r>
              <a:rPr lang="en-US" dirty="0"/>
              <a:t> </a:t>
            </a:r>
            <a:endParaRPr lang="ar-SA" dirty="0"/>
          </a:p>
          <a:p>
            <a:r>
              <a:rPr lang="ar-JO" sz="2200" b="1" dirty="0"/>
              <a:t>طريقة المسار المتعرج الحجر </a:t>
            </a:r>
            <a:r>
              <a:rPr lang="ar-JO" sz="2200" b="1" dirty="0" err="1"/>
              <a:t>المتنق</a:t>
            </a:r>
            <a:r>
              <a:rPr lang="ar-SA" sz="2200" b="1" dirty="0"/>
              <a:t>ل:</a:t>
            </a:r>
            <a:r>
              <a:rPr lang="ar-JO" sz="2200" b="1" dirty="0"/>
              <a:t> </a:t>
            </a:r>
            <a:r>
              <a:rPr lang="en-US" sz="2200" b="1" dirty="0"/>
              <a:t>The Stepping Stone Method (SSM)</a:t>
            </a:r>
            <a:endParaRPr lang="ar-SA" sz="2200" b="1" dirty="0"/>
          </a:p>
          <a:p>
            <a:r>
              <a:rPr lang="ar-JO" sz="2200" b="1" dirty="0"/>
              <a:t>طريقة التوزيع المعدلة </a:t>
            </a:r>
            <a:r>
              <a:rPr lang="ar-SA" sz="2200" b="1" dirty="0"/>
              <a:t>:</a:t>
            </a:r>
            <a:r>
              <a:rPr lang="ar-JO" sz="2200" b="1" dirty="0"/>
              <a:t> </a:t>
            </a:r>
            <a:r>
              <a:rPr lang="en-US" sz="2200" b="1" dirty="0"/>
              <a:t>Modified Distribution Method (MODI) </a:t>
            </a:r>
          </a:p>
        </p:txBody>
      </p:sp>
      <p:sp>
        <p:nvSpPr>
          <p:cNvPr id="4" name="عنصر نائب للتاريخ 3"/>
          <p:cNvSpPr>
            <a:spLocks noGrp="1"/>
          </p:cNvSpPr>
          <p:nvPr>
            <p:ph type="dt" sz="half" idx="10"/>
          </p:nvPr>
        </p:nvSpPr>
        <p:spPr/>
        <p:txBody>
          <a:bodyPr/>
          <a:lstStyle/>
          <a:p>
            <a:fld id="{B7DA3BD3-167A-46BE-8179-783F176906FA}" type="datetime1">
              <a:rPr lang="en-US" smtClean="0"/>
              <a:pPr/>
              <a:t>11/21/2022</a:t>
            </a:fld>
            <a:endParaRPr lang="en-US"/>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pPr/>
              <a:t>2</a:t>
            </a:fld>
            <a:endParaRPr lang="en-US"/>
          </a:p>
        </p:txBody>
      </p:sp>
      <p:sp>
        <p:nvSpPr>
          <p:cNvPr id="2" name="عنوان 1"/>
          <p:cNvSpPr>
            <a:spLocks noGrp="1"/>
          </p:cNvSpPr>
          <p:nvPr>
            <p:ph type="title"/>
          </p:nvPr>
        </p:nvSpPr>
        <p:spPr>
          <a:xfrm>
            <a:off x="457200" y="790204"/>
            <a:ext cx="8229600" cy="657596"/>
          </a:xfrm>
        </p:spPr>
        <p:txBody>
          <a:bodyPr>
            <a:normAutofit/>
          </a:bodyPr>
          <a:lstStyle/>
          <a:p>
            <a:r>
              <a:rPr lang="ar-JO" sz="3600" b="1" dirty="0">
                <a:solidFill>
                  <a:srgbClr val="0070C0"/>
                </a:solidFill>
              </a:rPr>
              <a:t>الطرق المستخدمة لحل مشاكل النقل</a:t>
            </a:r>
            <a:endParaRPr lang="en-US" sz="3600" b="1" dirty="0">
              <a:solidFill>
                <a:srgbClr val="FF0000"/>
              </a:solidFill>
            </a:endParaRPr>
          </a:p>
        </p:txBody>
      </p:sp>
    </p:spTree>
    <p:extLst>
      <p:ext uri="{BB962C8B-B14F-4D97-AF65-F5344CB8AC3E}">
        <p14:creationId xmlns:p14="http://schemas.microsoft.com/office/powerpoint/2010/main" val="301993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down)">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wipe(down)">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wipe(down)">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wipe(down)">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200" y="990600"/>
            <a:ext cx="8458200" cy="609600"/>
          </a:xfrm>
        </p:spPr>
        <p:txBody>
          <a:bodyPr>
            <a:noAutofit/>
          </a:bodyPr>
          <a:lstStyle/>
          <a:p>
            <a:r>
              <a:rPr lang="ar-JO" sz="3600" b="1" dirty="0">
                <a:solidFill>
                  <a:srgbClr val="FF0000"/>
                </a:solidFill>
              </a:rPr>
              <a:t>الح</a:t>
            </a:r>
            <a:r>
              <a:rPr lang="ar-SA" sz="3600" b="1" dirty="0">
                <a:solidFill>
                  <a:srgbClr val="FF0000"/>
                </a:solidFill>
              </a:rPr>
              <a:t>ل</a:t>
            </a:r>
            <a:r>
              <a:rPr lang="ar-JO" sz="3600" b="1" dirty="0">
                <a:solidFill>
                  <a:srgbClr val="FF0000"/>
                </a:solidFill>
              </a:rPr>
              <a:t> </a:t>
            </a:r>
            <a:r>
              <a:rPr lang="ar-JO" sz="3600" b="1" dirty="0" err="1">
                <a:solidFill>
                  <a:srgbClr val="FF0000"/>
                </a:solidFill>
              </a:rPr>
              <a:t>الأمث</a:t>
            </a:r>
            <a:r>
              <a:rPr lang="ar-SA" sz="3600" b="1" dirty="0">
                <a:solidFill>
                  <a:srgbClr val="FF0000"/>
                </a:solidFill>
              </a:rPr>
              <a:t>ل:</a:t>
            </a:r>
            <a:r>
              <a:rPr lang="ar-JO" sz="3600" b="1" dirty="0">
                <a:solidFill>
                  <a:srgbClr val="FF0000"/>
                </a:solidFill>
              </a:rPr>
              <a:t> </a:t>
            </a:r>
            <a:r>
              <a:rPr lang="en-US" sz="3600" b="1" dirty="0">
                <a:solidFill>
                  <a:srgbClr val="FF0000"/>
                </a:solidFill>
              </a:rPr>
              <a:t>Optimal Solution</a:t>
            </a:r>
            <a:r>
              <a:rPr lang="en-US" sz="3600" dirty="0"/>
              <a:t> </a:t>
            </a:r>
            <a:r>
              <a:rPr lang="en-US" sz="3600" b="1" dirty="0"/>
              <a:t/>
            </a:r>
            <a:br>
              <a:rPr lang="en-US" sz="3600" b="1" dirty="0"/>
            </a:br>
            <a:r>
              <a:rPr lang="ar-JO" sz="3600" b="1" dirty="0"/>
              <a:t> </a:t>
            </a:r>
            <a:r>
              <a:rPr lang="en-US" sz="3600" b="1" dirty="0"/>
              <a:t> </a:t>
            </a:r>
            <a:r>
              <a:rPr lang="ar-JO" sz="3600" b="1" dirty="0"/>
              <a:t> </a:t>
            </a:r>
          </a:p>
        </p:txBody>
      </p:sp>
      <p:sp>
        <p:nvSpPr>
          <p:cNvPr id="3" name="عنصر نائب للمحتوى 2"/>
          <p:cNvSpPr>
            <a:spLocks noGrp="1"/>
          </p:cNvSpPr>
          <p:nvPr>
            <p:ph idx="1"/>
          </p:nvPr>
        </p:nvSpPr>
        <p:spPr>
          <a:xfrm>
            <a:off x="304800" y="1524000"/>
            <a:ext cx="8382000" cy="4267200"/>
          </a:xfrm>
        </p:spPr>
        <p:txBody>
          <a:bodyPr>
            <a:normAutofit/>
          </a:bodyPr>
          <a:lstStyle/>
          <a:p>
            <a:pPr marL="0" indent="0">
              <a:buNone/>
            </a:pPr>
            <a:r>
              <a:rPr lang="ar-JO" sz="2200" b="1" dirty="0">
                <a:solidFill>
                  <a:srgbClr val="00B0F0"/>
                </a:solidFill>
              </a:rPr>
              <a:t>أولاً: طريقة المسار المتعرج الحجر المتنق</a:t>
            </a:r>
            <a:r>
              <a:rPr lang="ar-SA" sz="2200" b="1" dirty="0">
                <a:solidFill>
                  <a:srgbClr val="00B0F0"/>
                </a:solidFill>
              </a:rPr>
              <a:t>ل:</a:t>
            </a:r>
            <a:r>
              <a:rPr lang="ar-JO" sz="2200" b="1" dirty="0">
                <a:solidFill>
                  <a:srgbClr val="00B0F0"/>
                </a:solidFill>
              </a:rPr>
              <a:t> </a:t>
            </a:r>
            <a:r>
              <a:rPr lang="en-US" sz="2200" b="1" dirty="0">
                <a:solidFill>
                  <a:srgbClr val="00B0F0"/>
                </a:solidFill>
              </a:rPr>
              <a:t>The Stepping Stone Method (SSM)</a:t>
            </a:r>
            <a:r>
              <a:rPr lang="ar-JO" sz="2200" b="1" dirty="0">
                <a:solidFill>
                  <a:srgbClr val="00B0F0"/>
                </a:solidFill>
              </a:rPr>
              <a:t> </a:t>
            </a:r>
          </a:p>
          <a:p>
            <a:pPr marL="0" indent="0">
              <a:buNone/>
            </a:pPr>
            <a:r>
              <a:rPr lang="ar-JO" sz="2200" b="1" dirty="0">
                <a:solidFill>
                  <a:srgbClr val="00B0F0"/>
                </a:solidFill>
              </a:rPr>
              <a:t>التعريف:-</a:t>
            </a:r>
          </a:p>
          <a:p>
            <a:pPr marL="0" indent="0">
              <a:buNone/>
            </a:pPr>
            <a:r>
              <a:rPr lang="ar-JO" sz="2200" dirty="0"/>
              <a:t>هي تقييم جميع الخلايا غير المشغولة في جداول الحل الأولي، بمعنى اختبار فعالية استخدام الخلايا في الحل.</a:t>
            </a:r>
          </a:p>
          <a:p>
            <a:pPr marL="0" indent="0">
              <a:buNone/>
            </a:pPr>
            <a:r>
              <a:rPr lang="ar-JO" sz="2200" b="1" dirty="0">
                <a:solidFill>
                  <a:srgbClr val="00B0F0"/>
                </a:solidFill>
              </a:rPr>
              <a:t>الهدف منها:</a:t>
            </a:r>
          </a:p>
          <a:p>
            <a:pPr marL="0" indent="0">
              <a:buNone/>
            </a:pPr>
            <a:r>
              <a:rPr lang="ar-JO" sz="2200" dirty="0"/>
              <a:t>تهدف إلى معرفة أثر استخدام كل خلية فارغة على مجموع التكاليف الكلية.</a:t>
            </a:r>
          </a:p>
          <a:p>
            <a:pPr marL="0" indent="0">
              <a:buNone/>
            </a:pPr>
            <a:r>
              <a:rPr lang="ar-JO" sz="2200" b="1" dirty="0">
                <a:solidFill>
                  <a:srgbClr val="00B0F0"/>
                </a:solidFill>
              </a:rPr>
              <a:t>كيف يتم ذلك؟ ( الطريقة العملية ):</a:t>
            </a:r>
          </a:p>
          <a:p>
            <a:pPr marL="0" indent="0">
              <a:buNone/>
            </a:pPr>
            <a:r>
              <a:rPr lang="ar-JO" sz="2200" dirty="0"/>
              <a:t>يتم عن طريق عمل مسار مغلق لكل خلية فارغة، ونبدأ بالخلية غير المستخدمة ( الفارغة ) والتي تحيط بها خلايا مشغولة ( أي مخصص لها كميات ) في الحل الأولي ثم يتم بناء المسار المغلق وينتهي بها، وإذا وجدنا أن مليء خلية معينة من الخلايا الفارغة يؤدي إلى تقليل التكاليف نقوم بتعديل الجدول.</a:t>
            </a:r>
            <a:endParaRPr lang="ar-SA" sz="2200" dirty="0"/>
          </a:p>
        </p:txBody>
      </p:sp>
      <p:sp>
        <p:nvSpPr>
          <p:cNvPr id="4" name="عنصر نائب للتاريخ 3"/>
          <p:cNvSpPr>
            <a:spLocks noGrp="1"/>
          </p:cNvSpPr>
          <p:nvPr>
            <p:ph type="dt" sz="half" idx="10"/>
          </p:nvPr>
        </p:nvSpPr>
        <p:spPr/>
        <p:txBody>
          <a:bodyPr/>
          <a:lstStyle/>
          <a:p>
            <a:fld id="{6EED55C0-F382-4265-BCE4-B91780B8D3F3}" type="datetime1">
              <a:rPr lang="en-US" smtClean="0"/>
              <a:pPr/>
              <a:t>11/21/2022</a:t>
            </a:fld>
            <a:endParaRPr lang="en-US"/>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pPr/>
              <a:t>3</a:t>
            </a:fld>
            <a:endParaRPr lang="en-US"/>
          </a:p>
        </p:txBody>
      </p:sp>
    </p:spTree>
    <p:extLst>
      <p:ext uri="{BB962C8B-B14F-4D97-AF65-F5344CB8AC3E}">
        <p14:creationId xmlns:p14="http://schemas.microsoft.com/office/powerpoint/2010/main" val="417034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04800"/>
            <a:ext cx="8229600" cy="886196"/>
          </a:xfrm>
        </p:spPr>
        <p:txBody>
          <a:bodyPr>
            <a:normAutofit/>
          </a:bodyPr>
          <a:lstStyle/>
          <a:p>
            <a:r>
              <a:rPr lang="ar-JO" sz="2200" b="1" dirty="0">
                <a:solidFill>
                  <a:srgbClr val="00B0F0"/>
                </a:solidFill>
                <a:latin typeface="+mn-lt"/>
                <a:ea typeface="+mn-ea"/>
                <a:cs typeface="+mn-cs"/>
              </a:rPr>
              <a:t>شروط وخطوات استخدام المسار المتعرج:</a:t>
            </a:r>
            <a:endParaRPr lang="en-US" sz="2200" b="1" dirty="0">
              <a:solidFill>
                <a:srgbClr val="00B0F0"/>
              </a:solidFill>
              <a:latin typeface="+mn-lt"/>
              <a:ea typeface="+mn-ea"/>
              <a:cs typeface="+mn-cs"/>
            </a:endParaRPr>
          </a:p>
        </p:txBody>
      </p:sp>
      <p:sp>
        <p:nvSpPr>
          <p:cNvPr id="3" name="عنصر نائب للمحتوى 2"/>
          <p:cNvSpPr>
            <a:spLocks noGrp="1"/>
          </p:cNvSpPr>
          <p:nvPr>
            <p:ph idx="1"/>
          </p:nvPr>
        </p:nvSpPr>
        <p:spPr>
          <a:xfrm>
            <a:off x="457200" y="990600"/>
            <a:ext cx="8229600" cy="5257800"/>
          </a:xfrm>
        </p:spPr>
        <p:txBody>
          <a:bodyPr>
            <a:noAutofit/>
          </a:bodyPr>
          <a:lstStyle/>
          <a:p>
            <a:pPr marL="0" indent="0">
              <a:buNone/>
            </a:pPr>
            <a:r>
              <a:rPr lang="en-US" sz="2050" dirty="0"/>
              <a:t>1</a:t>
            </a:r>
            <a:r>
              <a:rPr lang="ar-JO" sz="2050" dirty="0"/>
              <a:t>- التحقق من قانون عدد الخلايا المستخدمة = عدد الصفوف + عدد الأعمدة – </a:t>
            </a:r>
            <a:r>
              <a:rPr lang="en-US" sz="2050" dirty="0"/>
              <a:t>1</a:t>
            </a:r>
            <a:r>
              <a:rPr lang="ar-JO" sz="2050" dirty="0"/>
              <a:t> </a:t>
            </a:r>
          </a:p>
          <a:p>
            <a:pPr marL="0" indent="0">
              <a:buNone/>
            </a:pPr>
            <a:r>
              <a:rPr lang="en-US" sz="2050" dirty="0"/>
              <a:t>2</a:t>
            </a:r>
            <a:r>
              <a:rPr lang="ar-JO" sz="2050" dirty="0"/>
              <a:t>- نحدد عدد الخلايا الفارغة ( التي لا تحتوي على كميات ) وهي تساوي عدد المسارات الحرجة.</a:t>
            </a:r>
          </a:p>
          <a:p>
            <a:pPr marL="0" indent="0">
              <a:buNone/>
            </a:pPr>
            <a:r>
              <a:rPr lang="en-US" sz="2050" dirty="0"/>
              <a:t>3</a:t>
            </a:r>
            <a:r>
              <a:rPr lang="ar-JO" sz="2050" dirty="0"/>
              <a:t>- يجب البدء والنهاية للمسار المغلق من وعند الخلية الفارغة المراد تقييمها، حيث نخرج منها بالمسار ونعود اليها بأقصر مسافة ممكنة.</a:t>
            </a:r>
          </a:p>
          <a:p>
            <a:pPr marL="0" indent="0">
              <a:buNone/>
            </a:pPr>
            <a:r>
              <a:rPr lang="en-US" sz="2050" dirty="0"/>
              <a:t>4</a:t>
            </a:r>
            <a:r>
              <a:rPr lang="ar-JO" sz="2050" dirty="0"/>
              <a:t>- أثناء السير بالمسار يجب أن يكون على الخلايا الممتلئة (المشغولة ) فقط، وذلك إما أفقياً أو عمودياً، والمسار يكون خطوط مستقيمة عمودية على الخلايا المشغولة بزاوية قائمة. { أي أن الخلية التي نعمل عليها يجب أن تكون في زاوية من زوايا المسار وننطلق منها، ويفضل أن يخرج المسار بشكل عمودي }.</a:t>
            </a:r>
          </a:p>
          <a:p>
            <a:pPr marL="0" indent="0">
              <a:buNone/>
            </a:pPr>
            <a:r>
              <a:rPr lang="en-US" sz="2050" dirty="0"/>
              <a:t>5</a:t>
            </a:r>
            <a:r>
              <a:rPr lang="ar-JO" sz="2050" dirty="0"/>
              <a:t>- لكل خلية غير مشغولة مسار واحد فقط يكون أقصر ما يمكن.</a:t>
            </a:r>
          </a:p>
          <a:p>
            <a:pPr marL="0" indent="0">
              <a:buNone/>
            </a:pPr>
            <a:r>
              <a:rPr lang="en-US" sz="2050" dirty="0"/>
              <a:t>6</a:t>
            </a:r>
            <a:r>
              <a:rPr lang="ar-JO" sz="2050" dirty="0"/>
              <a:t>- نؤشر على التكلفة في خلية البدء (الخلية التي نعمل عليها) بإشارة + ثم – ثم + حتى يغلق المسار.</a:t>
            </a:r>
          </a:p>
          <a:p>
            <a:pPr marL="0" indent="0">
              <a:buNone/>
            </a:pPr>
            <a:r>
              <a:rPr lang="en-US" sz="2050" dirty="0"/>
              <a:t>7</a:t>
            </a:r>
            <a:r>
              <a:rPr lang="ar-JO" sz="2050" dirty="0"/>
              <a:t>- نحسب التكلفة غير المباشرة لكل خلية فارغة حتى يتبين لنا هل تؤثر على التكاليف أم </a:t>
            </a:r>
            <a:r>
              <a:rPr lang="ar-JO" sz="2050" dirty="0" smtClean="0"/>
              <a:t>لا ؟</a:t>
            </a:r>
            <a:endParaRPr lang="ar-JO" sz="2050" dirty="0"/>
          </a:p>
          <a:p>
            <a:pPr marL="0" indent="0">
              <a:buNone/>
            </a:pPr>
            <a:r>
              <a:rPr lang="ar-JO" sz="2050" dirty="0"/>
              <a:t>فإذا كانت موجبة أو صفر فهذا يعني أن المسار غير مجدي فتحه وتعديله لأنه لا يعمل على تقليل التكاليف، أما إذا سالبة فهذا يعني أن المسار مجدي فتحه وتعديله لأنه سيخفض التكاليف ويطلق على ذلك الحل الأمثل.</a:t>
            </a:r>
          </a:p>
          <a:p>
            <a:pPr marL="0" indent="0">
              <a:buNone/>
            </a:pPr>
            <a:endParaRPr lang="ar-JO" sz="2050" dirty="0"/>
          </a:p>
        </p:txBody>
      </p:sp>
      <p:sp>
        <p:nvSpPr>
          <p:cNvPr id="4" name="عنصر نائب للتاريخ 3"/>
          <p:cNvSpPr>
            <a:spLocks noGrp="1"/>
          </p:cNvSpPr>
          <p:nvPr>
            <p:ph type="dt" sz="half" idx="10"/>
          </p:nvPr>
        </p:nvSpPr>
        <p:spPr/>
        <p:txBody>
          <a:bodyPr/>
          <a:lstStyle/>
          <a:p>
            <a:fld id="{E282C335-D378-45F5-97F3-F4A4FA7CF7AE}" type="datetime1">
              <a:rPr lang="en-US" smtClean="0"/>
              <a:pPr/>
              <a:t>11/21/2022</a:t>
            </a:fld>
            <a:endParaRPr lang="en-US"/>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pPr/>
              <a:t>4</a:t>
            </a:fld>
            <a:endParaRPr lang="en-US"/>
          </a:p>
        </p:txBody>
      </p:sp>
    </p:spTree>
    <p:extLst>
      <p:ext uri="{BB962C8B-B14F-4D97-AF65-F5344CB8AC3E}">
        <p14:creationId xmlns:p14="http://schemas.microsoft.com/office/powerpoint/2010/main" val="27697936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heel(1)">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heel(1)">
                                      <p:cBhvr>
                                        <p:cTn id="29" dur="1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heel(1)">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heel(1)">
                                      <p:cBhvr>
                                        <p:cTn id="39" dur="10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wheel(1)">
                                      <p:cBhvr>
                                        <p:cTn id="44" dur="1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wheel(1)">
                                      <p:cBhvr>
                                        <p:cTn id="4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2200" b="1" dirty="0">
                <a:solidFill>
                  <a:srgbClr val="00B0F0"/>
                </a:solidFill>
                <a:latin typeface="+mn-lt"/>
                <a:ea typeface="+mn-ea"/>
                <a:cs typeface="+mn-cs"/>
              </a:rPr>
              <a:t>تابع شروط وخطوات استخدام المسار المتعرج:</a:t>
            </a:r>
            <a:endParaRPr lang="en-US" sz="2200" b="1" dirty="0">
              <a:solidFill>
                <a:srgbClr val="00B0F0"/>
              </a:solidFill>
              <a:latin typeface="+mn-lt"/>
              <a:ea typeface="+mn-ea"/>
              <a:cs typeface="+mn-cs"/>
            </a:endParaRPr>
          </a:p>
        </p:txBody>
      </p:sp>
      <p:sp>
        <p:nvSpPr>
          <p:cNvPr id="3" name="عنصر نائب للمحتوى 2"/>
          <p:cNvSpPr>
            <a:spLocks noGrp="1"/>
          </p:cNvSpPr>
          <p:nvPr>
            <p:ph idx="1"/>
          </p:nvPr>
        </p:nvSpPr>
        <p:spPr/>
        <p:txBody>
          <a:bodyPr>
            <a:normAutofit/>
          </a:bodyPr>
          <a:lstStyle/>
          <a:p>
            <a:pPr marL="0" indent="0">
              <a:buNone/>
            </a:pPr>
            <a:r>
              <a:rPr lang="en-US" sz="2200" dirty="0"/>
              <a:t>8</a:t>
            </a:r>
            <a:r>
              <a:rPr lang="ar-JO" sz="2200" dirty="0"/>
              <a:t>- </a:t>
            </a:r>
            <a:r>
              <a:rPr lang="ar-SA" sz="2200" dirty="0"/>
              <a:t>للحفاظ على عدم سالبية الخلايا نأخذ الخلايا الأقل قيمة سالبة بالتكاليف ونطرح كميتها في الخلية من الخلايا السالبة، ونضيف كميتها إلى الخلايا الموجبة وبذلك يتم تعدل الجدول.</a:t>
            </a:r>
          </a:p>
          <a:p>
            <a:pPr marL="0" indent="0">
              <a:buNone/>
            </a:pPr>
            <a:r>
              <a:rPr lang="ar-SA" sz="2800" b="1" dirty="0">
                <a:solidFill>
                  <a:srgbClr val="00B0F0"/>
                </a:solidFill>
              </a:rPr>
              <a:t>كيف يتم تعديل جدول النقل:</a:t>
            </a:r>
            <a:endParaRPr lang="ar-JO" sz="2800" b="1" dirty="0">
              <a:solidFill>
                <a:srgbClr val="00B0F0"/>
              </a:solidFill>
            </a:endParaRPr>
          </a:p>
          <a:p>
            <a:pPr marL="0" indent="0">
              <a:buNone/>
            </a:pPr>
            <a:r>
              <a:rPr lang="ar-SA" sz="2800" dirty="0"/>
              <a:t>يتم اختيار المسار الأكثر سالبية في التخفيض حيث يتم تعديل الخلية نفسها وذلك بأخذ مسارها المتعرج، ومن ثم يتم مقارنة الكميات في التكلفة غير المباشرة السالبة بينها واختيار الكمية الأقل وتطرح من الخلايا السالبة وتضاف إلى الخلايا  الموجبة.</a:t>
            </a:r>
            <a:endParaRPr lang="ar-JO" sz="2800" dirty="0"/>
          </a:p>
        </p:txBody>
      </p:sp>
      <p:sp>
        <p:nvSpPr>
          <p:cNvPr id="4" name="عنصر نائب للتاريخ 3"/>
          <p:cNvSpPr>
            <a:spLocks noGrp="1"/>
          </p:cNvSpPr>
          <p:nvPr>
            <p:ph type="dt" sz="half" idx="10"/>
          </p:nvPr>
        </p:nvSpPr>
        <p:spPr/>
        <p:txBody>
          <a:bodyPr/>
          <a:lstStyle/>
          <a:p>
            <a:fld id="{57EC58F3-9119-4EB9-9AF0-2A3EBCEFF369}" type="datetime1">
              <a:rPr lang="en-US" smtClean="0"/>
              <a:pPr/>
              <a:t>11/21/2022</a:t>
            </a:fld>
            <a:endParaRPr lang="en-US"/>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pPr/>
              <a:t>5</a:t>
            </a:fld>
            <a:endParaRPr lang="en-US"/>
          </a:p>
        </p:txBody>
      </p:sp>
    </p:spTree>
    <p:extLst>
      <p:ext uri="{BB962C8B-B14F-4D97-AF65-F5344CB8AC3E}">
        <p14:creationId xmlns:p14="http://schemas.microsoft.com/office/powerpoint/2010/main" val="25278971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33796"/>
          </a:xfrm>
        </p:spPr>
        <p:txBody>
          <a:bodyPr>
            <a:noAutofit/>
          </a:bodyPr>
          <a:lstStyle/>
          <a:p>
            <a:r>
              <a:rPr lang="ar-SA" sz="3600" b="1" dirty="0">
                <a:solidFill>
                  <a:srgbClr val="00B0F0"/>
                </a:solidFill>
              </a:rPr>
              <a:t>مثال (</a:t>
            </a:r>
            <a:r>
              <a:rPr lang="en-US" sz="3600" b="1" dirty="0">
                <a:solidFill>
                  <a:srgbClr val="00B0F0"/>
                </a:solidFill>
              </a:rPr>
              <a:t>1</a:t>
            </a:r>
            <a:r>
              <a:rPr lang="ar-JO" sz="3600" b="1" dirty="0">
                <a:solidFill>
                  <a:srgbClr val="00B0F0"/>
                </a:solidFill>
              </a:rPr>
              <a:t>):</a:t>
            </a:r>
            <a:endParaRPr lang="en-US" sz="3600" b="1" dirty="0">
              <a:solidFill>
                <a:srgbClr val="00B0F0"/>
              </a:solidFill>
            </a:endParaRPr>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pPr marL="0" indent="0">
              <a:buNone/>
            </a:pPr>
            <a:r>
              <a:rPr lang="ar-JO" sz="2400" b="1" dirty="0"/>
              <a:t>شركة الجنيدي لتوزيع الألبان لها ثلاثة مخازن في (جنين، الخليل، سلفيت)، ولها ثلاثة مراكز تسويقية في (رام الله، نابلس، الخليل)، علماً بأن تكاليف نقل الوحدة الواحد من السلع (بالدينار)، وحجم التخزين في كل مخزن (العرض)، والاحتياجات لكل مركز تسويقي (الطلب) كما يلي:</a:t>
            </a: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r>
              <a:rPr lang="ar-SA" sz="2400" b="1" dirty="0"/>
              <a:t>المطلوب:</a:t>
            </a:r>
          </a:p>
          <a:p>
            <a:pPr marL="0" indent="0">
              <a:buNone/>
            </a:pPr>
            <a:r>
              <a:rPr lang="ar-SA" sz="2400" b="1" dirty="0"/>
              <a:t>ما مجموع تكاليف النقل للسلعة من المصادر إلى المراكز باستخدام طريقة الزاوية الشمالية الغربية؟</a:t>
            </a:r>
            <a:endParaRPr lang="ar-JO" sz="2400" b="1" dirty="0"/>
          </a:p>
          <a:p>
            <a:pPr marL="0" indent="0" algn="l">
              <a:buNone/>
            </a:pPr>
            <a:endParaRPr lang="ar-JO" sz="1800" b="1" dirty="0"/>
          </a:p>
          <a:p>
            <a:pPr marL="0" indent="0">
              <a:buNone/>
            </a:pPr>
            <a:endParaRPr lang="en-US" sz="1800" b="1" dirty="0"/>
          </a:p>
        </p:txBody>
      </p:sp>
      <p:sp>
        <p:nvSpPr>
          <p:cNvPr id="4" name="Date Placeholder 3"/>
          <p:cNvSpPr>
            <a:spLocks noGrp="1"/>
          </p:cNvSpPr>
          <p:nvPr>
            <p:ph type="dt" sz="half" idx="10"/>
          </p:nvPr>
        </p:nvSpPr>
        <p:spPr>
          <a:xfrm>
            <a:off x="533400" y="6324600"/>
            <a:ext cx="2133600" cy="365125"/>
          </a:xfrm>
        </p:spPr>
        <p:txBody>
          <a:bodyPr/>
          <a:lstStyle/>
          <a:p>
            <a:fld id="{42628FA7-DD3C-4BDB-B6F2-5273FBBF682C}" type="datetime1">
              <a:rPr lang="en-US" smtClean="0"/>
              <a:pPr/>
              <a:t>11/21/2022</a:t>
            </a:fld>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6</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3826787129"/>
              </p:ext>
            </p:extLst>
          </p:nvPr>
        </p:nvGraphicFramePr>
        <p:xfrm>
          <a:off x="2057400" y="2504440"/>
          <a:ext cx="6096000" cy="2219960"/>
        </p:xfrm>
        <a:graphic>
          <a:graphicData uri="http://schemas.openxmlformats.org/drawingml/2006/table">
            <a:tbl>
              <a:tblPr firstRow="1" bandRow="1">
                <a:tableStyleId>{5C22544A-7EE6-4342-B048-85BDC9FD1C3A}</a:tableStyleId>
              </a:tblPr>
              <a:tblGrid>
                <a:gridCol w="1016000">
                  <a:extLst>
                    <a:ext uri="{9D8B030D-6E8A-4147-A177-3AD203B41FA5}">
                      <a16:colId xmlns="" xmlns:a16="http://schemas.microsoft.com/office/drawing/2014/main" val="20000"/>
                    </a:ext>
                  </a:extLst>
                </a:gridCol>
                <a:gridCol w="1016000">
                  <a:extLst>
                    <a:ext uri="{9D8B030D-6E8A-4147-A177-3AD203B41FA5}">
                      <a16:colId xmlns="" xmlns:a16="http://schemas.microsoft.com/office/drawing/2014/main" val="20001"/>
                    </a:ext>
                  </a:extLst>
                </a:gridCol>
                <a:gridCol w="1016000">
                  <a:extLst>
                    <a:ext uri="{9D8B030D-6E8A-4147-A177-3AD203B41FA5}">
                      <a16:colId xmlns="" xmlns:a16="http://schemas.microsoft.com/office/drawing/2014/main" val="20002"/>
                    </a:ext>
                  </a:extLst>
                </a:gridCol>
                <a:gridCol w="1016000">
                  <a:extLst>
                    <a:ext uri="{9D8B030D-6E8A-4147-A177-3AD203B41FA5}">
                      <a16:colId xmlns="" xmlns:a16="http://schemas.microsoft.com/office/drawing/2014/main" val="20003"/>
                    </a:ext>
                  </a:extLst>
                </a:gridCol>
                <a:gridCol w="1016000">
                  <a:extLst>
                    <a:ext uri="{9D8B030D-6E8A-4147-A177-3AD203B41FA5}">
                      <a16:colId xmlns="" xmlns:a16="http://schemas.microsoft.com/office/drawing/2014/main" val="20004"/>
                    </a:ext>
                  </a:extLst>
                </a:gridCol>
                <a:gridCol w="1016000">
                  <a:extLst>
                    <a:ext uri="{9D8B030D-6E8A-4147-A177-3AD203B41FA5}">
                      <a16:colId xmlns="" xmlns:a16="http://schemas.microsoft.com/office/drawing/2014/main" val="20005"/>
                    </a:ext>
                  </a:extLst>
                </a:gridCol>
              </a:tblGrid>
              <a:tr h="370840">
                <a:tc rowSpan="6">
                  <a:txBody>
                    <a:bodyPr/>
                    <a:lstStyle/>
                    <a:p>
                      <a:endParaRPr lang="en-US" dirty="0"/>
                    </a:p>
                    <a:p>
                      <a:endParaRPr lang="en-US" dirty="0"/>
                    </a:p>
                    <a:p>
                      <a:endParaRPr lang="en-US" dirty="0"/>
                    </a:p>
                    <a:p>
                      <a:pPr algn="ctr"/>
                      <a:r>
                        <a:rPr lang="ar-JO" dirty="0"/>
                        <a:t>المصادر</a:t>
                      </a:r>
                    </a:p>
                    <a:p>
                      <a:pPr algn="ctr"/>
                      <a:r>
                        <a:rPr lang="ar-JO" dirty="0"/>
                        <a:t>( المخازن)</a:t>
                      </a:r>
                      <a:endParaRPr lang="en-US" dirty="0"/>
                    </a:p>
                  </a:txBody>
                  <a:tcPr/>
                </a:tc>
                <a:tc gridSpan="5">
                  <a:txBody>
                    <a:bodyPr/>
                    <a:lstStyle/>
                    <a:p>
                      <a:pPr algn="ctr"/>
                      <a:r>
                        <a:rPr lang="ar-JO" dirty="0"/>
                        <a:t>المراكز التسويقية</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0000"/>
                  </a:ext>
                </a:extLst>
              </a:tr>
              <a:tr h="370840">
                <a:tc vMerge="1">
                  <a:txBody>
                    <a:bodyPr/>
                    <a:lstStyle/>
                    <a:p>
                      <a:endParaRPr lang="en-US" dirty="0"/>
                    </a:p>
                  </a:txBody>
                  <a:tcPr/>
                </a:tc>
                <a:tc>
                  <a:txBody>
                    <a:bodyPr/>
                    <a:lstStyle/>
                    <a:p>
                      <a:r>
                        <a:rPr lang="en-US" dirty="0"/>
                        <a:t>S \ D</a:t>
                      </a:r>
                    </a:p>
                  </a:txBody>
                  <a:tcPr/>
                </a:tc>
                <a:tc>
                  <a:txBody>
                    <a:bodyPr/>
                    <a:lstStyle/>
                    <a:p>
                      <a:pPr algn="ctr"/>
                      <a:r>
                        <a:rPr lang="en-US" dirty="0"/>
                        <a:t>D1</a:t>
                      </a:r>
                    </a:p>
                  </a:txBody>
                  <a:tcPr/>
                </a:tc>
                <a:tc>
                  <a:txBody>
                    <a:bodyPr/>
                    <a:lstStyle/>
                    <a:p>
                      <a:pPr algn="ctr"/>
                      <a:r>
                        <a:rPr lang="en-US" dirty="0"/>
                        <a:t>D2</a:t>
                      </a:r>
                    </a:p>
                  </a:txBody>
                  <a:tcPr/>
                </a:tc>
                <a:tc>
                  <a:txBody>
                    <a:bodyPr/>
                    <a:lstStyle/>
                    <a:p>
                      <a:pPr algn="ctr"/>
                      <a:r>
                        <a:rPr lang="en-US" dirty="0"/>
                        <a:t>D3</a:t>
                      </a:r>
                    </a:p>
                  </a:txBody>
                  <a:tcPr/>
                </a:tc>
                <a:tc>
                  <a:txBody>
                    <a:bodyPr/>
                    <a:lstStyle/>
                    <a:p>
                      <a:r>
                        <a:rPr lang="en-US" dirty="0"/>
                        <a:t>Supply</a:t>
                      </a:r>
                    </a:p>
                  </a:txBody>
                  <a:tcPr/>
                </a:tc>
                <a:extLst>
                  <a:ext uri="{0D108BD9-81ED-4DB2-BD59-A6C34878D82A}">
                    <a16:rowId xmlns="" xmlns:a16="http://schemas.microsoft.com/office/drawing/2014/main" val="10001"/>
                  </a:ext>
                </a:extLst>
              </a:tr>
              <a:tr h="370840">
                <a:tc vMerge="1">
                  <a:txBody>
                    <a:bodyPr/>
                    <a:lstStyle/>
                    <a:p>
                      <a:endParaRPr lang="en-US" dirty="0"/>
                    </a:p>
                  </a:txBody>
                  <a:tcPr/>
                </a:tc>
                <a:tc>
                  <a:txBody>
                    <a:bodyPr/>
                    <a:lstStyle/>
                    <a:p>
                      <a:pPr algn="ctr"/>
                      <a:r>
                        <a:rPr lang="en-US" dirty="0"/>
                        <a:t>S1</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ctr"/>
                      <a:r>
                        <a:rPr lang="en-US" dirty="0"/>
                        <a:t>12</a:t>
                      </a:r>
                      <a:endParaRPr lang="en-US" dirty="0">
                        <a:solidFill>
                          <a:srgbClr val="00B0F0"/>
                        </a:solidFill>
                      </a:endParaRPr>
                    </a:p>
                  </a:txBody>
                  <a:tcPr/>
                </a:tc>
                <a:extLst>
                  <a:ext uri="{0D108BD9-81ED-4DB2-BD59-A6C34878D82A}">
                    <a16:rowId xmlns="" xmlns:a16="http://schemas.microsoft.com/office/drawing/2014/main" val="10002"/>
                  </a:ext>
                </a:extLst>
              </a:tr>
              <a:tr h="370840">
                <a:tc vMerge="1">
                  <a:txBody>
                    <a:bodyPr/>
                    <a:lstStyle/>
                    <a:p>
                      <a:endParaRPr lang="en-US" dirty="0"/>
                    </a:p>
                  </a:txBody>
                  <a:tcPr/>
                </a:tc>
                <a:tc>
                  <a:txBody>
                    <a:bodyPr/>
                    <a:lstStyle/>
                    <a:p>
                      <a:pPr algn="ctr"/>
                      <a:r>
                        <a:rPr lang="en-US" dirty="0"/>
                        <a:t>S2</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ctr"/>
                      <a:r>
                        <a:rPr lang="en-US" dirty="0"/>
                        <a:t>14</a:t>
                      </a:r>
                      <a:endParaRPr lang="en-US" dirty="0">
                        <a:solidFill>
                          <a:srgbClr val="00B0F0"/>
                        </a:solidFill>
                      </a:endParaRPr>
                    </a:p>
                  </a:txBody>
                  <a:tcPr/>
                </a:tc>
                <a:extLst>
                  <a:ext uri="{0D108BD9-81ED-4DB2-BD59-A6C34878D82A}">
                    <a16:rowId xmlns="" xmlns:a16="http://schemas.microsoft.com/office/drawing/2014/main" val="10003"/>
                  </a:ext>
                </a:extLst>
              </a:tr>
              <a:tr h="370840">
                <a:tc vMerge="1">
                  <a:txBody>
                    <a:bodyPr/>
                    <a:lstStyle/>
                    <a:p>
                      <a:endParaRPr lang="en-US" dirty="0"/>
                    </a:p>
                  </a:txBody>
                  <a:tcPr/>
                </a:tc>
                <a:tc>
                  <a:txBody>
                    <a:bodyPr/>
                    <a:lstStyle/>
                    <a:p>
                      <a:pPr algn="ctr"/>
                      <a:r>
                        <a:rPr lang="en-US" dirty="0"/>
                        <a:t>S3</a:t>
                      </a: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pPr algn="ctr"/>
                      <a:r>
                        <a:rPr lang="en-US" dirty="0"/>
                        <a:t>4</a:t>
                      </a:r>
                      <a:endParaRPr lang="en-US" dirty="0">
                        <a:solidFill>
                          <a:srgbClr val="00B0F0"/>
                        </a:solidFill>
                      </a:endParaRPr>
                    </a:p>
                  </a:txBody>
                  <a:tcPr/>
                </a:tc>
                <a:extLst>
                  <a:ext uri="{0D108BD9-81ED-4DB2-BD59-A6C34878D82A}">
                    <a16:rowId xmlns="" xmlns:a16="http://schemas.microsoft.com/office/drawing/2014/main" val="10004"/>
                  </a:ext>
                </a:extLst>
              </a:tr>
              <a:tr h="355600">
                <a:tc vMerge="1">
                  <a:txBody>
                    <a:bodyPr/>
                    <a:lstStyle/>
                    <a:p>
                      <a:endParaRPr lang="en-US" dirty="0"/>
                    </a:p>
                  </a:txBody>
                  <a:tcPr/>
                </a:tc>
                <a:tc>
                  <a:txBody>
                    <a:bodyPr/>
                    <a:lstStyle/>
                    <a:p>
                      <a:r>
                        <a:rPr lang="en-US" dirty="0"/>
                        <a:t>Demand</a:t>
                      </a:r>
                    </a:p>
                  </a:txBody>
                  <a:tcPr/>
                </a:tc>
                <a:tc>
                  <a:txBody>
                    <a:bodyPr/>
                    <a:lstStyle/>
                    <a:p>
                      <a:pPr algn="ctr"/>
                      <a:r>
                        <a:rPr lang="en-US" dirty="0"/>
                        <a:t>9</a:t>
                      </a:r>
                      <a:endParaRPr lang="en-US" dirty="0">
                        <a:solidFill>
                          <a:srgbClr val="00B0F0"/>
                        </a:solidFill>
                      </a:endParaRPr>
                    </a:p>
                  </a:txBody>
                  <a:tcPr/>
                </a:tc>
                <a:tc>
                  <a:txBody>
                    <a:bodyPr/>
                    <a:lstStyle/>
                    <a:p>
                      <a:pPr algn="ctr"/>
                      <a:r>
                        <a:rPr lang="en-US" dirty="0"/>
                        <a:t>10</a:t>
                      </a:r>
                      <a:endParaRPr lang="en-US" dirty="0">
                        <a:solidFill>
                          <a:srgbClr val="00B0F0"/>
                        </a:solidFill>
                      </a:endParaRPr>
                    </a:p>
                  </a:txBody>
                  <a:tcPr/>
                </a:tc>
                <a:tc>
                  <a:txBody>
                    <a:bodyPr/>
                    <a:lstStyle/>
                    <a:p>
                      <a:pPr algn="ctr"/>
                      <a:r>
                        <a:rPr lang="en-US" dirty="0"/>
                        <a:t>11</a:t>
                      </a:r>
                    </a:p>
                  </a:txBody>
                  <a:tcPr/>
                </a:tc>
                <a:tc>
                  <a:txBody>
                    <a:bodyPr/>
                    <a:lstStyle/>
                    <a:p>
                      <a:pPr algn="l"/>
                      <a:r>
                        <a:rPr lang="en-US" dirty="0"/>
                        <a:t>30 \ 30</a:t>
                      </a:r>
                    </a:p>
                  </a:txBody>
                  <a:tcPr/>
                </a:tc>
                <a:extLst>
                  <a:ext uri="{0D108BD9-81ED-4DB2-BD59-A6C34878D82A}">
                    <a16:rowId xmlns="" xmlns:a16="http://schemas.microsoft.com/office/drawing/2014/main" val="10005"/>
                  </a:ext>
                </a:extLst>
              </a:tr>
            </a:tbl>
          </a:graphicData>
        </a:graphic>
      </p:graphicFrame>
      <p:sp>
        <p:nvSpPr>
          <p:cNvPr id="8" name="مربع نص 7"/>
          <p:cNvSpPr txBox="1"/>
          <p:nvPr/>
        </p:nvSpPr>
        <p:spPr>
          <a:xfrm>
            <a:off x="4114800" y="3260467"/>
            <a:ext cx="381000" cy="246221"/>
          </a:xfrm>
          <a:prstGeom prst="rect">
            <a:avLst/>
          </a:prstGeom>
          <a:solidFill>
            <a:srgbClr val="92D050"/>
          </a:solidFill>
        </p:spPr>
        <p:txBody>
          <a:bodyPr wrap="square" rtlCol="0">
            <a:spAutoFit/>
          </a:bodyPr>
          <a:lstStyle/>
          <a:p>
            <a:r>
              <a:rPr lang="en-US" sz="1000" dirty="0"/>
              <a:t>5</a:t>
            </a:r>
          </a:p>
        </p:txBody>
      </p:sp>
      <p:sp>
        <p:nvSpPr>
          <p:cNvPr id="9" name="مربع نص 8"/>
          <p:cNvSpPr txBox="1"/>
          <p:nvPr/>
        </p:nvSpPr>
        <p:spPr>
          <a:xfrm>
            <a:off x="4112260" y="3646547"/>
            <a:ext cx="381000" cy="246221"/>
          </a:xfrm>
          <a:prstGeom prst="rect">
            <a:avLst/>
          </a:prstGeom>
          <a:solidFill>
            <a:srgbClr val="92D050"/>
          </a:solidFill>
        </p:spPr>
        <p:txBody>
          <a:bodyPr wrap="square" rtlCol="0">
            <a:spAutoFit/>
          </a:bodyPr>
          <a:lstStyle/>
          <a:p>
            <a:r>
              <a:rPr lang="en-US" sz="1000" dirty="0"/>
              <a:t>2</a:t>
            </a:r>
          </a:p>
        </p:txBody>
      </p:sp>
      <p:sp>
        <p:nvSpPr>
          <p:cNvPr id="10" name="مربع نص 9"/>
          <p:cNvSpPr txBox="1"/>
          <p:nvPr/>
        </p:nvSpPr>
        <p:spPr>
          <a:xfrm>
            <a:off x="4097020" y="3994666"/>
            <a:ext cx="381000" cy="246221"/>
          </a:xfrm>
          <a:prstGeom prst="rect">
            <a:avLst/>
          </a:prstGeom>
          <a:solidFill>
            <a:srgbClr val="92D050"/>
          </a:solidFill>
        </p:spPr>
        <p:txBody>
          <a:bodyPr wrap="square" rtlCol="0">
            <a:spAutoFit/>
          </a:bodyPr>
          <a:lstStyle/>
          <a:p>
            <a:r>
              <a:rPr lang="en-US" sz="1000" dirty="0"/>
              <a:t>3</a:t>
            </a:r>
          </a:p>
        </p:txBody>
      </p:sp>
      <p:sp>
        <p:nvSpPr>
          <p:cNvPr id="11" name="مربع نص 10"/>
          <p:cNvSpPr txBox="1"/>
          <p:nvPr/>
        </p:nvSpPr>
        <p:spPr>
          <a:xfrm>
            <a:off x="5105400" y="3260467"/>
            <a:ext cx="381000" cy="246221"/>
          </a:xfrm>
          <a:prstGeom prst="rect">
            <a:avLst/>
          </a:prstGeom>
          <a:solidFill>
            <a:srgbClr val="92D050"/>
          </a:solidFill>
        </p:spPr>
        <p:txBody>
          <a:bodyPr wrap="square" rtlCol="0">
            <a:spAutoFit/>
          </a:bodyPr>
          <a:lstStyle/>
          <a:p>
            <a:r>
              <a:rPr lang="en-US" sz="1000" dirty="0"/>
              <a:t>1</a:t>
            </a:r>
          </a:p>
        </p:txBody>
      </p:sp>
      <p:sp>
        <p:nvSpPr>
          <p:cNvPr id="12" name="مربع نص 11"/>
          <p:cNvSpPr txBox="1"/>
          <p:nvPr/>
        </p:nvSpPr>
        <p:spPr>
          <a:xfrm>
            <a:off x="5105400" y="3646547"/>
            <a:ext cx="381000" cy="246221"/>
          </a:xfrm>
          <a:prstGeom prst="rect">
            <a:avLst/>
          </a:prstGeom>
          <a:solidFill>
            <a:srgbClr val="92D050"/>
          </a:solidFill>
        </p:spPr>
        <p:txBody>
          <a:bodyPr wrap="square" rtlCol="0">
            <a:spAutoFit/>
          </a:bodyPr>
          <a:lstStyle/>
          <a:p>
            <a:r>
              <a:rPr lang="en-US" sz="1000" dirty="0"/>
              <a:t>4</a:t>
            </a:r>
          </a:p>
        </p:txBody>
      </p:sp>
      <p:sp>
        <p:nvSpPr>
          <p:cNvPr id="13" name="مربع نص 12"/>
          <p:cNvSpPr txBox="1"/>
          <p:nvPr/>
        </p:nvSpPr>
        <p:spPr>
          <a:xfrm>
            <a:off x="5105400" y="3994666"/>
            <a:ext cx="381000" cy="246221"/>
          </a:xfrm>
          <a:prstGeom prst="rect">
            <a:avLst/>
          </a:prstGeom>
          <a:solidFill>
            <a:srgbClr val="92D050"/>
          </a:solidFill>
        </p:spPr>
        <p:txBody>
          <a:bodyPr wrap="square" rtlCol="0">
            <a:spAutoFit/>
          </a:bodyPr>
          <a:lstStyle/>
          <a:p>
            <a:r>
              <a:rPr lang="en-US" sz="1000" dirty="0"/>
              <a:t>6</a:t>
            </a:r>
          </a:p>
        </p:txBody>
      </p:sp>
      <p:sp>
        <p:nvSpPr>
          <p:cNvPr id="14" name="مربع نص 13"/>
          <p:cNvSpPr txBox="1"/>
          <p:nvPr/>
        </p:nvSpPr>
        <p:spPr>
          <a:xfrm>
            <a:off x="6123940" y="3261360"/>
            <a:ext cx="381000" cy="246221"/>
          </a:xfrm>
          <a:prstGeom prst="rect">
            <a:avLst/>
          </a:prstGeom>
          <a:solidFill>
            <a:srgbClr val="92D050"/>
          </a:solidFill>
        </p:spPr>
        <p:txBody>
          <a:bodyPr wrap="square" rtlCol="0">
            <a:spAutoFit/>
          </a:bodyPr>
          <a:lstStyle/>
          <a:p>
            <a:r>
              <a:rPr lang="en-US" sz="1000" dirty="0"/>
              <a:t>8</a:t>
            </a:r>
          </a:p>
        </p:txBody>
      </p:sp>
      <p:sp>
        <p:nvSpPr>
          <p:cNvPr id="15" name="مربع نص 14"/>
          <p:cNvSpPr txBox="1"/>
          <p:nvPr/>
        </p:nvSpPr>
        <p:spPr>
          <a:xfrm>
            <a:off x="6123940" y="3666867"/>
            <a:ext cx="381000" cy="246221"/>
          </a:xfrm>
          <a:prstGeom prst="rect">
            <a:avLst/>
          </a:prstGeom>
          <a:solidFill>
            <a:srgbClr val="92D050"/>
          </a:solidFill>
        </p:spPr>
        <p:txBody>
          <a:bodyPr wrap="square" rtlCol="0">
            <a:spAutoFit/>
          </a:bodyPr>
          <a:lstStyle/>
          <a:p>
            <a:r>
              <a:rPr lang="en-US" sz="1000" dirty="0"/>
              <a:t>0</a:t>
            </a:r>
          </a:p>
        </p:txBody>
      </p:sp>
      <p:sp>
        <p:nvSpPr>
          <p:cNvPr id="16" name="مربع نص 15"/>
          <p:cNvSpPr txBox="1"/>
          <p:nvPr/>
        </p:nvSpPr>
        <p:spPr>
          <a:xfrm>
            <a:off x="6123940" y="3994666"/>
            <a:ext cx="381000" cy="246221"/>
          </a:xfrm>
          <a:prstGeom prst="rect">
            <a:avLst/>
          </a:prstGeom>
          <a:solidFill>
            <a:srgbClr val="92D050"/>
          </a:solidFill>
        </p:spPr>
        <p:txBody>
          <a:bodyPr wrap="square" rtlCol="0">
            <a:spAutoFit/>
          </a:bodyPr>
          <a:lstStyle/>
          <a:p>
            <a:r>
              <a:rPr lang="en-US" sz="1000" dirty="0"/>
              <a:t>7</a:t>
            </a:r>
          </a:p>
        </p:txBody>
      </p:sp>
    </p:spTree>
    <p:extLst>
      <p:ext uri="{BB962C8B-B14F-4D97-AF65-F5344CB8AC3E}">
        <p14:creationId xmlns:p14="http://schemas.microsoft.com/office/powerpoint/2010/main" val="20307525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fade">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p:cTn id="55"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0" grpId="0" animBg="1"/>
      <p:bldP spid="11" grpId="0" animBg="1"/>
      <p:bldP spid="12" grpId="0" animBg="1"/>
      <p:bldP spid="13" grpId="0" animBg="1"/>
      <p:bldP spid="14" grpId="0" animBg="1"/>
      <p:bldP spid="15"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33796"/>
          </a:xfrm>
        </p:spPr>
        <p:txBody>
          <a:bodyPr>
            <a:noAutofit/>
          </a:bodyPr>
          <a:lstStyle/>
          <a:p>
            <a:r>
              <a:rPr lang="ar-JO" sz="3600" b="1" dirty="0">
                <a:solidFill>
                  <a:srgbClr val="00B0F0"/>
                </a:solidFill>
              </a:rPr>
              <a:t>الحل:</a:t>
            </a:r>
            <a:endParaRPr lang="en-US" sz="3600" b="1" dirty="0">
              <a:solidFill>
                <a:srgbClr val="00B0F0"/>
              </a:solidFill>
            </a:endParaRPr>
          </a:p>
        </p:txBody>
      </p:sp>
      <p:sp>
        <p:nvSpPr>
          <p:cNvPr id="3" name="Content Placeholder 2"/>
          <p:cNvSpPr>
            <a:spLocks noGrp="1"/>
          </p:cNvSpPr>
          <p:nvPr>
            <p:ph idx="1"/>
          </p:nvPr>
        </p:nvSpPr>
        <p:spPr>
          <a:xfrm>
            <a:off x="457200" y="990600"/>
            <a:ext cx="8229600" cy="5257800"/>
          </a:xfrm>
        </p:spPr>
        <p:txBody>
          <a:bodyPr>
            <a:normAutofit fontScale="92500" lnSpcReduction="20000"/>
          </a:bodyPr>
          <a:lstStyle/>
          <a:p>
            <a:pPr marL="0" indent="0">
              <a:buNone/>
            </a:pPr>
            <a:r>
              <a:rPr lang="ar-JO" sz="2400" b="1" dirty="0"/>
              <a:t>نفرض أن  المخازن في (جنين، الخليل، سلفيت)، هي ( </a:t>
            </a:r>
            <a:r>
              <a:rPr lang="en-US" sz="2400" b="1" dirty="0"/>
              <a:t>S1,S2,S3</a:t>
            </a:r>
            <a:r>
              <a:rPr lang="ar-JO" sz="2400" b="1" dirty="0"/>
              <a:t>) على التوالي، والمراكز التسويقية في (رام الله، نابلس، الخليل)، هي (</a:t>
            </a:r>
            <a:r>
              <a:rPr lang="en-US" sz="2400" b="1" dirty="0"/>
              <a:t>D1,D2,D3</a:t>
            </a:r>
            <a:r>
              <a:rPr lang="ar-JO" sz="2400" b="1" dirty="0"/>
              <a:t>) على التوالي.</a:t>
            </a: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buNone/>
            </a:pPr>
            <a:endParaRPr lang="ar-SA" sz="2400" b="1" dirty="0"/>
          </a:p>
          <a:p>
            <a:pPr marL="0" indent="0" algn="l">
              <a:buNone/>
            </a:pPr>
            <a:endParaRPr lang="ar-JO" sz="2400" b="1" dirty="0" smtClean="0">
              <a:solidFill>
                <a:srgbClr val="C00000"/>
              </a:solidFill>
            </a:endParaRPr>
          </a:p>
          <a:p>
            <a:pPr marL="0" indent="0" algn="l">
              <a:buNone/>
            </a:pPr>
            <a:endParaRPr lang="ar-JO" sz="2400" b="1" dirty="0" smtClean="0">
              <a:solidFill>
                <a:srgbClr val="C00000"/>
              </a:solidFill>
            </a:endParaRPr>
          </a:p>
          <a:p>
            <a:pPr marL="0" indent="0" algn="l">
              <a:buNone/>
            </a:pPr>
            <a:r>
              <a:rPr lang="en-US" sz="2400" b="1" dirty="0" smtClean="0">
                <a:solidFill>
                  <a:srgbClr val="C00000"/>
                </a:solidFill>
              </a:rPr>
              <a:t>TC </a:t>
            </a:r>
            <a:r>
              <a:rPr lang="en-US" sz="2400" b="1" dirty="0">
                <a:solidFill>
                  <a:srgbClr val="C00000"/>
                </a:solidFill>
              </a:rPr>
              <a:t>= (5X9) + (1X3) + (4X7) + (0X7) + (7X4) </a:t>
            </a:r>
          </a:p>
          <a:p>
            <a:pPr marL="0" indent="0" algn="l">
              <a:buNone/>
            </a:pPr>
            <a:r>
              <a:rPr lang="en-US" sz="2400" b="1" dirty="0">
                <a:solidFill>
                  <a:srgbClr val="C00000"/>
                </a:solidFill>
              </a:rPr>
              <a:t>      =  45 + 3 + 28 + 0 + 28 = 104 JD</a:t>
            </a:r>
            <a:endParaRPr lang="ar-SA" sz="2400" b="1" dirty="0">
              <a:solidFill>
                <a:srgbClr val="C00000"/>
              </a:solidFill>
            </a:endParaRPr>
          </a:p>
          <a:p>
            <a:pPr marL="0" indent="0">
              <a:spcBef>
                <a:spcPct val="0"/>
              </a:spcBef>
              <a:buNone/>
            </a:pPr>
            <a:r>
              <a:rPr lang="ar-SA" sz="2400" b="1" dirty="0">
                <a:solidFill>
                  <a:srgbClr val="00B0F0"/>
                </a:solidFill>
                <a:latin typeface="+mj-lt"/>
                <a:ea typeface="+mj-ea"/>
                <a:cs typeface="+mj-cs"/>
              </a:rPr>
              <a:t>أي أن هذا جدول الحل الأولي بطريقة الزاوية الشمالية الغربية.</a:t>
            </a:r>
          </a:p>
          <a:p>
            <a:pPr marL="0" indent="0">
              <a:spcBef>
                <a:spcPct val="0"/>
              </a:spcBef>
              <a:buNone/>
            </a:pPr>
            <a:r>
              <a:rPr lang="ar-SA" sz="2400" b="1" dirty="0">
                <a:solidFill>
                  <a:srgbClr val="00B0F0"/>
                </a:solidFill>
                <a:latin typeface="+mj-lt"/>
                <a:ea typeface="+mj-ea"/>
                <a:cs typeface="+mj-cs"/>
              </a:rPr>
              <a:t>والمطلوب: </a:t>
            </a:r>
            <a:r>
              <a:rPr lang="ar-SA" sz="2400" b="1" dirty="0">
                <a:solidFill>
                  <a:srgbClr val="FF0000"/>
                </a:solidFill>
                <a:latin typeface="+mj-lt"/>
                <a:ea typeface="+mj-ea"/>
                <a:cs typeface="+mj-cs"/>
              </a:rPr>
              <a:t>إيجاد الحل الأمثل باستخدام طريقة المسار المتعرج (الحجر المتنقل)؟</a:t>
            </a:r>
            <a:endParaRPr lang="ar-JO" sz="2400" b="1" dirty="0">
              <a:solidFill>
                <a:srgbClr val="FF0000"/>
              </a:solidFill>
              <a:latin typeface="+mj-lt"/>
              <a:ea typeface="+mj-ea"/>
              <a:cs typeface="+mj-cs"/>
            </a:endParaRPr>
          </a:p>
          <a:p>
            <a:pPr marL="0" indent="0">
              <a:buNone/>
            </a:pPr>
            <a:endParaRPr lang="en-US" sz="1800" b="1" dirty="0"/>
          </a:p>
        </p:txBody>
      </p:sp>
      <p:sp>
        <p:nvSpPr>
          <p:cNvPr id="4" name="Date Placeholder 3"/>
          <p:cNvSpPr>
            <a:spLocks noGrp="1"/>
          </p:cNvSpPr>
          <p:nvPr>
            <p:ph type="dt" sz="half" idx="10"/>
          </p:nvPr>
        </p:nvSpPr>
        <p:spPr>
          <a:xfrm>
            <a:off x="533400" y="6324600"/>
            <a:ext cx="2133600" cy="365125"/>
          </a:xfrm>
        </p:spPr>
        <p:txBody>
          <a:bodyPr/>
          <a:lstStyle/>
          <a:p>
            <a:fld id="{9FDE3DA4-0A5F-49C8-86E3-F8E02896E8CE}" type="datetime1">
              <a:rPr lang="en-US" smtClean="0"/>
              <a:pPr/>
              <a:t>11/21/2022</a:t>
            </a:fld>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pPr/>
              <a:t>7</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591151487"/>
              </p:ext>
            </p:extLst>
          </p:nvPr>
        </p:nvGraphicFramePr>
        <p:xfrm>
          <a:off x="2057400" y="2133600"/>
          <a:ext cx="6096000" cy="2565400"/>
        </p:xfrm>
        <a:graphic>
          <a:graphicData uri="http://schemas.openxmlformats.org/drawingml/2006/table">
            <a:tbl>
              <a:tblPr firstRow="1" bandRow="1">
                <a:tableStyleId>{5C22544A-7EE6-4342-B048-85BDC9FD1C3A}</a:tableStyleId>
              </a:tblPr>
              <a:tblGrid>
                <a:gridCol w="1016000">
                  <a:extLst>
                    <a:ext uri="{9D8B030D-6E8A-4147-A177-3AD203B41FA5}">
                      <a16:colId xmlns="" xmlns:a16="http://schemas.microsoft.com/office/drawing/2014/main" val="20000"/>
                    </a:ext>
                  </a:extLst>
                </a:gridCol>
                <a:gridCol w="1016000">
                  <a:extLst>
                    <a:ext uri="{9D8B030D-6E8A-4147-A177-3AD203B41FA5}">
                      <a16:colId xmlns="" xmlns:a16="http://schemas.microsoft.com/office/drawing/2014/main" val="20001"/>
                    </a:ext>
                  </a:extLst>
                </a:gridCol>
                <a:gridCol w="1016000">
                  <a:extLst>
                    <a:ext uri="{9D8B030D-6E8A-4147-A177-3AD203B41FA5}">
                      <a16:colId xmlns="" xmlns:a16="http://schemas.microsoft.com/office/drawing/2014/main" val="20002"/>
                    </a:ext>
                  </a:extLst>
                </a:gridCol>
                <a:gridCol w="1016000">
                  <a:extLst>
                    <a:ext uri="{9D8B030D-6E8A-4147-A177-3AD203B41FA5}">
                      <a16:colId xmlns="" xmlns:a16="http://schemas.microsoft.com/office/drawing/2014/main" val="20003"/>
                    </a:ext>
                  </a:extLst>
                </a:gridCol>
                <a:gridCol w="1016000">
                  <a:extLst>
                    <a:ext uri="{9D8B030D-6E8A-4147-A177-3AD203B41FA5}">
                      <a16:colId xmlns="" xmlns:a16="http://schemas.microsoft.com/office/drawing/2014/main" val="20004"/>
                    </a:ext>
                  </a:extLst>
                </a:gridCol>
                <a:gridCol w="1016000">
                  <a:extLst>
                    <a:ext uri="{9D8B030D-6E8A-4147-A177-3AD203B41FA5}">
                      <a16:colId xmlns="" xmlns:a16="http://schemas.microsoft.com/office/drawing/2014/main" val="20005"/>
                    </a:ext>
                  </a:extLst>
                </a:gridCol>
              </a:tblGrid>
              <a:tr h="457200">
                <a:tc rowSpan="6">
                  <a:txBody>
                    <a:bodyPr/>
                    <a:lstStyle/>
                    <a:p>
                      <a:endParaRPr lang="en-US" dirty="0"/>
                    </a:p>
                    <a:p>
                      <a:endParaRPr lang="en-US" dirty="0"/>
                    </a:p>
                    <a:p>
                      <a:endParaRPr lang="en-US" dirty="0"/>
                    </a:p>
                    <a:p>
                      <a:pPr algn="ctr"/>
                      <a:r>
                        <a:rPr lang="ar-JO" dirty="0"/>
                        <a:t>المصادر</a:t>
                      </a:r>
                    </a:p>
                    <a:p>
                      <a:pPr algn="ctr"/>
                      <a:r>
                        <a:rPr lang="ar-JO" dirty="0"/>
                        <a:t>( المخازن)</a:t>
                      </a:r>
                      <a:endParaRPr lang="en-US" dirty="0"/>
                    </a:p>
                  </a:txBody>
                  <a:tcPr/>
                </a:tc>
                <a:tc gridSpan="5">
                  <a:txBody>
                    <a:bodyPr/>
                    <a:lstStyle/>
                    <a:p>
                      <a:pPr algn="ctr"/>
                      <a:r>
                        <a:rPr lang="ar-JO" dirty="0"/>
                        <a:t>المراكز التسويقية</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 xmlns:a16="http://schemas.microsoft.com/office/drawing/2014/main" val="10000"/>
                  </a:ext>
                </a:extLst>
              </a:tr>
              <a:tr h="533400">
                <a:tc vMerge="1">
                  <a:txBody>
                    <a:bodyPr/>
                    <a:lstStyle/>
                    <a:p>
                      <a:endParaRPr lang="en-US" dirty="0"/>
                    </a:p>
                  </a:txBody>
                  <a:tcPr/>
                </a:tc>
                <a:tc>
                  <a:txBody>
                    <a:bodyPr/>
                    <a:lstStyle/>
                    <a:p>
                      <a:r>
                        <a:rPr lang="en-US" dirty="0"/>
                        <a:t>S \ D</a:t>
                      </a:r>
                    </a:p>
                  </a:txBody>
                  <a:tcPr/>
                </a:tc>
                <a:tc>
                  <a:txBody>
                    <a:bodyPr/>
                    <a:lstStyle/>
                    <a:p>
                      <a:pPr algn="ctr"/>
                      <a:r>
                        <a:rPr lang="en-US" dirty="0"/>
                        <a:t>D1</a:t>
                      </a:r>
                    </a:p>
                  </a:txBody>
                  <a:tcPr/>
                </a:tc>
                <a:tc>
                  <a:txBody>
                    <a:bodyPr/>
                    <a:lstStyle/>
                    <a:p>
                      <a:pPr algn="ctr"/>
                      <a:r>
                        <a:rPr lang="en-US" dirty="0"/>
                        <a:t>D2</a:t>
                      </a:r>
                    </a:p>
                  </a:txBody>
                  <a:tcPr/>
                </a:tc>
                <a:tc>
                  <a:txBody>
                    <a:bodyPr/>
                    <a:lstStyle/>
                    <a:p>
                      <a:pPr algn="ctr"/>
                      <a:r>
                        <a:rPr lang="en-US" dirty="0"/>
                        <a:t>D3</a:t>
                      </a:r>
                    </a:p>
                  </a:txBody>
                  <a:tcPr/>
                </a:tc>
                <a:tc>
                  <a:txBody>
                    <a:bodyPr/>
                    <a:lstStyle/>
                    <a:p>
                      <a:r>
                        <a:rPr lang="en-US" dirty="0"/>
                        <a:t>Supply</a:t>
                      </a:r>
                    </a:p>
                  </a:txBody>
                  <a:tcPr/>
                </a:tc>
                <a:extLst>
                  <a:ext uri="{0D108BD9-81ED-4DB2-BD59-A6C34878D82A}">
                    <a16:rowId xmlns="" xmlns:a16="http://schemas.microsoft.com/office/drawing/2014/main" val="10001"/>
                  </a:ext>
                </a:extLst>
              </a:tr>
              <a:tr h="370840">
                <a:tc vMerge="1">
                  <a:txBody>
                    <a:bodyPr/>
                    <a:lstStyle/>
                    <a:p>
                      <a:endParaRPr lang="en-US" dirty="0"/>
                    </a:p>
                  </a:txBody>
                  <a:tcPr/>
                </a:tc>
                <a:tc>
                  <a:txBody>
                    <a:bodyPr/>
                    <a:lstStyle/>
                    <a:p>
                      <a:pPr algn="ctr"/>
                      <a:r>
                        <a:rPr lang="en-US" dirty="0"/>
                        <a:t>S1</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l"/>
                      <a:r>
                        <a:rPr lang="en-US" dirty="0">
                          <a:solidFill>
                            <a:schemeClr val="tx1"/>
                          </a:solidFill>
                        </a:rPr>
                        <a:t>12</a:t>
                      </a:r>
                      <a:r>
                        <a:rPr lang="en-US" dirty="0">
                          <a:solidFill>
                            <a:srgbClr val="00B0F0"/>
                          </a:solidFill>
                        </a:rPr>
                        <a:t>  </a:t>
                      </a:r>
                      <a:r>
                        <a:rPr lang="en-US" dirty="0">
                          <a:solidFill>
                            <a:srgbClr val="FF0000"/>
                          </a:solidFill>
                        </a:rPr>
                        <a:t>3</a:t>
                      </a:r>
                      <a:r>
                        <a:rPr lang="en-US" dirty="0">
                          <a:solidFill>
                            <a:srgbClr val="00B0F0"/>
                          </a:solidFill>
                        </a:rPr>
                        <a:t>     0</a:t>
                      </a:r>
                    </a:p>
                  </a:txBody>
                  <a:tcPr/>
                </a:tc>
                <a:extLst>
                  <a:ext uri="{0D108BD9-81ED-4DB2-BD59-A6C34878D82A}">
                    <a16:rowId xmlns="" xmlns:a16="http://schemas.microsoft.com/office/drawing/2014/main" val="10002"/>
                  </a:ext>
                </a:extLst>
              </a:tr>
              <a:tr h="467360">
                <a:tc vMerge="1">
                  <a:txBody>
                    <a:bodyPr/>
                    <a:lstStyle/>
                    <a:p>
                      <a:endParaRPr lang="en-US" dirty="0"/>
                    </a:p>
                  </a:txBody>
                  <a:tcPr/>
                </a:tc>
                <a:tc>
                  <a:txBody>
                    <a:bodyPr/>
                    <a:lstStyle/>
                    <a:p>
                      <a:pPr algn="ctr"/>
                      <a:r>
                        <a:rPr lang="en-US" dirty="0"/>
                        <a:t>S2</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l"/>
                      <a:r>
                        <a:rPr lang="en-US" dirty="0"/>
                        <a:t>14   </a:t>
                      </a:r>
                      <a:r>
                        <a:rPr lang="en-US" dirty="0">
                          <a:solidFill>
                            <a:srgbClr val="FF0000"/>
                          </a:solidFill>
                        </a:rPr>
                        <a:t>7</a:t>
                      </a:r>
                      <a:r>
                        <a:rPr lang="en-US" dirty="0"/>
                        <a:t>  </a:t>
                      </a:r>
                      <a:r>
                        <a:rPr lang="en-US" dirty="0">
                          <a:solidFill>
                            <a:srgbClr val="00B0F0"/>
                          </a:solidFill>
                        </a:rPr>
                        <a:t> 0</a:t>
                      </a:r>
                    </a:p>
                  </a:txBody>
                  <a:tcPr/>
                </a:tc>
                <a:extLst>
                  <a:ext uri="{0D108BD9-81ED-4DB2-BD59-A6C34878D82A}">
                    <a16:rowId xmlns="" xmlns:a16="http://schemas.microsoft.com/office/drawing/2014/main" val="10003"/>
                  </a:ext>
                </a:extLst>
              </a:tr>
              <a:tr h="370840">
                <a:tc vMerge="1">
                  <a:txBody>
                    <a:bodyPr/>
                    <a:lstStyle/>
                    <a:p>
                      <a:endParaRPr lang="en-US" dirty="0"/>
                    </a:p>
                  </a:txBody>
                  <a:tcPr/>
                </a:tc>
                <a:tc>
                  <a:txBody>
                    <a:bodyPr/>
                    <a:lstStyle/>
                    <a:p>
                      <a:pPr algn="ctr"/>
                      <a:r>
                        <a:rPr lang="en-US" dirty="0"/>
                        <a:t>S3</a:t>
                      </a:r>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pPr algn="l"/>
                      <a:r>
                        <a:rPr lang="en-US" dirty="0"/>
                        <a:t>4     </a:t>
                      </a:r>
                      <a:r>
                        <a:rPr lang="en-US" dirty="0">
                          <a:solidFill>
                            <a:srgbClr val="00B0F0"/>
                          </a:solidFill>
                        </a:rPr>
                        <a:t> 0</a:t>
                      </a:r>
                    </a:p>
                  </a:txBody>
                  <a:tcPr/>
                </a:tc>
                <a:extLst>
                  <a:ext uri="{0D108BD9-81ED-4DB2-BD59-A6C34878D82A}">
                    <a16:rowId xmlns="" xmlns:a16="http://schemas.microsoft.com/office/drawing/2014/main" val="10004"/>
                  </a:ext>
                </a:extLst>
              </a:tr>
              <a:tr h="355600">
                <a:tc vMerge="1">
                  <a:txBody>
                    <a:bodyPr/>
                    <a:lstStyle/>
                    <a:p>
                      <a:endParaRPr lang="en-US" dirty="0"/>
                    </a:p>
                  </a:txBody>
                  <a:tcPr/>
                </a:tc>
                <a:tc>
                  <a:txBody>
                    <a:bodyPr/>
                    <a:lstStyle/>
                    <a:p>
                      <a:r>
                        <a:rPr lang="en-US" dirty="0"/>
                        <a:t>Demand</a:t>
                      </a:r>
                    </a:p>
                  </a:txBody>
                  <a:tcPr/>
                </a:tc>
                <a:tc>
                  <a:txBody>
                    <a:bodyPr/>
                    <a:lstStyle/>
                    <a:p>
                      <a:pPr algn="l"/>
                      <a:r>
                        <a:rPr lang="en-US" dirty="0"/>
                        <a:t>9        </a:t>
                      </a:r>
                      <a:r>
                        <a:rPr lang="en-US" dirty="0">
                          <a:solidFill>
                            <a:srgbClr val="00B0F0"/>
                          </a:solidFill>
                        </a:rPr>
                        <a:t>O</a:t>
                      </a:r>
                    </a:p>
                  </a:txBody>
                  <a:tcPr/>
                </a:tc>
                <a:tc>
                  <a:txBody>
                    <a:bodyPr/>
                    <a:lstStyle/>
                    <a:p>
                      <a:pPr algn="l"/>
                      <a:r>
                        <a:rPr lang="en-US" dirty="0"/>
                        <a:t>10    </a:t>
                      </a:r>
                      <a:r>
                        <a:rPr lang="en-US" dirty="0">
                          <a:solidFill>
                            <a:srgbClr val="FF0000"/>
                          </a:solidFill>
                        </a:rPr>
                        <a:t>7</a:t>
                      </a:r>
                      <a:r>
                        <a:rPr lang="en-US" dirty="0"/>
                        <a:t>   </a:t>
                      </a:r>
                      <a:r>
                        <a:rPr lang="en-US" dirty="0">
                          <a:solidFill>
                            <a:srgbClr val="00B0F0"/>
                          </a:solidFill>
                        </a:rPr>
                        <a:t>0</a:t>
                      </a:r>
                    </a:p>
                  </a:txBody>
                  <a:tcPr/>
                </a:tc>
                <a:tc>
                  <a:txBody>
                    <a:bodyPr/>
                    <a:lstStyle/>
                    <a:p>
                      <a:pPr algn="l"/>
                      <a:r>
                        <a:rPr lang="en-US" dirty="0"/>
                        <a:t>11   </a:t>
                      </a:r>
                      <a:r>
                        <a:rPr lang="en-US" dirty="0">
                          <a:solidFill>
                            <a:srgbClr val="FF0000"/>
                          </a:solidFill>
                        </a:rPr>
                        <a:t>4</a:t>
                      </a:r>
                      <a:r>
                        <a:rPr lang="en-US" dirty="0"/>
                        <a:t>   </a:t>
                      </a:r>
                      <a:r>
                        <a:rPr lang="en-US" dirty="0">
                          <a:solidFill>
                            <a:srgbClr val="00B0F0"/>
                          </a:solidFill>
                        </a:rPr>
                        <a:t>0</a:t>
                      </a:r>
                      <a:r>
                        <a:rPr lang="en-US" dirty="0"/>
                        <a:t>   </a:t>
                      </a:r>
                    </a:p>
                  </a:txBody>
                  <a:tcPr/>
                </a:tc>
                <a:tc>
                  <a:txBody>
                    <a:bodyPr/>
                    <a:lstStyle/>
                    <a:p>
                      <a:pPr algn="l"/>
                      <a:r>
                        <a:rPr lang="en-US" dirty="0"/>
                        <a:t>30 \ 30</a:t>
                      </a:r>
                    </a:p>
                  </a:txBody>
                  <a:tcPr/>
                </a:tc>
                <a:extLst>
                  <a:ext uri="{0D108BD9-81ED-4DB2-BD59-A6C34878D82A}">
                    <a16:rowId xmlns="" xmlns:a16="http://schemas.microsoft.com/office/drawing/2014/main" val="10005"/>
                  </a:ext>
                </a:extLst>
              </a:tr>
            </a:tbl>
          </a:graphicData>
        </a:graphic>
      </p:graphicFrame>
      <p:sp>
        <p:nvSpPr>
          <p:cNvPr id="8" name="مربع نص 7"/>
          <p:cNvSpPr txBox="1"/>
          <p:nvPr/>
        </p:nvSpPr>
        <p:spPr>
          <a:xfrm>
            <a:off x="4132580" y="3114042"/>
            <a:ext cx="381000" cy="246221"/>
          </a:xfrm>
          <a:prstGeom prst="rect">
            <a:avLst/>
          </a:prstGeom>
          <a:solidFill>
            <a:srgbClr val="92D050"/>
          </a:solidFill>
        </p:spPr>
        <p:txBody>
          <a:bodyPr wrap="square" rtlCol="0">
            <a:spAutoFit/>
          </a:bodyPr>
          <a:lstStyle/>
          <a:p>
            <a:r>
              <a:rPr lang="en-US" sz="1000" dirty="0"/>
              <a:t>5</a:t>
            </a:r>
          </a:p>
        </p:txBody>
      </p:sp>
      <p:sp>
        <p:nvSpPr>
          <p:cNvPr id="9" name="مربع نص 8"/>
          <p:cNvSpPr txBox="1"/>
          <p:nvPr/>
        </p:nvSpPr>
        <p:spPr>
          <a:xfrm>
            <a:off x="4102100" y="3500438"/>
            <a:ext cx="381000" cy="246221"/>
          </a:xfrm>
          <a:prstGeom prst="rect">
            <a:avLst/>
          </a:prstGeom>
          <a:solidFill>
            <a:srgbClr val="92D050"/>
          </a:solidFill>
        </p:spPr>
        <p:txBody>
          <a:bodyPr wrap="square" rtlCol="0">
            <a:spAutoFit/>
          </a:bodyPr>
          <a:lstStyle/>
          <a:p>
            <a:r>
              <a:rPr lang="en-US" sz="1000" dirty="0"/>
              <a:t>2</a:t>
            </a:r>
          </a:p>
        </p:txBody>
      </p:sp>
      <p:sp>
        <p:nvSpPr>
          <p:cNvPr id="10" name="مربع نص 9"/>
          <p:cNvSpPr txBox="1"/>
          <p:nvPr/>
        </p:nvSpPr>
        <p:spPr>
          <a:xfrm>
            <a:off x="4135120" y="3965969"/>
            <a:ext cx="381000" cy="246221"/>
          </a:xfrm>
          <a:prstGeom prst="rect">
            <a:avLst/>
          </a:prstGeom>
          <a:solidFill>
            <a:srgbClr val="92D050"/>
          </a:solidFill>
        </p:spPr>
        <p:txBody>
          <a:bodyPr wrap="square" rtlCol="0">
            <a:spAutoFit/>
          </a:bodyPr>
          <a:lstStyle/>
          <a:p>
            <a:r>
              <a:rPr lang="en-US" sz="1000" dirty="0"/>
              <a:t>3</a:t>
            </a:r>
          </a:p>
        </p:txBody>
      </p:sp>
      <p:sp>
        <p:nvSpPr>
          <p:cNvPr id="11" name="مربع نص 10"/>
          <p:cNvSpPr txBox="1"/>
          <p:nvPr/>
        </p:nvSpPr>
        <p:spPr>
          <a:xfrm>
            <a:off x="5105400" y="3102441"/>
            <a:ext cx="381000" cy="246221"/>
          </a:xfrm>
          <a:prstGeom prst="rect">
            <a:avLst/>
          </a:prstGeom>
          <a:solidFill>
            <a:srgbClr val="92D050"/>
          </a:solidFill>
        </p:spPr>
        <p:txBody>
          <a:bodyPr wrap="square" rtlCol="0">
            <a:spAutoFit/>
          </a:bodyPr>
          <a:lstStyle/>
          <a:p>
            <a:r>
              <a:rPr lang="en-US" sz="1000" dirty="0"/>
              <a:t>1</a:t>
            </a:r>
          </a:p>
        </p:txBody>
      </p:sp>
      <p:sp>
        <p:nvSpPr>
          <p:cNvPr id="12" name="مربع نص 11"/>
          <p:cNvSpPr txBox="1"/>
          <p:nvPr/>
        </p:nvSpPr>
        <p:spPr>
          <a:xfrm>
            <a:off x="5105400" y="3520044"/>
            <a:ext cx="381000" cy="246221"/>
          </a:xfrm>
          <a:prstGeom prst="rect">
            <a:avLst/>
          </a:prstGeom>
          <a:solidFill>
            <a:srgbClr val="92D050"/>
          </a:solidFill>
        </p:spPr>
        <p:txBody>
          <a:bodyPr wrap="square" rtlCol="0">
            <a:spAutoFit/>
          </a:bodyPr>
          <a:lstStyle/>
          <a:p>
            <a:r>
              <a:rPr lang="en-US" sz="1000" dirty="0"/>
              <a:t>4</a:t>
            </a:r>
          </a:p>
        </p:txBody>
      </p:sp>
      <p:sp>
        <p:nvSpPr>
          <p:cNvPr id="13" name="مربع نص 12"/>
          <p:cNvSpPr txBox="1"/>
          <p:nvPr/>
        </p:nvSpPr>
        <p:spPr>
          <a:xfrm>
            <a:off x="5105400" y="3925850"/>
            <a:ext cx="381000" cy="246221"/>
          </a:xfrm>
          <a:prstGeom prst="rect">
            <a:avLst/>
          </a:prstGeom>
          <a:solidFill>
            <a:srgbClr val="92D050"/>
          </a:solidFill>
        </p:spPr>
        <p:txBody>
          <a:bodyPr wrap="square" rtlCol="0">
            <a:spAutoFit/>
          </a:bodyPr>
          <a:lstStyle/>
          <a:p>
            <a:r>
              <a:rPr lang="en-US" sz="1000" dirty="0"/>
              <a:t>6</a:t>
            </a:r>
          </a:p>
        </p:txBody>
      </p:sp>
      <p:sp>
        <p:nvSpPr>
          <p:cNvPr id="14" name="مربع نص 13"/>
          <p:cNvSpPr txBox="1"/>
          <p:nvPr/>
        </p:nvSpPr>
        <p:spPr>
          <a:xfrm>
            <a:off x="6134100" y="3088816"/>
            <a:ext cx="381000" cy="246221"/>
          </a:xfrm>
          <a:prstGeom prst="rect">
            <a:avLst/>
          </a:prstGeom>
          <a:solidFill>
            <a:srgbClr val="92D050"/>
          </a:solidFill>
        </p:spPr>
        <p:txBody>
          <a:bodyPr wrap="square" rtlCol="0">
            <a:spAutoFit/>
          </a:bodyPr>
          <a:lstStyle/>
          <a:p>
            <a:r>
              <a:rPr lang="en-US" sz="1000" dirty="0"/>
              <a:t>8</a:t>
            </a:r>
          </a:p>
        </p:txBody>
      </p:sp>
      <p:sp>
        <p:nvSpPr>
          <p:cNvPr id="15" name="مربع نص 14"/>
          <p:cNvSpPr txBox="1"/>
          <p:nvPr/>
        </p:nvSpPr>
        <p:spPr>
          <a:xfrm>
            <a:off x="6134100" y="3466196"/>
            <a:ext cx="381000" cy="246221"/>
          </a:xfrm>
          <a:prstGeom prst="rect">
            <a:avLst/>
          </a:prstGeom>
          <a:solidFill>
            <a:srgbClr val="92D050"/>
          </a:solidFill>
        </p:spPr>
        <p:txBody>
          <a:bodyPr wrap="square" rtlCol="0">
            <a:spAutoFit/>
          </a:bodyPr>
          <a:lstStyle/>
          <a:p>
            <a:r>
              <a:rPr lang="en-US" sz="1000" dirty="0"/>
              <a:t>0</a:t>
            </a:r>
          </a:p>
        </p:txBody>
      </p:sp>
      <p:sp>
        <p:nvSpPr>
          <p:cNvPr id="16" name="مربع نص 15"/>
          <p:cNvSpPr txBox="1"/>
          <p:nvPr/>
        </p:nvSpPr>
        <p:spPr>
          <a:xfrm>
            <a:off x="6134100" y="3904341"/>
            <a:ext cx="381000" cy="246221"/>
          </a:xfrm>
          <a:prstGeom prst="rect">
            <a:avLst/>
          </a:prstGeom>
          <a:solidFill>
            <a:srgbClr val="92D050"/>
          </a:solidFill>
        </p:spPr>
        <p:txBody>
          <a:bodyPr wrap="square" rtlCol="0">
            <a:spAutoFit/>
          </a:bodyPr>
          <a:lstStyle/>
          <a:p>
            <a:r>
              <a:rPr lang="en-US" sz="1000" dirty="0"/>
              <a:t>7</a:t>
            </a:r>
          </a:p>
        </p:txBody>
      </p:sp>
      <p:sp>
        <p:nvSpPr>
          <p:cNvPr id="17" name="مربع نص 16"/>
          <p:cNvSpPr txBox="1"/>
          <p:nvPr/>
        </p:nvSpPr>
        <p:spPr>
          <a:xfrm>
            <a:off x="4676140" y="3249814"/>
            <a:ext cx="381000" cy="246221"/>
          </a:xfrm>
          <a:prstGeom prst="rect">
            <a:avLst/>
          </a:prstGeom>
          <a:solidFill>
            <a:srgbClr val="FFC000"/>
          </a:solidFill>
        </p:spPr>
        <p:txBody>
          <a:bodyPr wrap="square" rtlCol="0">
            <a:spAutoFit/>
          </a:bodyPr>
          <a:lstStyle/>
          <a:p>
            <a:r>
              <a:rPr lang="en-US" sz="1000" dirty="0"/>
              <a:t>9</a:t>
            </a:r>
          </a:p>
        </p:txBody>
      </p:sp>
      <p:sp>
        <p:nvSpPr>
          <p:cNvPr id="18" name="مربع نص 17"/>
          <p:cNvSpPr txBox="1"/>
          <p:nvPr/>
        </p:nvSpPr>
        <p:spPr>
          <a:xfrm>
            <a:off x="5676900" y="3261360"/>
            <a:ext cx="381000" cy="246221"/>
          </a:xfrm>
          <a:prstGeom prst="rect">
            <a:avLst/>
          </a:prstGeom>
          <a:solidFill>
            <a:srgbClr val="FFC000"/>
          </a:solidFill>
        </p:spPr>
        <p:txBody>
          <a:bodyPr wrap="square" rtlCol="0">
            <a:spAutoFit/>
          </a:bodyPr>
          <a:lstStyle/>
          <a:p>
            <a:r>
              <a:rPr lang="en-US" sz="1000" dirty="0"/>
              <a:t>3</a:t>
            </a:r>
          </a:p>
        </p:txBody>
      </p:sp>
      <p:sp>
        <p:nvSpPr>
          <p:cNvPr id="19" name="مربع نص 18"/>
          <p:cNvSpPr txBox="1"/>
          <p:nvPr/>
        </p:nvSpPr>
        <p:spPr>
          <a:xfrm>
            <a:off x="5722620" y="3712417"/>
            <a:ext cx="381000" cy="246221"/>
          </a:xfrm>
          <a:prstGeom prst="rect">
            <a:avLst/>
          </a:prstGeom>
          <a:solidFill>
            <a:srgbClr val="FFC000"/>
          </a:solidFill>
        </p:spPr>
        <p:txBody>
          <a:bodyPr wrap="square" rtlCol="0">
            <a:spAutoFit/>
          </a:bodyPr>
          <a:lstStyle/>
          <a:p>
            <a:r>
              <a:rPr lang="en-US" sz="1000" dirty="0"/>
              <a:t>7</a:t>
            </a:r>
          </a:p>
        </p:txBody>
      </p:sp>
      <p:sp>
        <p:nvSpPr>
          <p:cNvPr id="20" name="مربع نص 19"/>
          <p:cNvSpPr txBox="1"/>
          <p:nvPr/>
        </p:nvSpPr>
        <p:spPr>
          <a:xfrm>
            <a:off x="6751320" y="3679629"/>
            <a:ext cx="381000" cy="246221"/>
          </a:xfrm>
          <a:prstGeom prst="rect">
            <a:avLst/>
          </a:prstGeom>
          <a:solidFill>
            <a:srgbClr val="FFC000"/>
          </a:solidFill>
        </p:spPr>
        <p:txBody>
          <a:bodyPr wrap="square" rtlCol="0">
            <a:spAutoFit/>
          </a:bodyPr>
          <a:lstStyle/>
          <a:p>
            <a:r>
              <a:rPr lang="en-US" sz="1000" dirty="0"/>
              <a:t>7</a:t>
            </a:r>
          </a:p>
        </p:txBody>
      </p:sp>
      <p:sp>
        <p:nvSpPr>
          <p:cNvPr id="21" name="مربع نص 20"/>
          <p:cNvSpPr txBox="1"/>
          <p:nvPr/>
        </p:nvSpPr>
        <p:spPr>
          <a:xfrm>
            <a:off x="6723380" y="4135806"/>
            <a:ext cx="381000" cy="246221"/>
          </a:xfrm>
          <a:prstGeom prst="rect">
            <a:avLst/>
          </a:prstGeom>
          <a:solidFill>
            <a:srgbClr val="FFC000"/>
          </a:solidFill>
        </p:spPr>
        <p:txBody>
          <a:bodyPr wrap="square" rtlCol="0">
            <a:spAutoFit/>
          </a:bodyPr>
          <a:lstStyle/>
          <a:p>
            <a:r>
              <a:rPr lang="en-US" sz="1000" dirty="0"/>
              <a:t>4</a:t>
            </a:r>
          </a:p>
        </p:txBody>
      </p:sp>
      <p:cxnSp>
        <p:nvCxnSpPr>
          <p:cNvPr id="23" name="رابط مستقيم 22"/>
          <p:cNvCxnSpPr/>
          <p:nvPr/>
        </p:nvCxnSpPr>
        <p:spPr>
          <a:xfrm flipH="1">
            <a:off x="7145020" y="3258338"/>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مستقيم 30"/>
          <p:cNvCxnSpPr/>
          <p:nvPr/>
        </p:nvCxnSpPr>
        <p:spPr>
          <a:xfrm flipH="1">
            <a:off x="7487920" y="3225551"/>
            <a:ext cx="381000" cy="17304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رابط مستقيم 31"/>
          <p:cNvCxnSpPr/>
          <p:nvPr/>
        </p:nvCxnSpPr>
        <p:spPr>
          <a:xfrm flipH="1">
            <a:off x="4048760" y="4400384"/>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رابط مستقيم 32"/>
          <p:cNvCxnSpPr/>
          <p:nvPr/>
        </p:nvCxnSpPr>
        <p:spPr>
          <a:xfrm flipH="1">
            <a:off x="6502400" y="4390227"/>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رابط مستقيم 33"/>
          <p:cNvCxnSpPr/>
          <p:nvPr/>
        </p:nvCxnSpPr>
        <p:spPr>
          <a:xfrm flipH="1">
            <a:off x="7487920" y="3577806"/>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رابط مستقيم 34"/>
          <p:cNvCxnSpPr/>
          <p:nvPr/>
        </p:nvCxnSpPr>
        <p:spPr>
          <a:xfrm flipH="1">
            <a:off x="5486400" y="4430874"/>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p:nvPr/>
        </p:nvCxnSpPr>
        <p:spPr>
          <a:xfrm flipH="1">
            <a:off x="5105400" y="4472627"/>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رابط مستقيم 36"/>
          <p:cNvCxnSpPr/>
          <p:nvPr/>
        </p:nvCxnSpPr>
        <p:spPr>
          <a:xfrm flipH="1">
            <a:off x="6129020" y="4459122"/>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flipH="1">
            <a:off x="7132320" y="4060238"/>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رابط مستقيم 39"/>
          <p:cNvCxnSpPr/>
          <p:nvPr/>
        </p:nvCxnSpPr>
        <p:spPr>
          <a:xfrm flipH="1">
            <a:off x="7145020" y="3589306"/>
            <a:ext cx="381000" cy="18064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04974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500" fill="hold"/>
                                        <p:tgtEl>
                                          <p:spTgt spid="9"/>
                                        </p:tgtEl>
                                        <p:attrNameLst>
                                          <p:attrName>ppt_w</p:attrName>
                                        </p:attrNameLst>
                                      </p:cBhvr>
                                      <p:tavLst>
                                        <p:tav tm="0">
                                          <p:val>
                                            <p:fltVal val="0"/>
                                          </p:val>
                                        </p:tav>
                                        <p:tav tm="100000">
                                          <p:val>
                                            <p:strVal val="#ppt_w"/>
                                          </p:val>
                                        </p:tav>
                                      </p:tavLst>
                                    </p:anim>
                                    <p:anim calcmode="lin" valueType="num">
                                      <p:cBhvr>
                                        <p:cTn id="30" dur="500" fill="hold"/>
                                        <p:tgtEl>
                                          <p:spTgt spid="9"/>
                                        </p:tgtEl>
                                        <p:attrNameLst>
                                          <p:attrName>ppt_h</p:attrName>
                                        </p:attrNameLst>
                                      </p:cBhvr>
                                      <p:tavLst>
                                        <p:tav tm="0">
                                          <p:val>
                                            <p:fltVal val="0"/>
                                          </p:val>
                                        </p:tav>
                                        <p:tav tm="100000">
                                          <p:val>
                                            <p:strVal val="#ppt_h"/>
                                          </p:val>
                                        </p:tav>
                                      </p:tavLst>
                                    </p:anim>
                                    <p:animEffect transition="in" filter="fade">
                                      <p:cBhvr>
                                        <p:cTn id="31" dur="500"/>
                                        <p:tgtEl>
                                          <p:spTgt spid="9"/>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p:cTn id="34" dur="500" fill="hold"/>
                                        <p:tgtEl>
                                          <p:spTgt spid="10"/>
                                        </p:tgtEl>
                                        <p:attrNameLst>
                                          <p:attrName>ppt_w</p:attrName>
                                        </p:attrNameLst>
                                      </p:cBhvr>
                                      <p:tavLst>
                                        <p:tav tm="0">
                                          <p:val>
                                            <p:fltVal val="0"/>
                                          </p:val>
                                        </p:tav>
                                        <p:tav tm="100000">
                                          <p:val>
                                            <p:strVal val="#ppt_w"/>
                                          </p:val>
                                        </p:tav>
                                      </p:tavLst>
                                    </p:anim>
                                    <p:anim calcmode="lin" valueType="num">
                                      <p:cBhvr>
                                        <p:cTn id="35" dur="500" fill="hold"/>
                                        <p:tgtEl>
                                          <p:spTgt spid="10"/>
                                        </p:tgtEl>
                                        <p:attrNameLst>
                                          <p:attrName>ppt_h</p:attrName>
                                        </p:attrNameLst>
                                      </p:cBhvr>
                                      <p:tavLst>
                                        <p:tav tm="0">
                                          <p:val>
                                            <p:fltVal val="0"/>
                                          </p:val>
                                        </p:tav>
                                        <p:tav tm="100000">
                                          <p:val>
                                            <p:strVal val="#ppt_h"/>
                                          </p:val>
                                        </p:tav>
                                      </p:tavLst>
                                    </p:anim>
                                    <p:animEffect transition="in" filter="fade">
                                      <p:cBhvr>
                                        <p:cTn id="36" dur="500"/>
                                        <p:tgtEl>
                                          <p:spTgt spid="10"/>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500" fill="hold"/>
                                        <p:tgtEl>
                                          <p:spTgt spid="12"/>
                                        </p:tgtEl>
                                        <p:attrNameLst>
                                          <p:attrName>ppt_w</p:attrName>
                                        </p:attrNameLst>
                                      </p:cBhvr>
                                      <p:tavLst>
                                        <p:tav tm="0">
                                          <p:val>
                                            <p:fltVal val="0"/>
                                          </p:val>
                                        </p:tav>
                                        <p:tav tm="100000">
                                          <p:val>
                                            <p:strVal val="#ppt_w"/>
                                          </p:val>
                                        </p:tav>
                                      </p:tavLst>
                                    </p:anim>
                                    <p:anim calcmode="lin" valueType="num">
                                      <p:cBhvr>
                                        <p:cTn id="45" dur="500" fill="hold"/>
                                        <p:tgtEl>
                                          <p:spTgt spid="12"/>
                                        </p:tgtEl>
                                        <p:attrNameLst>
                                          <p:attrName>ppt_h</p:attrName>
                                        </p:attrNameLst>
                                      </p:cBhvr>
                                      <p:tavLst>
                                        <p:tav tm="0">
                                          <p:val>
                                            <p:fltVal val="0"/>
                                          </p:val>
                                        </p:tav>
                                        <p:tav tm="100000">
                                          <p:val>
                                            <p:strVal val="#ppt_h"/>
                                          </p:val>
                                        </p:tav>
                                      </p:tavLst>
                                    </p:anim>
                                    <p:animEffect transition="in" filter="fade">
                                      <p:cBhvr>
                                        <p:cTn id="46" dur="500"/>
                                        <p:tgtEl>
                                          <p:spTgt spid="12"/>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p:cTn id="54" dur="500" fill="hold"/>
                                        <p:tgtEl>
                                          <p:spTgt spid="14"/>
                                        </p:tgtEl>
                                        <p:attrNameLst>
                                          <p:attrName>ppt_w</p:attrName>
                                        </p:attrNameLst>
                                      </p:cBhvr>
                                      <p:tavLst>
                                        <p:tav tm="0">
                                          <p:val>
                                            <p:fltVal val="0"/>
                                          </p:val>
                                        </p:tav>
                                        <p:tav tm="100000">
                                          <p:val>
                                            <p:strVal val="#ppt_w"/>
                                          </p:val>
                                        </p:tav>
                                      </p:tavLst>
                                    </p:anim>
                                    <p:anim calcmode="lin" valueType="num">
                                      <p:cBhvr>
                                        <p:cTn id="55" dur="500" fill="hold"/>
                                        <p:tgtEl>
                                          <p:spTgt spid="14"/>
                                        </p:tgtEl>
                                        <p:attrNameLst>
                                          <p:attrName>ppt_h</p:attrName>
                                        </p:attrNameLst>
                                      </p:cBhvr>
                                      <p:tavLst>
                                        <p:tav tm="0">
                                          <p:val>
                                            <p:fltVal val="0"/>
                                          </p:val>
                                        </p:tav>
                                        <p:tav tm="100000">
                                          <p:val>
                                            <p:strVal val="#ppt_h"/>
                                          </p:val>
                                        </p:tav>
                                      </p:tavLst>
                                    </p:anim>
                                    <p:animEffect transition="in" filter="fade">
                                      <p:cBhvr>
                                        <p:cTn id="56" dur="500"/>
                                        <p:tgtEl>
                                          <p:spTgt spid="14"/>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animEffect transition="in" filter="fade">
                                      <p:cBhvr>
                                        <p:cTn id="61" dur="500"/>
                                        <p:tgtEl>
                                          <p:spTgt spid="15"/>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6"/>
                                        </p:tgtEl>
                                        <p:attrNameLst>
                                          <p:attrName>style.visibility</p:attrName>
                                        </p:attrNameLst>
                                      </p:cBhvr>
                                      <p:to>
                                        <p:strVal val="visible"/>
                                      </p:to>
                                    </p:set>
                                    <p:anim calcmode="lin" valueType="num">
                                      <p:cBhvr>
                                        <p:cTn id="64" dur="500" fill="hold"/>
                                        <p:tgtEl>
                                          <p:spTgt spid="16"/>
                                        </p:tgtEl>
                                        <p:attrNameLst>
                                          <p:attrName>ppt_w</p:attrName>
                                        </p:attrNameLst>
                                      </p:cBhvr>
                                      <p:tavLst>
                                        <p:tav tm="0">
                                          <p:val>
                                            <p:fltVal val="0"/>
                                          </p:val>
                                        </p:tav>
                                        <p:tav tm="100000">
                                          <p:val>
                                            <p:strVal val="#ppt_w"/>
                                          </p:val>
                                        </p:tav>
                                      </p:tavLst>
                                    </p:anim>
                                    <p:anim calcmode="lin" valueType="num">
                                      <p:cBhvr>
                                        <p:cTn id="65" dur="500" fill="hold"/>
                                        <p:tgtEl>
                                          <p:spTgt spid="16"/>
                                        </p:tgtEl>
                                        <p:attrNameLst>
                                          <p:attrName>ppt_h</p:attrName>
                                        </p:attrNameLst>
                                      </p:cBhvr>
                                      <p:tavLst>
                                        <p:tav tm="0">
                                          <p:val>
                                            <p:fltVal val="0"/>
                                          </p:val>
                                        </p:tav>
                                        <p:tav tm="100000">
                                          <p:val>
                                            <p:strVal val="#ppt_h"/>
                                          </p:val>
                                        </p:tav>
                                      </p:tavLst>
                                    </p:anim>
                                    <p:animEffect transition="in" filter="fade">
                                      <p:cBhvr>
                                        <p:cTn id="66" dur="500"/>
                                        <p:tgtEl>
                                          <p:spTgt spid="16"/>
                                        </p:tgtEl>
                                      </p:cBhvr>
                                    </p:animEffect>
                                  </p:childTnLst>
                                </p:cTn>
                              </p:par>
                            </p:childTnLst>
                          </p:cTn>
                        </p:par>
                      </p:childTnLst>
                    </p:cTn>
                  </p:par>
                  <p:par>
                    <p:cTn id="67" fill="hold">
                      <p:stCondLst>
                        <p:cond delay="indefinite"/>
                      </p:stCondLst>
                      <p:childTnLst>
                        <p:par>
                          <p:cTn id="68" fill="hold">
                            <p:stCondLst>
                              <p:cond delay="0"/>
                            </p:stCondLst>
                            <p:childTnLst>
                              <p:par>
                                <p:cTn id="69" presetID="14" presetClass="entr" presetSubtype="1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randombar(horizontal)">
                                      <p:cBhvr>
                                        <p:cTn id="71" dur="500"/>
                                        <p:tgtEl>
                                          <p:spTgt spid="17"/>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nodeType="click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down)">
                                      <p:cBhvr>
                                        <p:cTn id="76" dur="500"/>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nodeType="click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circle(in)">
                                      <p:cBhvr>
                                        <p:cTn id="81" dur="2000"/>
                                        <p:tgtEl>
                                          <p:spTgt spid="23"/>
                                        </p:tgtEl>
                                      </p:cBhvr>
                                    </p:animEffect>
                                  </p:childTnLst>
                                </p:cTn>
                              </p:par>
                            </p:childTnLst>
                          </p:cTn>
                        </p:par>
                      </p:childTnLst>
                    </p:cTn>
                  </p:par>
                  <p:par>
                    <p:cTn id="82" fill="hold">
                      <p:stCondLst>
                        <p:cond delay="indefinite"/>
                      </p:stCondLst>
                      <p:childTnLst>
                        <p:par>
                          <p:cTn id="83" fill="hold">
                            <p:stCondLst>
                              <p:cond delay="0"/>
                            </p:stCondLst>
                            <p:childTnLst>
                              <p:par>
                                <p:cTn id="84" presetID="21" presetClass="entr" presetSubtype="1" fill="hold" grpId="0" nodeType="click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heel(1)">
                                      <p:cBhvr>
                                        <p:cTn id="86" dur="2000"/>
                                        <p:tgtEl>
                                          <p:spTgt spid="18"/>
                                        </p:tgtEl>
                                      </p:cBhvr>
                                    </p:animEffect>
                                  </p:childTnLst>
                                </p:cTn>
                              </p:par>
                            </p:childTnLst>
                          </p:cTn>
                        </p:par>
                      </p:childTnLst>
                    </p:cTn>
                  </p:par>
                  <p:par>
                    <p:cTn id="87" fill="hold">
                      <p:stCondLst>
                        <p:cond delay="indefinite"/>
                      </p:stCondLst>
                      <p:childTnLst>
                        <p:par>
                          <p:cTn id="88" fill="hold">
                            <p:stCondLst>
                              <p:cond delay="0"/>
                            </p:stCondLst>
                            <p:childTnLst>
                              <p:par>
                                <p:cTn id="89" presetID="45" presetClass="entr" presetSubtype="0" fill="hold" nodeType="click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fade">
                                      <p:cBhvr>
                                        <p:cTn id="91" dur="2000"/>
                                        <p:tgtEl>
                                          <p:spTgt spid="36"/>
                                        </p:tgtEl>
                                      </p:cBhvr>
                                    </p:animEffect>
                                    <p:anim calcmode="lin" valueType="num">
                                      <p:cBhvr>
                                        <p:cTn id="92" dur="2000" fill="hold"/>
                                        <p:tgtEl>
                                          <p:spTgt spid="36"/>
                                        </p:tgtEl>
                                        <p:attrNameLst>
                                          <p:attrName>ppt_w</p:attrName>
                                        </p:attrNameLst>
                                      </p:cBhvr>
                                      <p:tavLst>
                                        <p:tav tm="0" fmla="#ppt_w*sin(2.5*pi*$)">
                                          <p:val>
                                            <p:fltVal val="0"/>
                                          </p:val>
                                        </p:tav>
                                        <p:tav tm="100000">
                                          <p:val>
                                            <p:fltVal val="1"/>
                                          </p:val>
                                        </p:tav>
                                      </p:tavLst>
                                    </p:anim>
                                    <p:anim calcmode="lin" valueType="num">
                                      <p:cBhvr>
                                        <p:cTn id="93" dur="2000" fill="hold"/>
                                        <p:tgtEl>
                                          <p:spTgt spid="36"/>
                                        </p:tgtEl>
                                        <p:attrNameLst>
                                          <p:attrName>ppt_h</p:attrName>
                                        </p:attrNameLst>
                                      </p:cBhvr>
                                      <p:tavLst>
                                        <p:tav tm="0">
                                          <p:val>
                                            <p:strVal val="#ppt_h"/>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nodeType="clickEffect">
                                  <p:stCondLst>
                                    <p:cond delay="0"/>
                                  </p:stCondLst>
                                  <p:childTnLst>
                                    <p:set>
                                      <p:cBhvr>
                                        <p:cTn id="97" dur="1" fill="hold">
                                          <p:stCondLst>
                                            <p:cond delay="0"/>
                                          </p:stCondLst>
                                        </p:cTn>
                                        <p:tgtEl>
                                          <p:spTgt spid="31"/>
                                        </p:tgtEl>
                                        <p:attrNameLst>
                                          <p:attrName>style.visibility</p:attrName>
                                        </p:attrNameLst>
                                      </p:cBhvr>
                                      <p:to>
                                        <p:strVal val="visible"/>
                                      </p:to>
                                    </p:set>
                                    <p:animEffect transition="in" filter="barn(inVertical)">
                                      <p:cBhvr>
                                        <p:cTn id="98" dur="500"/>
                                        <p:tgtEl>
                                          <p:spTgt spid="31"/>
                                        </p:tgtEl>
                                      </p:cBhvr>
                                    </p:animEffect>
                                  </p:childTnLst>
                                </p:cTn>
                              </p:par>
                            </p:childTnLst>
                          </p:cTn>
                        </p:par>
                      </p:childTnLst>
                    </p:cTn>
                  </p:par>
                  <p:par>
                    <p:cTn id="99" fill="hold">
                      <p:stCondLst>
                        <p:cond delay="indefinite"/>
                      </p:stCondLst>
                      <p:childTnLst>
                        <p:par>
                          <p:cTn id="100" fill="hold">
                            <p:stCondLst>
                              <p:cond delay="0"/>
                            </p:stCondLst>
                            <p:childTnLst>
                              <p:par>
                                <p:cTn id="101" presetID="53" presetClass="entr" presetSubtype="16" fill="hold" grpId="0" nodeType="clickEffect">
                                  <p:stCondLst>
                                    <p:cond delay="0"/>
                                  </p:stCondLst>
                                  <p:childTnLst>
                                    <p:set>
                                      <p:cBhvr>
                                        <p:cTn id="102" dur="1" fill="hold">
                                          <p:stCondLst>
                                            <p:cond delay="0"/>
                                          </p:stCondLst>
                                        </p:cTn>
                                        <p:tgtEl>
                                          <p:spTgt spid="19"/>
                                        </p:tgtEl>
                                        <p:attrNameLst>
                                          <p:attrName>style.visibility</p:attrName>
                                        </p:attrNameLst>
                                      </p:cBhvr>
                                      <p:to>
                                        <p:strVal val="visible"/>
                                      </p:to>
                                    </p:set>
                                    <p:anim calcmode="lin" valueType="num">
                                      <p:cBhvr>
                                        <p:cTn id="103" dur="500" fill="hold"/>
                                        <p:tgtEl>
                                          <p:spTgt spid="19"/>
                                        </p:tgtEl>
                                        <p:attrNameLst>
                                          <p:attrName>ppt_w</p:attrName>
                                        </p:attrNameLst>
                                      </p:cBhvr>
                                      <p:tavLst>
                                        <p:tav tm="0">
                                          <p:val>
                                            <p:fltVal val="0"/>
                                          </p:val>
                                        </p:tav>
                                        <p:tav tm="100000">
                                          <p:val>
                                            <p:strVal val="#ppt_w"/>
                                          </p:val>
                                        </p:tav>
                                      </p:tavLst>
                                    </p:anim>
                                    <p:anim calcmode="lin" valueType="num">
                                      <p:cBhvr>
                                        <p:cTn id="104" dur="500" fill="hold"/>
                                        <p:tgtEl>
                                          <p:spTgt spid="19"/>
                                        </p:tgtEl>
                                        <p:attrNameLst>
                                          <p:attrName>ppt_h</p:attrName>
                                        </p:attrNameLst>
                                      </p:cBhvr>
                                      <p:tavLst>
                                        <p:tav tm="0">
                                          <p:val>
                                            <p:fltVal val="0"/>
                                          </p:val>
                                        </p:tav>
                                        <p:tav tm="100000">
                                          <p:val>
                                            <p:strVal val="#ppt_h"/>
                                          </p:val>
                                        </p:tav>
                                      </p:tavLst>
                                    </p:anim>
                                    <p:animEffect transition="in" filter="fade">
                                      <p:cBhvr>
                                        <p:cTn id="105" dur="500"/>
                                        <p:tgtEl>
                                          <p:spTgt spid="19"/>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1" fill="hold" nodeType="click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heel(1)">
                                      <p:cBhvr>
                                        <p:cTn id="110" dur="2000"/>
                                        <p:tgtEl>
                                          <p:spTgt spid="35"/>
                                        </p:tgtEl>
                                      </p:cBhvr>
                                    </p:animEffect>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40"/>
                                        </p:tgtEl>
                                        <p:attrNameLst>
                                          <p:attrName>style.visibility</p:attrName>
                                        </p:attrNameLst>
                                      </p:cBhvr>
                                      <p:to>
                                        <p:strVal val="visible"/>
                                      </p:to>
                                    </p:set>
                                    <p:anim calcmode="lin" valueType="num">
                                      <p:cBhvr additive="base">
                                        <p:cTn id="115" dur="500" fill="hold"/>
                                        <p:tgtEl>
                                          <p:spTgt spid="40"/>
                                        </p:tgtEl>
                                        <p:attrNameLst>
                                          <p:attrName>ppt_x</p:attrName>
                                        </p:attrNameLst>
                                      </p:cBhvr>
                                      <p:tavLst>
                                        <p:tav tm="0">
                                          <p:val>
                                            <p:strVal val="#ppt_x"/>
                                          </p:val>
                                        </p:tav>
                                        <p:tav tm="100000">
                                          <p:val>
                                            <p:strVal val="#ppt_x"/>
                                          </p:val>
                                        </p:tav>
                                      </p:tavLst>
                                    </p:anim>
                                    <p:anim calcmode="lin" valueType="num">
                                      <p:cBhvr additive="base">
                                        <p:cTn id="116"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0"/>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nodeType="clickEffect">
                                  <p:stCondLst>
                                    <p:cond delay="0"/>
                                  </p:stCondLst>
                                  <p:childTnLst>
                                    <p:set>
                                      <p:cBhvr>
                                        <p:cTn id="124" dur="1" fill="hold">
                                          <p:stCondLst>
                                            <p:cond delay="0"/>
                                          </p:stCondLst>
                                        </p:cTn>
                                        <p:tgtEl>
                                          <p:spTgt spid="37"/>
                                        </p:tgtEl>
                                        <p:attrNameLst>
                                          <p:attrName>style.visibility</p:attrName>
                                        </p:attrNameLst>
                                      </p:cBhvr>
                                      <p:to>
                                        <p:strVal val="visible"/>
                                      </p:to>
                                    </p:set>
                                    <p:animEffect transition="in" filter="fade">
                                      <p:cBhvr>
                                        <p:cTn id="125" dur="1000"/>
                                        <p:tgtEl>
                                          <p:spTgt spid="37"/>
                                        </p:tgtEl>
                                      </p:cBhvr>
                                    </p:animEffect>
                                    <p:anim calcmode="lin" valueType="num">
                                      <p:cBhvr>
                                        <p:cTn id="126" dur="1000" fill="hold"/>
                                        <p:tgtEl>
                                          <p:spTgt spid="37"/>
                                        </p:tgtEl>
                                        <p:attrNameLst>
                                          <p:attrName>ppt_x</p:attrName>
                                        </p:attrNameLst>
                                      </p:cBhvr>
                                      <p:tavLst>
                                        <p:tav tm="0">
                                          <p:val>
                                            <p:strVal val="#ppt_x"/>
                                          </p:val>
                                        </p:tav>
                                        <p:tav tm="100000">
                                          <p:val>
                                            <p:strVal val="#ppt_x"/>
                                          </p:val>
                                        </p:tav>
                                      </p:tavLst>
                                    </p:anim>
                                    <p:anim calcmode="lin" valueType="num">
                                      <p:cBhvr>
                                        <p:cTn id="127"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nodeType="clickEffect">
                                  <p:stCondLst>
                                    <p:cond delay="0"/>
                                  </p:stCondLst>
                                  <p:childTnLst>
                                    <p:set>
                                      <p:cBhvr>
                                        <p:cTn id="131" dur="1" fill="hold">
                                          <p:stCondLst>
                                            <p:cond delay="0"/>
                                          </p:stCondLst>
                                        </p:cTn>
                                        <p:tgtEl>
                                          <p:spTgt spid="34"/>
                                        </p:tgtEl>
                                        <p:attrNameLst>
                                          <p:attrName>style.visibility</p:attrName>
                                        </p:attrNameLst>
                                      </p:cBhvr>
                                      <p:to>
                                        <p:strVal val="visible"/>
                                      </p:to>
                                    </p:set>
                                    <p:animEffect transition="in" filter="barn(inVertical)">
                                      <p:cBhvr>
                                        <p:cTn id="132" dur="500"/>
                                        <p:tgtEl>
                                          <p:spTgt spid="34"/>
                                        </p:tgtEl>
                                      </p:cBhvr>
                                    </p:animEffect>
                                  </p:childTnLst>
                                </p:cTn>
                              </p:par>
                            </p:childTnLst>
                          </p:cTn>
                        </p:par>
                      </p:childTnLst>
                    </p:cTn>
                  </p:par>
                  <p:par>
                    <p:cTn id="133" fill="hold">
                      <p:stCondLst>
                        <p:cond delay="indefinite"/>
                      </p:stCondLst>
                      <p:childTnLst>
                        <p:par>
                          <p:cTn id="134" fill="hold">
                            <p:stCondLst>
                              <p:cond delay="0"/>
                            </p:stCondLst>
                            <p:childTnLst>
                              <p:par>
                                <p:cTn id="135" presetID="21" presetClass="entr" presetSubtype="1" fill="hold" grpId="0" nodeType="clickEffect">
                                  <p:stCondLst>
                                    <p:cond delay="0"/>
                                  </p:stCondLst>
                                  <p:childTnLst>
                                    <p:set>
                                      <p:cBhvr>
                                        <p:cTn id="136" dur="1" fill="hold">
                                          <p:stCondLst>
                                            <p:cond delay="0"/>
                                          </p:stCondLst>
                                        </p:cTn>
                                        <p:tgtEl>
                                          <p:spTgt spid="21"/>
                                        </p:tgtEl>
                                        <p:attrNameLst>
                                          <p:attrName>style.visibility</p:attrName>
                                        </p:attrNameLst>
                                      </p:cBhvr>
                                      <p:to>
                                        <p:strVal val="visible"/>
                                      </p:to>
                                    </p:set>
                                    <p:animEffect transition="in" filter="wheel(1)">
                                      <p:cBhvr>
                                        <p:cTn id="137" dur="2000"/>
                                        <p:tgtEl>
                                          <p:spTgt spid="21"/>
                                        </p:tgtEl>
                                      </p:cBhvr>
                                    </p:animEffect>
                                  </p:childTnLst>
                                </p:cTn>
                              </p:par>
                            </p:childTnLst>
                          </p:cTn>
                        </p:par>
                      </p:childTnLst>
                    </p:cTn>
                  </p:par>
                  <p:par>
                    <p:cTn id="138" fill="hold">
                      <p:stCondLst>
                        <p:cond delay="indefinite"/>
                      </p:stCondLst>
                      <p:childTnLst>
                        <p:par>
                          <p:cTn id="139" fill="hold">
                            <p:stCondLst>
                              <p:cond delay="0"/>
                            </p:stCondLst>
                            <p:childTnLst>
                              <p:par>
                                <p:cTn id="140" presetID="2" presetClass="entr" presetSubtype="4" fill="hold" nodeType="clickEffect">
                                  <p:stCondLst>
                                    <p:cond delay="0"/>
                                  </p:stCondLst>
                                  <p:childTnLst>
                                    <p:set>
                                      <p:cBhvr>
                                        <p:cTn id="141" dur="1" fill="hold">
                                          <p:stCondLst>
                                            <p:cond delay="0"/>
                                          </p:stCondLst>
                                        </p:cTn>
                                        <p:tgtEl>
                                          <p:spTgt spid="33"/>
                                        </p:tgtEl>
                                        <p:attrNameLst>
                                          <p:attrName>style.visibility</p:attrName>
                                        </p:attrNameLst>
                                      </p:cBhvr>
                                      <p:to>
                                        <p:strVal val="visible"/>
                                      </p:to>
                                    </p:set>
                                    <p:anim calcmode="lin" valueType="num">
                                      <p:cBhvr additive="base">
                                        <p:cTn id="142" dur="500" fill="hold"/>
                                        <p:tgtEl>
                                          <p:spTgt spid="33"/>
                                        </p:tgtEl>
                                        <p:attrNameLst>
                                          <p:attrName>ppt_x</p:attrName>
                                        </p:attrNameLst>
                                      </p:cBhvr>
                                      <p:tavLst>
                                        <p:tav tm="0">
                                          <p:val>
                                            <p:strVal val="#ppt_x"/>
                                          </p:val>
                                        </p:tav>
                                        <p:tav tm="100000">
                                          <p:val>
                                            <p:strVal val="#ppt_x"/>
                                          </p:val>
                                        </p:tav>
                                      </p:tavLst>
                                    </p:anim>
                                    <p:anim calcmode="lin" valueType="num">
                                      <p:cBhvr additive="base">
                                        <p:cTn id="14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42" presetClass="entr" presetSubtype="0" fill="hold" nodeType="clickEffect">
                                  <p:stCondLst>
                                    <p:cond delay="0"/>
                                  </p:stCondLst>
                                  <p:childTnLst>
                                    <p:set>
                                      <p:cBhvr>
                                        <p:cTn id="147" dur="1" fill="hold">
                                          <p:stCondLst>
                                            <p:cond delay="0"/>
                                          </p:stCondLst>
                                        </p:cTn>
                                        <p:tgtEl>
                                          <p:spTgt spid="38"/>
                                        </p:tgtEl>
                                        <p:attrNameLst>
                                          <p:attrName>style.visibility</p:attrName>
                                        </p:attrNameLst>
                                      </p:cBhvr>
                                      <p:to>
                                        <p:strVal val="visible"/>
                                      </p:to>
                                    </p:set>
                                    <p:animEffect transition="in" filter="fade">
                                      <p:cBhvr>
                                        <p:cTn id="148" dur="1000"/>
                                        <p:tgtEl>
                                          <p:spTgt spid="38"/>
                                        </p:tgtEl>
                                      </p:cBhvr>
                                    </p:animEffect>
                                    <p:anim calcmode="lin" valueType="num">
                                      <p:cBhvr>
                                        <p:cTn id="149" dur="1000" fill="hold"/>
                                        <p:tgtEl>
                                          <p:spTgt spid="38"/>
                                        </p:tgtEl>
                                        <p:attrNameLst>
                                          <p:attrName>ppt_x</p:attrName>
                                        </p:attrNameLst>
                                      </p:cBhvr>
                                      <p:tavLst>
                                        <p:tav tm="0">
                                          <p:val>
                                            <p:strVal val="#ppt_x"/>
                                          </p:val>
                                        </p:tav>
                                        <p:tav tm="100000">
                                          <p:val>
                                            <p:strVal val="#ppt_x"/>
                                          </p:val>
                                        </p:tav>
                                      </p:tavLst>
                                    </p:anim>
                                    <p:anim calcmode="lin" valueType="num">
                                      <p:cBhvr>
                                        <p:cTn id="150"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14" presetClass="entr" presetSubtype="10" fill="hold" nodeType="clickEffect">
                                  <p:stCondLst>
                                    <p:cond delay="0"/>
                                  </p:stCondLst>
                                  <p:childTnLst>
                                    <p:set>
                                      <p:cBhvr>
                                        <p:cTn id="154"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155" dur="500"/>
                                        <p:tgtEl>
                                          <p:spTgt spid="3">
                                            <p:txEl>
                                              <p:pRg st="11" end="11"/>
                                            </p:txEl>
                                          </p:spTgt>
                                        </p:tgtEl>
                                      </p:cBhvr>
                                    </p:animEffect>
                                  </p:childTnLst>
                                </p:cTn>
                              </p:par>
                            </p:childTnLst>
                          </p:cTn>
                        </p:par>
                      </p:childTnLst>
                    </p:cTn>
                  </p:par>
                  <p:par>
                    <p:cTn id="156" fill="hold">
                      <p:stCondLst>
                        <p:cond delay="indefinite"/>
                      </p:stCondLst>
                      <p:childTnLst>
                        <p:par>
                          <p:cTn id="157" fill="hold">
                            <p:stCondLst>
                              <p:cond delay="0"/>
                            </p:stCondLst>
                            <p:childTnLst>
                              <p:par>
                                <p:cTn id="158" presetID="42" presetClass="entr" presetSubtype="0" fill="hold" nodeType="clickEffect">
                                  <p:stCondLst>
                                    <p:cond delay="0"/>
                                  </p:stCondLst>
                                  <p:childTnLst>
                                    <p:set>
                                      <p:cBhvr>
                                        <p:cTn id="159" dur="1" fill="hold">
                                          <p:stCondLst>
                                            <p:cond delay="0"/>
                                          </p:stCondLst>
                                        </p:cTn>
                                        <p:tgtEl>
                                          <p:spTgt spid="3">
                                            <p:txEl>
                                              <p:pRg st="12" end="12"/>
                                            </p:txEl>
                                          </p:spTgt>
                                        </p:tgtEl>
                                        <p:attrNameLst>
                                          <p:attrName>style.visibility</p:attrName>
                                        </p:attrNameLst>
                                      </p:cBhvr>
                                      <p:to>
                                        <p:strVal val="visible"/>
                                      </p:to>
                                    </p:set>
                                    <p:animEffect transition="in" filter="fade">
                                      <p:cBhvr>
                                        <p:cTn id="160" dur="1000"/>
                                        <p:tgtEl>
                                          <p:spTgt spid="3">
                                            <p:txEl>
                                              <p:pRg st="12" end="12"/>
                                            </p:txEl>
                                          </p:spTgt>
                                        </p:tgtEl>
                                      </p:cBhvr>
                                    </p:animEffect>
                                    <p:anim calcmode="lin" valueType="num">
                                      <p:cBhvr>
                                        <p:cTn id="16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16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163" fill="hold">
                      <p:stCondLst>
                        <p:cond delay="indefinite"/>
                      </p:stCondLst>
                      <p:childTnLst>
                        <p:par>
                          <p:cTn id="164" fill="hold">
                            <p:stCondLst>
                              <p:cond delay="0"/>
                            </p:stCondLst>
                            <p:childTnLst>
                              <p:par>
                                <p:cTn id="165" presetID="53" presetClass="entr" presetSubtype="16" fill="hold" nodeType="clickEffect">
                                  <p:stCondLst>
                                    <p:cond delay="0"/>
                                  </p:stCondLst>
                                  <p:childTnLst>
                                    <p:set>
                                      <p:cBhvr>
                                        <p:cTn id="166" dur="1" fill="hold">
                                          <p:stCondLst>
                                            <p:cond delay="0"/>
                                          </p:stCondLst>
                                        </p:cTn>
                                        <p:tgtEl>
                                          <p:spTgt spid="3">
                                            <p:txEl>
                                              <p:pRg st="13" end="13"/>
                                            </p:txEl>
                                          </p:spTgt>
                                        </p:tgtEl>
                                        <p:attrNameLst>
                                          <p:attrName>style.visibility</p:attrName>
                                        </p:attrNameLst>
                                      </p:cBhvr>
                                      <p:to>
                                        <p:strVal val="visible"/>
                                      </p:to>
                                    </p:set>
                                    <p:anim calcmode="lin" valueType="num">
                                      <p:cBhvr>
                                        <p:cTn id="167"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68" dur="500" fill="hold"/>
                                        <p:tgtEl>
                                          <p:spTgt spid="3">
                                            <p:txEl>
                                              <p:pRg st="13" end="13"/>
                                            </p:txEl>
                                          </p:spTgt>
                                        </p:tgtEl>
                                        <p:attrNameLst>
                                          <p:attrName>ppt_h</p:attrName>
                                        </p:attrNameLst>
                                      </p:cBhvr>
                                      <p:tavLst>
                                        <p:tav tm="0">
                                          <p:val>
                                            <p:fltVal val="0"/>
                                          </p:val>
                                        </p:tav>
                                        <p:tav tm="100000">
                                          <p:val>
                                            <p:strVal val="#ppt_h"/>
                                          </p:val>
                                        </p:tav>
                                      </p:tavLst>
                                    </p:anim>
                                    <p:animEffect transition="in" filter="fade">
                                      <p:cBhvr>
                                        <p:cTn id="169" dur="500"/>
                                        <p:tgtEl>
                                          <p:spTgt spid="3">
                                            <p:txEl>
                                              <p:pRg st="13" end="13"/>
                                            </p:txEl>
                                          </p:spTgt>
                                        </p:tgtEl>
                                      </p:cBhvr>
                                    </p:animEffect>
                                  </p:childTnLst>
                                </p:cTn>
                              </p:par>
                            </p:childTnLst>
                          </p:cTn>
                        </p:par>
                      </p:childTnLst>
                    </p:cTn>
                  </p:par>
                  <p:par>
                    <p:cTn id="170" fill="hold">
                      <p:stCondLst>
                        <p:cond delay="indefinite"/>
                      </p:stCondLst>
                      <p:childTnLst>
                        <p:par>
                          <p:cTn id="171" fill="hold">
                            <p:stCondLst>
                              <p:cond delay="0"/>
                            </p:stCondLst>
                            <p:childTnLst>
                              <p:par>
                                <p:cTn id="172" presetID="6" presetClass="entr" presetSubtype="16" fill="hold" nodeType="clickEffect">
                                  <p:stCondLst>
                                    <p:cond delay="0"/>
                                  </p:stCondLst>
                                  <p:childTnLst>
                                    <p:set>
                                      <p:cBhvr>
                                        <p:cTn id="173" dur="1" fill="hold">
                                          <p:stCondLst>
                                            <p:cond delay="0"/>
                                          </p:stCondLst>
                                        </p:cTn>
                                        <p:tgtEl>
                                          <p:spTgt spid="3">
                                            <p:txEl>
                                              <p:pRg st="14" end="14"/>
                                            </p:txEl>
                                          </p:spTgt>
                                        </p:tgtEl>
                                        <p:attrNameLst>
                                          <p:attrName>style.visibility</p:attrName>
                                        </p:attrNameLst>
                                      </p:cBhvr>
                                      <p:to>
                                        <p:strVal val="visible"/>
                                      </p:to>
                                    </p:set>
                                    <p:animEffect transition="in" filter="circle(in)">
                                      <p:cBhvr>
                                        <p:cTn id="174"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04800"/>
            <a:ext cx="8229600" cy="886196"/>
          </a:xfrm>
        </p:spPr>
        <p:txBody>
          <a:bodyPr>
            <a:normAutofit/>
          </a:bodyPr>
          <a:lstStyle/>
          <a:p>
            <a:r>
              <a:rPr lang="ar-JO" sz="3600" b="1" dirty="0">
                <a:solidFill>
                  <a:srgbClr val="00B0F0"/>
                </a:solidFill>
              </a:rPr>
              <a:t>الحل:</a:t>
            </a:r>
            <a:endParaRPr lang="en-US" sz="3600" b="1" dirty="0">
              <a:solidFill>
                <a:srgbClr val="00B0F0"/>
              </a:solidFill>
            </a:endParaRPr>
          </a:p>
        </p:txBody>
      </p:sp>
      <p:sp>
        <p:nvSpPr>
          <p:cNvPr id="3" name="عنصر نائب للمحتوى 2"/>
          <p:cNvSpPr>
            <a:spLocks noGrp="1"/>
          </p:cNvSpPr>
          <p:nvPr>
            <p:ph idx="1"/>
          </p:nvPr>
        </p:nvSpPr>
        <p:spPr>
          <a:xfrm>
            <a:off x="457200" y="914400"/>
            <a:ext cx="8229600" cy="5486400"/>
          </a:xfrm>
        </p:spPr>
        <p:txBody>
          <a:bodyPr>
            <a:normAutofit/>
          </a:bodyPr>
          <a:lstStyle/>
          <a:p>
            <a:pPr marL="0" indent="0">
              <a:buNone/>
            </a:pPr>
            <a:r>
              <a:rPr lang="ar-JO" sz="2400" dirty="0"/>
              <a:t>أ-الخلايا المستخدمة = عدد الصفوف + عدد الأعمدة – </a:t>
            </a:r>
            <a:r>
              <a:rPr lang="en-US" sz="2400" dirty="0"/>
              <a:t>1</a:t>
            </a:r>
            <a:r>
              <a:rPr lang="ar-JO" sz="2400" dirty="0"/>
              <a:t> </a:t>
            </a:r>
          </a:p>
          <a:p>
            <a:pPr marL="0" indent="0">
              <a:buNone/>
            </a:pPr>
            <a:r>
              <a:rPr lang="ar-JO" sz="2400" dirty="0"/>
              <a:t>                         =  </a:t>
            </a:r>
            <a:r>
              <a:rPr lang="en-US" sz="2400" dirty="0"/>
              <a:t>3</a:t>
            </a:r>
            <a:r>
              <a:rPr lang="ar-JO" sz="2400" dirty="0"/>
              <a:t> + </a:t>
            </a:r>
            <a:r>
              <a:rPr lang="en-US" sz="2400" dirty="0"/>
              <a:t>3</a:t>
            </a:r>
            <a:r>
              <a:rPr lang="ar-JO" sz="2400" dirty="0"/>
              <a:t> – </a:t>
            </a:r>
            <a:r>
              <a:rPr lang="en-US" sz="2400" dirty="0"/>
              <a:t>1</a:t>
            </a:r>
            <a:r>
              <a:rPr lang="ar-JO" sz="2400" dirty="0"/>
              <a:t> = </a:t>
            </a:r>
            <a:r>
              <a:rPr lang="en-US" sz="2400" dirty="0"/>
              <a:t>5</a:t>
            </a:r>
            <a:r>
              <a:rPr lang="ar-JO" sz="2400" dirty="0"/>
              <a:t> </a:t>
            </a:r>
          </a:p>
          <a:p>
            <a:pPr marL="0" indent="0">
              <a:buNone/>
            </a:pPr>
            <a:r>
              <a:rPr lang="ar-JO" sz="2400" dirty="0"/>
              <a:t>ب- توجد </a:t>
            </a:r>
            <a:r>
              <a:rPr lang="en-US" sz="2400" dirty="0"/>
              <a:t>4</a:t>
            </a:r>
            <a:r>
              <a:rPr lang="ar-JO" sz="2400" dirty="0"/>
              <a:t> خلايا فارغة = </a:t>
            </a:r>
            <a:r>
              <a:rPr lang="en-US" sz="2400" dirty="0"/>
              <a:t>4</a:t>
            </a:r>
            <a:r>
              <a:rPr lang="ar-JO" sz="2400" dirty="0"/>
              <a:t> مسارات متعرجة.</a:t>
            </a:r>
          </a:p>
          <a:p>
            <a:pPr marL="0" indent="0">
              <a:buNone/>
            </a:pPr>
            <a:r>
              <a:rPr lang="ar-JO" sz="2400" dirty="0"/>
              <a:t>ج- يتم تقييم أثر شغل كل من تلك الخلايا الفارغة من خلال حساب التكلفة غير المباشرة لكل خلية كما يلي </a:t>
            </a:r>
            <a:r>
              <a:rPr lang="ar-JO" sz="2400" dirty="0">
                <a:solidFill>
                  <a:srgbClr val="C00000"/>
                </a:solidFill>
              </a:rPr>
              <a:t>بالتطبيق على </a:t>
            </a:r>
            <a:r>
              <a:rPr lang="ar-JO" sz="2400" b="1" dirty="0">
                <a:solidFill>
                  <a:srgbClr val="C00000"/>
                </a:solidFill>
              </a:rPr>
              <a:t>الخلية الأولى ( </a:t>
            </a:r>
            <a:r>
              <a:rPr lang="en-US" sz="2400" b="1" dirty="0">
                <a:solidFill>
                  <a:srgbClr val="C00000"/>
                </a:solidFill>
              </a:rPr>
              <a:t>S1,D3</a:t>
            </a:r>
            <a:r>
              <a:rPr lang="ar-JO" sz="2400" b="1" dirty="0">
                <a:solidFill>
                  <a:srgbClr val="C00000"/>
                </a:solidFill>
              </a:rPr>
              <a:t>):</a:t>
            </a:r>
          </a:p>
          <a:p>
            <a:pPr marL="0" indent="0">
              <a:buNone/>
            </a:pPr>
            <a:r>
              <a:rPr lang="en-US" sz="2400" dirty="0"/>
              <a:t>1</a:t>
            </a:r>
            <a:r>
              <a:rPr lang="ar-JO" sz="2400" dirty="0"/>
              <a:t>- نكون مسار مغلق لكل خلية غير مشغولة:</a:t>
            </a:r>
          </a:p>
          <a:p>
            <a:pPr marL="0" indent="0" algn="l">
              <a:buNone/>
            </a:pPr>
            <a:r>
              <a:rPr lang="ar-JO" sz="2400" dirty="0">
                <a:solidFill>
                  <a:srgbClr val="00B0F0"/>
                </a:solidFill>
              </a:rPr>
              <a:t>    </a:t>
            </a:r>
            <a:r>
              <a:rPr lang="en-US" sz="2400" dirty="0">
                <a:solidFill>
                  <a:srgbClr val="00B0F0"/>
                </a:solidFill>
              </a:rPr>
              <a:t>(S1,D3)</a:t>
            </a:r>
            <a:r>
              <a:rPr lang="en-US" sz="2400" dirty="0"/>
              <a:t>      (S2,D3)      (S2,D2)      (S1.D2)       </a:t>
            </a:r>
            <a:r>
              <a:rPr lang="en-US" sz="2400" dirty="0">
                <a:solidFill>
                  <a:srgbClr val="00B0F0"/>
                </a:solidFill>
              </a:rPr>
              <a:t>(S1,D3)</a:t>
            </a:r>
          </a:p>
          <a:p>
            <a:pPr marL="0" indent="0" algn="ctr">
              <a:buNone/>
            </a:pPr>
            <a:endParaRPr lang="ar-JO" sz="2400" dirty="0">
              <a:solidFill>
                <a:srgbClr val="00B0F0"/>
              </a:solidFill>
            </a:endParaRPr>
          </a:p>
        </p:txBody>
      </p:sp>
      <p:sp>
        <p:nvSpPr>
          <p:cNvPr id="4" name="عنصر نائب للتاريخ 3"/>
          <p:cNvSpPr>
            <a:spLocks noGrp="1"/>
          </p:cNvSpPr>
          <p:nvPr>
            <p:ph type="dt" sz="half" idx="10"/>
          </p:nvPr>
        </p:nvSpPr>
        <p:spPr/>
        <p:txBody>
          <a:bodyPr/>
          <a:lstStyle/>
          <a:p>
            <a:fld id="{951127CA-A2B0-4686-A267-60B8147A1183}" type="datetime1">
              <a:rPr lang="en-US" smtClean="0"/>
              <a:pPr/>
              <a:t>11/21/2022</a:t>
            </a:fld>
            <a:endParaRPr lang="en-US"/>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pPr/>
              <a:t>8</a:t>
            </a:fld>
            <a:endParaRPr lang="en-US"/>
          </a:p>
        </p:txBody>
      </p:sp>
      <p:sp>
        <p:nvSpPr>
          <p:cNvPr id="7" name="سهم إلى اليمين 6"/>
          <p:cNvSpPr/>
          <p:nvPr/>
        </p:nvSpPr>
        <p:spPr>
          <a:xfrm>
            <a:off x="1524000" y="433832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سهم إلى اليمين 7"/>
          <p:cNvSpPr/>
          <p:nvPr/>
        </p:nvSpPr>
        <p:spPr>
          <a:xfrm>
            <a:off x="2819400" y="433832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سهم إلى اليمين 8"/>
          <p:cNvSpPr/>
          <p:nvPr/>
        </p:nvSpPr>
        <p:spPr>
          <a:xfrm>
            <a:off x="4114800" y="433832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سهم إلى اليمين 9"/>
          <p:cNvSpPr/>
          <p:nvPr/>
        </p:nvSpPr>
        <p:spPr>
          <a:xfrm>
            <a:off x="5410200" y="433832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جدول 10"/>
          <p:cNvGraphicFramePr>
            <a:graphicFrameLocks noGrp="1"/>
          </p:cNvGraphicFramePr>
          <p:nvPr>
            <p:extLst>
              <p:ext uri="{D42A27DB-BD31-4B8C-83A1-F6EECF244321}">
                <p14:modId xmlns:p14="http://schemas.microsoft.com/office/powerpoint/2010/main" val="723399776"/>
              </p:ext>
            </p:extLst>
          </p:nvPr>
        </p:nvGraphicFramePr>
        <p:xfrm>
          <a:off x="1143000" y="4648200"/>
          <a:ext cx="6096000" cy="160020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685800">
                <a:tc>
                  <a:txBody>
                    <a:bodyPr/>
                    <a:lstStyle/>
                    <a:p>
                      <a:endParaRPr lang="en-US" dirty="0"/>
                    </a:p>
                    <a:p>
                      <a:endParaRPr lang="en-US" dirty="0"/>
                    </a:p>
                  </a:txBody>
                  <a:tcPr/>
                </a:tc>
                <a:tc>
                  <a:txBody>
                    <a:bodyPr/>
                    <a:lstStyle/>
                    <a:p>
                      <a:endParaRPr lang="en-US" dirty="0"/>
                    </a:p>
                  </a:txBody>
                  <a:tcPr/>
                </a:tc>
                <a:extLst>
                  <a:ext uri="{0D108BD9-81ED-4DB2-BD59-A6C34878D82A}">
                    <a16:rowId xmlns="" xmlns:a16="http://schemas.microsoft.com/office/drawing/2014/main" val="10000"/>
                  </a:ext>
                </a:extLst>
              </a:tr>
              <a:tr h="685800">
                <a:tc>
                  <a:txBody>
                    <a:bodyPr/>
                    <a:lstStyle/>
                    <a:p>
                      <a:endParaRPr lang="en-US" dirty="0"/>
                    </a:p>
                    <a:p>
                      <a:endParaRPr lang="en-US" dirty="0"/>
                    </a:p>
                    <a:p>
                      <a:endParaRPr lang="en-US" dirty="0"/>
                    </a:p>
                  </a:txBody>
                  <a:tcPr/>
                </a:tc>
                <a:tc>
                  <a:txBody>
                    <a:bodyPr/>
                    <a:lstStyle/>
                    <a:p>
                      <a:endParaRPr lang="en-US" dirty="0"/>
                    </a:p>
                  </a:txBody>
                  <a:tcPr/>
                </a:tc>
                <a:extLst>
                  <a:ext uri="{0D108BD9-81ED-4DB2-BD59-A6C34878D82A}">
                    <a16:rowId xmlns="" xmlns:a16="http://schemas.microsoft.com/office/drawing/2014/main" val="10001"/>
                  </a:ext>
                </a:extLst>
              </a:tr>
            </a:tbl>
          </a:graphicData>
        </a:graphic>
      </p:graphicFrame>
      <p:sp>
        <p:nvSpPr>
          <p:cNvPr id="12" name="مربع نص 11"/>
          <p:cNvSpPr txBox="1"/>
          <p:nvPr/>
        </p:nvSpPr>
        <p:spPr>
          <a:xfrm>
            <a:off x="1165860" y="4669388"/>
            <a:ext cx="381000" cy="246221"/>
          </a:xfrm>
          <a:prstGeom prst="rect">
            <a:avLst/>
          </a:prstGeom>
          <a:solidFill>
            <a:srgbClr val="92D050"/>
          </a:solidFill>
        </p:spPr>
        <p:txBody>
          <a:bodyPr wrap="square" rtlCol="0">
            <a:spAutoFit/>
          </a:bodyPr>
          <a:lstStyle/>
          <a:p>
            <a:r>
              <a:rPr lang="en-US" sz="1000" b="1" dirty="0"/>
              <a:t>1</a:t>
            </a:r>
          </a:p>
        </p:txBody>
      </p:sp>
      <p:sp>
        <p:nvSpPr>
          <p:cNvPr id="13" name="مربع نص 12"/>
          <p:cNvSpPr txBox="1"/>
          <p:nvPr/>
        </p:nvSpPr>
        <p:spPr>
          <a:xfrm>
            <a:off x="2781300" y="4669388"/>
            <a:ext cx="381000" cy="246221"/>
          </a:xfrm>
          <a:prstGeom prst="rect">
            <a:avLst/>
          </a:prstGeom>
          <a:solidFill>
            <a:srgbClr val="FFC000"/>
          </a:solidFill>
        </p:spPr>
        <p:txBody>
          <a:bodyPr wrap="square" rtlCol="0">
            <a:spAutoFit/>
          </a:bodyPr>
          <a:lstStyle/>
          <a:p>
            <a:r>
              <a:rPr lang="en-US" sz="1000" b="1" dirty="0"/>
              <a:t>3</a:t>
            </a:r>
          </a:p>
        </p:txBody>
      </p:sp>
      <p:sp>
        <p:nvSpPr>
          <p:cNvPr id="14" name="مربع نص 13"/>
          <p:cNvSpPr txBox="1"/>
          <p:nvPr/>
        </p:nvSpPr>
        <p:spPr>
          <a:xfrm>
            <a:off x="5524500" y="5379719"/>
            <a:ext cx="381000" cy="246221"/>
          </a:xfrm>
          <a:prstGeom prst="rect">
            <a:avLst/>
          </a:prstGeom>
          <a:solidFill>
            <a:srgbClr val="FFC000"/>
          </a:solidFill>
        </p:spPr>
        <p:txBody>
          <a:bodyPr wrap="square" rtlCol="0">
            <a:spAutoFit/>
          </a:bodyPr>
          <a:lstStyle/>
          <a:p>
            <a:r>
              <a:rPr lang="en-US" sz="1000" dirty="0"/>
              <a:t>7</a:t>
            </a:r>
          </a:p>
        </p:txBody>
      </p:sp>
      <p:sp>
        <p:nvSpPr>
          <p:cNvPr id="15" name="مربع نص 14"/>
          <p:cNvSpPr txBox="1"/>
          <p:nvPr/>
        </p:nvSpPr>
        <p:spPr>
          <a:xfrm>
            <a:off x="2743200" y="5355510"/>
            <a:ext cx="381000" cy="246221"/>
          </a:xfrm>
          <a:prstGeom prst="rect">
            <a:avLst/>
          </a:prstGeom>
          <a:solidFill>
            <a:srgbClr val="FFC000"/>
          </a:solidFill>
        </p:spPr>
        <p:txBody>
          <a:bodyPr wrap="square" rtlCol="0">
            <a:spAutoFit/>
          </a:bodyPr>
          <a:lstStyle/>
          <a:p>
            <a:r>
              <a:rPr lang="en-US" sz="1000" dirty="0"/>
              <a:t>7</a:t>
            </a:r>
          </a:p>
        </p:txBody>
      </p:sp>
      <p:sp>
        <p:nvSpPr>
          <p:cNvPr id="16" name="مربع نص 15"/>
          <p:cNvSpPr txBox="1"/>
          <p:nvPr/>
        </p:nvSpPr>
        <p:spPr>
          <a:xfrm>
            <a:off x="4229100" y="4686686"/>
            <a:ext cx="381000" cy="246221"/>
          </a:xfrm>
          <a:prstGeom prst="rect">
            <a:avLst/>
          </a:prstGeom>
          <a:solidFill>
            <a:srgbClr val="92D050"/>
          </a:solidFill>
        </p:spPr>
        <p:txBody>
          <a:bodyPr wrap="square" rtlCol="0">
            <a:spAutoFit/>
          </a:bodyPr>
          <a:lstStyle/>
          <a:p>
            <a:r>
              <a:rPr lang="en-US" sz="1000" b="1" dirty="0"/>
              <a:t>8</a:t>
            </a:r>
          </a:p>
        </p:txBody>
      </p:sp>
      <p:sp>
        <p:nvSpPr>
          <p:cNvPr id="17" name="مربع نص 16"/>
          <p:cNvSpPr txBox="1"/>
          <p:nvPr/>
        </p:nvSpPr>
        <p:spPr>
          <a:xfrm>
            <a:off x="4218940" y="5341138"/>
            <a:ext cx="381000" cy="261610"/>
          </a:xfrm>
          <a:prstGeom prst="rect">
            <a:avLst/>
          </a:prstGeom>
          <a:solidFill>
            <a:srgbClr val="92D050"/>
          </a:solidFill>
        </p:spPr>
        <p:txBody>
          <a:bodyPr wrap="square" rtlCol="0">
            <a:spAutoFit/>
          </a:bodyPr>
          <a:lstStyle/>
          <a:p>
            <a:r>
              <a:rPr lang="en-US" sz="1100" b="1" dirty="0"/>
              <a:t>0</a:t>
            </a:r>
          </a:p>
        </p:txBody>
      </p:sp>
      <p:sp>
        <p:nvSpPr>
          <p:cNvPr id="18" name="مربع نص 17"/>
          <p:cNvSpPr txBox="1"/>
          <p:nvPr/>
        </p:nvSpPr>
        <p:spPr>
          <a:xfrm>
            <a:off x="1176020" y="5355510"/>
            <a:ext cx="381000" cy="261610"/>
          </a:xfrm>
          <a:prstGeom prst="rect">
            <a:avLst/>
          </a:prstGeom>
          <a:solidFill>
            <a:srgbClr val="92D050"/>
          </a:solidFill>
        </p:spPr>
        <p:txBody>
          <a:bodyPr wrap="square" rtlCol="0">
            <a:spAutoFit/>
          </a:bodyPr>
          <a:lstStyle/>
          <a:p>
            <a:r>
              <a:rPr lang="en-US" sz="1100" b="1" dirty="0"/>
              <a:t>4</a:t>
            </a:r>
          </a:p>
        </p:txBody>
      </p:sp>
      <p:sp>
        <p:nvSpPr>
          <p:cNvPr id="19" name="سهم للأسفل 18"/>
          <p:cNvSpPr/>
          <p:nvPr/>
        </p:nvSpPr>
        <p:spPr>
          <a:xfrm>
            <a:off x="5029200" y="5335031"/>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سهم إلى اليمين 19"/>
          <p:cNvSpPr/>
          <p:nvPr/>
        </p:nvSpPr>
        <p:spPr>
          <a:xfrm>
            <a:off x="2194560" y="4977164"/>
            <a:ext cx="2971800" cy="2659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سهم لأعلى 20"/>
          <p:cNvSpPr/>
          <p:nvPr/>
        </p:nvSpPr>
        <p:spPr>
          <a:xfrm>
            <a:off x="2137410" y="5280659"/>
            <a:ext cx="190500" cy="5674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سهم إلى اليسار 21"/>
          <p:cNvSpPr/>
          <p:nvPr/>
        </p:nvSpPr>
        <p:spPr>
          <a:xfrm>
            <a:off x="2133600" y="5943600"/>
            <a:ext cx="3032760" cy="1945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مربع نص 22"/>
          <p:cNvSpPr txBox="1"/>
          <p:nvPr/>
        </p:nvSpPr>
        <p:spPr>
          <a:xfrm>
            <a:off x="1656080" y="5379719"/>
            <a:ext cx="304800" cy="369332"/>
          </a:xfrm>
          <a:prstGeom prst="rect">
            <a:avLst/>
          </a:prstGeom>
          <a:solidFill>
            <a:srgbClr val="FFFF00"/>
          </a:solidFill>
        </p:spPr>
        <p:txBody>
          <a:bodyPr wrap="square" rtlCol="0">
            <a:spAutoFit/>
          </a:bodyPr>
          <a:lstStyle/>
          <a:p>
            <a:r>
              <a:rPr lang="en-US" dirty="0"/>
              <a:t>+</a:t>
            </a:r>
          </a:p>
        </p:txBody>
      </p:sp>
      <p:sp>
        <p:nvSpPr>
          <p:cNvPr id="24" name="مربع نص 23"/>
          <p:cNvSpPr txBox="1"/>
          <p:nvPr/>
        </p:nvSpPr>
        <p:spPr>
          <a:xfrm>
            <a:off x="1656080" y="4686686"/>
            <a:ext cx="304800" cy="369332"/>
          </a:xfrm>
          <a:prstGeom prst="rect">
            <a:avLst/>
          </a:prstGeom>
          <a:solidFill>
            <a:srgbClr val="FFFF00"/>
          </a:solidFill>
        </p:spPr>
        <p:txBody>
          <a:bodyPr wrap="square" rtlCol="0">
            <a:spAutoFit/>
          </a:bodyPr>
          <a:lstStyle/>
          <a:p>
            <a:r>
              <a:rPr lang="en-US" dirty="0"/>
              <a:t>-</a:t>
            </a:r>
          </a:p>
        </p:txBody>
      </p:sp>
      <p:sp>
        <p:nvSpPr>
          <p:cNvPr id="25" name="مربع نص 24"/>
          <p:cNvSpPr txBox="1"/>
          <p:nvPr/>
        </p:nvSpPr>
        <p:spPr>
          <a:xfrm>
            <a:off x="4709160" y="4607832"/>
            <a:ext cx="304800" cy="369332"/>
          </a:xfrm>
          <a:prstGeom prst="rect">
            <a:avLst/>
          </a:prstGeom>
          <a:solidFill>
            <a:srgbClr val="FFFF00"/>
          </a:solidFill>
        </p:spPr>
        <p:txBody>
          <a:bodyPr wrap="square" rtlCol="0">
            <a:spAutoFit/>
          </a:bodyPr>
          <a:lstStyle/>
          <a:p>
            <a:r>
              <a:rPr lang="en-US" dirty="0"/>
              <a:t>+</a:t>
            </a:r>
          </a:p>
        </p:txBody>
      </p:sp>
      <p:sp>
        <p:nvSpPr>
          <p:cNvPr id="27" name="مربع نص 26"/>
          <p:cNvSpPr txBox="1"/>
          <p:nvPr/>
        </p:nvSpPr>
        <p:spPr>
          <a:xfrm>
            <a:off x="4709160" y="5379719"/>
            <a:ext cx="304800" cy="369332"/>
          </a:xfrm>
          <a:prstGeom prst="rect">
            <a:avLst/>
          </a:prstGeom>
          <a:solidFill>
            <a:srgbClr val="FFFF00"/>
          </a:solidFill>
        </p:spPr>
        <p:txBody>
          <a:bodyPr wrap="square" rtlCol="0">
            <a:spAutoFit/>
          </a:bodyPr>
          <a:lstStyle/>
          <a:p>
            <a:r>
              <a:rPr lang="en-US" dirty="0"/>
              <a:t>-</a:t>
            </a:r>
          </a:p>
        </p:txBody>
      </p:sp>
    </p:spTree>
    <p:extLst>
      <p:ext uri="{BB962C8B-B14F-4D97-AF65-F5344CB8AC3E}">
        <p14:creationId xmlns:p14="http://schemas.microsoft.com/office/powerpoint/2010/main" val="167746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left)">
                                      <p:cBhvr>
                                        <p:cTn id="56" dur="500"/>
                                        <p:tgtEl>
                                          <p:spTgt spid="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wipe(left)">
                                      <p:cBhvr>
                                        <p:cTn id="61" dur="500"/>
                                        <p:tgtEl>
                                          <p:spTgt spid="8"/>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wipe(left)">
                                      <p:cBhvr>
                                        <p:cTn id="66" dur="500"/>
                                        <p:tgtEl>
                                          <p:spTgt spid="9"/>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wipe(left)">
                                      <p:cBhvr>
                                        <p:cTn id="71" dur="500"/>
                                        <p:tgtEl>
                                          <p:spTgt spid="10"/>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ntr" presetSubtype="21" fill="hold" nodeType="click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barn(inVertical)">
                                      <p:cBhvr>
                                        <p:cTn id="76" dur="500"/>
                                        <p:tgtEl>
                                          <p:spTgt spid="11"/>
                                        </p:tgtEl>
                                      </p:cBhvr>
                                    </p:animEffect>
                                  </p:childTnLst>
                                </p:cTn>
                              </p:par>
                            </p:childTnLst>
                          </p:cTn>
                        </p:par>
                      </p:childTnLst>
                    </p:cTn>
                  </p:par>
                  <p:par>
                    <p:cTn id="77" fill="hold">
                      <p:stCondLst>
                        <p:cond delay="indefinite"/>
                      </p:stCondLst>
                      <p:childTnLst>
                        <p:par>
                          <p:cTn id="78" fill="hold">
                            <p:stCondLst>
                              <p:cond delay="0"/>
                            </p:stCondLst>
                            <p:childTnLst>
                              <p:par>
                                <p:cTn id="79" presetID="14" presetClass="entr" presetSubtype="1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randombar(horizontal)">
                                      <p:cBhvr>
                                        <p:cTn id="81" dur="500"/>
                                        <p:tgtEl>
                                          <p:spTgt spid="16"/>
                                        </p:tgtEl>
                                      </p:cBhvr>
                                    </p:animEffect>
                                  </p:childTnLst>
                                </p:cTn>
                              </p:par>
                              <p:par>
                                <p:cTn id="82" presetID="14" presetClass="entr" presetSubtype="10" fill="hold" grpId="0" nodeType="with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randombar(horizontal)">
                                      <p:cBhvr>
                                        <p:cTn id="84" dur="500"/>
                                        <p:tgtEl>
                                          <p:spTgt spid="12"/>
                                        </p:tgtEl>
                                      </p:cBhvr>
                                    </p:animEffect>
                                  </p:childTnLst>
                                </p:cTn>
                              </p:par>
                              <p:par>
                                <p:cTn id="85" presetID="14" presetClass="entr" presetSubtype="10" fill="hold" grpId="0" nodeType="withEffect">
                                  <p:stCondLst>
                                    <p:cond delay="0"/>
                                  </p:stCondLst>
                                  <p:childTnLst>
                                    <p:set>
                                      <p:cBhvr>
                                        <p:cTn id="86" dur="1" fill="hold">
                                          <p:stCondLst>
                                            <p:cond delay="0"/>
                                          </p:stCondLst>
                                        </p:cTn>
                                        <p:tgtEl>
                                          <p:spTgt spid="18"/>
                                        </p:tgtEl>
                                        <p:attrNameLst>
                                          <p:attrName>style.visibility</p:attrName>
                                        </p:attrNameLst>
                                      </p:cBhvr>
                                      <p:to>
                                        <p:strVal val="visible"/>
                                      </p:to>
                                    </p:set>
                                    <p:animEffect transition="in" filter="randombar(horizontal)">
                                      <p:cBhvr>
                                        <p:cTn id="87" dur="500"/>
                                        <p:tgtEl>
                                          <p:spTgt spid="18"/>
                                        </p:tgtEl>
                                      </p:cBhvr>
                                    </p:animEffect>
                                  </p:childTnLst>
                                </p:cTn>
                              </p:par>
                              <p:par>
                                <p:cTn id="88" presetID="14" presetClass="entr" presetSubtype="10" fill="hold" grpId="0" nodeType="with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randombar(horizontal)">
                                      <p:cBhvr>
                                        <p:cTn id="90" dur="500"/>
                                        <p:tgtEl>
                                          <p:spTgt spid="17"/>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grpId="0" nodeType="clickEffect">
                                  <p:stCondLst>
                                    <p:cond delay="0"/>
                                  </p:stCondLst>
                                  <p:childTnLst>
                                    <p:set>
                                      <p:cBhvr>
                                        <p:cTn id="94" dur="1" fill="hold">
                                          <p:stCondLst>
                                            <p:cond delay="0"/>
                                          </p:stCondLst>
                                        </p:cTn>
                                        <p:tgtEl>
                                          <p:spTgt spid="13"/>
                                        </p:tgtEl>
                                        <p:attrNameLst>
                                          <p:attrName>style.visibility</p:attrName>
                                        </p:attrNameLst>
                                      </p:cBhvr>
                                      <p:to>
                                        <p:strVal val="visible"/>
                                      </p:to>
                                    </p:set>
                                    <p:anim calcmode="lin" valueType="num">
                                      <p:cBhvr additive="base">
                                        <p:cTn id="95" dur="500" fill="hold"/>
                                        <p:tgtEl>
                                          <p:spTgt spid="13"/>
                                        </p:tgtEl>
                                        <p:attrNameLst>
                                          <p:attrName>ppt_x</p:attrName>
                                        </p:attrNameLst>
                                      </p:cBhvr>
                                      <p:tavLst>
                                        <p:tav tm="0">
                                          <p:val>
                                            <p:strVal val="#ppt_x"/>
                                          </p:val>
                                        </p:tav>
                                        <p:tav tm="100000">
                                          <p:val>
                                            <p:strVal val="#ppt_x"/>
                                          </p:val>
                                        </p:tav>
                                      </p:tavLst>
                                    </p:anim>
                                    <p:anim calcmode="lin" valueType="num">
                                      <p:cBhvr additive="base">
                                        <p:cTn id="96" dur="500" fill="hold"/>
                                        <p:tgtEl>
                                          <p:spTgt spid="1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5"/>
                                        </p:tgtEl>
                                        <p:attrNameLst>
                                          <p:attrName>style.visibility</p:attrName>
                                        </p:attrNameLst>
                                      </p:cBhvr>
                                      <p:to>
                                        <p:strVal val="visible"/>
                                      </p:to>
                                    </p:set>
                                    <p:anim calcmode="lin" valueType="num">
                                      <p:cBhvr additive="base">
                                        <p:cTn id="99" dur="500" fill="hold"/>
                                        <p:tgtEl>
                                          <p:spTgt spid="15"/>
                                        </p:tgtEl>
                                        <p:attrNameLst>
                                          <p:attrName>ppt_x</p:attrName>
                                        </p:attrNameLst>
                                      </p:cBhvr>
                                      <p:tavLst>
                                        <p:tav tm="0">
                                          <p:val>
                                            <p:strVal val="#ppt_x"/>
                                          </p:val>
                                        </p:tav>
                                        <p:tav tm="100000">
                                          <p:val>
                                            <p:strVal val="#ppt_x"/>
                                          </p:val>
                                        </p:tav>
                                      </p:tavLst>
                                    </p:anim>
                                    <p:anim calcmode="lin" valueType="num">
                                      <p:cBhvr additive="base">
                                        <p:cTn id="100" dur="500" fill="hold"/>
                                        <p:tgtEl>
                                          <p:spTgt spid="15"/>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
                                        </p:tgtEl>
                                        <p:attrNameLst>
                                          <p:attrName>style.visibility</p:attrName>
                                        </p:attrNameLst>
                                      </p:cBhvr>
                                      <p:to>
                                        <p:strVal val="visible"/>
                                      </p:to>
                                    </p:set>
                                    <p:anim calcmode="lin" valueType="num">
                                      <p:cBhvr additive="base">
                                        <p:cTn id="103" dur="500" fill="hold"/>
                                        <p:tgtEl>
                                          <p:spTgt spid="14"/>
                                        </p:tgtEl>
                                        <p:attrNameLst>
                                          <p:attrName>ppt_x</p:attrName>
                                        </p:attrNameLst>
                                      </p:cBhvr>
                                      <p:tavLst>
                                        <p:tav tm="0">
                                          <p:val>
                                            <p:strVal val="#ppt_x"/>
                                          </p:val>
                                        </p:tav>
                                        <p:tav tm="100000">
                                          <p:val>
                                            <p:strVal val="#ppt_x"/>
                                          </p:val>
                                        </p:tav>
                                      </p:tavLst>
                                    </p:anim>
                                    <p:anim calcmode="lin" valueType="num">
                                      <p:cBhvr additive="base">
                                        <p:cTn id="10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2" presetClass="entr" presetSubtype="1" fill="hold" grpId="0" nodeType="clickEffect">
                                  <p:stCondLst>
                                    <p:cond delay="0"/>
                                  </p:stCondLst>
                                  <p:childTnLst>
                                    <p:set>
                                      <p:cBhvr>
                                        <p:cTn id="108" dur="1" fill="hold">
                                          <p:stCondLst>
                                            <p:cond delay="0"/>
                                          </p:stCondLst>
                                        </p:cTn>
                                        <p:tgtEl>
                                          <p:spTgt spid="19"/>
                                        </p:tgtEl>
                                        <p:attrNameLst>
                                          <p:attrName>style.visibility</p:attrName>
                                        </p:attrNameLst>
                                      </p:cBhvr>
                                      <p:to>
                                        <p:strVal val="visible"/>
                                      </p:to>
                                    </p:set>
                                    <p:animEffect transition="in" filter="wipe(up)">
                                      <p:cBhvr>
                                        <p:cTn id="109" dur="500"/>
                                        <p:tgtEl>
                                          <p:spTgt spid="19"/>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2" fill="hold" grpId="0" nodeType="clickEffect">
                                  <p:stCondLst>
                                    <p:cond delay="0"/>
                                  </p:stCondLst>
                                  <p:childTnLst>
                                    <p:set>
                                      <p:cBhvr>
                                        <p:cTn id="113" dur="1" fill="hold">
                                          <p:stCondLst>
                                            <p:cond delay="0"/>
                                          </p:stCondLst>
                                        </p:cTn>
                                        <p:tgtEl>
                                          <p:spTgt spid="22"/>
                                        </p:tgtEl>
                                        <p:attrNameLst>
                                          <p:attrName>style.visibility</p:attrName>
                                        </p:attrNameLst>
                                      </p:cBhvr>
                                      <p:to>
                                        <p:strVal val="visible"/>
                                      </p:to>
                                    </p:set>
                                    <p:animEffect transition="in" filter="wipe(right)">
                                      <p:cBhvr>
                                        <p:cTn id="114" dur="500"/>
                                        <p:tgtEl>
                                          <p:spTgt spid="22"/>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21"/>
                                        </p:tgtEl>
                                        <p:attrNameLst>
                                          <p:attrName>style.visibility</p:attrName>
                                        </p:attrNameLst>
                                      </p:cBhvr>
                                      <p:to>
                                        <p:strVal val="visible"/>
                                      </p:to>
                                    </p:set>
                                    <p:animEffect transition="in" filter="wipe(down)">
                                      <p:cBhvr>
                                        <p:cTn id="119" dur="500"/>
                                        <p:tgtEl>
                                          <p:spTgt spid="21"/>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20"/>
                                        </p:tgtEl>
                                        <p:attrNameLst>
                                          <p:attrName>style.visibility</p:attrName>
                                        </p:attrNameLst>
                                      </p:cBhvr>
                                      <p:to>
                                        <p:strVal val="visible"/>
                                      </p:to>
                                    </p:set>
                                    <p:animEffect transition="in" filter="wipe(left)">
                                      <p:cBhvr>
                                        <p:cTn id="124" dur="500"/>
                                        <p:tgtEl>
                                          <p:spTgt spid="20"/>
                                        </p:tgtEl>
                                      </p:cBhvr>
                                    </p:animEffect>
                                  </p:childTnLst>
                                </p:cTn>
                              </p:par>
                            </p:childTnLst>
                          </p:cTn>
                        </p:par>
                      </p:childTnLst>
                    </p:cTn>
                  </p:par>
                  <p:par>
                    <p:cTn id="125" fill="hold">
                      <p:stCondLst>
                        <p:cond delay="indefinite"/>
                      </p:stCondLst>
                      <p:childTnLst>
                        <p:par>
                          <p:cTn id="126" fill="hold">
                            <p:stCondLst>
                              <p:cond delay="0"/>
                            </p:stCondLst>
                            <p:childTnLst>
                              <p:par>
                                <p:cTn id="127" presetID="26" presetClass="entr" presetSubtype="0" fill="hold" grpId="0" nodeType="clickEffect">
                                  <p:stCondLst>
                                    <p:cond delay="0"/>
                                  </p:stCondLst>
                                  <p:childTnLst>
                                    <p:set>
                                      <p:cBhvr>
                                        <p:cTn id="128" dur="1" fill="hold">
                                          <p:stCondLst>
                                            <p:cond delay="0"/>
                                          </p:stCondLst>
                                        </p:cTn>
                                        <p:tgtEl>
                                          <p:spTgt spid="25"/>
                                        </p:tgtEl>
                                        <p:attrNameLst>
                                          <p:attrName>style.visibility</p:attrName>
                                        </p:attrNameLst>
                                      </p:cBhvr>
                                      <p:to>
                                        <p:strVal val="visible"/>
                                      </p:to>
                                    </p:set>
                                    <p:animEffect transition="in" filter="wipe(down)">
                                      <p:cBhvr>
                                        <p:cTn id="129" dur="580">
                                          <p:stCondLst>
                                            <p:cond delay="0"/>
                                          </p:stCondLst>
                                        </p:cTn>
                                        <p:tgtEl>
                                          <p:spTgt spid="25"/>
                                        </p:tgtEl>
                                      </p:cBhvr>
                                    </p:animEffect>
                                    <p:anim calcmode="lin" valueType="num">
                                      <p:cBhvr>
                                        <p:cTn id="130"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31"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32"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33"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34"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35" dur="26">
                                          <p:stCondLst>
                                            <p:cond delay="650"/>
                                          </p:stCondLst>
                                        </p:cTn>
                                        <p:tgtEl>
                                          <p:spTgt spid="25"/>
                                        </p:tgtEl>
                                      </p:cBhvr>
                                      <p:to x="100000" y="60000"/>
                                    </p:animScale>
                                    <p:animScale>
                                      <p:cBhvr>
                                        <p:cTn id="136" dur="166" decel="50000">
                                          <p:stCondLst>
                                            <p:cond delay="676"/>
                                          </p:stCondLst>
                                        </p:cTn>
                                        <p:tgtEl>
                                          <p:spTgt spid="25"/>
                                        </p:tgtEl>
                                      </p:cBhvr>
                                      <p:to x="100000" y="100000"/>
                                    </p:animScale>
                                    <p:animScale>
                                      <p:cBhvr>
                                        <p:cTn id="137" dur="26">
                                          <p:stCondLst>
                                            <p:cond delay="1312"/>
                                          </p:stCondLst>
                                        </p:cTn>
                                        <p:tgtEl>
                                          <p:spTgt spid="25"/>
                                        </p:tgtEl>
                                      </p:cBhvr>
                                      <p:to x="100000" y="80000"/>
                                    </p:animScale>
                                    <p:animScale>
                                      <p:cBhvr>
                                        <p:cTn id="138" dur="166" decel="50000">
                                          <p:stCondLst>
                                            <p:cond delay="1338"/>
                                          </p:stCondLst>
                                        </p:cTn>
                                        <p:tgtEl>
                                          <p:spTgt spid="25"/>
                                        </p:tgtEl>
                                      </p:cBhvr>
                                      <p:to x="100000" y="100000"/>
                                    </p:animScale>
                                    <p:animScale>
                                      <p:cBhvr>
                                        <p:cTn id="139" dur="26">
                                          <p:stCondLst>
                                            <p:cond delay="1642"/>
                                          </p:stCondLst>
                                        </p:cTn>
                                        <p:tgtEl>
                                          <p:spTgt spid="25"/>
                                        </p:tgtEl>
                                      </p:cBhvr>
                                      <p:to x="100000" y="90000"/>
                                    </p:animScale>
                                    <p:animScale>
                                      <p:cBhvr>
                                        <p:cTn id="140" dur="166" decel="50000">
                                          <p:stCondLst>
                                            <p:cond delay="1668"/>
                                          </p:stCondLst>
                                        </p:cTn>
                                        <p:tgtEl>
                                          <p:spTgt spid="25"/>
                                        </p:tgtEl>
                                      </p:cBhvr>
                                      <p:to x="100000" y="100000"/>
                                    </p:animScale>
                                    <p:animScale>
                                      <p:cBhvr>
                                        <p:cTn id="141" dur="26">
                                          <p:stCondLst>
                                            <p:cond delay="1808"/>
                                          </p:stCondLst>
                                        </p:cTn>
                                        <p:tgtEl>
                                          <p:spTgt spid="25"/>
                                        </p:tgtEl>
                                      </p:cBhvr>
                                      <p:to x="100000" y="95000"/>
                                    </p:animScale>
                                    <p:animScale>
                                      <p:cBhvr>
                                        <p:cTn id="142" dur="166" decel="50000">
                                          <p:stCondLst>
                                            <p:cond delay="1834"/>
                                          </p:stCondLst>
                                        </p:cTn>
                                        <p:tgtEl>
                                          <p:spTgt spid="25"/>
                                        </p:tgtEl>
                                      </p:cBhvr>
                                      <p:to x="100000" y="100000"/>
                                    </p:animScale>
                                  </p:childTnLst>
                                </p:cTn>
                              </p:par>
                            </p:childTnLst>
                          </p:cTn>
                        </p:par>
                      </p:childTnLst>
                    </p:cTn>
                  </p:par>
                  <p:par>
                    <p:cTn id="143" fill="hold">
                      <p:stCondLst>
                        <p:cond delay="indefinite"/>
                      </p:stCondLst>
                      <p:childTnLst>
                        <p:par>
                          <p:cTn id="144" fill="hold">
                            <p:stCondLst>
                              <p:cond delay="0"/>
                            </p:stCondLst>
                            <p:childTnLst>
                              <p:par>
                                <p:cTn id="145" presetID="26" presetClass="entr" presetSubtype="0" fill="hold" grpId="0" nodeType="clickEffect">
                                  <p:stCondLst>
                                    <p:cond delay="0"/>
                                  </p:stCondLst>
                                  <p:childTnLst>
                                    <p:set>
                                      <p:cBhvr>
                                        <p:cTn id="146" dur="1" fill="hold">
                                          <p:stCondLst>
                                            <p:cond delay="0"/>
                                          </p:stCondLst>
                                        </p:cTn>
                                        <p:tgtEl>
                                          <p:spTgt spid="27"/>
                                        </p:tgtEl>
                                        <p:attrNameLst>
                                          <p:attrName>style.visibility</p:attrName>
                                        </p:attrNameLst>
                                      </p:cBhvr>
                                      <p:to>
                                        <p:strVal val="visible"/>
                                      </p:to>
                                    </p:set>
                                    <p:animEffect transition="in" filter="wipe(down)">
                                      <p:cBhvr>
                                        <p:cTn id="147" dur="580">
                                          <p:stCondLst>
                                            <p:cond delay="0"/>
                                          </p:stCondLst>
                                        </p:cTn>
                                        <p:tgtEl>
                                          <p:spTgt spid="27"/>
                                        </p:tgtEl>
                                      </p:cBhvr>
                                    </p:animEffect>
                                    <p:anim calcmode="lin" valueType="num">
                                      <p:cBhvr>
                                        <p:cTn id="148"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149"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150"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151"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152"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153" dur="26">
                                          <p:stCondLst>
                                            <p:cond delay="650"/>
                                          </p:stCondLst>
                                        </p:cTn>
                                        <p:tgtEl>
                                          <p:spTgt spid="27"/>
                                        </p:tgtEl>
                                      </p:cBhvr>
                                      <p:to x="100000" y="60000"/>
                                    </p:animScale>
                                    <p:animScale>
                                      <p:cBhvr>
                                        <p:cTn id="154" dur="166" decel="50000">
                                          <p:stCondLst>
                                            <p:cond delay="676"/>
                                          </p:stCondLst>
                                        </p:cTn>
                                        <p:tgtEl>
                                          <p:spTgt spid="27"/>
                                        </p:tgtEl>
                                      </p:cBhvr>
                                      <p:to x="100000" y="100000"/>
                                    </p:animScale>
                                    <p:animScale>
                                      <p:cBhvr>
                                        <p:cTn id="155" dur="26">
                                          <p:stCondLst>
                                            <p:cond delay="1312"/>
                                          </p:stCondLst>
                                        </p:cTn>
                                        <p:tgtEl>
                                          <p:spTgt spid="27"/>
                                        </p:tgtEl>
                                      </p:cBhvr>
                                      <p:to x="100000" y="80000"/>
                                    </p:animScale>
                                    <p:animScale>
                                      <p:cBhvr>
                                        <p:cTn id="156" dur="166" decel="50000">
                                          <p:stCondLst>
                                            <p:cond delay="1338"/>
                                          </p:stCondLst>
                                        </p:cTn>
                                        <p:tgtEl>
                                          <p:spTgt spid="27"/>
                                        </p:tgtEl>
                                      </p:cBhvr>
                                      <p:to x="100000" y="100000"/>
                                    </p:animScale>
                                    <p:animScale>
                                      <p:cBhvr>
                                        <p:cTn id="157" dur="26">
                                          <p:stCondLst>
                                            <p:cond delay="1642"/>
                                          </p:stCondLst>
                                        </p:cTn>
                                        <p:tgtEl>
                                          <p:spTgt spid="27"/>
                                        </p:tgtEl>
                                      </p:cBhvr>
                                      <p:to x="100000" y="90000"/>
                                    </p:animScale>
                                    <p:animScale>
                                      <p:cBhvr>
                                        <p:cTn id="158" dur="166" decel="50000">
                                          <p:stCondLst>
                                            <p:cond delay="1668"/>
                                          </p:stCondLst>
                                        </p:cTn>
                                        <p:tgtEl>
                                          <p:spTgt spid="27"/>
                                        </p:tgtEl>
                                      </p:cBhvr>
                                      <p:to x="100000" y="100000"/>
                                    </p:animScale>
                                    <p:animScale>
                                      <p:cBhvr>
                                        <p:cTn id="159" dur="26">
                                          <p:stCondLst>
                                            <p:cond delay="1808"/>
                                          </p:stCondLst>
                                        </p:cTn>
                                        <p:tgtEl>
                                          <p:spTgt spid="27"/>
                                        </p:tgtEl>
                                      </p:cBhvr>
                                      <p:to x="100000" y="95000"/>
                                    </p:animScale>
                                    <p:animScale>
                                      <p:cBhvr>
                                        <p:cTn id="160" dur="166" decel="50000">
                                          <p:stCondLst>
                                            <p:cond delay="1834"/>
                                          </p:stCondLst>
                                        </p:cTn>
                                        <p:tgtEl>
                                          <p:spTgt spid="27"/>
                                        </p:tgtEl>
                                      </p:cBhvr>
                                      <p:to x="100000" y="100000"/>
                                    </p:animScale>
                                  </p:childTnLst>
                                </p:cTn>
                              </p:par>
                            </p:childTnLst>
                          </p:cTn>
                        </p:par>
                      </p:childTnLst>
                    </p:cTn>
                  </p:par>
                  <p:par>
                    <p:cTn id="161" fill="hold">
                      <p:stCondLst>
                        <p:cond delay="indefinite"/>
                      </p:stCondLst>
                      <p:childTnLst>
                        <p:par>
                          <p:cTn id="162" fill="hold">
                            <p:stCondLst>
                              <p:cond delay="0"/>
                            </p:stCondLst>
                            <p:childTnLst>
                              <p:par>
                                <p:cTn id="163" presetID="26" presetClass="entr" presetSubtype="0" fill="hold" grpId="0" nodeType="clickEffect">
                                  <p:stCondLst>
                                    <p:cond delay="0"/>
                                  </p:stCondLst>
                                  <p:childTnLst>
                                    <p:set>
                                      <p:cBhvr>
                                        <p:cTn id="164" dur="1" fill="hold">
                                          <p:stCondLst>
                                            <p:cond delay="0"/>
                                          </p:stCondLst>
                                        </p:cTn>
                                        <p:tgtEl>
                                          <p:spTgt spid="23"/>
                                        </p:tgtEl>
                                        <p:attrNameLst>
                                          <p:attrName>style.visibility</p:attrName>
                                        </p:attrNameLst>
                                      </p:cBhvr>
                                      <p:to>
                                        <p:strVal val="visible"/>
                                      </p:to>
                                    </p:set>
                                    <p:animEffect transition="in" filter="wipe(down)">
                                      <p:cBhvr>
                                        <p:cTn id="165" dur="580">
                                          <p:stCondLst>
                                            <p:cond delay="0"/>
                                          </p:stCondLst>
                                        </p:cTn>
                                        <p:tgtEl>
                                          <p:spTgt spid="23"/>
                                        </p:tgtEl>
                                      </p:cBhvr>
                                    </p:animEffect>
                                    <p:anim calcmode="lin" valueType="num">
                                      <p:cBhvr>
                                        <p:cTn id="166"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167"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68"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69"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70"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71" dur="26">
                                          <p:stCondLst>
                                            <p:cond delay="650"/>
                                          </p:stCondLst>
                                        </p:cTn>
                                        <p:tgtEl>
                                          <p:spTgt spid="23"/>
                                        </p:tgtEl>
                                      </p:cBhvr>
                                      <p:to x="100000" y="60000"/>
                                    </p:animScale>
                                    <p:animScale>
                                      <p:cBhvr>
                                        <p:cTn id="172" dur="166" decel="50000">
                                          <p:stCondLst>
                                            <p:cond delay="676"/>
                                          </p:stCondLst>
                                        </p:cTn>
                                        <p:tgtEl>
                                          <p:spTgt spid="23"/>
                                        </p:tgtEl>
                                      </p:cBhvr>
                                      <p:to x="100000" y="100000"/>
                                    </p:animScale>
                                    <p:animScale>
                                      <p:cBhvr>
                                        <p:cTn id="173" dur="26">
                                          <p:stCondLst>
                                            <p:cond delay="1312"/>
                                          </p:stCondLst>
                                        </p:cTn>
                                        <p:tgtEl>
                                          <p:spTgt spid="23"/>
                                        </p:tgtEl>
                                      </p:cBhvr>
                                      <p:to x="100000" y="80000"/>
                                    </p:animScale>
                                    <p:animScale>
                                      <p:cBhvr>
                                        <p:cTn id="174" dur="166" decel="50000">
                                          <p:stCondLst>
                                            <p:cond delay="1338"/>
                                          </p:stCondLst>
                                        </p:cTn>
                                        <p:tgtEl>
                                          <p:spTgt spid="23"/>
                                        </p:tgtEl>
                                      </p:cBhvr>
                                      <p:to x="100000" y="100000"/>
                                    </p:animScale>
                                    <p:animScale>
                                      <p:cBhvr>
                                        <p:cTn id="175" dur="26">
                                          <p:stCondLst>
                                            <p:cond delay="1642"/>
                                          </p:stCondLst>
                                        </p:cTn>
                                        <p:tgtEl>
                                          <p:spTgt spid="23"/>
                                        </p:tgtEl>
                                      </p:cBhvr>
                                      <p:to x="100000" y="90000"/>
                                    </p:animScale>
                                    <p:animScale>
                                      <p:cBhvr>
                                        <p:cTn id="176" dur="166" decel="50000">
                                          <p:stCondLst>
                                            <p:cond delay="1668"/>
                                          </p:stCondLst>
                                        </p:cTn>
                                        <p:tgtEl>
                                          <p:spTgt spid="23"/>
                                        </p:tgtEl>
                                      </p:cBhvr>
                                      <p:to x="100000" y="100000"/>
                                    </p:animScale>
                                    <p:animScale>
                                      <p:cBhvr>
                                        <p:cTn id="177" dur="26">
                                          <p:stCondLst>
                                            <p:cond delay="1808"/>
                                          </p:stCondLst>
                                        </p:cTn>
                                        <p:tgtEl>
                                          <p:spTgt spid="23"/>
                                        </p:tgtEl>
                                      </p:cBhvr>
                                      <p:to x="100000" y="95000"/>
                                    </p:animScale>
                                    <p:animScale>
                                      <p:cBhvr>
                                        <p:cTn id="178" dur="166" decel="50000">
                                          <p:stCondLst>
                                            <p:cond delay="1834"/>
                                          </p:stCondLst>
                                        </p:cTn>
                                        <p:tgtEl>
                                          <p:spTgt spid="23"/>
                                        </p:tgtEl>
                                      </p:cBhvr>
                                      <p:to x="100000" y="100000"/>
                                    </p:animScale>
                                  </p:childTnLst>
                                </p:cTn>
                              </p:par>
                            </p:childTnLst>
                          </p:cTn>
                        </p:par>
                      </p:childTnLst>
                    </p:cTn>
                  </p:par>
                  <p:par>
                    <p:cTn id="179" fill="hold">
                      <p:stCondLst>
                        <p:cond delay="indefinite"/>
                      </p:stCondLst>
                      <p:childTnLst>
                        <p:par>
                          <p:cTn id="180" fill="hold">
                            <p:stCondLst>
                              <p:cond delay="0"/>
                            </p:stCondLst>
                            <p:childTnLst>
                              <p:par>
                                <p:cTn id="181" presetID="26" presetClass="entr" presetSubtype="0" fill="hold" grpId="0" nodeType="clickEffect">
                                  <p:stCondLst>
                                    <p:cond delay="0"/>
                                  </p:stCondLst>
                                  <p:childTnLst>
                                    <p:set>
                                      <p:cBhvr>
                                        <p:cTn id="182" dur="1" fill="hold">
                                          <p:stCondLst>
                                            <p:cond delay="0"/>
                                          </p:stCondLst>
                                        </p:cTn>
                                        <p:tgtEl>
                                          <p:spTgt spid="24"/>
                                        </p:tgtEl>
                                        <p:attrNameLst>
                                          <p:attrName>style.visibility</p:attrName>
                                        </p:attrNameLst>
                                      </p:cBhvr>
                                      <p:to>
                                        <p:strVal val="visible"/>
                                      </p:to>
                                    </p:set>
                                    <p:animEffect transition="in" filter="wipe(down)">
                                      <p:cBhvr>
                                        <p:cTn id="183" dur="580">
                                          <p:stCondLst>
                                            <p:cond delay="0"/>
                                          </p:stCondLst>
                                        </p:cTn>
                                        <p:tgtEl>
                                          <p:spTgt spid="24"/>
                                        </p:tgtEl>
                                      </p:cBhvr>
                                    </p:animEffect>
                                    <p:anim calcmode="lin" valueType="num">
                                      <p:cBhvr>
                                        <p:cTn id="184"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89" dur="26">
                                          <p:stCondLst>
                                            <p:cond delay="650"/>
                                          </p:stCondLst>
                                        </p:cTn>
                                        <p:tgtEl>
                                          <p:spTgt spid="24"/>
                                        </p:tgtEl>
                                      </p:cBhvr>
                                      <p:to x="100000" y="60000"/>
                                    </p:animScale>
                                    <p:animScale>
                                      <p:cBhvr>
                                        <p:cTn id="190" dur="166" decel="50000">
                                          <p:stCondLst>
                                            <p:cond delay="676"/>
                                          </p:stCondLst>
                                        </p:cTn>
                                        <p:tgtEl>
                                          <p:spTgt spid="24"/>
                                        </p:tgtEl>
                                      </p:cBhvr>
                                      <p:to x="100000" y="100000"/>
                                    </p:animScale>
                                    <p:animScale>
                                      <p:cBhvr>
                                        <p:cTn id="191" dur="26">
                                          <p:stCondLst>
                                            <p:cond delay="1312"/>
                                          </p:stCondLst>
                                        </p:cTn>
                                        <p:tgtEl>
                                          <p:spTgt spid="24"/>
                                        </p:tgtEl>
                                      </p:cBhvr>
                                      <p:to x="100000" y="80000"/>
                                    </p:animScale>
                                    <p:animScale>
                                      <p:cBhvr>
                                        <p:cTn id="192" dur="166" decel="50000">
                                          <p:stCondLst>
                                            <p:cond delay="1338"/>
                                          </p:stCondLst>
                                        </p:cTn>
                                        <p:tgtEl>
                                          <p:spTgt spid="24"/>
                                        </p:tgtEl>
                                      </p:cBhvr>
                                      <p:to x="100000" y="100000"/>
                                    </p:animScale>
                                    <p:animScale>
                                      <p:cBhvr>
                                        <p:cTn id="193" dur="26">
                                          <p:stCondLst>
                                            <p:cond delay="1642"/>
                                          </p:stCondLst>
                                        </p:cTn>
                                        <p:tgtEl>
                                          <p:spTgt spid="24"/>
                                        </p:tgtEl>
                                      </p:cBhvr>
                                      <p:to x="100000" y="90000"/>
                                    </p:animScale>
                                    <p:animScale>
                                      <p:cBhvr>
                                        <p:cTn id="194" dur="166" decel="50000">
                                          <p:stCondLst>
                                            <p:cond delay="1668"/>
                                          </p:stCondLst>
                                        </p:cTn>
                                        <p:tgtEl>
                                          <p:spTgt spid="24"/>
                                        </p:tgtEl>
                                      </p:cBhvr>
                                      <p:to x="100000" y="100000"/>
                                    </p:animScale>
                                    <p:animScale>
                                      <p:cBhvr>
                                        <p:cTn id="195" dur="26">
                                          <p:stCondLst>
                                            <p:cond delay="1808"/>
                                          </p:stCondLst>
                                        </p:cTn>
                                        <p:tgtEl>
                                          <p:spTgt spid="24"/>
                                        </p:tgtEl>
                                      </p:cBhvr>
                                      <p:to x="100000" y="95000"/>
                                    </p:animScale>
                                    <p:animScale>
                                      <p:cBhvr>
                                        <p:cTn id="196"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BD8BD6E-142B-49DE-8E5A-AC5316750003}"/>
              </a:ext>
            </a:extLst>
          </p:cNvPr>
          <p:cNvSpPr>
            <a:spLocks noGrp="1"/>
          </p:cNvSpPr>
          <p:nvPr>
            <p:ph idx="1"/>
          </p:nvPr>
        </p:nvSpPr>
        <p:spPr>
          <a:xfrm>
            <a:off x="457200" y="533400"/>
            <a:ext cx="8229600" cy="5715000"/>
          </a:xfrm>
        </p:spPr>
        <p:txBody>
          <a:bodyPr>
            <a:normAutofit/>
          </a:bodyPr>
          <a:lstStyle/>
          <a:p>
            <a:pPr marL="0" indent="0">
              <a:buNone/>
            </a:pPr>
            <a:r>
              <a:rPr lang="en-US" sz="2500" dirty="0"/>
              <a:t>2</a:t>
            </a:r>
            <a:r>
              <a:rPr lang="ar-JO" sz="2500" dirty="0"/>
              <a:t>- يتم وضع إشارة (+) للخلية المراد تقييمها، ثم إشارة (-) للخلية التي تليها في المسار وهكذا حتى نصل الخلية التي نعمل عليها (بدأنا منها).</a:t>
            </a:r>
          </a:p>
          <a:p>
            <a:pPr marL="0" indent="0">
              <a:buNone/>
            </a:pPr>
            <a:r>
              <a:rPr lang="en-US" sz="2500" dirty="0"/>
              <a:t>3</a:t>
            </a:r>
            <a:r>
              <a:rPr lang="ar-JO" sz="2500" dirty="0"/>
              <a:t>- نقوم بحساب التكلفة غير المباشرة للخلية (تقييم الخلية)، وذلك بجمع كلف جميع الخلايا الواقعة على المسار بعد وضع الإشارات عليها.</a:t>
            </a:r>
          </a:p>
          <a:p>
            <a:pPr marL="0" indent="0" algn="l">
              <a:buNone/>
            </a:pPr>
            <a:r>
              <a:rPr lang="en-US" sz="2500" b="1" dirty="0">
                <a:solidFill>
                  <a:srgbClr val="FF0000"/>
                </a:solidFill>
              </a:rPr>
              <a:t>Indirect Cost = +8 – 0 + 4 – 1 = 11</a:t>
            </a:r>
            <a:r>
              <a:rPr lang="ar-JO" sz="2500" b="1" dirty="0">
                <a:solidFill>
                  <a:srgbClr val="FF0000"/>
                </a:solidFill>
              </a:rPr>
              <a:t> </a:t>
            </a:r>
          </a:p>
          <a:p>
            <a:pPr marL="0" indent="0">
              <a:buNone/>
            </a:pPr>
            <a:r>
              <a:rPr lang="en-US" sz="2500" dirty="0"/>
              <a:t>4</a:t>
            </a:r>
            <a:r>
              <a:rPr lang="ar-JO" sz="2500" dirty="0"/>
              <a:t>- إذا كانت التكلفة غير المباشرة لخلية ما سالبة، فهذا يعني أن شغل تلك الخلية سيؤدي إلى خفض تكاليف النقل ويكون هذا المسار مجدي فتحه وتعديله، أما إذا كانت الكلفة غير المباشرة موجبة أو صفر، فهذا يعني أنها لا تقلل التكاليف ويكون هذا المسار غير مجدي فتحه.</a:t>
            </a:r>
          </a:p>
          <a:p>
            <a:pPr marL="0" indent="0">
              <a:buNone/>
            </a:pPr>
            <a:r>
              <a:rPr lang="ar-JO" sz="2500" b="1" dirty="0">
                <a:solidFill>
                  <a:srgbClr val="00B0F0"/>
                </a:solidFill>
              </a:rPr>
              <a:t>وبناء على ما تقدم فإن هذا المسار غير مجدي فتحه</a:t>
            </a:r>
            <a:r>
              <a:rPr lang="ar-JO" sz="2400" b="1" dirty="0">
                <a:solidFill>
                  <a:srgbClr val="00B0F0"/>
                </a:solidFill>
              </a:rPr>
              <a:t>. </a:t>
            </a:r>
            <a:endParaRPr lang="en-US" sz="2400" b="1" dirty="0">
              <a:solidFill>
                <a:srgbClr val="00B0F0"/>
              </a:solidFill>
            </a:endParaRPr>
          </a:p>
        </p:txBody>
      </p:sp>
      <p:sp>
        <p:nvSpPr>
          <p:cNvPr id="4" name="Date Placeholder 3">
            <a:extLst>
              <a:ext uri="{FF2B5EF4-FFF2-40B4-BE49-F238E27FC236}">
                <a16:creationId xmlns="" xmlns:a16="http://schemas.microsoft.com/office/drawing/2014/main" id="{6ECB9D08-C7F7-45B6-AC53-D11986F4CCC8}"/>
              </a:ext>
            </a:extLst>
          </p:cNvPr>
          <p:cNvSpPr>
            <a:spLocks noGrp="1"/>
          </p:cNvSpPr>
          <p:nvPr>
            <p:ph type="dt" sz="half" idx="10"/>
          </p:nvPr>
        </p:nvSpPr>
        <p:spPr/>
        <p:txBody>
          <a:bodyPr/>
          <a:lstStyle/>
          <a:p>
            <a:fld id="{E2944014-212D-4C90-9A71-15AAB4C6E0EA}" type="datetime1">
              <a:rPr lang="en-US" smtClean="0"/>
              <a:pPr/>
              <a:t>11/21/2022</a:t>
            </a:fld>
            <a:endParaRPr lang="en-US"/>
          </a:p>
        </p:txBody>
      </p:sp>
      <p:sp>
        <p:nvSpPr>
          <p:cNvPr id="6" name="Slide Number Placeholder 5">
            <a:extLst>
              <a:ext uri="{FF2B5EF4-FFF2-40B4-BE49-F238E27FC236}">
                <a16:creationId xmlns="" xmlns:a16="http://schemas.microsoft.com/office/drawing/2014/main" id="{06A8EBFF-2E29-4F63-A234-AEBE55AEB3E1}"/>
              </a:ext>
            </a:extLst>
          </p:cNvPr>
          <p:cNvSpPr>
            <a:spLocks noGrp="1"/>
          </p:cNvSpPr>
          <p:nvPr>
            <p:ph type="sldNum" sz="quarter" idx="12"/>
          </p:nvPr>
        </p:nvSpPr>
        <p:spPr/>
        <p:txBody>
          <a:bodyPr/>
          <a:lstStyle/>
          <a:p>
            <a:fld id="{CADC140F-BB3D-412E-8119-EA44085A138A}" type="slidenum">
              <a:rPr lang="en-US" smtClean="0"/>
              <a:pPr/>
              <a:t>9</a:t>
            </a:fld>
            <a:endParaRPr lang="en-US"/>
          </a:p>
        </p:txBody>
      </p:sp>
    </p:spTree>
    <p:extLst>
      <p:ext uri="{BB962C8B-B14F-4D97-AF65-F5344CB8AC3E}">
        <p14:creationId xmlns:p14="http://schemas.microsoft.com/office/powerpoint/2010/main" val="18341078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3004</TotalTime>
  <Words>1711</Words>
  <Application>Microsoft Office PowerPoint</Application>
  <PresentationFormat>عرض على الشاشة (3:4)‏</PresentationFormat>
  <Paragraphs>372</Paragraphs>
  <Slides>16</Slides>
  <Notes>5</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16</vt:i4>
      </vt:variant>
    </vt:vector>
  </HeadingPairs>
  <TitlesOfParts>
    <vt:vector size="20" baseType="lpstr">
      <vt:lpstr>Arial</vt:lpstr>
      <vt:lpstr>Calibri</vt:lpstr>
      <vt:lpstr>Times New Roman</vt:lpstr>
      <vt:lpstr>Office Theme</vt:lpstr>
      <vt:lpstr>عرض تقديمي في PowerPoint</vt:lpstr>
      <vt:lpstr>الطرق المستخدمة لحل مشاكل النقل</vt:lpstr>
      <vt:lpstr>الحل الأمثل: Optimal Solution     </vt:lpstr>
      <vt:lpstr>شروط وخطوات استخدام المسار المتعرج:</vt:lpstr>
      <vt:lpstr>تابع شروط وخطوات استخدام المسار المتعرج:</vt:lpstr>
      <vt:lpstr>مثال (1):</vt:lpstr>
      <vt:lpstr>الحل:</vt:lpstr>
      <vt:lpstr>الحل:</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وهكذا أصبح لدينا جدول معدل للحل:</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اسم المساق «المادة التعليمية» اسم مدرس المساق</dc:title>
  <dc:creator>Haitham</dc:creator>
  <cp:lastModifiedBy>salem</cp:lastModifiedBy>
  <cp:revision>229</cp:revision>
  <dcterms:created xsi:type="dcterms:W3CDTF">2018-04-21T12:19:29Z</dcterms:created>
  <dcterms:modified xsi:type="dcterms:W3CDTF">2022-11-21T11:45:04Z</dcterms:modified>
</cp:coreProperties>
</file>