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64" r:id="rId3"/>
    <p:sldId id="265" r:id="rId4"/>
    <p:sldId id="266" r:id="rId5"/>
    <p:sldId id="273" r:id="rId6"/>
    <p:sldId id="260" r:id="rId7"/>
    <p:sldId id="286" r:id="rId8"/>
    <p:sldId id="270" r:id="rId9"/>
    <p:sldId id="274" r:id="rId10"/>
    <p:sldId id="271" r:id="rId11"/>
    <p:sldId id="275" r:id="rId12"/>
    <p:sldId id="277" r:id="rId13"/>
    <p:sldId id="276" r:id="rId14"/>
    <p:sldId id="284" r:id="rId15"/>
    <p:sldId id="278" r:id="rId16"/>
    <p:sldId id="283" r:id="rId17"/>
    <p:sldId id="282" r:id="rId18"/>
    <p:sldId id="285" r:id="rId19"/>
    <p:sldId id="281" r:id="rId20"/>
    <p:sldId id="280" r:id="rId21"/>
    <p:sldId id="279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29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B957E-E1F7-4494-AF89-78505BED291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9A8B8-6E0C-483C-934B-380E5467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9A8B8-6E0C-483C-934B-380E5467C6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6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Stored Procedure?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stored procedure is a prepared SQL code that you can save, so the code can be reused over and over again.</a:t>
            </a:r>
          </a:p>
          <a:p>
            <a:endParaRPr lang="en-US" dirty="0"/>
          </a:p>
          <a:p>
            <a:r>
              <a:rPr lang="en-US" dirty="0"/>
              <a:t>So if you have an SQL query that you write over and over again, save it as a stored procedure, and then just call it to execute it.</a:t>
            </a:r>
          </a:p>
          <a:p>
            <a:endParaRPr lang="en-US" dirty="0"/>
          </a:p>
          <a:p>
            <a:r>
              <a:rPr lang="en-US" dirty="0"/>
              <a:t>You can also pass parameters to a stored procedure, so that the stored procedure can act based on the parameter value(s) that is passed.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5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7AF3F8A6-7919-20A3-5194-6FACF7EEE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"/>
            <a:ext cx="9144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25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3D6C410E-640C-413C-2C6B-0F7098DD5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895161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50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DF3F94-6572-B73D-D7C7-AB5F30AF6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2" y="914400"/>
            <a:ext cx="8943336" cy="398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04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19EE91A-09CA-884A-CE19-AEC95A308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42" y="673748"/>
            <a:ext cx="8889941" cy="551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68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E371022-0DC7-23E1-F9EB-B22905024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8686800" cy="457200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A692503-E3A2-8568-4DF5-1F6457183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44" y="4724401"/>
            <a:ext cx="6703255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44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4827AF38-ADA1-B591-ADDC-659442B47FCD}"/>
              </a:ext>
            </a:extLst>
          </p:cNvPr>
          <p:cNvSpPr txBox="1"/>
          <p:nvPr/>
        </p:nvSpPr>
        <p:spPr>
          <a:xfrm>
            <a:off x="152400" y="228600"/>
            <a:ext cx="627633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/>
              <a:t>Declare a Variable in a Stored Procedure:</a:t>
            </a:r>
            <a:endParaRPr lang="ar-SA" sz="2800" b="1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778A3909-713C-D531-C861-9071CC8BD386}"/>
              </a:ext>
            </a:extLst>
          </p:cNvPr>
          <p:cNvSpPr txBox="1"/>
          <p:nvPr/>
        </p:nvSpPr>
        <p:spPr>
          <a:xfrm>
            <a:off x="152400" y="1219200"/>
            <a:ext cx="6096000" cy="2980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/>
              <a:t>DECLARE </a:t>
            </a:r>
            <a:r>
              <a:rPr lang="ar-SA" sz="2800" dirty="0" err="1"/>
              <a:t>my_variable</a:t>
            </a:r>
            <a:r>
              <a:rPr lang="ar-SA" sz="2800" dirty="0"/>
              <a:t> INT DEFAULT </a:t>
            </a:r>
            <a:r>
              <a:rPr lang="en-US" sz="2800" dirty="0"/>
              <a:t>0 ;</a:t>
            </a:r>
          </a:p>
          <a:p>
            <a:endParaRPr lang="en-US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DECLARE: Used to declare a variable.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my_variable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name of the variable.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INT: The data type (in this example, it’s an integer).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DEFAULT: Sets the initial value (0 in this example).</a:t>
            </a:r>
          </a:p>
          <a:p>
            <a:r>
              <a:rPr lang="en-US" sz="2800" dirty="0"/>
              <a:t>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599183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351B0EFB-684A-A364-79F6-F957C3F212E6}"/>
              </a:ext>
            </a:extLst>
          </p:cNvPr>
          <p:cNvSpPr txBox="1"/>
          <p:nvPr/>
        </p:nvSpPr>
        <p:spPr>
          <a:xfrm>
            <a:off x="152400" y="304800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Using an IF Statement</a:t>
            </a:r>
            <a:endParaRPr lang="ar-SA" sz="2800" b="1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CB82A26-ECD0-7301-F407-F5735B459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3" y="1219200"/>
            <a:ext cx="8998634" cy="322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348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B392077-3359-A174-A1CF-1995E6BCC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14600"/>
            <a:ext cx="7075956" cy="3524423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107A5C0-C659-A218-8444-7D44C1B0A0DD}"/>
              </a:ext>
            </a:extLst>
          </p:cNvPr>
          <p:cNvSpPr txBox="1"/>
          <p:nvPr/>
        </p:nvSpPr>
        <p:spPr>
          <a:xfrm>
            <a:off x="228600" y="23446"/>
            <a:ext cx="4572000" cy="2878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Using a LOOP Statement</a:t>
            </a:r>
          </a:p>
          <a:p>
            <a:endParaRPr lang="en-US" sz="2800" b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LOOP: Starts a loop.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LEAVE: Used to exit the loop based on a condition.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simple_loop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label for the loop.</a:t>
            </a:r>
          </a:p>
          <a:p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4232940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0107A5C0-C659-A218-8444-7D44C1B0A0DD}"/>
              </a:ext>
            </a:extLst>
          </p:cNvPr>
          <p:cNvSpPr txBox="1"/>
          <p:nvPr/>
        </p:nvSpPr>
        <p:spPr>
          <a:xfrm>
            <a:off x="152400" y="609600"/>
            <a:ext cx="4572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Using a LOOP Statement</a:t>
            </a:r>
          </a:p>
          <a:p>
            <a:endParaRPr lang="en-US" sz="2800" b="1" dirty="0"/>
          </a:p>
          <a:p>
            <a:endParaRPr lang="ar-SA" sz="2800" b="1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1CCB068-769E-4A1B-263D-AE40048C0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08" y="1820984"/>
            <a:ext cx="8651792" cy="157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66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B44A48E-9D95-00E5-D038-85488B396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33400"/>
            <a:ext cx="7053672" cy="601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2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3497A-880E-4CCD-BCF9-D37F34728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Gains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20DAF-46A7-433C-9EC9-73E9D6483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Processing of complex business rules may be performed with the database – and therefore by the server. </a:t>
            </a:r>
          </a:p>
          <a:p>
            <a:endParaRPr lang="en-US" dirty="0"/>
          </a:p>
          <a:p>
            <a:r>
              <a:rPr lang="en-US" dirty="0"/>
              <a:t>Since the procedural code is stored within the database and is fairly static, you may benefit from reuse of the same queries within the database.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49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E9DEEE61-FD27-4B69-5128-947661063958}"/>
              </a:ext>
            </a:extLst>
          </p:cNvPr>
          <p:cNvSpPr txBox="1"/>
          <p:nvPr/>
        </p:nvSpPr>
        <p:spPr>
          <a:xfrm>
            <a:off x="304800" y="762000"/>
            <a:ext cx="7391400" cy="2963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DECLARE counter: Declares a variable counter to keep track of the number of loop iterations.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DECLARE result: Declares a variable result to store text results generated inside the loop.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LOOP: The loop repeats the code until the counter reaches 10.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counter % 2 = 0 THEN: Checks whether the number is even or odd.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my_loop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Exits the loop when the counter reaches 10.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result: Displays the accumulated result text from the loop.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4B8E2646-3A1B-A3D1-D38D-A339EB9D99AE}"/>
              </a:ext>
            </a:extLst>
          </p:cNvPr>
          <p:cNvSpPr txBox="1"/>
          <p:nvPr/>
        </p:nvSpPr>
        <p:spPr>
          <a:xfrm>
            <a:off x="317695" y="3962400"/>
            <a:ext cx="6172200" cy="2461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Points in loop :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ITERATE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This is the key to simulating a CONTINUE in MySQL. It allows you to skip the rest of the loop’s code and move to the next iteration.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If you want to completely exit the loop based on a condition, you use LEAVE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27154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4063D92-76EF-AC17-75B4-DE4FC47C3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94860"/>
            <a:ext cx="7709506" cy="560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8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27E951-8A54-4D8B-890F-BCD16F252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6103"/>
            <a:ext cx="9144000" cy="196579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7BCD595B-AAEE-40FF-B266-BC48D11E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marL="969963" indent="-969963" algn="l"/>
            <a:r>
              <a:rPr lang="en-US" sz="2800" b="1" dirty="0"/>
              <a:t>Mode: </a:t>
            </a:r>
            <a:br>
              <a:rPr lang="en-US" sz="2800" dirty="0"/>
            </a:br>
            <a:r>
              <a:rPr lang="en-US" sz="2800" dirty="0"/>
              <a:t>how the parameter value can be changed in the program unit 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918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CBBA3-8CE1-47EE-827F-B9DBDD49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Named Program Units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20ADB-1A60-47CE-BE61-CD1A9A2EC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Server-side program units.</a:t>
            </a:r>
          </a:p>
          <a:p>
            <a:r>
              <a:rPr lang="en-US" dirty="0"/>
              <a:t>Client-side program units.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8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5E0B-02AF-45DA-84EB-A3E0218D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Server-side program units.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387A7-6CAC-4402-8773-286244441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are stored in the database as database objects and execute on the database server. </a:t>
            </a:r>
          </a:p>
          <a:p>
            <a:endParaRPr lang="en-US" dirty="0"/>
          </a:p>
          <a:p>
            <a:r>
              <a:rPr lang="en-US" dirty="0"/>
              <a:t>Advantages: </a:t>
            </a:r>
          </a:p>
          <a:p>
            <a:pPr lvl="1"/>
            <a:r>
              <a:rPr lang="en-US" dirty="0"/>
              <a:t>Stored in a central location accessible to all database users. </a:t>
            </a:r>
          </a:p>
          <a:p>
            <a:pPr lvl="1"/>
            <a:r>
              <a:rPr lang="en-US" dirty="0"/>
              <a:t>Always available whenever a database connection is made. </a:t>
            </a:r>
          </a:p>
          <a:p>
            <a:endParaRPr lang="en-US" dirty="0"/>
          </a:p>
          <a:p>
            <a:r>
              <a:rPr lang="en-US" dirty="0"/>
              <a:t>Disadvantages </a:t>
            </a:r>
          </a:p>
          <a:p>
            <a:pPr lvl="1"/>
            <a:r>
              <a:rPr lang="en-US" dirty="0"/>
              <a:t>Forces all processing to be done on the database server. </a:t>
            </a:r>
          </a:p>
          <a:p>
            <a:pPr lvl="1"/>
            <a:r>
              <a:rPr lang="en-US" dirty="0"/>
              <a:t>If database server is very busy, the response time will be very slow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64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59F58-412F-43D0-8E6C-6B6295317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2400"/>
            <a:ext cx="8610600" cy="6858000"/>
          </a:xfrm>
        </p:spPr>
        <p:txBody>
          <a:bodyPr>
            <a:normAutofit/>
          </a:bodyPr>
          <a:lstStyle/>
          <a:p>
            <a:r>
              <a:rPr lang="en-US" sz="2400" dirty="0"/>
              <a:t>The DELIMITER command in MySQL is used to change the default statement delimiter, which is typically a semicolon (;). This is especially useful when creating stored procedures, functions, or triggers that contain multiple SQL statements.</a:t>
            </a:r>
          </a:p>
          <a:p>
            <a:endParaRPr lang="en-US" sz="2400" dirty="0"/>
          </a:p>
          <a:p>
            <a:r>
              <a:rPr lang="en-US" sz="2400" dirty="0"/>
              <a:t>Why Change the Delimiter?</a:t>
            </a:r>
          </a:p>
          <a:p>
            <a:r>
              <a:rPr lang="en-US" sz="2400" dirty="0"/>
              <a:t>By default, MySQL uses the semicolon (;) to indicate the end of an SQL statement. However, when writing stored procedures, functions, or triggers, you need to write multiple SQL statements within a single block of code. If you used the semicolon inside the procedure, MySQL would think that the statement ends there, which would cause </a:t>
            </a:r>
            <a:r>
              <a:rPr lang="en-US" sz="2400" dirty="0" err="1"/>
              <a:t>errors.To</a:t>
            </a:r>
            <a:r>
              <a:rPr lang="en-US" sz="2400" dirty="0"/>
              <a:t> prevent this, you temporarily change the delimiter to something else (often $$, but it can be any string that isn't used in the code). After the stored procedure or function is defined, you can change the delimiter back to the default semicolon.</a:t>
            </a:r>
          </a:p>
        </p:txBody>
      </p:sp>
    </p:spTree>
    <p:extLst>
      <p:ext uri="{BB962C8B-B14F-4D97-AF65-F5344CB8AC3E}">
        <p14:creationId xmlns:p14="http://schemas.microsoft.com/office/powerpoint/2010/main" val="255147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FCD0-D8A2-4C06-9C00-37E9DB75C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Stored Procedure Syntax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16BC6364-A90E-09CA-35A8-538DA6F0C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059363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Stored Procedure Syntax 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(without</a:t>
            </a:r>
            <a:r>
              <a:rPr lang="en-US" sz="3200" dirty="0">
                <a:solidFill>
                  <a:srgbClr val="FF0000"/>
                </a:solidFill>
              </a:rPr>
              <a:t> Delimiter) 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:</a:t>
            </a:r>
          </a:p>
          <a:p>
            <a:pPr marL="0" indent="0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highlight>
                  <a:srgbClr val="E7E9EB"/>
                </a:highlight>
                <a:latin typeface="Verdana" panose="020B0604030504040204" pitchFamily="34" charset="0"/>
              </a:rPr>
            </a:b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CREATE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PROCEDURE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procedure_name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2400" b="0" i="1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parameter if there 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br>
              <a:rPr lang="en-US" sz="2400" dirty="0"/>
            </a:br>
            <a:r>
              <a:rPr lang="en-US" sz="24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Begin</a:t>
            </a:r>
          </a:p>
          <a:p>
            <a:pPr marL="0" indent="0">
              <a:buNone/>
            </a:pPr>
            <a:r>
              <a:rPr lang="en-US" sz="2400" i="1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Variable_devlare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br>
              <a:rPr lang="en-US" sz="2400" dirty="0"/>
            </a:br>
            <a:r>
              <a:rPr lang="en-US" sz="24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sql_statement</a:t>
            </a:r>
            <a:br>
              <a:rPr lang="en-US" sz="2400" dirty="0"/>
            </a:b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 ; </a:t>
            </a:r>
            <a:endParaRPr lang="ar-SA" sz="2400" dirty="0">
              <a:solidFill>
                <a:srgbClr val="0000CD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36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FCD0-D8A2-4C06-9C00-37E9DB75C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Stored Procedure Syntax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16BC6364-A90E-09CA-35A8-538DA6F0C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059363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Stored Procedure Syntax 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(with</a:t>
            </a:r>
            <a:r>
              <a:rPr lang="en-US" sz="3200" dirty="0">
                <a:solidFill>
                  <a:srgbClr val="FF0000"/>
                </a:solidFill>
              </a:rPr>
              <a:t> Delimiter) 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:</a:t>
            </a:r>
          </a:p>
          <a:p>
            <a:pPr algn="l"/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DELIMITER </a:t>
            </a:r>
            <a:r>
              <a:rPr lang="en-US" sz="2400" dirty="0">
                <a:highlight>
                  <a:srgbClr val="FFFFFF"/>
                </a:highlight>
                <a:latin typeface="Consolas" panose="020B0609020204030204" pitchFamily="49" charset="0"/>
              </a:rPr>
              <a:t>$$</a:t>
            </a:r>
            <a:br>
              <a:rPr lang="en-US" sz="2400" b="0" i="0" dirty="0">
                <a:solidFill>
                  <a:srgbClr val="000000"/>
                </a:solidFill>
                <a:effectLst/>
                <a:highlight>
                  <a:srgbClr val="E7E9EB"/>
                </a:highlight>
                <a:latin typeface="Verdana" panose="020B0604030504040204" pitchFamily="34" charset="0"/>
              </a:rPr>
            </a:b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CREATE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PROCEDURE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procedure_name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2400" b="0" i="1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parameter if there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Begin</a:t>
            </a:r>
          </a:p>
          <a:p>
            <a:pPr marL="0" indent="0">
              <a:buNone/>
            </a:pPr>
            <a:r>
              <a:rPr lang="en-US" sz="2400" i="1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Variable_devlare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br>
              <a:rPr lang="en-US" sz="2400" dirty="0"/>
            </a:br>
            <a:r>
              <a:rPr lang="en-US" sz="24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sql_statement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 </a:t>
            </a:r>
            <a:r>
              <a:rPr lang="en-US" sz="2400" dirty="0">
                <a:highlight>
                  <a:srgbClr val="FFFFFF"/>
                </a:highlight>
                <a:latin typeface="Consolas" panose="020B0609020204030204" pitchFamily="49" charset="0"/>
              </a:rPr>
              <a:t>$$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DELIMITER ;  </a:t>
            </a:r>
            <a:endParaRPr lang="ar-SA" sz="2400" dirty="0">
              <a:solidFill>
                <a:srgbClr val="0000CD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59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FCD0-D8A2-4C06-9C00-37E9DB75C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Stored Procedure Syntax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4C474C1-113F-AD83-5C89-7CB515D83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Execute a Stored Procedure: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  <a:p>
            <a:pPr algn="l"/>
            <a:r>
              <a:rPr lang="en-US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call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procedure_name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2800" dirty="0">
                <a:solidFill>
                  <a:srgbClr val="FF0000"/>
                </a:solidFill>
              </a:rPr>
              <a:t>Argument  if there</a:t>
            </a:r>
            <a:r>
              <a:rPr lang="en-US" sz="2800" dirty="0"/>
              <a:t> 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highlight>
                  <a:srgbClr val="E7E9EB"/>
                </a:highlight>
                <a:latin typeface="Verdana" panose="020B0604030504040204" pitchFamily="34" charset="0"/>
              </a:rPr>
            </a:br>
            <a:endParaRPr lang="en-US" b="0" i="0" dirty="0">
              <a:solidFill>
                <a:srgbClr val="000000"/>
              </a:solidFill>
              <a:effectLst/>
              <a:highlight>
                <a:srgbClr val="E7E9EB"/>
              </a:highlight>
              <a:latin typeface="Verdana" panose="020B0604030504040204" pitchFamily="34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06197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60ECB2-9FCB-D636-4AA9-31FA25B7F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Drop Procedure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FFA07D-BC53-11B1-0E6D-EE293F34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DROP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PROCEDURE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dirty="0" err="1">
                <a:solidFill>
                  <a:srgbClr val="FF0000"/>
                </a:solidFill>
              </a:rPr>
              <a:t>EXIST</a:t>
            </a:r>
            <a:r>
              <a:rPr lang="en-US" sz="32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procedure_name</a:t>
            </a:r>
            <a:r>
              <a:rPr lang="en-US" dirty="0"/>
              <a:t>;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700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</TotalTime>
  <Words>733</Words>
  <Application>Microsoft Office PowerPoint</Application>
  <PresentationFormat>عرض على الشاشة (4:3)</PresentationFormat>
  <Paragraphs>73</Paragraphs>
  <Slides>22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30" baseType="lpstr">
      <vt:lpstr>Arial</vt:lpstr>
      <vt:lpstr>Calibri</vt:lpstr>
      <vt:lpstr>Consolas</vt:lpstr>
      <vt:lpstr>Courier New</vt:lpstr>
      <vt:lpstr>Segoe UI</vt:lpstr>
      <vt:lpstr>Symbol</vt:lpstr>
      <vt:lpstr>Verdana</vt:lpstr>
      <vt:lpstr>Office Theme</vt:lpstr>
      <vt:lpstr>What is a Stored Procedure?</vt:lpstr>
      <vt:lpstr>Performance Gains </vt:lpstr>
      <vt:lpstr>Named Program Units </vt:lpstr>
      <vt:lpstr>Server-side program units.</vt:lpstr>
      <vt:lpstr>عرض تقديمي في PowerPoint</vt:lpstr>
      <vt:lpstr>Stored Procedure Syntax</vt:lpstr>
      <vt:lpstr>Stored Procedure Syntax</vt:lpstr>
      <vt:lpstr>Stored Procedure Syntax</vt:lpstr>
      <vt:lpstr>Drop Procedure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Mode:  how the parameter value can be changed in the program unit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Lona Sleet</cp:lastModifiedBy>
  <cp:revision>197</cp:revision>
  <dcterms:created xsi:type="dcterms:W3CDTF">2006-08-16T00:00:00Z</dcterms:created>
  <dcterms:modified xsi:type="dcterms:W3CDTF">2024-08-26T11:25:40Z</dcterms:modified>
</cp:coreProperties>
</file>