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9" r:id="rId2"/>
    <p:sldId id="346" r:id="rId3"/>
    <p:sldId id="320" r:id="rId4"/>
    <p:sldId id="325" r:id="rId5"/>
    <p:sldId id="322" r:id="rId6"/>
    <p:sldId id="326" r:id="rId7"/>
    <p:sldId id="324" r:id="rId8"/>
    <p:sldId id="327" r:id="rId9"/>
    <p:sldId id="328" r:id="rId10"/>
    <p:sldId id="329" r:id="rId11"/>
    <p:sldId id="347" r:id="rId12"/>
    <p:sldId id="369" r:id="rId13"/>
    <p:sldId id="331" r:id="rId14"/>
    <p:sldId id="333" r:id="rId15"/>
    <p:sldId id="334" r:id="rId16"/>
    <p:sldId id="358" r:id="rId17"/>
    <p:sldId id="335" r:id="rId18"/>
    <p:sldId id="359" r:id="rId19"/>
    <p:sldId id="336" r:id="rId20"/>
    <p:sldId id="337" r:id="rId21"/>
    <p:sldId id="345" r:id="rId22"/>
    <p:sldId id="338" r:id="rId23"/>
    <p:sldId id="339" r:id="rId24"/>
    <p:sldId id="340" r:id="rId25"/>
    <p:sldId id="355" r:id="rId26"/>
    <p:sldId id="356" r:id="rId27"/>
    <p:sldId id="361" r:id="rId28"/>
    <p:sldId id="362" r:id="rId29"/>
    <p:sldId id="363" r:id="rId30"/>
    <p:sldId id="354" r:id="rId31"/>
    <p:sldId id="341" r:id="rId32"/>
    <p:sldId id="360" r:id="rId33"/>
    <p:sldId id="364" r:id="rId34"/>
    <p:sldId id="344" r:id="rId35"/>
    <p:sldId id="352" r:id="rId36"/>
    <p:sldId id="351" r:id="rId37"/>
    <p:sldId id="353" r:id="rId38"/>
    <p:sldId id="350" r:id="rId39"/>
    <p:sldId id="349" r:id="rId40"/>
    <p:sldId id="342" r:id="rId41"/>
    <p:sldId id="365" r:id="rId42"/>
    <p:sldId id="366" r:id="rId43"/>
    <p:sldId id="348" r:id="rId44"/>
    <p:sldId id="343" r:id="rId45"/>
    <p:sldId id="367" r:id="rId46"/>
    <p:sldId id="36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05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CD055-8ADB-493B-93B4-4748277287EE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7600-1B27-4896-B981-29FA09DE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2268300"/>
            <a:ext cx="45924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4275200"/>
            <a:ext cx="24021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24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8.png"/><Relationship Id="rId7" Type="http://schemas.openxmlformats.org/officeDocument/2006/relationships/image" Target="../media/image3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.png"/><Relationship Id="rId7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YFVsUqY6zc" TargetMode="External"/><Relationship Id="rId5" Type="http://schemas.openxmlformats.org/officeDocument/2006/relationships/hyperlink" Target="https://www.youtube.com/watch?v=iwUfDM6AVuU" TargetMode="External"/><Relationship Id="rId4" Type="http://schemas.openxmlformats.org/officeDocument/2006/relationships/hyperlink" Target="https://www.youtube.com/watch?v=CaaLw01fMo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 rot="-5400000" flipH="1">
            <a:off x="-1955978" y="3080722"/>
            <a:ext cx="4133056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9664"/>
            <a:ext cx="3923332" cy="132311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7" y="990600"/>
            <a:ext cx="4761373" cy="50292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51610"/>
            <a:ext cx="3042920" cy="228219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38600"/>
            <a:ext cx="304292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46723"/>
            <a:ext cx="4831704" cy="276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60" y="3656622"/>
            <a:ext cx="40084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2" y="846723"/>
            <a:ext cx="3029517" cy="242987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" y="3276600"/>
            <a:ext cx="353503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4" y="3326423"/>
            <a:ext cx="54102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" y="755276"/>
            <a:ext cx="5486400" cy="259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32" y="6052906"/>
            <a:ext cx="40005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918931"/>
            <a:ext cx="3619500" cy="27432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35" y="3780692"/>
            <a:ext cx="267843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4" y="1608992"/>
            <a:ext cx="2305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38" y="1989992"/>
            <a:ext cx="4234892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8" y="1905000"/>
            <a:ext cx="4495800" cy="324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106184" y="838200"/>
            <a:ext cx="3969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توصيل دائرة مفتاح مفرد مع مصباح وإضافة بريزة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" y="857774"/>
            <a:ext cx="64198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1" y="802522"/>
            <a:ext cx="5805070" cy="293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0" y="3657600"/>
            <a:ext cx="9124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b="1" dirty="0"/>
              <a:t>نظرية عمل الدائرة</a:t>
            </a:r>
          </a:p>
          <a:p>
            <a:pPr algn="just" rtl="1"/>
            <a:r>
              <a:rPr lang="ar-SA" dirty="0"/>
              <a:t>تكون الدائرة في حالة فصل إذا كان المفتاح مفتوحاً وإذا أغلق المفتاح فإن التيار يسري عبر نقاط المفتاح من الخط </a:t>
            </a:r>
            <a:r>
              <a:rPr lang="en-US" dirty="0"/>
              <a:t>L1 </a:t>
            </a:r>
            <a:r>
              <a:rPr lang="ar-SA" dirty="0"/>
              <a:t>إلى المصباح فيضيء وتكتمل الدائرة بخط التعادل </a:t>
            </a:r>
            <a:r>
              <a:rPr lang="en-US" dirty="0"/>
              <a:t>N .</a:t>
            </a:r>
          </a:p>
          <a:p>
            <a:pPr algn="just" rtl="1"/>
            <a:r>
              <a:rPr lang="ar-SA" dirty="0"/>
              <a:t>أما البريزة فتوصل مع المنبع </a:t>
            </a:r>
            <a:r>
              <a:rPr lang="en-US" dirty="0"/>
              <a:t>PE,N,L </a:t>
            </a:r>
            <a:r>
              <a:rPr lang="ar-SA" dirty="0"/>
              <a:t>بالتوازي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73" y="766374"/>
            <a:ext cx="4935033" cy="334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7" y="917330"/>
            <a:ext cx="4655691" cy="244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1"/>
            <a:ext cx="4219888" cy="296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533400" y="83820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000" b="1" dirty="0" smtClean="0">
                <a:cs typeface="+mj-cs"/>
              </a:rPr>
              <a:t>توصيله </a:t>
            </a:r>
            <a:r>
              <a:rPr lang="ar-SA" sz="2000" b="1" dirty="0">
                <a:cs typeface="+mj-cs"/>
              </a:rPr>
              <a:t>مصباح مفرد لاناره </a:t>
            </a:r>
            <a:r>
              <a:rPr lang="ar-SA" sz="2000" b="1" dirty="0" smtClean="0">
                <a:cs typeface="+mj-cs"/>
              </a:rPr>
              <a:t>مصباحين  (</a:t>
            </a:r>
            <a:r>
              <a:rPr lang="en-US" sz="2000" b="1" dirty="0" smtClean="0">
                <a:cs typeface="+mj-cs"/>
              </a:rPr>
              <a:t>75,100 watt</a:t>
            </a:r>
            <a:r>
              <a:rPr lang="ar-SA" sz="2000" b="1" dirty="0" smtClean="0">
                <a:cs typeface="+mj-cs"/>
              </a:rPr>
              <a:t>)على </a:t>
            </a:r>
            <a:r>
              <a:rPr lang="ar-SA" sz="2000" b="1" dirty="0">
                <a:cs typeface="+mj-cs"/>
              </a:rPr>
              <a:t>التوالي </a:t>
            </a:r>
            <a:r>
              <a:rPr lang="ar-SA" sz="2000" b="1" dirty="0" smtClean="0">
                <a:cs typeface="+mj-cs"/>
              </a:rPr>
              <a:t>باستخدام مفتاح  مفرد  </a:t>
            </a:r>
            <a:endParaRPr lang="en-US" sz="2000" dirty="0"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0392"/>
            <a:ext cx="544130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252863"/>
              </p:ext>
            </p:extLst>
          </p:nvPr>
        </p:nvGraphicFramePr>
        <p:xfrm>
          <a:off x="11723" y="4800600"/>
          <a:ext cx="5623560" cy="73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11780"/>
                <a:gridCol w="2811780"/>
              </a:tblGrid>
              <a:tr h="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dirty="0" err="1" smtClean="0">
                          <a:effectLst/>
                        </a:rPr>
                        <a:t>القدره</a:t>
                      </a:r>
                      <a:r>
                        <a:rPr lang="ar-SA" sz="1200" dirty="0" smtClean="0">
                          <a:effectLst/>
                        </a:rPr>
                        <a:t> ب</a:t>
                      </a:r>
                      <a:r>
                        <a:rPr lang="en-US" sz="1200" dirty="0" smtClean="0">
                          <a:effectLst/>
                        </a:rPr>
                        <a:t>)</a:t>
                      </a:r>
                      <a:r>
                        <a:rPr lang="ar-SA" sz="1200" dirty="0" smtClean="0">
                          <a:effectLst/>
                        </a:rPr>
                        <a:t>الواط)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)</a:t>
                      </a:r>
                      <a:r>
                        <a:rPr lang="en-US" sz="1200">
                          <a:effectLst/>
                        </a:rPr>
                        <a:t>Voltage </a:t>
                      </a:r>
                      <a:r>
                        <a:rPr lang="ar-SA" sz="1200">
                          <a:effectLst/>
                        </a:rPr>
                        <a:t>الجهد (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المصباح الاول (75)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139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المصباح الثاني (100)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81V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Itot</a:t>
                      </a:r>
                      <a:r>
                        <a:rPr lang="en-US" sz="1200" dirty="0">
                          <a:effectLst/>
                        </a:rPr>
                        <a:t>=0.22 A </a:t>
                      </a:r>
                      <a:r>
                        <a:rPr lang="ar-SA" sz="1200" dirty="0">
                          <a:effectLst/>
                        </a:rPr>
                        <a:t>التيار المار يكون متساوي في جميع الاجزاء :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65" y="22860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34691" y="1954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41" y="1676400"/>
            <a:ext cx="48291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/>
          <p:nvPr/>
        </p:nvSpPr>
        <p:spPr>
          <a:xfrm>
            <a:off x="1170741" y="85733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b="1" dirty="0"/>
              <a:t>توصيله مصباح مفرد لاناره مصباحين  (</a:t>
            </a:r>
            <a:r>
              <a:rPr lang="en-US" b="1" dirty="0"/>
              <a:t>75,100 watt</a:t>
            </a:r>
            <a:r>
              <a:rPr lang="ar-SA" b="1" dirty="0"/>
              <a:t>)على </a:t>
            </a:r>
            <a:r>
              <a:rPr lang="ar-SA" b="1" dirty="0" smtClean="0"/>
              <a:t>التوازي </a:t>
            </a:r>
            <a:r>
              <a:rPr lang="ar-SA" b="1" dirty="0"/>
              <a:t>باستخدام مفتاح  مفرد  </a:t>
            </a:r>
            <a:endParaRPr lang="en-US" dirty="0"/>
          </a:p>
        </p:txBody>
      </p:sp>
      <p:graphicFrame>
        <p:nvGraphicFramePr>
          <p:cNvPr id="11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15097"/>
              </p:ext>
            </p:extLst>
          </p:nvPr>
        </p:nvGraphicFramePr>
        <p:xfrm>
          <a:off x="457200" y="4706607"/>
          <a:ext cx="5623560" cy="1066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11780"/>
                <a:gridCol w="2811780"/>
              </a:tblGrid>
              <a:tr h="21336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200" dirty="0" err="1" smtClean="0">
                          <a:effectLst/>
                        </a:rPr>
                        <a:t>القدره</a:t>
                      </a:r>
                      <a:r>
                        <a:rPr lang="ar-SA" sz="1200" dirty="0" smtClean="0">
                          <a:effectLst/>
                        </a:rPr>
                        <a:t> ب(الواط)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(I)</a:t>
                      </a:r>
                      <a:r>
                        <a:rPr lang="ar-SA" sz="1200">
                          <a:effectLst/>
                        </a:rPr>
                        <a:t>التيار 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المصباح الاول (75)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0.28 A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>
                          <a:effectLst/>
                        </a:rPr>
                        <a:t>المصباح الثاني (100)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0.39 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2672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ar-SA" sz="1200" dirty="0">
                          <a:effectLst/>
                        </a:rPr>
                        <a:t>التيار الكلي =0.73 امبير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V=225v </a:t>
                      </a:r>
                      <a:r>
                        <a:rPr lang="ar-SA" sz="1200" dirty="0">
                          <a:effectLst/>
                        </a:rPr>
                        <a:t>الجهد يكون متساوي في جميع الاجزاء :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1" y="1201117"/>
            <a:ext cx="29622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4" y="1708638"/>
            <a:ext cx="5233191" cy="397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81400" y="736453"/>
            <a:ext cx="5528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توصيل دائرة مفتاح مزدوج لإضاءة مصباح متوهج ومصباح فلورسنت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08" y="838200"/>
            <a:ext cx="26003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8861"/>
            <a:ext cx="3668160" cy="238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68" y="825485"/>
            <a:ext cx="2322799" cy="27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15" y="4083369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15" y="4235769"/>
            <a:ext cx="457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2" y="1314852"/>
            <a:ext cx="5006158" cy="485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 rot="5400000">
            <a:off x="744971" y="1049773"/>
            <a:ext cx="3541450" cy="441740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467544" y="4293096"/>
            <a:ext cx="5256584" cy="672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 smtClean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Summer Semester 2024/2025</a:t>
            </a: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306993" y="1676400"/>
            <a:ext cx="4184731" cy="19923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LECTURE3:</a:t>
            </a:r>
            <a:b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ELECTRICAL SWITCHES</a:t>
            </a:r>
            <a:endParaRPr sz="2800" b="1" dirty="0">
              <a:solidFill>
                <a:schemeClr val="accent4">
                  <a:lumMod val="75000"/>
                </a:schemeClr>
              </a:solidFill>
              <a:sym typeface="Livvic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-1660175" y="3147927"/>
            <a:ext cx="3541452" cy="221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75" y="68627"/>
            <a:ext cx="3923332" cy="122677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0" y="6405331"/>
            <a:ext cx="9144000" cy="4526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                                       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87752"/>
            <a:ext cx="3697813" cy="257860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16" y="4495800"/>
            <a:ext cx="22783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89" y="748790"/>
            <a:ext cx="17430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36" y="1085166"/>
            <a:ext cx="594249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445889" y="403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SA" b="1" dirty="0"/>
              <a:t>تطبيقات للدوائر السابقة :</a:t>
            </a:r>
          </a:p>
          <a:p>
            <a:pPr algn="r"/>
            <a:r>
              <a:rPr lang="ar-SA" dirty="0"/>
              <a:t>تركيب إضاءة مزدوجة ، و مكان التنفيذ هو غرفة الحمام.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562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5482001"/>
            <a:ext cx="6371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الهدف من تركيبة الإضاءة المزدوجة هو التحكم من مكان واحد ، و بصفة منفصلة</a:t>
            </a:r>
          </a:p>
          <a:p>
            <a:pPr algn="just" rtl="1"/>
            <a:r>
              <a:rPr lang="ar-SA" dirty="0"/>
              <a:t>في دائرتين مختلفتين.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12" y="1406946"/>
            <a:ext cx="2376479" cy="31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86" y="1898851"/>
            <a:ext cx="4118964" cy="203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89" y="3932706"/>
            <a:ext cx="1666725" cy="23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4251884"/>
            <a:ext cx="6062663" cy="202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341356" y="828002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/>
              <a:t>توصيل دائرة مفتاح طرف سلم مع مصباحين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02655"/>
            <a:ext cx="28098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82" y="1174130"/>
            <a:ext cx="4523141" cy="389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34205" y="13716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ar-SA" b="1" dirty="0">
                <a:solidFill>
                  <a:srgbClr val="FF0000"/>
                </a:solidFill>
              </a:rPr>
              <a:t>نظرية عمل الدائرة :</a:t>
            </a:r>
          </a:p>
          <a:p>
            <a:pPr algn="just" rtl="1"/>
            <a:r>
              <a:rPr lang="ar-SA" dirty="0"/>
              <a:t>في هذه الدائرة يقوم مفتاحي </a:t>
            </a:r>
            <a:r>
              <a:rPr lang="en-US" dirty="0"/>
              <a:t>Q</a:t>
            </a:r>
            <a:r>
              <a:rPr lang="en-US" sz="1400" dirty="0"/>
              <a:t>1</a:t>
            </a:r>
            <a:r>
              <a:rPr lang="en-US" dirty="0"/>
              <a:t> </a:t>
            </a:r>
            <a:r>
              <a:rPr lang="ar-SA" dirty="0"/>
              <a:t>و </a:t>
            </a:r>
            <a:r>
              <a:rPr lang="en-US" dirty="0"/>
              <a:t>Q</a:t>
            </a:r>
            <a:r>
              <a:rPr lang="en-US" sz="1400" dirty="0"/>
              <a:t>2</a:t>
            </a:r>
            <a:r>
              <a:rPr lang="en-US" dirty="0"/>
              <a:t> </a:t>
            </a:r>
            <a:r>
              <a:rPr lang="ar-SA" dirty="0"/>
              <a:t>بتوصيل التيار إلى المصباحين </a:t>
            </a:r>
            <a:r>
              <a:rPr lang="en-US" dirty="0"/>
              <a:t>E</a:t>
            </a:r>
            <a:r>
              <a:rPr lang="en-US" sz="1600" dirty="0"/>
              <a:t>2</a:t>
            </a:r>
            <a:r>
              <a:rPr lang="en-US" dirty="0"/>
              <a:t> ,</a:t>
            </a:r>
            <a:r>
              <a:rPr lang="en-US" dirty="0" smtClean="0"/>
              <a:t>E</a:t>
            </a:r>
            <a:r>
              <a:rPr lang="en-US" sz="1600" dirty="0" smtClean="0"/>
              <a:t>1</a:t>
            </a:r>
            <a:r>
              <a:rPr lang="en-US" dirty="0" smtClean="0"/>
              <a:t> </a:t>
            </a:r>
            <a:r>
              <a:rPr lang="ar-SA" dirty="0"/>
              <a:t>بالتناوب بحيث يمكن التحكم بتشغيل أو فصل الدائرة عن طريق أي مفتاح أو التشغيل من</a:t>
            </a:r>
          </a:p>
          <a:p>
            <a:pPr algn="just" rtl="1"/>
            <a:r>
              <a:rPr lang="ar-SA" dirty="0"/>
              <a:t>مفتاح والفصل من الآخر والعكس وتكتمل الدائرة بتوصيل المصباحين بخط التعادل </a:t>
            </a:r>
            <a:r>
              <a:rPr lang="en-US" dirty="0"/>
              <a:t>N .</a:t>
            </a:r>
          </a:p>
          <a:p>
            <a:pPr algn="just" rtl="1"/>
            <a:r>
              <a:rPr lang="ar-SA" dirty="0"/>
              <a:t>يمكن توصيل مصباح أو عدة مصابيح على التوازي مع مصباح الدائرة الأساسي.</a:t>
            </a:r>
          </a:p>
          <a:p>
            <a:pPr algn="just" rtl="1"/>
            <a:r>
              <a:rPr lang="ar-SA" dirty="0"/>
              <a:t>لتطبيق هذا التركيب سنجهز غرفة المعيشة بنظام الإضاءة والتغذية الكهربائية اللازمة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990599"/>
            <a:ext cx="3996724" cy="38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34208"/>
            <a:ext cx="4550596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20407"/>
            <a:ext cx="3484781" cy="3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1" y="914400"/>
            <a:ext cx="5340107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" y="1103453"/>
            <a:ext cx="59436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77862" y="914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SA" b="1" dirty="0"/>
              <a:t>توصيل دائرة مفتاح وسط سلم مع ثلاثة مصابيح</a:t>
            </a:r>
          </a:p>
          <a:p>
            <a:pPr algn="r"/>
            <a:r>
              <a:rPr lang="ar-SA" b="1" dirty="0"/>
              <a:t>الدائرة التركيبية ( الرمزية ) 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76" y="736453"/>
            <a:ext cx="2501938" cy="36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6" y="838200"/>
            <a:ext cx="528187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22613"/>
            <a:ext cx="1456841" cy="3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012468"/>
            <a:ext cx="5486400" cy="18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52400" y="2971800"/>
            <a:ext cx="891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b="1" dirty="0"/>
              <a:t>نظرية عمل الدائرة :</a:t>
            </a:r>
          </a:p>
          <a:p>
            <a:pPr algn="just" rtl="1"/>
            <a:r>
              <a:rPr lang="ar-SA" dirty="0"/>
              <a:t>في هذه الدائرة يقوم كل من المفاتيح </a:t>
            </a:r>
            <a:r>
              <a:rPr lang="en-US" dirty="0"/>
              <a:t>Q</a:t>
            </a:r>
            <a:r>
              <a:rPr lang="en-US" sz="1600" dirty="0"/>
              <a:t>1</a:t>
            </a:r>
            <a:r>
              <a:rPr lang="en-US" dirty="0"/>
              <a:t> </a:t>
            </a:r>
            <a:r>
              <a:rPr lang="ar-SA" dirty="0"/>
              <a:t>و </a:t>
            </a:r>
            <a:r>
              <a:rPr lang="ar-SA" sz="1400" dirty="0" smtClean="0"/>
              <a:t>2</a:t>
            </a:r>
            <a:r>
              <a:rPr lang="en-US" dirty="0" smtClean="0"/>
              <a:t>Q</a:t>
            </a:r>
            <a:r>
              <a:rPr lang="ar-SA" dirty="0" smtClean="0"/>
              <a:t> </a:t>
            </a:r>
            <a:r>
              <a:rPr lang="ar-SA" dirty="0"/>
              <a:t>و </a:t>
            </a:r>
            <a:r>
              <a:rPr lang="en-US" dirty="0" smtClean="0"/>
              <a:t>Q</a:t>
            </a:r>
            <a:r>
              <a:rPr lang="en-US" sz="1400" dirty="0"/>
              <a:t>3</a:t>
            </a:r>
            <a:r>
              <a:rPr lang="ar-SA" dirty="0" smtClean="0"/>
              <a:t> </a:t>
            </a:r>
            <a:r>
              <a:rPr lang="ar-SA" dirty="0"/>
              <a:t>بتوصيل التيار إلى المصابيح </a:t>
            </a:r>
            <a:r>
              <a:rPr lang="en-US" dirty="0"/>
              <a:t>E</a:t>
            </a:r>
            <a:r>
              <a:rPr lang="en-US" sz="1600" dirty="0"/>
              <a:t>1</a:t>
            </a:r>
            <a:r>
              <a:rPr lang="en-US" dirty="0"/>
              <a:t> </a:t>
            </a:r>
            <a:r>
              <a:rPr lang="ar-SA" dirty="0"/>
              <a:t>و </a:t>
            </a:r>
            <a:r>
              <a:rPr lang="en-US" dirty="0"/>
              <a:t>E</a:t>
            </a:r>
            <a:r>
              <a:rPr lang="en-US" sz="1600" dirty="0"/>
              <a:t>2</a:t>
            </a:r>
            <a:r>
              <a:rPr lang="en-US" dirty="0"/>
              <a:t> </a:t>
            </a:r>
            <a:r>
              <a:rPr lang="ar-SA" dirty="0"/>
              <a:t>و </a:t>
            </a:r>
            <a:r>
              <a:rPr lang="en-US" dirty="0"/>
              <a:t>E</a:t>
            </a:r>
            <a:r>
              <a:rPr lang="en-US" sz="1600" dirty="0"/>
              <a:t>3</a:t>
            </a:r>
            <a:r>
              <a:rPr lang="en-US" dirty="0"/>
              <a:t> </a:t>
            </a:r>
            <a:r>
              <a:rPr lang="ar-SA" dirty="0"/>
              <a:t>بالتناوب بحيث يمكن التحكم بتشغيل أو فصل الدائرة عن طريق أي مفتاح أو التشغيل من مفتاح والفصل من الآخر والعكس و تكتمل الدائرة بتوصيل المصابيح </a:t>
            </a:r>
            <a:r>
              <a:rPr lang="ar-SA" dirty="0" smtClean="0"/>
              <a:t>بخط التعادل </a:t>
            </a:r>
            <a:r>
              <a:rPr lang="en-US" dirty="0"/>
              <a:t>N .</a:t>
            </a:r>
          </a:p>
          <a:p>
            <a:pPr algn="just" rtl="1"/>
            <a:r>
              <a:rPr lang="ar-SA" dirty="0"/>
              <a:t>يمكن توصيل مصباح أو عدة مصابيح على التوازي مع مصباح الدائرة الأساسي.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21945"/>
            <a:ext cx="70675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8076" y="771430"/>
            <a:ext cx="89936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b="1" dirty="0">
                <a:solidFill>
                  <a:srgbClr val="FF0000"/>
                </a:solidFill>
              </a:rPr>
              <a:t>شروط توصيل وتركيب المفاتيح الكهربائية</a:t>
            </a:r>
          </a:p>
          <a:p>
            <a:pPr algn="just" rtl="1"/>
            <a:r>
              <a:rPr lang="ar-SA" dirty="0"/>
              <a:t>قبل البدء بتوصيل المفاتيح بأنواعها، لابد من مراعاة الشروط الفنية، والاطلاع على المواصفات </a:t>
            </a:r>
            <a:r>
              <a:rPr lang="ar-SA" dirty="0" smtClean="0"/>
              <a:t>الفنية للمفاتيح </a:t>
            </a:r>
            <a:r>
              <a:rPr lang="ar-SA" dirty="0"/>
              <a:t>المستخدمة .</a:t>
            </a:r>
          </a:p>
          <a:p>
            <a:pPr algn="just" rtl="1"/>
            <a:r>
              <a:rPr lang="ar-SA" dirty="0"/>
              <a:t>1. يمكن الاطلاع على المواصفات الفنية من خلال كتالوجات الشركة المصنعة للمفاتيح ، أو تكون </a:t>
            </a:r>
            <a:r>
              <a:rPr lang="ar-SA" dirty="0" smtClean="0"/>
              <a:t>مكتوبة على </a:t>
            </a:r>
            <a:r>
              <a:rPr lang="ar-SA" dirty="0"/>
              <a:t>الجهاز ، حيث يكتب فولتية التشغيل، والتيار المقرر، ونوع السلك المستخدم، والقدرة الكهربائية </a:t>
            </a:r>
            <a:r>
              <a:rPr lang="ar-SA" dirty="0" smtClean="0"/>
              <a:t>، والرمز </a:t>
            </a:r>
            <a:r>
              <a:rPr lang="ar-SA" dirty="0"/>
              <a:t>الكهربائي للمفتاح ؛ لنعرف نوعه، الشكل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0" y="731205"/>
            <a:ext cx="9125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b="1" dirty="0">
                <a:solidFill>
                  <a:srgbClr val="FF0000"/>
                </a:solidFill>
              </a:rPr>
              <a:t>1- توصيل المفاتيح الكهربائية وتركيبها</a:t>
            </a:r>
          </a:p>
          <a:p>
            <a:pPr algn="just" rtl="1"/>
            <a:r>
              <a:rPr lang="ar-SA" dirty="0"/>
              <a:t>1-1 أنواع المفاتيح الكهربائية وتصنيفاتها</a:t>
            </a:r>
          </a:p>
          <a:p>
            <a:pPr algn="just" rtl="1"/>
            <a:r>
              <a:rPr lang="ar-SA" dirty="0"/>
              <a:t>المفتاح الكهربائي هو عنصر كهربائي مكون من جسم بلاستيكي عازل للتيار الكهربائي، وملامس ثابت، و آخر متحرك باستخدام نظام ميكانيكي معين ، يستخدم لوصل وفصل الدوائر الكهربائية ، فبعضها يتحكم </a:t>
            </a:r>
            <a:r>
              <a:rPr lang="ar-SA" dirty="0" smtClean="0"/>
              <a:t>بالإنارة</a:t>
            </a:r>
            <a:r>
              <a:rPr lang="en-US" dirty="0" smtClean="0"/>
              <a:t> </a:t>
            </a:r>
            <a:r>
              <a:rPr lang="ar-SA" dirty="0" smtClean="0"/>
              <a:t>وتشغيل </a:t>
            </a:r>
            <a:r>
              <a:rPr lang="ar-SA" dirty="0"/>
              <a:t>الأحمال الكهربائية، مثل السخان الكهربائي، والمراوح السقفية . . . . الخ .</a:t>
            </a:r>
          </a:p>
          <a:p>
            <a:pPr algn="just" rtl="1"/>
            <a:r>
              <a:rPr lang="ar-SA" dirty="0"/>
              <a:t>وتصنف المفاتيح إلى عدة أنواع من حيث 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51" y="3535392"/>
            <a:ext cx="3416149" cy="256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-5987" y="2485531"/>
            <a:ext cx="9149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1-1-1 موقع التركيب</a:t>
            </a:r>
          </a:p>
          <a:p>
            <a:pPr algn="just" rtl="1"/>
            <a:r>
              <a:rPr lang="ar-SA" dirty="0"/>
              <a:t>أ - المفاتيح الظاهرة</a:t>
            </a:r>
          </a:p>
          <a:p>
            <a:pPr algn="just" rtl="1"/>
            <a:r>
              <a:rPr lang="ar-SA" dirty="0"/>
              <a:t>تركب هذه المفاتيح داخل علب معدنية أو بلاستيكية، ظاهرة فوق القصارة، وتستخدم في التمديدات </a:t>
            </a:r>
            <a:r>
              <a:rPr lang="ar-SA" dirty="0" smtClean="0"/>
              <a:t>الظاهرة</a:t>
            </a:r>
            <a:r>
              <a:rPr lang="en-US" dirty="0" smtClean="0"/>
              <a:t>  </a:t>
            </a:r>
            <a:r>
              <a:rPr lang="ar-SA" dirty="0" smtClean="0"/>
              <a:t>داخل </a:t>
            </a:r>
            <a:r>
              <a:rPr lang="ar-SA" dirty="0"/>
              <a:t>مواسير معدنية، أو بلاستيكية، أو مجاري)، الشكل (1).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1028343"/>
            <a:ext cx="9038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2. فيما يأتي الشروط الفنية لتوصيل المفاتيح :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يمنع قطع خط النيوترل في مفتاح الإنارة 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تكون مصممة لتحمل المقرر (10) 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تكون جميع المفاتيح المستخدمة من النوع الجيد المختوم بعلامة الشركة الصانعة، ومطابقة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للمواصفات الخاصة بها 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يجب أن يكون ارتفاع المفاتيح 130 سم من سطح البلاط 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يجب أن تكون المفاتيح المستخدمة في المطابخ ، أو على بلاط الجدران، أو بجانب الأماكن التي قد تتعرض للماء، من النوع المضاد للماء (مطري)، إلا إذا ورد نص صريح يخالف ذلك في </a:t>
            </a:r>
            <a:r>
              <a:rPr lang="ar-SA" dirty="0" smtClean="0"/>
              <a:t>المواصفات</a:t>
            </a:r>
            <a:r>
              <a:rPr lang="en-US" dirty="0" smtClean="0"/>
              <a:t> </a:t>
            </a:r>
            <a:r>
              <a:rPr lang="ar-SA" dirty="0" smtClean="0"/>
              <a:t>المعتمدة </a:t>
            </a:r>
            <a:r>
              <a:rPr lang="ar-SA" dirty="0"/>
              <a:t>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جميع مفاتيح التشغيل الخاصة بالحمامات ، يجب أن تكون في أماكن لا يمكن الوصول إليها </a:t>
            </a:r>
            <a:r>
              <a:rPr lang="ar-SA" dirty="0" smtClean="0"/>
              <a:t>لشخص</a:t>
            </a:r>
            <a:r>
              <a:rPr lang="en-US" dirty="0" smtClean="0"/>
              <a:t> </a:t>
            </a:r>
            <a:r>
              <a:rPr lang="ar-SA" dirty="0" smtClean="0"/>
              <a:t>مبتل </a:t>
            </a:r>
            <a:r>
              <a:rPr lang="ar-SA" dirty="0"/>
              <a:t>بالماء، لذلك تركب خارج الحمامات .</a:t>
            </a:r>
          </a:p>
          <a:p>
            <a:pPr marL="285750" indent="-285750" algn="just" rtl="1">
              <a:buFont typeface="Arial" pitchFamily="34" charset="0"/>
              <a:buChar char="•"/>
            </a:pPr>
            <a:r>
              <a:rPr lang="ar-SA" dirty="0"/>
              <a:t>يجب أن يكون اتجاه التحكم في الفصل أو الوصل لجميع المفاتيح موحداً.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0" y="815261"/>
            <a:ext cx="2400185" cy="18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5" y="2722138"/>
            <a:ext cx="2217389" cy="28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29" y="4084305"/>
            <a:ext cx="3854601" cy="21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54" y="4398995"/>
            <a:ext cx="4159414" cy="186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756148" y="841610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3. تحديد أطراف التوصيل وتعريتها، الشكل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118075" y="2967335"/>
            <a:ext cx="89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4. </a:t>
            </a:r>
            <a:r>
              <a:rPr lang="ar-SA" dirty="0" smtClean="0"/>
              <a:t>التأكد </a:t>
            </a:r>
            <a:r>
              <a:rPr lang="ar-SA" dirty="0"/>
              <a:t>من ألوان الأسلاك المستخدمة، والمتعارف عليها في التمديدات الكهربائية، والمعتمدة </a:t>
            </a:r>
            <a:r>
              <a:rPr lang="ar-SA" dirty="0" smtClean="0"/>
              <a:t>ضمن</a:t>
            </a:r>
            <a:r>
              <a:rPr lang="en-US" dirty="0" smtClean="0"/>
              <a:t>  </a:t>
            </a:r>
            <a:r>
              <a:rPr lang="ar-SA" dirty="0" smtClean="0"/>
              <a:t>المواصفات الفنية، كما يظهر في الجدول (2)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41" y="3436430"/>
            <a:ext cx="4404795" cy="272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62" y="6163208"/>
            <a:ext cx="1297355" cy="24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5029200" y="2349117"/>
            <a:ext cx="320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 smtClean="0">
                <a:solidFill>
                  <a:srgbClr val="FF0000"/>
                </a:solidFill>
                <a:cs typeface="+mj-cs"/>
              </a:rPr>
              <a:t>اضاءة مصباح باستخدام مفتاح مفرد </a:t>
            </a:r>
            <a:endParaRPr lang="en-US" sz="20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587330" y="2892559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1. قراءة المخطط المعماري التالي لإنارة حمام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3254052" y="718758"/>
            <a:ext cx="5859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5. الرجوع إلى مخطط توصيل المفتاح</a:t>
            </a:r>
          </a:p>
          <a:p>
            <a:pPr algn="just" rtl="1"/>
            <a:r>
              <a:rPr lang="ar-SA" dirty="0"/>
              <a:t>6. تثبيت الأسلاك باستخدام المفك، أو من خلال إدخال السلك في مكان التثبيت .</a:t>
            </a:r>
          </a:p>
          <a:p>
            <a:pPr algn="just" rtl="1"/>
            <a:r>
              <a:rPr lang="ar-SA" dirty="0"/>
              <a:t>7. تثبيت المفتاح بشكل جيد .</a:t>
            </a:r>
          </a:p>
          <a:p>
            <a:pPr algn="just" rtl="1"/>
            <a:r>
              <a:rPr lang="ar-SA" dirty="0"/>
              <a:t>8. تثبيت الغطاء إن وجد، مع مراعاة مستوى البلاط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364998" cy="150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38369"/>
            <a:ext cx="2277086" cy="23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84561"/>
            <a:ext cx="3208939" cy="199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480038" y="3145414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dirty="0"/>
              <a:t>3. تجهيز المواد وتحديد المواصفات الفنية للمفتاح والمصباح المستخدم ( من النوع المطري).</a:t>
            </a:r>
          </a:p>
          <a:p>
            <a:pPr algn="r"/>
            <a:r>
              <a:rPr lang="ar-SA" dirty="0"/>
              <a:t>4. معاينة الأسلاك الخارجة من علبة المفتاح لون بني ، لون </a:t>
            </a:r>
            <a:r>
              <a:rPr lang="ar-SA" dirty="0" smtClean="0"/>
              <a:t>برتق</a:t>
            </a:r>
            <a:r>
              <a:rPr lang="ar-SA" dirty="0"/>
              <a:t>ا</a:t>
            </a:r>
            <a:r>
              <a:rPr lang="ar-SA" dirty="0" smtClean="0"/>
              <a:t>لي</a:t>
            </a:r>
            <a:r>
              <a:rPr lang="ar-SA" dirty="0"/>
              <a:t>/ بني) وتعريتها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5641909" y="754010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dirty="0"/>
              <a:t>رسم المخطط الرمزي والمخطط </a:t>
            </a:r>
            <a:r>
              <a:rPr lang="ar-SA" dirty="0" smtClean="0"/>
              <a:t>التفصيلي</a:t>
            </a:r>
            <a:r>
              <a:rPr lang="en-US" dirty="0"/>
              <a:t>.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35" y="1224109"/>
            <a:ext cx="2931565" cy="23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52" y="3905107"/>
            <a:ext cx="2900028" cy="23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05200" y="738603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dirty="0"/>
              <a:t>5. قص الأسلاك بالطول المناسب، وتوصيلها مع أطراف المفتاح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7020237" y="3558337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6. تثبيت المفتاح في العلبة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27" y="1219200"/>
            <a:ext cx="2960524" cy="218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35" y="4071295"/>
            <a:ext cx="2661746" cy="23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731205"/>
            <a:ext cx="9038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dirty="0"/>
              <a:t>7. تغطية المفتاح المفرد بالغطاء </a:t>
            </a:r>
            <a:r>
              <a:rPr lang="ar-SA" dirty="0" smtClean="0"/>
              <a:t>البلاستيكي </a:t>
            </a:r>
            <a:r>
              <a:rPr lang="ar-SA" dirty="0"/>
              <a:t>المناسب والمطابق للمواصفات ، بعد الانتهاء من تثبيته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118076" y="3505200"/>
            <a:ext cx="9021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dirty="0"/>
              <a:t>8 . معاينة أسلاك المصباح لون أزرق / بني برتقالي) وتعريتها، باستخدام أداة التعرية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78" y="1361558"/>
            <a:ext cx="4385116" cy="198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5" y="3987653"/>
            <a:ext cx="3863866" cy="230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740780"/>
            <a:ext cx="904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9. توصيل المصباح بحيث يكون اللون الأزرق مع الجزء المسنن لقاعدة المصباح، والسلك الآخر مع النقطة الوسطى لقاعدة المصباح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4567906" y="36644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ar-SA" dirty="0"/>
              <a:t>ب - إضاءة مصباحين باستخدام مفتاح مزدوج</a:t>
            </a:r>
          </a:p>
          <a:p>
            <a:pPr algn="just" rtl="1"/>
            <a:r>
              <a:rPr lang="ar-SA" dirty="0"/>
              <a:t>1. قراءة المخطط المعماري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" y="1066800"/>
            <a:ext cx="49244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593742" y="745218"/>
            <a:ext cx="3546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2. رسم المخطط الرمزي ومخطط مسار التيار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6934200" y="4953000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ar-SA" dirty="0" smtClean="0"/>
              <a:t>3.رسم </a:t>
            </a:r>
            <a:r>
              <a:rPr lang="ar-SA" dirty="0"/>
              <a:t>المخطط التفصيلي </a:t>
            </a:r>
            <a:r>
              <a:rPr lang="ar-SA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52" y="990600"/>
            <a:ext cx="4336189" cy="29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3891361"/>
            <a:ext cx="9021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4 . تجهيز المواد، وتحديد المواصفات الفنية للمفتاح والمصباح المستخدمين .</a:t>
            </a:r>
          </a:p>
          <a:p>
            <a:pPr algn="just" rtl="1"/>
            <a:r>
              <a:rPr lang="ar-SA" dirty="0" smtClean="0"/>
              <a:t>5. </a:t>
            </a:r>
            <a:r>
              <a:rPr lang="ar-SA" dirty="0"/>
              <a:t>معاينة الأسلاك الخارجة من علبة المفتاح (لون بني) ، لون برتقالي بني) ، لون (بني/ أسود) وتعريتها </a:t>
            </a:r>
            <a:r>
              <a:rPr lang="ar-SA" dirty="0" smtClean="0"/>
              <a:t>.</a:t>
            </a:r>
          </a:p>
          <a:p>
            <a:pPr algn="just" rtl="1"/>
            <a:r>
              <a:rPr lang="ar-SA" dirty="0" smtClean="0"/>
              <a:t>6. </a:t>
            </a:r>
            <a:r>
              <a:rPr lang="ar-SA" dirty="0"/>
              <a:t>توصيل المفتاح المزدوج في المدخل الأول (خط الفاز / اللون البني ، ومنه يتم توصيل جسر للمفتاح الثاني، والسلكان الآخران يتم توصليهما مع وحدات الإنارة، الشكل</a:t>
            </a:r>
          </a:p>
          <a:p>
            <a:pPr algn="just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2182207" cy="283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-5987" y="3962400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7. معاينة أسلاك المصباح الأول لون أزرق ، بني برتقالي) والمصباح الثاني ( أزرق، بني أسود) </a:t>
            </a:r>
            <a:r>
              <a:rPr lang="ar-SA" dirty="0" smtClean="0"/>
              <a:t>بالطول المناسب</a:t>
            </a:r>
            <a:r>
              <a:rPr lang="ar-SA" dirty="0"/>
              <a:t>، وتعريتها </a:t>
            </a:r>
            <a:r>
              <a:rPr lang="ar-SA" dirty="0" smtClean="0"/>
              <a:t>8</a:t>
            </a:r>
            <a:r>
              <a:rPr lang="ar-SA" dirty="0"/>
              <a:t>. توصيل المصباح، بحيث يكون اللون الأزرق مع الجزء المسنن القاعدة المصباح، والسلك الآخر </a:t>
            </a:r>
            <a:r>
              <a:rPr lang="ar-SA" dirty="0" smtClean="0"/>
              <a:t>مع النقطة </a:t>
            </a:r>
            <a:r>
              <a:rPr lang="ar-SA" dirty="0"/>
              <a:t>الوسطى لقاعدة المصباح، والشيء نفسه بالنسبة لقاعدة المصباح الثاني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2" y="1752600"/>
            <a:ext cx="7763608" cy="326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04800" y="838201"/>
            <a:ext cx="8865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ب - المفاتيح الداخلية (المخفية)</a:t>
            </a:r>
          </a:p>
          <a:p>
            <a:pPr algn="just" rtl="1"/>
            <a:r>
              <a:rPr lang="ar-SA" dirty="0"/>
              <a:t>تركب هذه المفاتيح باستخدام علب معدنية أو بلاستيكية داخل الجدران، وتستخدم في التمديدات المخفية </a:t>
            </a:r>
            <a:r>
              <a:rPr lang="ar-SA" dirty="0" smtClean="0"/>
              <a:t>،</a:t>
            </a:r>
            <a:r>
              <a:rPr lang="en-US" dirty="0" smtClean="0"/>
              <a:t> </a:t>
            </a:r>
            <a:r>
              <a:rPr lang="ar-SA" dirty="0" smtClean="0"/>
              <a:t>الشكل </a:t>
            </a:r>
            <a:r>
              <a:rPr lang="ar-SA" dirty="0"/>
              <a:t>(2)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75" y="1752600"/>
            <a:ext cx="379562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59114" y="8382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SA" b="1" dirty="0">
                <a:solidFill>
                  <a:srgbClr val="FF0000"/>
                </a:solidFill>
              </a:rPr>
              <a:t>ج - إنارة مصباح من مكانين</a:t>
            </a:r>
          </a:p>
          <a:p>
            <a:pPr algn="r"/>
            <a:endParaRPr lang="en-US" dirty="0" smtClean="0"/>
          </a:p>
          <a:p>
            <a:pPr algn="r"/>
            <a:r>
              <a:rPr lang="ar-SA" dirty="0" smtClean="0"/>
              <a:t>1</a:t>
            </a:r>
            <a:r>
              <a:rPr lang="ar-SA" dirty="0"/>
              <a:t>. قراءة المخطط المعماري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r>
              <a:rPr lang="ar-SA" dirty="0" smtClean="0"/>
              <a:t>2 .رسم </a:t>
            </a:r>
            <a:r>
              <a:rPr lang="ar-SA" dirty="0"/>
              <a:t>المخططات ( الرمزي ، مسار التيار، التفصيلي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58" y="1106157"/>
            <a:ext cx="54102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5" y="5773407"/>
            <a:ext cx="40100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3374910" cy="21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-10081" y="738356"/>
            <a:ext cx="91499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 smtClean="0"/>
              <a:t>3</a:t>
            </a:r>
            <a:r>
              <a:rPr lang="en-US" dirty="0" smtClean="0"/>
              <a:t>-</a:t>
            </a:r>
            <a:r>
              <a:rPr lang="ar-SA" dirty="0" smtClean="0"/>
              <a:t> </a:t>
            </a:r>
            <a:r>
              <a:rPr lang="ar-SA" dirty="0"/>
              <a:t>تجهيز المواد ( مصباح ، مفتاحا درج) ، وقراءة المواصفات الفنية للمفاتيح والمصباح المستخدم .</a:t>
            </a:r>
          </a:p>
          <a:p>
            <a:pPr algn="just" rtl="1"/>
            <a:r>
              <a:rPr lang="ar-SA" dirty="0" smtClean="0"/>
              <a:t>4</a:t>
            </a:r>
            <a:r>
              <a:rPr lang="en-US" dirty="0" smtClean="0"/>
              <a:t> -</a:t>
            </a:r>
            <a:r>
              <a:rPr lang="ar-SA" dirty="0" smtClean="0"/>
              <a:t> </a:t>
            </a:r>
            <a:r>
              <a:rPr lang="ar-SA" dirty="0"/>
              <a:t>فحص المفتاح، والتعرف على أطرافه باستخدام ساعة الفحص </a:t>
            </a:r>
            <a:r>
              <a:rPr lang="en-US" dirty="0"/>
              <a:t>DMM</a:t>
            </a:r>
          </a:p>
          <a:p>
            <a:pPr algn="just" rtl="1"/>
            <a:r>
              <a:rPr lang="en-US" dirty="0" smtClean="0"/>
              <a:t>-5</a:t>
            </a:r>
            <a:r>
              <a:rPr lang="ar-SA" dirty="0" smtClean="0"/>
              <a:t>معاينة </a:t>
            </a:r>
            <a:r>
              <a:rPr lang="ar-SA" dirty="0"/>
              <a:t>الأسلاك الخارجة من علبة المفتاح الأول لون بني ، بنفسجي، بنفسجي)، والمفتاح الثاني </a:t>
            </a:r>
            <a:r>
              <a:rPr lang="ar-SA" dirty="0" smtClean="0"/>
              <a:t>لون</a:t>
            </a:r>
            <a:r>
              <a:rPr lang="en-US" dirty="0" smtClean="0"/>
              <a:t> </a:t>
            </a:r>
            <a:r>
              <a:rPr lang="ar-SA" dirty="0" smtClean="0"/>
              <a:t>(</a:t>
            </a:r>
            <a:r>
              <a:rPr lang="ar-SA" dirty="0"/>
              <a:t>بنفسجي، بنفسجي أسود)، وللمصباح (أسود أزرق بالطول المناسب، وتعريتها .</a:t>
            </a:r>
          </a:p>
          <a:p>
            <a:pPr algn="just" rtl="1"/>
            <a:r>
              <a:rPr lang="ar-SA" dirty="0"/>
              <a:t>6. توصيل الأسلاك مع أطراف المفتاحين الأول والثاني، حسب </a:t>
            </a:r>
            <a:r>
              <a:rPr lang="ar-SA" dirty="0" smtClean="0"/>
              <a:t>المخطط</a:t>
            </a:r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ar-SA" dirty="0"/>
          </a:p>
          <a:p>
            <a:pPr algn="just" rtl="1"/>
            <a:r>
              <a:rPr lang="ar-SA" dirty="0" smtClean="0"/>
              <a:t>7</a:t>
            </a:r>
            <a:r>
              <a:rPr lang="en-US" dirty="0" smtClean="0"/>
              <a:t>-</a:t>
            </a:r>
            <a:r>
              <a:rPr lang="ar-SA" dirty="0" smtClean="0"/>
              <a:t> </a:t>
            </a:r>
            <a:r>
              <a:rPr lang="ar-SA" dirty="0"/>
              <a:t>توصيل المصباح، بحيث يكون اللون الأزرق مع الجزء المسنن القاعدة المصباح، والسلك الآخر </a:t>
            </a:r>
            <a:r>
              <a:rPr lang="ar-SA" dirty="0" smtClean="0"/>
              <a:t>الأسود</a:t>
            </a:r>
            <a:r>
              <a:rPr lang="en-US" dirty="0" smtClean="0"/>
              <a:t> </a:t>
            </a:r>
            <a:r>
              <a:rPr lang="ar-SA" dirty="0" smtClean="0"/>
              <a:t>مع </a:t>
            </a:r>
            <a:r>
              <a:rPr lang="ar-SA" dirty="0"/>
              <a:t>النقطة الوسطى القاعدة المصباح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71047"/>
            <a:ext cx="43243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67906" y="91859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SA" b="1" dirty="0" smtClean="0">
                <a:solidFill>
                  <a:srgbClr val="FF0000"/>
                </a:solidFill>
              </a:rPr>
              <a:t>د</a:t>
            </a:r>
            <a:r>
              <a:rPr lang="ar-SA" b="1" dirty="0">
                <a:solidFill>
                  <a:srgbClr val="FF0000"/>
                </a:solidFill>
              </a:rPr>
              <a:t>-</a:t>
            </a:r>
            <a:r>
              <a:rPr lang="ar-SA" b="1" dirty="0" smtClean="0">
                <a:solidFill>
                  <a:srgbClr val="FF0000"/>
                </a:solidFill>
              </a:rPr>
              <a:t> إنارة </a:t>
            </a:r>
            <a:r>
              <a:rPr lang="ar-SA" b="1" dirty="0">
                <a:solidFill>
                  <a:srgbClr val="FF0000"/>
                </a:solidFill>
              </a:rPr>
              <a:t>مصباح من ثلاثة مواقع</a:t>
            </a:r>
          </a:p>
          <a:p>
            <a:pPr algn="r"/>
            <a:r>
              <a:rPr lang="ar-SA" dirty="0" smtClean="0"/>
              <a:t>1</a:t>
            </a:r>
            <a:r>
              <a:rPr lang="ar-SA" dirty="0"/>
              <a:t>. قراءة المخطط المعماري.</a:t>
            </a:r>
          </a:p>
          <a:p>
            <a:pPr algn="r"/>
            <a:endParaRPr lang="ar-SA" dirty="0" smtClean="0"/>
          </a:p>
          <a:p>
            <a:pPr algn="r"/>
            <a:endParaRPr lang="ar-SA" dirty="0"/>
          </a:p>
          <a:p>
            <a:pPr algn="r"/>
            <a:endParaRPr lang="ar-SA" dirty="0" smtClean="0"/>
          </a:p>
          <a:p>
            <a:pPr algn="r"/>
            <a:endParaRPr lang="ar-SA" dirty="0" smtClean="0"/>
          </a:p>
          <a:p>
            <a:pPr algn="r"/>
            <a:endParaRPr lang="ar-SA" dirty="0"/>
          </a:p>
          <a:p>
            <a:pPr algn="r"/>
            <a:endParaRPr lang="ar-SA" dirty="0" smtClean="0"/>
          </a:p>
          <a:p>
            <a:pPr algn="r"/>
            <a:endParaRPr lang="ar-SA" dirty="0"/>
          </a:p>
          <a:p>
            <a:pPr algn="r"/>
            <a:endParaRPr lang="ar-SA" dirty="0"/>
          </a:p>
          <a:p>
            <a:pPr algn="r"/>
            <a:endParaRPr lang="ar-SA" dirty="0" smtClean="0"/>
          </a:p>
          <a:p>
            <a:pPr algn="r"/>
            <a:endParaRPr lang="ar-SA" dirty="0"/>
          </a:p>
          <a:p>
            <a:pPr algn="r"/>
            <a:endParaRPr lang="ar-SA" dirty="0" smtClean="0"/>
          </a:p>
          <a:p>
            <a:pPr algn="r"/>
            <a:endParaRPr lang="ar-SA" dirty="0"/>
          </a:p>
          <a:p>
            <a:pPr algn="r"/>
            <a:endParaRPr lang="ar-SA" dirty="0" smtClean="0"/>
          </a:p>
          <a:p>
            <a:pPr algn="r"/>
            <a:r>
              <a:rPr lang="ar-SA" dirty="0"/>
              <a:t>2</a:t>
            </a:r>
            <a:r>
              <a:rPr lang="ar-SA" dirty="0" smtClean="0"/>
              <a:t>. </a:t>
            </a:r>
            <a:r>
              <a:rPr lang="ar-SA" dirty="0"/>
              <a:t>رسم المخططات ( الرمزي ، ومسار التيار، والتفصيلي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35" y="757172"/>
            <a:ext cx="3817226" cy="30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4114800"/>
            <a:ext cx="899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3. تجهيز المواد (مصباح ، مفتاحا درج مفتاح تصالبي)، وقراءة المواصفات الفنية للمفاتيح والمصباح المستخدم </a:t>
            </a:r>
            <a:r>
              <a:rPr lang="ar-SA" dirty="0" smtClean="0"/>
              <a:t>.</a:t>
            </a:r>
            <a:endParaRPr lang="en-US" dirty="0" smtClean="0"/>
          </a:p>
          <a:p>
            <a:pPr algn="just" rtl="1"/>
            <a:endParaRPr lang="ar-SA" dirty="0"/>
          </a:p>
          <a:p>
            <a:pPr algn="just" rtl="1"/>
            <a:r>
              <a:rPr lang="ar-SA" dirty="0"/>
              <a:t>4. فحص المفاتيح، والتعرف على أطرافها، باستخدام ساعة الفحص </a:t>
            </a:r>
            <a:r>
              <a:rPr lang="en-US" dirty="0" smtClean="0"/>
              <a:t>DMM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1" y="1752600"/>
            <a:ext cx="3200400" cy="267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0986" y="838199"/>
            <a:ext cx="90055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5. معاينة الأسلاك الخارجة من علبة المفتاح الأول لون بني ، بنفسجي ، بنفسجي)، والمفتاح الثاني لون (بنفسجي، بنفسجي، أسود أسود)، والمفتاح الثالث (</a:t>
            </a:r>
            <a:r>
              <a:rPr lang="ar-SA" dirty="0" smtClean="0"/>
              <a:t>أسود</a:t>
            </a:r>
            <a:r>
              <a:rPr lang="en-US" dirty="0" smtClean="0"/>
              <a:t>,</a:t>
            </a:r>
            <a:r>
              <a:rPr lang="ar-SA" dirty="0" smtClean="0"/>
              <a:t> أسود</a:t>
            </a:r>
            <a:r>
              <a:rPr lang="en-US" dirty="0" smtClean="0"/>
              <a:t>,</a:t>
            </a:r>
            <a:r>
              <a:rPr lang="ar-SA" dirty="0" smtClean="0"/>
              <a:t> بني</a:t>
            </a:r>
            <a:r>
              <a:rPr lang="en-US" dirty="0" smtClean="0"/>
              <a:t>/</a:t>
            </a:r>
            <a:r>
              <a:rPr lang="ar-SA" dirty="0" smtClean="0"/>
              <a:t> </a:t>
            </a:r>
            <a:r>
              <a:rPr lang="ar-SA" dirty="0"/>
              <a:t>برتقالي)، وللمصباح بني برتقالي، أزرق بالطول المناسب، وتعريتها </a:t>
            </a:r>
            <a:r>
              <a:rPr lang="ar-SA" dirty="0" smtClean="0"/>
              <a:t>.</a:t>
            </a:r>
            <a:endParaRPr lang="en-US" dirty="0" smtClean="0"/>
          </a:p>
          <a:p>
            <a:pPr algn="just" rtl="1"/>
            <a:endParaRPr lang="ar-SA" dirty="0"/>
          </a:p>
          <a:p>
            <a:pPr algn="just" rtl="1"/>
            <a:r>
              <a:rPr lang="ar-SA" dirty="0"/>
              <a:t>6. توصيل المفاتيح حسب </a:t>
            </a:r>
            <a:r>
              <a:rPr lang="ar-SA" dirty="0" smtClean="0"/>
              <a:t>المخطط</a:t>
            </a:r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en-US" dirty="0"/>
          </a:p>
          <a:p>
            <a:pPr algn="just" rtl="1"/>
            <a:endParaRPr lang="en-US" dirty="0" smtClean="0"/>
          </a:p>
          <a:p>
            <a:pPr algn="just" rtl="1"/>
            <a:endParaRPr lang="ar-SA" dirty="0"/>
          </a:p>
          <a:p>
            <a:pPr algn="just" rtl="1"/>
            <a:r>
              <a:rPr lang="ar-SA" dirty="0"/>
              <a:t>7. توصيل المصباح، بحيث يكون اللون الأزرق مع الجزء المسنن لقاعدة المصباح، والسلك الآخر البني</a:t>
            </a:r>
            <a:r>
              <a:rPr lang="ar-SA" dirty="0" smtClean="0"/>
              <a:t>/</a:t>
            </a:r>
            <a:r>
              <a:rPr lang="en-US" dirty="0" smtClean="0"/>
              <a:t> </a:t>
            </a:r>
            <a:r>
              <a:rPr lang="ar-SA" dirty="0" smtClean="0"/>
              <a:t>برتقالي </a:t>
            </a:r>
            <a:r>
              <a:rPr lang="ar-SA" dirty="0"/>
              <a:t>مع النقطة الوسطى القاعدة المصباح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5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8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135660" y="838200"/>
            <a:ext cx="6112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www.youtube.com/watch?v=CaaLw01fMo8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7" name="مستطيل 16"/>
          <p:cNvSpPr/>
          <p:nvPr/>
        </p:nvSpPr>
        <p:spPr>
          <a:xfrm>
            <a:off x="135660" y="12954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www.youtube.com/watch?v=iwUfDM6AVuU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8" name="مستطيل 17"/>
          <p:cNvSpPr/>
          <p:nvPr/>
        </p:nvSpPr>
        <p:spPr>
          <a:xfrm>
            <a:off x="145817" y="1752600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www.youtube.com/watch?v=jYFVsUqY6zc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60072"/>
            <a:ext cx="1795139" cy="20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67" y="3429000"/>
            <a:ext cx="33909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08314" y="-9767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sz="2400" dirty="0">
                <a:solidFill>
                  <a:srgbClr val="FF0000"/>
                </a:solidFill>
              </a:rPr>
              <a:t>2-1 من حيث الاستعمال</a:t>
            </a: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128837"/>
            <a:ext cx="50577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56" y="3448050"/>
            <a:ext cx="36671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057400"/>
            <a:ext cx="3200401" cy="23622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93" y="3848100"/>
            <a:ext cx="1828800" cy="1143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18076" y="4910623"/>
            <a:ext cx="6278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والمفتاح المزدوج يتكون من ثلاثة أقطاب، أحدهما يوصل مع خط الفاز، والإثنين الآخرين يتم وصلهما وفصلهما مع خط المصابيح حسب الطلب ، وهو عبارة عن مفتاحين مفردين مشتركين في قطب رئيسي واحد يوصل مع خط الفاز، ويوجد منها أشكال مختلفة، وتستخدم هذه المفاتيح لإنارة مصباح أو مجموعة مصابيح</a:t>
            </a:r>
          </a:p>
          <a:p>
            <a:pPr algn="just" rtl="1"/>
            <a:r>
              <a:rPr lang="ar-SA" dirty="0"/>
              <a:t>دفعة واحدة، أو على عدة مراحل، كالثريا مثلا ، الشكل (4) .</a:t>
            </a:r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0" y="742958"/>
            <a:ext cx="9129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أ- مفاتيح ذات طريق واحد</a:t>
            </a:r>
          </a:p>
          <a:p>
            <a:pPr algn="just" rtl="1"/>
            <a:r>
              <a:rPr lang="ar-SA" dirty="0"/>
              <a:t>يوجد منها أنواع ، مفتاح مفرد، وهو يتكون من قطبين ، يتم وصل القطبين في أحد أوضاعه، أو فصل </a:t>
            </a:r>
            <a:r>
              <a:rPr lang="ar-SA" dirty="0" smtClean="0"/>
              <a:t>القطبين</a:t>
            </a:r>
            <a:r>
              <a:rPr lang="en-US" dirty="0" smtClean="0"/>
              <a:t> </a:t>
            </a:r>
            <a:r>
              <a:rPr lang="ar-SA" dirty="0" smtClean="0"/>
              <a:t>في </a:t>
            </a:r>
            <a:r>
              <a:rPr lang="ar-SA" dirty="0"/>
              <a:t>الوضع الآخر، الشكل (3)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0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04" y="736453"/>
            <a:ext cx="5067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3965"/>
            <a:ext cx="39814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7" y="4421933"/>
            <a:ext cx="3572933" cy="200977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-10081" y="2944605"/>
            <a:ext cx="9149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dirty="0"/>
              <a:t>ب - مفتاح بطريقين </a:t>
            </a:r>
            <a:r>
              <a:rPr lang="en-US" dirty="0" smtClean="0"/>
              <a:t>(Two </a:t>
            </a:r>
            <a:r>
              <a:rPr lang="en-US" dirty="0"/>
              <a:t>Way Switch</a:t>
            </a:r>
            <a:r>
              <a:rPr lang="en-US" dirty="0" smtClean="0"/>
              <a:t>) </a:t>
            </a:r>
          </a:p>
          <a:p>
            <a:pPr algn="just" rtl="1"/>
            <a:r>
              <a:rPr lang="ar-SA" dirty="0" smtClean="0"/>
              <a:t>يستخدم هذا النوع في إنارة مصباح أو أكثر من مكانين مختلفين، كالأدراج أو الممرات الطويلة بوضع مفتاح في بداية الممر، والآخر في نهايته ؛ للتحكم في الإنارة والإطفاء ، ويسمى بـ مفتاح الدرج (الدريكسون ) ، ويتكون من ثلاثة أقطاب، أحدهما القطب الرئيسي الذي يوصل مع أحد القطبين الآخرين، ويفصل عن الآخر في أحد</a:t>
            </a:r>
          </a:p>
          <a:p>
            <a:pPr algn="just" rtl="1"/>
            <a:r>
              <a:rPr lang="ar-SA" dirty="0" smtClean="0"/>
              <a:t>أوضاعه</a:t>
            </a:r>
            <a:r>
              <a:rPr lang="ar-SA" dirty="0"/>
              <a:t>، ويعكس مع القطب الثالث في الوضع الآخر، الشكل (5)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49420"/>
            <a:ext cx="3695853" cy="21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31" y="3175844"/>
            <a:ext cx="3008091" cy="24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4" y="849420"/>
            <a:ext cx="4856018" cy="22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9" y="3137635"/>
            <a:ext cx="3869531" cy="31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8" y="3879332"/>
            <a:ext cx="4785360" cy="236982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46" y="3733800"/>
            <a:ext cx="2858237" cy="166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3" y="2703018"/>
            <a:ext cx="7954637" cy="296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95452"/>
            <a:ext cx="3349657" cy="188418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18836"/>
            <a:ext cx="3261681" cy="18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42" y="1447800"/>
            <a:ext cx="50196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41" y="2764814"/>
            <a:ext cx="37242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629059" y="736453"/>
            <a:ext cx="449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كما ويمكن استخدام مفتاح الدرج كمفتاح مفرد، الشكل (7) .</a:t>
            </a:r>
            <a:endParaRPr lang="en-US" dirty="0"/>
          </a:p>
        </p:txBody>
      </p:sp>
      <p:sp>
        <p:nvSpPr>
          <p:cNvPr id="3" name="مستطيل 2"/>
          <p:cNvSpPr/>
          <p:nvPr/>
        </p:nvSpPr>
        <p:spPr>
          <a:xfrm>
            <a:off x="-5987" y="3117239"/>
            <a:ext cx="9125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Intermediate Switch </a:t>
            </a:r>
            <a:r>
              <a:rPr lang="ar-SA" b="1" dirty="0"/>
              <a:t>ج- مفتاح متوسط</a:t>
            </a:r>
          </a:p>
          <a:p>
            <a:pPr algn="just" rtl="1"/>
            <a:r>
              <a:rPr lang="ar-SA" dirty="0"/>
              <a:t>يسمى هذا النوع من المفاتيح بالمفتاح التصالبي ، ويستخدم عادة عند التحكم بإنارة مصباح أو مجموعة من المصابيح من أكثر من مكانين، كالممرات الطويلة، أو الأدراج متعددة الطوابق ، حيث يتوسط مفتاحي الدرج للإنارة والإطفاء من الأماكن الثلاثة </a:t>
            </a:r>
            <a:r>
              <a:rPr lang="ar-SA" dirty="0" smtClean="0"/>
              <a:t> على </a:t>
            </a:r>
            <a:r>
              <a:rPr lang="ar-SA" dirty="0"/>
              <a:t>سبيل المثال، ويتكون من أربعة أقطاب، وفي كل تشغيل له ، يتم </a:t>
            </a:r>
            <a:r>
              <a:rPr lang="ar-SA" dirty="0" smtClean="0"/>
              <a:t>عكس التوصيل </a:t>
            </a:r>
            <a:r>
              <a:rPr lang="ar-SA" dirty="0"/>
              <a:t>بين الأقطاب الأربعة، والمفتاح التصالبي عبارة عن مفتاحي درج في نفس المفتاح ، الشكل (8 )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1843</Words>
  <Application>Microsoft Office PowerPoint</Application>
  <PresentationFormat>عرض على الشاشة (3:4)‏</PresentationFormat>
  <Paragraphs>209</Paragraphs>
  <Slides>46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Office Theme</vt:lpstr>
      <vt:lpstr>عرض تقديمي في PowerPoint</vt:lpstr>
      <vt:lpstr>LECTURE3: ELECTRICAL SWITCHES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</dc:creator>
  <cp:lastModifiedBy>Acer</cp:lastModifiedBy>
  <cp:revision>80</cp:revision>
  <dcterms:created xsi:type="dcterms:W3CDTF">2006-08-16T00:00:00Z</dcterms:created>
  <dcterms:modified xsi:type="dcterms:W3CDTF">2024-07-25T17:02:35Z</dcterms:modified>
</cp:coreProperties>
</file>