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EEF0B-C7EE-467A-8A2C-D8C554B6861C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6A71C-CF5C-4622-B3BC-13C45621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16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730677-CC71-431C-BCB1-93A2190A1986}" type="slidenum">
              <a:rPr lang="en-CA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8909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47925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082D7A-4046-4781-988B-D39E859D152C}" type="slidenum">
              <a:rPr lang="en-CA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9113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0759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D3F7AE-86BF-42E9-956A-AE51BE79CD9B}" type="slidenum">
              <a:rPr lang="en-CA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9625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7381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CEB252-986F-431A-8535-CDB2AF6D40C8}" type="slidenum">
              <a:rPr lang="en-CA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9830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88331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21F45E-AFEC-4116-A2CE-609D9CAA0560}" type="slidenum">
              <a:rPr lang="en-CA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10957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77203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EC90-45A4-4284-BB48-1498DD4130EB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3E00-EAA9-4226-AFC6-7D513CE75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3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EC90-45A4-4284-BB48-1498DD4130EB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3E00-EAA9-4226-AFC6-7D513CE75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2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EC90-45A4-4284-BB48-1498DD4130EB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3E00-EAA9-4226-AFC6-7D513CE75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0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EC90-45A4-4284-BB48-1498DD4130EB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3E00-EAA9-4226-AFC6-7D513CE75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29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EC90-45A4-4284-BB48-1498DD4130EB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3E00-EAA9-4226-AFC6-7D513CE75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3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EC90-45A4-4284-BB48-1498DD4130EB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3E00-EAA9-4226-AFC6-7D513CE75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95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EC90-45A4-4284-BB48-1498DD4130EB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3E00-EAA9-4226-AFC6-7D513CE75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71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EC90-45A4-4284-BB48-1498DD4130EB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3E00-EAA9-4226-AFC6-7D513CE75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5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EC90-45A4-4284-BB48-1498DD4130EB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3E00-EAA9-4226-AFC6-7D513CE75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0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EC90-45A4-4284-BB48-1498DD4130EB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3E00-EAA9-4226-AFC6-7D513CE75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2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EC90-45A4-4284-BB48-1498DD4130EB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3E00-EAA9-4226-AFC6-7D513CE75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84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1EC90-45A4-4284-BB48-1498DD4130EB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A3E00-EAA9-4226-AFC6-7D513CE75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Subtitle 2"/>
          <p:cNvSpPr>
            <a:spLocks noGrp="1"/>
          </p:cNvSpPr>
          <p:nvPr>
            <p:ph type="subTitle" idx="1"/>
          </p:nvPr>
        </p:nvSpPr>
        <p:spPr>
          <a:xfrm>
            <a:off x="1608406" y="2603232"/>
            <a:ext cx="9144000" cy="16557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200" dirty="0" smtClean="0"/>
              <a:t>Two-Dimensional Arrays</a:t>
            </a:r>
          </a:p>
        </p:txBody>
      </p:sp>
    </p:spTree>
    <p:extLst>
      <p:ext uri="{BB962C8B-B14F-4D97-AF65-F5344CB8AC3E}">
        <p14:creationId xmlns:p14="http://schemas.microsoft.com/office/powerpoint/2010/main" val="288209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</a:t>
            </a:r>
            <a:r>
              <a:rPr lang="en-US" altLang="en-US" smtClean="0">
                <a:latin typeface="Courier New" panose="02070309020205020404" pitchFamily="49" charset="0"/>
              </a:rPr>
              <a:t>showArray</a:t>
            </a:r>
            <a:r>
              <a:rPr lang="en-US" altLang="en-US" smtClean="0"/>
              <a:t> is Called</a:t>
            </a:r>
          </a:p>
        </p:txBody>
      </p:sp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81201"/>
            <a:ext cx="82296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5836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Summing All the Elements in a           Two-Dimensional Array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305800" cy="693738"/>
          </a:xfrm>
        </p:spPr>
        <p:txBody>
          <a:bodyPr/>
          <a:lstStyle/>
          <a:p>
            <a:pPr eaLnBrk="1" hangingPunct="1"/>
            <a:r>
              <a:rPr lang="en-US" altLang="en-US" smtClean="0"/>
              <a:t>Given the following definitions:</a:t>
            </a:r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1905000" y="2362201"/>
            <a:ext cx="84582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const int NUM_ROWS = 5; // Number of rows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const int NUM_COLS = 5; // Number of columns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int total = 0;          // Accumulator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int numbers[NUM_ROWS][NUM_COLS] =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{{2, 7, 9, 6, 4},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{6, 1, 8, 9, 4},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{4, 3, 7, 2, 9},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{9, 9, 0, 3, 1},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{6, 2, 7, 4, 1}};</a:t>
            </a:r>
          </a:p>
        </p:txBody>
      </p:sp>
    </p:spTree>
    <p:extLst>
      <p:ext uri="{BB962C8B-B14F-4D97-AF65-F5344CB8AC3E}">
        <p14:creationId xmlns:p14="http://schemas.microsoft.com/office/powerpoint/2010/main" val="38222970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Summing All the Elements in a           Two-Dimensional Array</a:t>
            </a:r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1828800" y="1905001"/>
            <a:ext cx="82296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// Sum the array elements.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for (int row = 0; row &lt; NUM_ROWS; row++)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for (int col = 0; col &lt; NUM_COLS; col++)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total += numbers[row][col];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  <a:br>
              <a:rPr lang="en-US" altLang="en-US" sz="1800">
                <a:latin typeface="Courier New" panose="02070309020205020404" pitchFamily="49" charset="0"/>
              </a:rPr>
            </a:br>
            <a:endParaRPr lang="en-US" altLang="en-US" sz="180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// Display the sum.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cout &lt;&lt; "The total is " &lt;&lt; total &lt;&lt; endl;</a:t>
            </a:r>
          </a:p>
        </p:txBody>
      </p:sp>
    </p:spTree>
    <p:extLst>
      <p:ext uri="{BB962C8B-B14F-4D97-AF65-F5344CB8AC3E}">
        <p14:creationId xmlns:p14="http://schemas.microsoft.com/office/powerpoint/2010/main" val="28145435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Summing the Rows of a                   Two-Dimensional Array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305800" cy="693738"/>
          </a:xfrm>
        </p:spPr>
        <p:txBody>
          <a:bodyPr/>
          <a:lstStyle/>
          <a:p>
            <a:pPr eaLnBrk="1" hangingPunct="1"/>
            <a:r>
              <a:rPr lang="en-US" altLang="en-US" smtClean="0"/>
              <a:t>Given the following definitions:</a:t>
            </a: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1905000" y="2362200"/>
            <a:ext cx="8458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const int NUM_STUDENTS = 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const int NUM_SCORES = 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double total;   // Accumulator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double average; // To hold average scores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double scores[NUM_STUDENTS][NUM_SCORES] 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{{88, 97, 79, 86, 94},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{86, 91, 78, 79, 84},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{82, 73, 77, 82, 89}};</a:t>
            </a:r>
          </a:p>
        </p:txBody>
      </p:sp>
    </p:spTree>
    <p:extLst>
      <p:ext uri="{BB962C8B-B14F-4D97-AF65-F5344CB8AC3E}">
        <p14:creationId xmlns:p14="http://schemas.microsoft.com/office/powerpoint/2010/main" val="9104904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Summing the Rows of a                              Two-Dimensional Array</a:t>
            </a: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1828800" y="1466850"/>
            <a:ext cx="86106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// Get each student's average score.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 (int row = 0; row &lt; NUM_STUDENTS; row++)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// Set the accumulator.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total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// Sum a row.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for (int col = 0; col &lt; NUM_SCORES; col++)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  total += scores[row][col];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// Get the average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average = total / NUM_SCORES;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// Display the average.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cout &lt;&lt; "Score average for student 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    &lt;&lt; (row + 1) &lt;&lt; " is " &lt;&lt; average &lt;&lt;endl;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00590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Summing the Columns of a               Two-Dimensional Array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305800" cy="693738"/>
          </a:xfrm>
        </p:spPr>
        <p:txBody>
          <a:bodyPr/>
          <a:lstStyle/>
          <a:p>
            <a:pPr eaLnBrk="1" hangingPunct="1"/>
            <a:r>
              <a:rPr lang="en-US" altLang="en-US" smtClean="0"/>
              <a:t>Given the following definitions: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1905000" y="2362200"/>
            <a:ext cx="8458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const int NUM_STUDENTS = 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const int NUM_SCORES = 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double total;   // Accumulator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double average; // To hold average scores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double scores[NUM_STUDENTS][NUM_SCORES] 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{{88, 97, 79, 86, 94},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{86, 91, 78, 79, 84},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{82, 73, 77, 82, 89}};</a:t>
            </a:r>
          </a:p>
        </p:txBody>
      </p:sp>
    </p:spTree>
    <p:extLst>
      <p:ext uri="{BB962C8B-B14F-4D97-AF65-F5344CB8AC3E}">
        <p14:creationId xmlns:p14="http://schemas.microsoft.com/office/powerpoint/2010/main" val="10663056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Summing the Columns of a Two-Dimensional Array</a:t>
            </a:r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1828800" y="1524000"/>
            <a:ext cx="86106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// Get the class average for each score.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 (int col = 0; col &lt; NUM_SCORES; col++)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// Reset the accumulator.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total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// Sum a column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for (int row = 0; row &lt; NUM_STUDENTS; row++)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  total += scores[row][col];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// Get the average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average = total / NUM_STUDENTS;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// Display the class average.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cout &lt;&lt; "Class average for test " &lt;&lt; (col + 1)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    &lt;&lt; " is " &lt;&lt; average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727677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Subtitle 2"/>
          <p:cNvSpPr>
            <a:spLocks noGrp="1"/>
          </p:cNvSpPr>
          <p:nvPr>
            <p:ph type="subTitle" idx="1"/>
          </p:nvPr>
        </p:nvSpPr>
        <p:spPr>
          <a:xfrm>
            <a:off x="1566204" y="2350013"/>
            <a:ext cx="9144000" cy="16557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Arrays with Three or More Dimensions</a:t>
            </a:r>
          </a:p>
        </p:txBody>
      </p:sp>
    </p:spTree>
    <p:extLst>
      <p:ext uri="{BB962C8B-B14F-4D97-AF65-F5344CB8AC3E}">
        <p14:creationId xmlns:p14="http://schemas.microsoft.com/office/powerpoint/2010/main" val="1844558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Arrays with Three or More</a:t>
            </a:r>
            <a:br>
              <a:rPr lang="en-US" altLang="en-US" smtClean="0"/>
            </a:br>
            <a:r>
              <a:rPr lang="en-US" altLang="en-US" smtClean="0"/>
              <a:t>Dimensions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1981201" y="1874839"/>
            <a:ext cx="8240713" cy="3703637"/>
          </a:xfrm>
        </p:spPr>
        <p:txBody>
          <a:bodyPr/>
          <a:lstStyle/>
          <a:p>
            <a:pPr eaLnBrk="1" hangingPunct="1"/>
            <a:r>
              <a:rPr lang="en-US" altLang="en-US" smtClean="0"/>
              <a:t>Can define arrays with any number of dimensions:</a:t>
            </a:r>
          </a:p>
          <a:p>
            <a:pPr lvl="1" eaLnBrk="1" hangingPunct="1">
              <a:buClr>
                <a:srgbClr val="3333CC"/>
              </a:buClr>
              <a:buFontTx/>
              <a:buNone/>
            </a:pP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short rectSolid[2][3][5];</a:t>
            </a:r>
          </a:p>
          <a:p>
            <a:pPr lvl="1" eaLnBrk="1" hangingPunct="1">
              <a:buClr>
                <a:srgbClr val="3333CC"/>
              </a:buClr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double timeGrid[3][4][3][4];</a:t>
            </a:r>
          </a:p>
          <a:p>
            <a:pPr eaLnBrk="1" hangingPunct="1"/>
            <a:r>
              <a:rPr lang="en-US" altLang="en-US" smtClean="0"/>
              <a:t>When used as parameter, specify all but 1</a:t>
            </a:r>
            <a:r>
              <a:rPr lang="en-US" altLang="en-US" baseline="30000" smtClean="0"/>
              <a:t>st</a:t>
            </a:r>
            <a:r>
              <a:rPr lang="en-US" altLang="en-US" smtClean="0"/>
              <a:t> dimension in prototype, heading:</a:t>
            </a:r>
          </a:p>
          <a:p>
            <a:pPr lvl="1" eaLnBrk="1" hangingPunct="1">
              <a:buClr>
                <a:srgbClr val="3333CC"/>
              </a:buClr>
              <a:buFontTx/>
              <a:buNone/>
            </a:pP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void getRectSolid(short [][3][5]);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75218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Two-Dimensional Arrays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6002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Can define one array for multiple sets of data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Like a table in a spreadsheet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Use two size declarators in definition:</a:t>
            </a:r>
            <a:br>
              <a:rPr lang="en-US" altLang="en-US" smtClean="0"/>
            </a:br>
            <a:endParaRPr lang="en-US" altLang="en-US" smtClean="0"/>
          </a:p>
          <a:p>
            <a:pPr lvl="1" eaLnBrk="1" hangingPunct="1">
              <a:lnSpc>
                <a:spcPct val="90000"/>
              </a:lnSpc>
              <a:buClr>
                <a:srgbClr val="3333CC"/>
              </a:buClr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const int ROWS = 4, COLS = 3;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>
                <a:latin typeface="Courier New" panose="02070309020205020404" pitchFamily="49" charset="0"/>
              </a:rPr>
              <a:t>int exams[ROWS][COLS];</a:t>
            </a:r>
            <a:br>
              <a:rPr lang="en-US" altLang="en-US" smtClean="0">
                <a:latin typeface="Courier New" panose="02070309020205020404" pitchFamily="49" charset="0"/>
              </a:rPr>
            </a:br>
            <a:endParaRPr lang="en-US" altLang="en-US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First declarator is number of rows; second is number of columns</a:t>
            </a:r>
          </a:p>
        </p:txBody>
      </p:sp>
    </p:spTree>
    <p:extLst>
      <p:ext uri="{BB962C8B-B14F-4D97-AF65-F5344CB8AC3E}">
        <p14:creationId xmlns:p14="http://schemas.microsoft.com/office/powerpoint/2010/main" val="2509506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Two-Dimensional Array Representation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2954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 </a:t>
            </a:r>
            <a:r>
              <a:rPr lang="en-US" altLang="en-US">
                <a:latin typeface="Courier New" panose="02070309020205020404" pitchFamily="49" charset="0"/>
              </a:rPr>
              <a:t>const int ROWS = 4, COLS = 3;</a:t>
            </a:r>
            <a:r>
              <a:rPr lang="en-US" altLang="en-US"/>
              <a:t>  </a:t>
            </a:r>
            <a:r>
              <a:rPr lang="en-US" altLang="en-US">
                <a:latin typeface="Courier New" panose="02070309020205020404" pitchFamily="49" charset="0"/>
              </a:rPr>
              <a:t>int exams[ROWS][COLS];</a:t>
            </a:r>
          </a:p>
          <a:p>
            <a:pPr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Use two subscripts to access element:</a:t>
            </a:r>
          </a:p>
          <a:p>
            <a:pPr lvl="1" eaLnBrk="1" hangingPunct="1">
              <a:lnSpc>
                <a:spcPct val="90000"/>
              </a:lnSpc>
              <a:buClr>
                <a:srgbClr val="3333CC"/>
              </a:buClr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exams[2][2] = 86;</a:t>
            </a:r>
          </a:p>
        </p:txBody>
      </p:sp>
      <p:graphicFrame>
        <p:nvGraphicFramePr>
          <p:cNvPr id="789508" name="Group 4"/>
          <p:cNvGraphicFramePr>
            <a:graphicFrameLocks noGrp="1"/>
          </p:cNvGraphicFramePr>
          <p:nvPr/>
        </p:nvGraphicFramePr>
        <p:xfrm>
          <a:off x="3505200" y="2895600"/>
          <a:ext cx="5715000" cy="1758964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1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exams[0][0]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exams[0][1]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exams[0][2]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9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exams[1][0]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exams[1][1]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exams[1][2]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exams[2][0]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exams[2][1]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exams[2][2]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exams[3][0]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exams[3][1]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exams[3][2]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0138" name="Text Box 26"/>
          <p:cNvSpPr txBox="1">
            <a:spLocks noChangeArrowheads="1"/>
          </p:cNvSpPr>
          <p:nvPr/>
        </p:nvSpPr>
        <p:spPr bwMode="auto">
          <a:xfrm>
            <a:off x="5867400" y="2514601"/>
            <a:ext cx="1130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columns</a:t>
            </a:r>
          </a:p>
        </p:txBody>
      </p:sp>
      <p:sp>
        <p:nvSpPr>
          <p:cNvPr id="90139" name="Text Box 27"/>
          <p:cNvSpPr txBox="1">
            <a:spLocks noChangeArrowheads="1"/>
          </p:cNvSpPr>
          <p:nvPr/>
        </p:nvSpPr>
        <p:spPr bwMode="auto">
          <a:xfrm>
            <a:off x="2971800" y="3276601"/>
            <a:ext cx="3683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000"/>
              <a:t>r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000"/>
              <a:t>o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000"/>
              <a:t>w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00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8376947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00201"/>
            <a:ext cx="7772400" cy="386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4491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600200"/>
            <a:ext cx="5715000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87508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7-</a:t>
            </a:r>
            <a:fld id="{F2E51DAD-62DC-4073-A77E-598E2C5D8FC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pic>
        <p:nvPicPr>
          <p:cNvPr id="942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1595438"/>
            <a:ext cx="601980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8719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2D Array Initialization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676400"/>
            <a:ext cx="8686800" cy="4343400"/>
          </a:xfrm>
        </p:spPr>
        <p:txBody>
          <a:bodyPr/>
          <a:lstStyle/>
          <a:p>
            <a:pPr eaLnBrk="1" hangingPunct="1"/>
            <a:r>
              <a:rPr lang="en-US" altLang="en-US"/>
              <a:t>Two-dimensional arrays are initialized row-by-row:</a:t>
            </a:r>
            <a:br>
              <a:rPr lang="en-US" altLang="en-US"/>
            </a:br>
            <a:r>
              <a:rPr lang="en-US" altLang="en-US" sz="2200">
                <a:latin typeface="Courier New" panose="02070309020205020404" pitchFamily="49" charset="0"/>
              </a:rPr>
              <a:t>const int ROWS = 2, COLS = 2;</a:t>
            </a:r>
            <a:r>
              <a:rPr lang="en-US" altLang="en-US" sz="2200"/>
              <a:t/>
            </a:r>
            <a:br>
              <a:rPr lang="en-US" altLang="en-US" sz="2200"/>
            </a:br>
            <a:r>
              <a:rPr lang="en-US" altLang="en-US" sz="2200">
                <a:latin typeface="Courier New" panose="02070309020205020404" pitchFamily="49" charset="0"/>
              </a:rPr>
              <a:t>int exams[ROWS][COLS] = { {84, 78},</a:t>
            </a:r>
          </a:p>
          <a:p>
            <a:pPr lvl="1" eaLnBrk="1" hangingPunct="1">
              <a:buClr>
                <a:srgbClr val="3333CC"/>
              </a:buClr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						     {92, 97} };</a:t>
            </a:r>
            <a:br>
              <a:rPr lang="en-US" altLang="en-US" sz="2200">
                <a:latin typeface="Courier New" panose="02070309020205020404" pitchFamily="49" charset="0"/>
              </a:rPr>
            </a:br>
            <a:r>
              <a:rPr lang="en-US" altLang="en-US" sz="2200">
                <a:latin typeface="Courier New" panose="02070309020205020404" pitchFamily="49" charset="0"/>
              </a:rPr>
              <a:t/>
            </a:r>
            <a:br>
              <a:rPr lang="en-US" altLang="en-US" sz="2200">
                <a:latin typeface="Courier New" panose="02070309020205020404" pitchFamily="49" charset="0"/>
              </a:rPr>
            </a:br>
            <a:endParaRPr lang="en-US" altLang="en-US" sz="2200"/>
          </a:p>
          <a:p>
            <a:pPr lvl="1" eaLnBrk="1" hangingPunct="1">
              <a:buClr>
                <a:srgbClr val="3333CC"/>
              </a:buClr>
              <a:buFontTx/>
              <a:buNone/>
            </a:pPr>
            <a:endParaRPr lang="en-US" altLang="en-US"/>
          </a:p>
          <a:p>
            <a:pPr eaLnBrk="1" hangingPunct="1"/>
            <a:r>
              <a:rPr lang="en-US" altLang="en-US"/>
              <a:t>Can omit inner </a:t>
            </a:r>
            <a:r>
              <a:rPr lang="en-US" altLang="en-US">
                <a:latin typeface="Courier New" panose="02070309020205020404" pitchFamily="49" charset="0"/>
              </a:rPr>
              <a:t>{ }</a:t>
            </a:r>
            <a:r>
              <a:rPr lang="en-US" altLang="en-US"/>
              <a:t>, some initial values in a row –  array elements without initial values will be set to </a:t>
            </a:r>
            <a:r>
              <a:rPr lang="en-US" altLang="en-US">
                <a:latin typeface="Courier New" panose="02070309020205020404" pitchFamily="49" charset="0"/>
              </a:rPr>
              <a:t>0</a:t>
            </a:r>
            <a:r>
              <a:rPr lang="en-US" altLang="en-US"/>
              <a:t> or </a:t>
            </a:r>
            <a:r>
              <a:rPr lang="en-US" altLang="en-US">
                <a:latin typeface="Courier New" panose="02070309020205020404" pitchFamily="49" charset="0"/>
              </a:rPr>
              <a:t>NULL</a:t>
            </a:r>
          </a:p>
        </p:txBody>
      </p:sp>
      <p:graphicFrame>
        <p:nvGraphicFramePr>
          <p:cNvPr id="794628" name="Group 4"/>
          <p:cNvGraphicFramePr>
            <a:graphicFrameLocks noGrp="1"/>
          </p:cNvGraphicFramePr>
          <p:nvPr/>
        </p:nvGraphicFramePr>
        <p:xfrm>
          <a:off x="4267200" y="3200400"/>
          <a:ext cx="1066800" cy="91440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92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6752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Two-Dimensional Array as Parameter, Argument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676400"/>
            <a:ext cx="8458200" cy="4572000"/>
          </a:xfrm>
        </p:spPr>
        <p:txBody>
          <a:bodyPr/>
          <a:lstStyle/>
          <a:p>
            <a:pPr eaLnBrk="1" hangingPunct="1"/>
            <a:r>
              <a:rPr lang="en-US" altLang="en-US" sz="2400"/>
              <a:t>Use array name as argument in function call: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getExams(exams, 2);</a:t>
            </a:r>
          </a:p>
          <a:p>
            <a:pPr eaLnBrk="1" hangingPunct="1"/>
            <a:r>
              <a:rPr lang="en-US" altLang="en-US" sz="2400"/>
              <a:t>Use empty </a:t>
            </a:r>
            <a:r>
              <a:rPr lang="en-US" altLang="en-US" sz="2400">
                <a:latin typeface="Courier New" panose="02070309020205020404" pitchFamily="49" charset="0"/>
              </a:rPr>
              <a:t>[]</a:t>
            </a:r>
            <a:r>
              <a:rPr lang="en-US" altLang="en-US" sz="2400"/>
              <a:t> for row, size declarator for column in prototype, header:</a:t>
            </a:r>
            <a:br>
              <a:rPr lang="en-US" altLang="en-US" sz="2400"/>
            </a:br>
            <a:r>
              <a:rPr lang="en-US" altLang="en-US" sz="2400">
                <a:latin typeface="Courier New" panose="02070309020205020404" pitchFamily="49" charset="0"/>
              </a:rPr>
              <a:t>const int COLS = 2;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// Prototype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void getExams(int [][COLS], int);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/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// Header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void getExams(int exams[][COLS], int rows)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1946730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Example – The </a:t>
            </a:r>
            <a:r>
              <a:rPr lang="en-US" dirty="0" err="1" smtClean="0">
                <a:latin typeface="Courier New" pitchFamily="-16" charset="0"/>
              </a:rPr>
              <a:t>showArray</a:t>
            </a:r>
            <a:r>
              <a:rPr lang="en-US" dirty="0" smtClean="0"/>
              <a:t> Function from Program 7-19</a:t>
            </a:r>
          </a:p>
        </p:txBody>
      </p:sp>
      <p:pic>
        <p:nvPicPr>
          <p:cNvPr id="993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00201"/>
            <a:ext cx="8305800" cy="424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2779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684</Words>
  <Application>Microsoft Office PowerPoint</Application>
  <PresentationFormat>Widescreen</PresentationFormat>
  <Paragraphs>131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ヒラギノ角ゴ Pro W3</vt:lpstr>
      <vt:lpstr>Arial</vt:lpstr>
      <vt:lpstr>Calibri</vt:lpstr>
      <vt:lpstr>Calibri Light</vt:lpstr>
      <vt:lpstr>Courier New</vt:lpstr>
      <vt:lpstr>Times</vt:lpstr>
      <vt:lpstr>Office Theme</vt:lpstr>
      <vt:lpstr>PowerPoint Presentation</vt:lpstr>
      <vt:lpstr>Two-Dimensional Arrays</vt:lpstr>
      <vt:lpstr>Two-Dimensional Array Representation</vt:lpstr>
      <vt:lpstr>PowerPoint Presentation</vt:lpstr>
      <vt:lpstr>PowerPoint Presentation</vt:lpstr>
      <vt:lpstr>PowerPoint Presentation</vt:lpstr>
      <vt:lpstr>2D Array Initialization</vt:lpstr>
      <vt:lpstr>Two-Dimensional Array as Parameter, Argument</vt:lpstr>
      <vt:lpstr>Example – The showArray Function from Program 7-19</vt:lpstr>
      <vt:lpstr>How showArray is Called</vt:lpstr>
      <vt:lpstr>Summing All the Elements in a           Two-Dimensional Array</vt:lpstr>
      <vt:lpstr>Summing All the Elements in a           Two-Dimensional Array</vt:lpstr>
      <vt:lpstr>Summing the Rows of a                   Two-Dimensional Array</vt:lpstr>
      <vt:lpstr>Summing the Rows of a                              Two-Dimensional Array</vt:lpstr>
      <vt:lpstr>Summing the Columns of a               Two-Dimensional Array</vt:lpstr>
      <vt:lpstr>Summing the Columns of a Two-Dimensional Array</vt:lpstr>
      <vt:lpstr>PowerPoint Presentation</vt:lpstr>
      <vt:lpstr>Arrays with Three or More Dimensions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2020-07-26T12:31:20Z</dcterms:created>
  <dcterms:modified xsi:type="dcterms:W3CDTF">2020-07-26T12:31:35Z</dcterms:modified>
</cp:coreProperties>
</file>