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a:bodyPr>
          <a:lstStyle/>
          <a:p>
            <a:pPr algn="ctr"/>
            <a:r>
              <a:rPr lang="ar-SA" dirty="0" smtClean="0"/>
              <a:t>مبادئ التمويل – السادس - </a:t>
            </a:r>
            <a:r>
              <a:rPr lang="ar-JO" dirty="0" smtClean="0"/>
              <a:t>الاستثمار</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الثانية : </a:t>
            </a:r>
            <a:r>
              <a:rPr lang="en-US" sz="2000" dirty="0" smtClean="0"/>
              <a:t>2024-08-26</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60722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332656"/>
            <a:ext cx="8496944" cy="634082"/>
          </a:xfrm>
        </p:spPr>
        <p:txBody>
          <a:bodyPr>
            <a:noAutofit/>
          </a:bodyPr>
          <a:lstStyle/>
          <a:p>
            <a:pPr algn="r"/>
            <a:r>
              <a:rPr lang="ar-JO" sz="2800" b="1" dirty="0">
                <a:solidFill>
                  <a:srgbClr val="0070C0"/>
                </a:solidFill>
              </a:rPr>
              <a:t>ثانياً: تحليل وتقييم الأوراق </a:t>
            </a:r>
            <a:r>
              <a:rPr lang="ar-JO" sz="2800" b="1" dirty="0" smtClean="0">
                <a:solidFill>
                  <a:srgbClr val="0070C0"/>
                </a:solidFill>
              </a:rPr>
              <a:t>المالية </a:t>
            </a:r>
            <a:r>
              <a:rPr lang="en-US" sz="2800" b="1" dirty="0">
                <a:solidFill>
                  <a:srgbClr val="0070C0"/>
                </a:solidFill>
              </a:rPr>
              <a:t>Analysis </a:t>
            </a:r>
            <a:r>
              <a:rPr lang="en-US" sz="2800" b="1" dirty="0" smtClean="0">
                <a:solidFill>
                  <a:srgbClr val="0070C0"/>
                </a:solidFill>
              </a:rPr>
              <a:t>Security </a:t>
            </a:r>
            <a:r>
              <a:rPr lang="en-US" sz="2800" b="1" dirty="0">
                <a:solidFill>
                  <a:srgbClr val="0070C0"/>
                </a:solidFill>
              </a:rPr>
              <a:t>&amp; </a:t>
            </a:r>
            <a:r>
              <a:rPr lang="en-US" sz="2800" b="1" dirty="0" smtClean="0">
                <a:solidFill>
                  <a:srgbClr val="0070C0"/>
                </a:solidFill>
              </a:rPr>
              <a:t>Valuation</a:t>
            </a:r>
            <a:endParaRPr lang="en-US" sz="2800" b="1" dirty="0">
              <a:solidFill>
                <a:srgbClr val="0070C0"/>
              </a:solidFill>
            </a:endParaRPr>
          </a:p>
        </p:txBody>
      </p:sp>
      <p:sp>
        <p:nvSpPr>
          <p:cNvPr id="3" name="عنصر نائب للمحتوى 2"/>
          <p:cNvSpPr>
            <a:spLocks noGrp="1"/>
          </p:cNvSpPr>
          <p:nvPr>
            <p:ph idx="1"/>
          </p:nvPr>
        </p:nvSpPr>
        <p:spPr>
          <a:xfrm>
            <a:off x="251520" y="980728"/>
            <a:ext cx="8435280" cy="5145435"/>
          </a:xfrm>
        </p:spPr>
        <p:txBody>
          <a:bodyPr>
            <a:normAutofit fontScale="92500" lnSpcReduction="20000"/>
          </a:bodyPr>
          <a:lstStyle/>
          <a:p>
            <a:pPr marL="0" indent="0">
              <a:buNone/>
            </a:pPr>
            <a:r>
              <a:rPr lang="ar-JO" sz="2400" dirty="0">
                <a:cs typeface="+mj-cs"/>
              </a:rPr>
              <a:t>تتطلب الخطوة الثانية في عملية الاستثمار القيام بتحليل أكبر عدد ممكن من الأوراق الماليـة وتقييمها بشكل إفرادي، والتي يتم اختيارها من تلك التي رشحت من الخطوة السابقة لدخول محفظـة المستثمر، وستنتهي هذه الخطوة بتحديد أدق لتلك الأوراق التي سيتم اختيارها من التي ستستبعد. وهناك مدخلان أو </a:t>
            </a:r>
            <a:r>
              <a:rPr lang="ar-JO" sz="2400" dirty="0" smtClean="0">
                <a:cs typeface="+mj-cs"/>
              </a:rPr>
              <a:t>أسلوبان </a:t>
            </a:r>
            <a:r>
              <a:rPr lang="ar-JO" sz="2400" dirty="0">
                <a:cs typeface="+mj-cs"/>
              </a:rPr>
              <a:t>رئيسيان يمكن استخدامهما في عملية التحليل وهما</a:t>
            </a:r>
            <a:r>
              <a:rPr lang="ar-JO" sz="2400" dirty="0" smtClean="0">
                <a:cs typeface="+mj-cs"/>
              </a:rPr>
              <a:t>:</a:t>
            </a:r>
          </a:p>
          <a:p>
            <a:pPr marL="0" indent="0">
              <a:buNone/>
            </a:pPr>
            <a:r>
              <a:rPr lang="ar-JO" sz="2400" b="1" dirty="0">
                <a:solidFill>
                  <a:srgbClr val="00B0F0"/>
                </a:solidFill>
              </a:rPr>
              <a:t>أ. مدخل التحليل </a:t>
            </a:r>
            <a:r>
              <a:rPr lang="ar-JO" sz="2400" b="1" dirty="0" smtClean="0">
                <a:solidFill>
                  <a:srgbClr val="00B0F0"/>
                </a:solidFill>
              </a:rPr>
              <a:t>الأساسي </a:t>
            </a:r>
            <a:r>
              <a:rPr lang="en-US" sz="2400" b="1" dirty="0">
                <a:solidFill>
                  <a:srgbClr val="00B0F0"/>
                </a:solidFill>
              </a:rPr>
              <a:t>Fundamental </a:t>
            </a:r>
            <a:r>
              <a:rPr lang="en-US" sz="2400" b="1" dirty="0" smtClean="0">
                <a:solidFill>
                  <a:srgbClr val="00B0F0"/>
                </a:solidFill>
              </a:rPr>
              <a:t>Analysis </a:t>
            </a:r>
            <a:r>
              <a:rPr lang="ar-JO" sz="2400" b="1" dirty="0" smtClean="0">
                <a:solidFill>
                  <a:srgbClr val="00B0F0"/>
                </a:solidFill>
              </a:rPr>
              <a:t>:</a:t>
            </a:r>
            <a:endParaRPr lang="en-US" sz="2400" b="1" dirty="0" smtClean="0">
              <a:solidFill>
                <a:srgbClr val="00B0F0"/>
              </a:solidFill>
            </a:endParaRPr>
          </a:p>
          <a:p>
            <a:pPr>
              <a:buFontTx/>
              <a:buChar char="-"/>
            </a:pPr>
            <a:r>
              <a:rPr lang="ar-JO" sz="2400" dirty="0" smtClean="0"/>
              <a:t>ينطلق </a:t>
            </a:r>
            <a:r>
              <a:rPr lang="ar-JO" sz="2400" dirty="0"/>
              <a:t>المحللون الذين يستخدمون هذا الأسلوب في التحليل من التأكيد على وجود قيمة حقيقية أو جوهرية للورقة المالية </a:t>
            </a:r>
            <a:r>
              <a:rPr lang="ar-JO" sz="2400" dirty="0" smtClean="0"/>
              <a:t>(</a:t>
            </a:r>
            <a:r>
              <a:rPr lang="en-US" sz="2400" dirty="0"/>
              <a:t>Intrinsic </a:t>
            </a:r>
            <a:r>
              <a:rPr lang="en-US" sz="2400" dirty="0" smtClean="0"/>
              <a:t> Value </a:t>
            </a:r>
            <a:r>
              <a:rPr lang="ar-JO" sz="2400" dirty="0" smtClean="0"/>
              <a:t>) وهم </a:t>
            </a:r>
            <a:r>
              <a:rPr lang="ar-JO" sz="2400" dirty="0"/>
              <a:t>يحاولون اكتشاف هذه القيمة من خلال تحليلهم للإطار الخاص بالعوائد والمخاطر لهذه الورقة </a:t>
            </a:r>
            <a:r>
              <a:rPr lang="ar-JO" sz="2400" dirty="0" smtClean="0"/>
              <a:t>المالية.</a:t>
            </a:r>
          </a:p>
          <a:p>
            <a:pPr>
              <a:buFontTx/>
              <a:buChar char="-"/>
            </a:pPr>
            <a:r>
              <a:rPr lang="ar-JO" sz="2400" dirty="0" smtClean="0"/>
              <a:t>يمكن </a:t>
            </a:r>
            <a:r>
              <a:rPr lang="ar-JO" sz="2400" dirty="0"/>
              <a:t>الوصول للقيمة الحقيقية لورقة ماليـة بخصم جميع التدفقات النقدية التي يتوقع المستثمر الحصول عليها من هذه الورقة، وذلك بمعدل خصم مناسب للوصول إلى قيمتها الحالية، والتي تساوي القيمة </a:t>
            </a:r>
            <a:r>
              <a:rPr lang="ar-JO" sz="2400" dirty="0" smtClean="0"/>
              <a:t>الحقيقية.</a:t>
            </a:r>
          </a:p>
          <a:p>
            <a:pPr>
              <a:buFontTx/>
              <a:buChar char="-"/>
            </a:pPr>
            <a:r>
              <a:rPr lang="ar-JO" sz="2400" dirty="0" smtClean="0"/>
              <a:t>المحللين </a:t>
            </a:r>
            <a:r>
              <a:rPr lang="ar-JO" sz="2400" dirty="0"/>
              <a:t>الأساسـيين (الذين يستخدمون هذا الأسلوب في التحليل)، يهتمون بتقدير حجم التدفقات النقدية المتوقع اسـتلامها، وتوقيت الحصول على هذه التدفقات، ومن ثم حساب القيمة الحالية لهذه التدفقات باستخدام معـدل أو معدلات خصم مناسبة </a:t>
            </a:r>
            <a:r>
              <a:rPr lang="ar-JO" sz="2400" dirty="0" smtClean="0"/>
              <a:t>.</a:t>
            </a:r>
          </a:p>
          <a:p>
            <a:pPr>
              <a:buFontTx/>
              <a:buChar char="-"/>
            </a:pPr>
            <a:r>
              <a:rPr lang="ar-JO" sz="2400" dirty="0" smtClean="0"/>
              <a:t> </a:t>
            </a:r>
            <a:r>
              <a:rPr lang="ar-JO" sz="2400" dirty="0"/>
              <a:t>تساوي معدل العائد المطلوب من قبل المستثمر للاستثمار في مثل هذه الورقة المالية، ويعكس هذا المعدل درجة المخاطرة المرتبطة بالورقة المالية والعائد الذي يمكن تحقيقه على استثمارات منافسة في </a:t>
            </a:r>
            <a:r>
              <a:rPr lang="ar-JO" sz="2400" dirty="0" smtClean="0"/>
              <a:t>السوق.</a:t>
            </a:r>
            <a:endParaRPr lang="en-US" sz="2400" b="1" dirty="0">
              <a:solidFill>
                <a:srgbClr val="00B0F0"/>
              </a:solidFill>
              <a:cs typeface="+mj-cs"/>
            </a:endParaRPr>
          </a:p>
        </p:txBody>
      </p:sp>
    </p:spTree>
    <p:extLst>
      <p:ext uri="{BB962C8B-B14F-4D97-AF65-F5344CB8AC3E}">
        <p14:creationId xmlns:p14="http://schemas.microsoft.com/office/powerpoint/2010/main" val="11495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85000" lnSpcReduction="10000"/>
          </a:bodyPr>
          <a:lstStyle/>
          <a:p>
            <a:pPr marL="0" indent="0">
              <a:buNone/>
            </a:pPr>
            <a:r>
              <a:rPr lang="ar-JO" sz="2400" dirty="0">
                <a:cs typeface="+mj-cs"/>
              </a:rPr>
              <a:t>ولأجل تقدير قيمة التدفقات النقدية وتوقيتها (التي تعتمد على القوة الايرادية للمنشأة فـي حالـة الأسهم العادية)، فإن المحللين الأساسيين يهتمون بدراسة ثلاث مجموعات من المعلومات وتحليلها وهي: </a:t>
            </a:r>
            <a:endParaRPr lang="ar-JO" sz="2400" dirty="0" smtClean="0">
              <a:cs typeface="+mj-cs"/>
            </a:endParaRPr>
          </a:p>
          <a:p>
            <a:pPr marL="0" indent="0">
              <a:buNone/>
            </a:pPr>
            <a:r>
              <a:rPr lang="ar-JO" sz="2400" b="1" dirty="0" smtClean="0">
                <a:cs typeface="+mj-cs"/>
              </a:rPr>
              <a:t>أ- تحليل </a:t>
            </a:r>
            <a:r>
              <a:rPr lang="ar-JO" sz="2400" b="1" dirty="0">
                <a:cs typeface="+mj-cs"/>
              </a:rPr>
              <a:t>المعلومات المتعلقة بالوضع الاقتصادي العام </a:t>
            </a:r>
            <a:r>
              <a:rPr lang="en-US" sz="2400" b="1" dirty="0"/>
              <a:t>Economic </a:t>
            </a:r>
            <a:r>
              <a:rPr lang="en-US" sz="2400" b="1" dirty="0" smtClean="0"/>
              <a:t>A</a:t>
            </a:r>
            <a:r>
              <a:rPr lang="en-US" sz="2400" b="1" dirty="0" smtClean="0">
                <a:cs typeface="+mj-cs"/>
              </a:rPr>
              <a:t>nalysis </a:t>
            </a:r>
          </a:p>
          <a:p>
            <a:pPr>
              <a:buFontTx/>
              <a:buChar char="-"/>
            </a:pPr>
            <a:r>
              <a:rPr lang="ar-JO" sz="2400" dirty="0" smtClean="0">
                <a:cs typeface="+mj-cs"/>
              </a:rPr>
              <a:t>التي </a:t>
            </a:r>
            <a:r>
              <a:rPr lang="ar-JO" sz="2400" dirty="0">
                <a:cs typeface="+mj-cs"/>
              </a:rPr>
              <a:t>يمكـن أن يكون لها تأثير على أسعار الأسهم، </a:t>
            </a:r>
            <a:r>
              <a:rPr lang="ar-JO" sz="2400" b="1" dirty="0">
                <a:cs typeface="+mj-cs"/>
              </a:rPr>
              <a:t>ومن بين المتغيرات التي يجب متابعتهـا بهـذا الصـدد: </a:t>
            </a:r>
            <a:endParaRPr lang="ar-JO" sz="2400" b="1" dirty="0" smtClean="0">
              <a:cs typeface="+mj-cs"/>
            </a:endParaRPr>
          </a:p>
          <a:p>
            <a:pPr marL="0" indent="0">
              <a:buNone/>
            </a:pPr>
            <a:r>
              <a:rPr lang="en-US" sz="2400" b="1" dirty="0" smtClean="0">
                <a:cs typeface="+mj-cs"/>
              </a:rPr>
              <a:t>1</a:t>
            </a:r>
            <a:r>
              <a:rPr lang="ar-JO" sz="2400" b="1" dirty="0" smtClean="0">
                <a:cs typeface="+mj-cs"/>
              </a:rPr>
              <a:t>- </a:t>
            </a:r>
            <a:r>
              <a:rPr lang="ar-JO" sz="2400" dirty="0" smtClean="0">
                <a:cs typeface="+mj-cs"/>
              </a:rPr>
              <a:t>الدورات الاقتصادية.</a:t>
            </a:r>
          </a:p>
          <a:p>
            <a:pPr marL="0" indent="0">
              <a:buNone/>
            </a:pPr>
            <a:r>
              <a:rPr lang="en-US" sz="2400" dirty="0" smtClean="0">
                <a:cs typeface="+mj-cs"/>
              </a:rPr>
              <a:t>2</a:t>
            </a:r>
            <a:r>
              <a:rPr lang="ar-JO" sz="2400" dirty="0" smtClean="0">
                <a:cs typeface="+mj-cs"/>
              </a:rPr>
              <a:t>- </a:t>
            </a:r>
            <a:r>
              <a:rPr lang="ar-JO" sz="2400" dirty="0">
                <a:cs typeface="+mj-cs"/>
              </a:rPr>
              <a:t>عرض </a:t>
            </a:r>
            <a:r>
              <a:rPr lang="ar-JO" sz="2400" dirty="0" smtClean="0">
                <a:cs typeface="+mj-cs"/>
              </a:rPr>
              <a:t>النقد.</a:t>
            </a:r>
          </a:p>
          <a:p>
            <a:pPr marL="0" indent="0">
              <a:buNone/>
            </a:pPr>
            <a:r>
              <a:rPr lang="en-US" sz="2400" dirty="0" smtClean="0">
                <a:cs typeface="+mj-cs"/>
              </a:rPr>
              <a:t>3</a:t>
            </a:r>
            <a:r>
              <a:rPr lang="ar-JO" sz="2400" dirty="0" smtClean="0">
                <a:cs typeface="+mj-cs"/>
              </a:rPr>
              <a:t>- اتجاه </a:t>
            </a:r>
            <a:r>
              <a:rPr lang="ar-JO" sz="2400" dirty="0">
                <a:cs typeface="+mj-cs"/>
              </a:rPr>
              <a:t>الناتج </a:t>
            </a:r>
            <a:r>
              <a:rPr lang="ar-JO" sz="2400" dirty="0" smtClean="0">
                <a:cs typeface="+mj-cs"/>
              </a:rPr>
              <a:t>الإجمالي.</a:t>
            </a:r>
          </a:p>
          <a:p>
            <a:pPr marL="0" indent="0">
              <a:buNone/>
            </a:pPr>
            <a:r>
              <a:rPr lang="en-US" sz="2400" dirty="0" smtClean="0">
                <a:cs typeface="+mj-cs"/>
              </a:rPr>
              <a:t>4</a:t>
            </a:r>
            <a:r>
              <a:rPr lang="ar-JO" sz="2400" dirty="0" smtClean="0">
                <a:cs typeface="+mj-cs"/>
              </a:rPr>
              <a:t>- هيكل </a:t>
            </a:r>
            <a:r>
              <a:rPr lang="ar-JO" sz="2400" dirty="0">
                <a:cs typeface="+mj-cs"/>
              </a:rPr>
              <a:t>أسعار </a:t>
            </a:r>
            <a:r>
              <a:rPr lang="ar-JO" sz="2400" dirty="0" smtClean="0">
                <a:cs typeface="+mj-cs"/>
              </a:rPr>
              <a:t>الفوائد.</a:t>
            </a:r>
          </a:p>
          <a:p>
            <a:pPr marL="0" indent="0">
              <a:buNone/>
            </a:pPr>
            <a:r>
              <a:rPr lang="en-US" sz="2400" dirty="0" smtClean="0">
                <a:cs typeface="+mj-cs"/>
              </a:rPr>
              <a:t>5</a:t>
            </a:r>
            <a:r>
              <a:rPr lang="ar-JO" sz="2400" dirty="0" smtClean="0">
                <a:cs typeface="+mj-cs"/>
              </a:rPr>
              <a:t>- نسب </a:t>
            </a:r>
            <a:r>
              <a:rPr lang="ar-JO" sz="2400" dirty="0">
                <a:cs typeface="+mj-cs"/>
              </a:rPr>
              <a:t>التضخم، والعديد من المتغيرات الاقتصادية الأخرى</a:t>
            </a:r>
            <a:r>
              <a:rPr lang="ar-JO" sz="2400" dirty="0" smtClean="0">
                <a:cs typeface="+mj-cs"/>
              </a:rPr>
              <a:t>.</a:t>
            </a:r>
          </a:p>
          <a:p>
            <a:pPr marL="0" indent="0">
              <a:buNone/>
            </a:pPr>
            <a:r>
              <a:rPr lang="ar-JO" sz="2400" dirty="0"/>
              <a:t>ب. تحليل الصناعة أو القطاع الذي تنتمي إليه الشركة </a:t>
            </a:r>
            <a:r>
              <a:rPr lang="en-US" sz="2400" dirty="0"/>
              <a:t>Industry </a:t>
            </a:r>
            <a:r>
              <a:rPr lang="en-US" sz="2400" dirty="0" smtClean="0"/>
              <a:t>Analysis</a:t>
            </a:r>
            <a:endParaRPr lang="ar-JO" sz="2400" dirty="0" smtClean="0"/>
          </a:p>
          <a:p>
            <a:pPr>
              <a:buFontTx/>
              <a:buChar char="-"/>
            </a:pPr>
            <a:r>
              <a:rPr lang="ar-JO" sz="2400" b="1" dirty="0" smtClean="0"/>
              <a:t>ومن </a:t>
            </a:r>
            <a:r>
              <a:rPr lang="ar-JO" sz="2400" b="1" dirty="0"/>
              <a:t>العوامل التي تؤخذ بالاعتبار في تحليل الصناعة: </a:t>
            </a:r>
            <a:endParaRPr lang="ar-JO" sz="2400" b="1" dirty="0" smtClean="0"/>
          </a:p>
          <a:p>
            <a:pPr marL="0" indent="0">
              <a:buNone/>
            </a:pPr>
            <a:r>
              <a:rPr lang="en-US" sz="2400" b="1" dirty="0" smtClean="0"/>
              <a:t>1</a:t>
            </a:r>
            <a:r>
              <a:rPr lang="ar-JO" sz="2400" b="1" dirty="0" smtClean="0"/>
              <a:t>- </a:t>
            </a:r>
            <a:r>
              <a:rPr lang="ar-JO" sz="2400" dirty="0" smtClean="0"/>
              <a:t>الظروف </a:t>
            </a:r>
            <a:r>
              <a:rPr lang="ar-JO" sz="2400" dirty="0"/>
              <a:t>التنافسية في </a:t>
            </a:r>
            <a:r>
              <a:rPr lang="ar-JO" sz="2400" dirty="0" smtClean="0"/>
              <a:t>الصناعة.</a:t>
            </a:r>
          </a:p>
          <a:p>
            <a:pPr marL="0" indent="0">
              <a:buNone/>
            </a:pPr>
            <a:r>
              <a:rPr lang="en-US" sz="2400" dirty="0" smtClean="0"/>
              <a:t>2</a:t>
            </a:r>
            <a:r>
              <a:rPr lang="ar-JO" sz="2400" dirty="0" smtClean="0"/>
              <a:t>- الظروف </a:t>
            </a:r>
            <a:r>
              <a:rPr lang="ar-JO" sz="2400" dirty="0"/>
              <a:t>الخاصة بالقوى العاملة في </a:t>
            </a:r>
            <a:r>
              <a:rPr lang="ar-JO" sz="2400" dirty="0" smtClean="0"/>
              <a:t>الصناعة.</a:t>
            </a:r>
          </a:p>
          <a:p>
            <a:pPr marL="0" indent="0">
              <a:buNone/>
            </a:pPr>
            <a:r>
              <a:rPr lang="en-US" sz="2400" dirty="0" smtClean="0"/>
              <a:t>3</a:t>
            </a:r>
            <a:r>
              <a:rPr lang="ar-JO" sz="2400" dirty="0" smtClean="0"/>
              <a:t>- </a:t>
            </a:r>
            <a:r>
              <a:rPr lang="ar-JO" sz="2400" dirty="0"/>
              <a:t>سلوك الحكومة تجاه </a:t>
            </a:r>
            <a:r>
              <a:rPr lang="ar-JO" sz="2400" dirty="0" smtClean="0"/>
              <a:t>الصناعة.</a:t>
            </a:r>
          </a:p>
          <a:p>
            <a:pPr marL="0" indent="0">
              <a:buNone/>
            </a:pPr>
            <a:r>
              <a:rPr lang="en-US" sz="2400" dirty="0" smtClean="0"/>
              <a:t>4</a:t>
            </a:r>
            <a:r>
              <a:rPr lang="ar-JO" sz="2400" dirty="0" smtClean="0"/>
              <a:t>- المرحلة </a:t>
            </a:r>
            <a:r>
              <a:rPr lang="ar-JO" sz="2400" dirty="0"/>
              <a:t>التي تمر فيها الصناعة بالنسـبة لدورة حياتها: هل هي مرحلة بداية أم مرحلة نمو وتوسع أم مرحلة استقرار ونضج أم مرحلة تراجع.</a:t>
            </a:r>
            <a:endParaRPr lang="en-US" sz="2400" dirty="0">
              <a:cs typeface="+mj-cs"/>
            </a:endParaRPr>
          </a:p>
        </p:txBody>
      </p:sp>
    </p:spTree>
    <p:extLst>
      <p:ext uri="{BB962C8B-B14F-4D97-AF65-F5344CB8AC3E}">
        <p14:creationId xmlns:p14="http://schemas.microsoft.com/office/powerpoint/2010/main" val="389517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55000" lnSpcReduction="20000"/>
          </a:bodyPr>
          <a:lstStyle/>
          <a:p>
            <a:pPr marL="0" indent="0">
              <a:buNone/>
            </a:pPr>
            <a:r>
              <a:rPr lang="ar-JO" b="1" dirty="0">
                <a:cs typeface="+mj-cs"/>
              </a:rPr>
              <a:t>ج. تحليل الشركة مصدره الأسهم </a:t>
            </a:r>
            <a:r>
              <a:rPr lang="en-US" b="1" dirty="0"/>
              <a:t>Company </a:t>
            </a:r>
            <a:r>
              <a:rPr lang="en-US" b="1" dirty="0" smtClean="0"/>
              <a:t>A</a:t>
            </a:r>
            <a:r>
              <a:rPr lang="en-US" b="1" dirty="0" smtClean="0">
                <a:cs typeface="+mj-cs"/>
              </a:rPr>
              <a:t>nalysis</a:t>
            </a:r>
            <a:endParaRPr lang="ar-JO" b="1" dirty="0" smtClean="0">
              <a:cs typeface="+mj-cs"/>
            </a:endParaRPr>
          </a:p>
          <a:p>
            <a:pPr marL="0" indent="0">
              <a:buNone/>
            </a:pPr>
            <a:r>
              <a:rPr lang="en-US" dirty="0" smtClean="0">
                <a:cs typeface="+mj-cs"/>
              </a:rPr>
              <a:t>1</a:t>
            </a:r>
            <a:r>
              <a:rPr lang="ar-JO" dirty="0" smtClean="0">
                <a:cs typeface="+mj-cs"/>
              </a:rPr>
              <a:t>- لمعرفـة </a:t>
            </a:r>
            <a:r>
              <a:rPr lang="ar-JO" dirty="0">
                <a:cs typeface="+mj-cs"/>
              </a:rPr>
              <a:t>كيفيـة تأثرهـا بـالظروف الاقتصادية العامة أو بظروف الصناعة التي تنتمي </a:t>
            </a:r>
            <a:r>
              <a:rPr lang="ar-JO" dirty="0" smtClean="0">
                <a:cs typeface="+mj-cs"/>
              </a:rPr>
              <a:t>إليها.</a:t>
            </a:r>
          </a:p>
          <a:p>
            <a:pPr marL="0" indent="0">
              <a:buNone/>
            </a:pPr>
            <a:r>
              <a:rPr lang="en-US" dirty="0" smtClean="0">
                <a:cs typeface="+mj-cs"/>
              </a:rPr>
              <a:t>2</a:t>
            </a:r>
            <a:r>
              <a:rPr lang="ar-JO" dirty="0" smtClean="0">
                <a:cs typeface="+mj-cs"/>
              </a:rPr>
              <a:t>- لمعرفة </a:t>
            </a:r>
            <a:r>
              <a:rPr lang="ar-JO" dirty="0">
                <a:cs typeface="+mj-cs"/>
              </a:rPr>
              <a:t>مدى كفاءة إدارتها في </a:t>
            </a:r>
            <a:endParaRPr lang="ar-JO" dirty="0" smtClean="0">
              <a:cs typeface="+mj-cs"/>
            </a:endParaRPr>
          </a:p>
          <a:p>
            <a:pPr marL="514350" indent="-514350">
              <a:buAutoNum type="arabic1Minus"/>
            </a:pPr>
            <a:r>
              <a:rPr lang="ar-JO" dirty="0" smtClean="0">
                <a:cs typeface="+mj-cs"/>
              </a:rPr>
              <a:t>استغلال أصولها.</a:t>
            </a:r>
          </a:p>
          <a:p>
            <a:pPr marL="514350" indent="-514350">
              <a:buAutoNum type="arabic1Minus"/>
            </a:pPr>
            <a:r>
              <a:rPr lang="ar-JO" dirty="0" smtClean="0">
                <a:cs typeface="+mj-cs"/>
              </a:rPr>
              <a:t>تحقيق </a:t>
            </a:r>
            <a:r>
              <a:rPr lang="ar-JO" dirty="0">
                <a:cs typeface="+mj-cs"/>
              </a:rPr>
              <a:t>عائد مرضي </a:t>
            </a:r>
            <a:r>
              <a:rPr lang="ar-JO" dirty="0" smtClean="0">
                <a:cs typeface="+mj-cs"/>
              </a:rPr>
              <a:t>لمالكيها.</a:t>
            </a:r>
          </a:p>
          <a:p>
            <a:pPr marL="514350" indent="-514350">
              <a:buAutoNum type="arabic1Minus"/>
            </a:pPr>
            <a:r>
              <a:rPr lang="ar-JO" dirty="0" smtClean="0">
                <a:cs typeface="+mj-cs"/>
              </a:rPr>
              <a:t>تحقيق </a:t>
            </a:r>
            <a:r>
              <a:rPr lang="ar-JO" dirty="0">
                <a:cs typeface="+mj-cs"/>
              </a:rPr>
              <a:t>النمو في </a:t>
            </a:r>
            <a:r>
              <a:rPr lang="ar-JO" dirty="0" smtClean="0">
                <a:cs typeface="+mj-cs"/>
              </a:rPr>
              <a:t>أرباحها.</a:t>
            </a:r>
          </a:p>
          <a:p>
            <a:pPr marL="514350" indent="-514350">
              <a:buAutoNum type="arabic1Minus"/>
            </a:pPr>
            <a:r>
              <a:rPr lang="ar-JO" dirty="0" smtClean="0">
                <a:cs typeface="+mj-cs"/>
              </a:rPr>
              <a:t>سياسة </a:t>
            </a:r>
            <a:r>
              <a:rPr lang="ar-JO" dirty="0">
                <a:cs typeface="+mj-cs"/>
              </a:rPr>
              <a:t>توزيـع الأرباح التي </a:t>
            </a:r>
            <a:r>
              <a:rPr lang="ar-JO" dirty="0" smtClean="0">
                <a:cs typeface="+mj-cs"/>
              </a:rPr>
              <a:t>تتبعها.</a:t>
            </a:r>
          </a:p>
          <a:p>
            <a:pPr marL="514350" indent="-514350">
              <a:buAutoNum type="arabic1Minus"/>
            </a:pPr>
            <a:r>
              <a:rPr lang="ar-JO" dirty="0" smtClean="0">
                <a:cs typeface="+mj-cs"/>
              </a:rPr>
              <a:t>مستوى </a:t>
            </a:r>
            <a:r>
              <a:rPr lang="ar-JO" dirty="0">
                <a:cs typeface="+mj-cs"/>
              </a:rPr>
              <a:t>الدين الذي تستخدمه، وغير ذلك من المؤشرات . </a:t>
            </a:r>
            <a:endParaRPr lang="ar-JO" dirty="0" smtClean="0">
              <a:cs typeface="+mj-cs"/>
            </a:endParaRPr>
          </a:p>
          <a:p>
            <a:pPr>
              <a:buFontTx/>
              <a:buChar char="-"/>
            </a:pPr>
            <a:r>
              <a:rPr lang="ar-JO" dirty="0" smtClean="0">
                <a:cs typeface="+mj-cs"/>
              </a:rPr>
              <a:t>يحصل </a:t>
            </a:r>
            <a:r>
              <a:rPr lang="ar-JO" dirty="0">
                <a:cs typeface="+mj-cs"/>
              </a:rPr>
              <a:t>المحلل المالي على المعلومات التي تتعلق بالشركة إما </a:t>
            </a:r>
            <a:r>
              <a:rPr lang="ar-JO" b="1" dirty="0">
                <a:cs typeface="+mj-cs"/>
              </a:rPr>
              <a:t>من مصادر من داخل الشركة </a:t>
            </a:r>
            <a:r>
              <a:rPr lang="ar-JO" dirty="0">
                <a:cs typeface="+mj-cs"/>
              </a:rPr>
              <a:t>نفسها عن طريق البيانات المالية </a:t>
            </a:r>
            <a:r>
              <a:rPr lang="ar-JO" dirty="0" smtClean="0">
                <a:cs typeface="+mj-cs"/>
              </a:rPr>
              <a:t>المنشورة.</a:t>
            </a:r>
          </a:p>
          <a:p>
            <a:pPr>
              <a:buFontTx/>
              <a:buChar char="-"/>
            </a:pPr>
            <a:r>
              <a:rPr lang="ar-JO" dirty="0" smtClean="0">
                <a:cs typeface="+mj-cs"/>
              </a:rPr>
              <a:t> </a:t>
            </a:r>
            <a:r>
              <a:rPr lang="ar-JO" dirty="0">
                <a:cs typeface="+mj-cs"/>
              </a:rPr>
              <a:t>أو </a:t>
            </a:r>
            <a:r>
              <a:rPr lang="ar-JO" b="1" dirty="0">
                <a:cs typeface="+mj-cs"/>
              </a:rPr>
              <a:t>من خارج الشركة</a:t>
            </a:r>
            <a:r>
              <a:rPr lang="ar-JO" dirty="0">
                <a:cs typeface="+mj-cs"/>
              </a:rPr>
              <a:t>، وهي معلومات توفرها المؤسسات الاستثمارية والاستشارية عن الشركة. </a:t>
            </a:r>
            <a:endParaRPr lang="ar-JO" dirty="0" smtClean="0">
              <a:cs typeface="+mj-cs"/>
            </a:endParaRPr>
          </a:p>
          <a:p>
            <a:pPr>
              <a:buFontTx/>
              <a:buChar char="-"/>
            </a:pPr>
            <a:r>
              <a:rPr lang="ar-JO" dirty="0" smtClean="0">
                <a:cs typeface="+mj-cs"/>
              </a:rPr>
              <a:t>بعد </a:t>
            </a:r>
            <a:r>
              <a:rPr lang="ar-JO" dirty="0">
                <a:cs typeface="+mj-cs"/>
              </a:rPr>
              <a:t>القيام بالتحليلات السابقة والتوصل للقيمة الحقيقية للورقة المالية، يقوم المحلل الأساسـي بمقارنة القيمة التي توصل إليها بالقيمة السوقية للورقة المالية بحثاً عن تلك الأوراق التـي يختلـف سعرها السوقي عن قيمتها </a:t>
            </a:r>
            <a:r>
              <a:rPr lang="ar-JO" dirty="0" smtClean="0">
                <a:cs typeface="+mj-cs"/>
              </a:rPr>
              <a:t>الحقيقية</a:t>
            </a:r>
          </a:p>
          <a:p>
            <a:pPr>
              <a:buFontTx/>
              <a:buChar char="-"/>
            </a:pPr>
            <a:r>
              <a:rPr lang="ar-JO" dirty="0" smtClean="0">
                <a:cs typeface="+mj-cs"/>
              </a:rPr>
              <a:t> </a:t>
            </a:r>
            <a:r>
              <a:rPr lang="ar-JO" dirty="0">
                <a:cs typeface="+mj-cs"/>
              </a:rPr>
              <a:t>وبالتالي تشكل هدفاً محتملاً لاتخاذ قرار بالبيع أو </a:t>
            </a:r>
            <a:r>
              <a:rPr lang="ar-JO" dirty="0" smtClean="0">
                <a:cs typeface="+mj-cs"/>
              </a:rPr>
              <a:t>بالشراء.</a:t>
            </a:r>
          </a:p>
          <a:p>
            <a:pPr>
              <a:buFontTx/>
              <a:buChar char="-"/>
            </a:pPr>
            <a:r>
              <a:rPr lang="ar-JO" dirty="0" smtClean="0">
                <a:cs typeface="+mj-cs"/>
              </a:rPr>
              <a:t> </a:t>
            </a:r>
            <a:r>
              <a:rPr lang="ar-JO" dirty="0">
                <a:cs typeface="+mj-cs"/>
              </a:rPr>
              <a:t>فـإذا كان السعر السوقي للورقة المالية أقل من قيمتها الحقيقية </a:t>
            </a:r>
            <a:r>
              <a:rPr lang="en-US" dirty="0">
                <a:cs typeface="+mj-cs"/>
              </a:rPr>
              <a:t>Undervalued </a:t>
            </a:r>
            <a:r>
              <a:rPr lang="ar-JO" dirty="0">
                <a:cs typeface="+mj-cs"/>
              </a:rPr>
              <a:t>فإن هذا يولد لدى المستثمر دافعاً لشراء الورقة سعياً لتحقيق مكاسب رأسمالية، وإذا كان السعر السوقي للورقة المالية أعلى مـن قيمتها الحقيقية </a:t>
            </a:r>
            <a:r>
              <a:rPr lang="en-US" dirty="0">
                <a:cs typeface="+mj-cs"/>
              </a:rPr>
              <a:t>Overvalued </a:t>
            </a:r>
            <a:r>
              <a:rPr lang="ar-JO" dirty="0">
                <a:cs typeface="+mj-cs"/>
              </a:rPr>
              <a:t>فإن هذا يولد دافعاً لبيع الورقة إذا ما كان يمتلكها. أما إذا كان السعر السوقي مساوياً للقيمة الحقيقية فإن الورقة تعطي عائداً يكفي فقط لتعـويض المستثمر عن المخاطر التي سيتحملها</a:t>
            </a:r>
            <a:r>
              <a:rPr lang="ar-JO" dirty="0" smtClean="0">
                <a:cs typeface="+mj-cs"/>
              </a:rPr>
              <a:t>.</a:t>
            </a:r>
          </a:p>
          <a:p>
            <a:pPr>
              <a:buFontTx/>
              <a:buChar char="-"/>
            </a:pPr>
            <a:r>
              <a:rPr lang="ar-JO" dirty="0" smtClean="0">
                <a:cs typeface="+mj-cs"/>
              </a:rPr>
              <a:t> </a:t>
            </a:r>
            <a:r>
              <a:rPr lang="ar-JO" dirty="0">
                <a:cs typeface="+mj-cs"/>
              </a:rPr>
              <a:t>إن قرار المستثمر بالبيع او الشراء اعتماداً على التحليل الأساسي، يكمن في اعتقاده </a:t>
            </a:r>
            <a:r>
              <a:rPr lang="ar-JO" dirty="0" smtClean="0">
                <a:cs typeface="+mj-cs"/>
              </a:rPr>
              <a:t>بأن </a:t>
            </a:r>
            <a:r>
              <a:rPr lang="ar-JO" dirty="0">
                <a:cs typeface="+mj-cs"/>
              </a:rPr>
              <a:t>السوق سيعمل على تصحيح السعر للورقة غير المسعرة بشكل سليم في الوقت الحالي، ليصبح السعر مساوياً للقيمة الحقيقية للورقة المالية، وبالتالي سيحقق المستثمر أرباحاً رأسمالية عند ذلك.</a:t>
            </a:r>
            <a:endParaRPr lang="en-US" dirty="0">
              <a:cs typeface="+mj-cs"/>
            </a:endParaRPr>
          </a:p>
        </p:txBody>
      </p:sp>
    </p:spTree>
    <p:extLst>
      <p:ext uri="{BB962C8B-B14F-4D97-AF65-F5344CB8AC3E}">
        <p14:creationId xmlns:p14="http://schemas.microsoft.com/office/powerpoint/2010/main" val="199025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62500" lnSpcReduction="20000"/>
          </a:bodyPr>
          <a:lstStyle/>
          <a:p>
            <a:pPr marL="0" indent="0">
              <a:buNone/>
            </a:pPr>
            <a:r>
              <a:rPr lang="ar-JO" b="1" dirty="0" smtClean="0">
                <a:solidFill>
                  <a:srgbClr val="00B0F0"/>
                </a:solidFill>
              </a:rPr>
              <a:t>ب . </a:t>
            </a:r>
            <a:r>
              <a:rPr lang="ar-JO" b="1" dirty="0">
                <a:solidFill>
                  <a:srgbClr val="00B0F0"/>
                </a:solidFill>
              </a:rPr>
              <a:t>مدخل التحليل </a:t>
            </a:r>
            <a:r>
              <a:rPr lang="ar-JO" b="1" dirty="0" smtClean="0">
                <a:solidFill>
                  <a:srgbClr val="00B0F0"/>
                </a:solidFill>
              </a:rPr>
              <a:t>الفني </a:t>
            </a:r>
            <a:r>
              <a:rPr lang="en-US" b="1" dirty="0">
                <a:solidFill>
                  <a:srgbClr val="00B0F0"/>
                </a:solidFill>
              </a:rPr>
              <a:t>Technical </a:t>
            </a:r>
            <a:r>
              <a:rPr lang="en-US" b="1" dirty="0" smtClean="0">
                <a:solidFill>
                  <a:srgbClr val="00B0F0"/>
                </a:solidFill>
              </a:rPr>
              <a:t>Analysis </a:t>
            </a:r>
            <a:r>
              <a:rPr lang="ar-JO" b="1" dirty="0" smtClean="0">
                <a:solidFill>
                  <a:srgbClr val="00B0F0"/>
                </a:solidFill>
              </a:rPr>
              <a:t>:  </a:t>
            </a:r>
          </a:p>
          <a:p>
            <a:pPr>
              <a:buFontTx/>
              <a:buChar char="-"/>
            </a:pPr>
            <a:r>
              <a:rPr lang="ar-JO" dirty="0" smtClean="0">
                <a:cs typeface="+mj-cs"/>
              </a:rPr>
              <a:t>يحاول </a:t>
            </a:r>
            <a:r>
              <a:rPr lang="ar-JO" dirty="0">
                <a:cs typeface="+mj-cs"/>
              </a:rPr>
              <a:t>المحللون الذين يعتمدون هذا الأسلوب التنبؤ بالأسعار المستقبلية عن طريـق دراسـة سلسلة أو عدة سلاسل من الأسعار الماضية للسهم أو للسوق </a:t>
            </a:r>
            <a:r>
              <a:rPr lang="ar-JO" dirty="0" smtClean="0">
                <a:cs typeface="+mj-cs"/>
              </a:rPr>
              <a:t>ككل.</a:t>
            </a:r>
          </a:p>
          <a:p>
            <a:pPr>
              <a:buFontTx/>
              <a:buChar char="-"/>
            </a:pPr>
            <a:r>
              <a:rPr lang="ar-JO" dirty="0" smtClean="0">
                <a:cs typeface="+mj-cs"/>
              </a:rPr>
              <a:t> </a:t>
            </a:r>
            <a:r>
              <a:rPr lang="ar-JO" dirty="0">
                <a:cs typeface="+mj-cs"/>
              </a:rPr>
              <a:t>وربما بعض المعلومات الأخـرى كحجم التداول على </a:t>
            </a:r>
            <a:r>
              <a:rPr lang="ar-JO" dirty="0" smtClean="0">
                <a:cs typeface="+mj-cs"/>
              </a:rPr>
              <a:t>السهم.</a:t>
            </a:r>
          </a:p>
          <a:p>
            <a:pPr>
              <a:buFontTx/>
              <a:buChar char="-"/>
            </a:pPr>
            <a:r>
              <a:rPr lang="ar-JO" dirty="0" smtClean="0">
                <a:cs typeface="+mj-cs"/>
              </a:rPr>
              <a:t>ومحاولة </a:t>
            </a:r>
            <a:r>
              <a:rPr lang="ar-JO" dirty="0">
                <a:cs typeface="+mj-cs"/>
              </a:rPr>
              <a:t>اكتشاف اتجاهات عامة تتكرر في حركة سعر </a:t>
            </a:r>
            <a:r>
              <a:rPr lang="ar-JO" dirty="0" smtClean="0">
                <a:cs typeface="+mj-cs"/>
              </a:rPr>
              <a:t>السهم.</a:t>
            </a:r>
          </a:p>
          <a:p>
            <a:pPr>
              <a:buFontTx/>
              <a:buChar char="-"/>
            </a:pPr>
            <a:r>
              <a:rPr lang="ar-JO" dirty="0" smtClean="0">
                <a:cs typeface="+mj-cs"/>
              </a:rPr>
              <a:t> </a:t>
            </a:r>
            <a:r>
              <a:rPr lang="ar-JO" dirty="0">
                <a:cs typeface="+mj-cs"/>
              </a:rPr>
              <a:t>ومن ثـم تدرس الأسعار الحالية في السوق، لمحاولة معرفة إذا ما كانت حركة الأسعار الحالية مشابهة لاتجاه سابق في هذا السعر، وبالتالي محاولة توقع سعر معين في </a:t>
            </a:r>
            <a:r>
              <a:rPr lang="ar-JO" dirty="0" smtClean="0">
                <a:cs typeface="+mj-cs"/>
              </a:rPr>
              <a:t>المستقبل.</a:t>
            </a:r>
          </a:p>
          <a:p>
            <a:pPr>
              <a:buFontTx/>
              <a:buChar char="-"/>
            </a:pPr>
            <a:r>
              <a:rPr lang="ar-JO" dirty="0" smtClean="0">
                <a:cs typeface="+mj-cs"/>
              </a:rPr>
              <a:t>إن </a:t>
            </a:r>
            <a:r>
              <a:rPr lang="ar-JO" dirty="0">
                <a:cs typeface="+mj-cs"/>
              </a:rPr>
              <a:t>الفرض الأساسي الذي يعتمد </a:t>
            </a:r>
            <a:r>
              <a:rPr lang="ar-JO" dirty="0" smtClean="0">
                <a:cs typeface="+mj-cs"/>
              </a:rPr>
              <a:t>عليه </a:t>
            </a:r>
            <a:r>
              <a:rPr lang="ar-JO" dirty="0">
                <a:cs typeface="+mj-cs"/>
              </a:rPr>
              <a:t>المحللون </a:t>
            </a:r>
            <a:r>
              <a:rPr lang="ar-JO" dirty="0" smtClean="0">
                <a:cs typeface="+mj-cs"/>
              </a:rPr>
              <a:t>الفنيون:</a:t>
            </a:r>
          </a:p>
          <a:p>
            <a:pPr>
              <a:buFontTx/>
              <a:buChar char="-"/>
            </a:pPr>
            <a:r>
              <a:rPr lang="ar-JO" dirty="0" smtClean="0">
                <a:cs typeface="+mj-cs"/>
              </a:rPr>
              <a:t> </a:t>
            </a:r>
            <a:r>
              <a:rPr lang="ar-JO" dirty="0">
                <a:cs typeface="+mj-cs"/>
              </a:rPr>
              <a:t>هو أن حركات الأسعار الماضية تكرر نفسها، وبالتالي فإن ما حدث بالماضي سيحدث في المستقبل أيضاً. </a:t>
            </a:r>
            <a:endParaRPr lang="ar-JO" dirty="0" smtClean="0">
              <a:cs typeface="+mj-cs"/>
            </a:endParaRPr>
          </a:p>
          <a:p>
            <a:pPr>
              <a:buFontTx/>
              <a:buChar char="-"/>
            </a:pPr>
            <a:r>
              <a:rPr lang="ar-JO" dirty="0" smtClean="0">
                <a:cs typeface="+mj-cs"/>
              </a:rPr>
              <a:t>لا </a:t>
            </a:r>
            <a:r>
              <a:rPr lang="ar-JO" dirty="0">
                <a:cs typeface="+mj-cs"/>
              </a:rPr>
              <a:t>يهتم المحلل الفني بالبحث عن قيمة حقيقية للورقة المالية لتفسير تغيرات الأسعار، لأنه يعتقد أن قوى العرض والطلب في السوق هي التي تحدد أسعار الأوراق المالية وأحجام التداول </a:t>
            </a:r>
            <a:r>
              <a:rPr lang="ar-JO" dirty="0" smtClean="0">
                <a:cs typeface="+mj-cs"/>
              </a:rPr>
              <a:t>بهـا.</a:t>
            </a:r>
          </a:p>
          <a:p>
            <a:pPr>
              <a:buFontTx/>
              <a:buChar char="-"/>
            </a:pPr>
            <a:r>
              <a:rPr lang="ar-JO" b="1" dirty="0" smtClean="0">
                <a:cs typeface="+mj-cs"/>
              </a:rPr>
              <a:t> </a:t>
            </a:r>
            <a:r>
              <a:rPr lang="ar-JO" b="1" dirty="0">
                <a:cs typeface="+mj-cs"/>
              </a:rPr>
              <a:t>وأن هذه القوى تتأثر بعوامل عدة، بعضها منطقي وبعضها نفسي وغير منطقـي. </a:t>
            </a:r>
            <a:endParaRPr lang="ar-JO" b="1" dirty="0" smtClean="0">
              <a:cs typeface="+mj-cs"/>
            </a:endParaRPr>
          </a:p>
          <a:p>
            <a:pPr>
              <a:buFontTx/>
              <a:buChar char="-"/>
            </a:pPr>
            <a:r>
              <a:rPr lang="ar-JO" dirty="0" smtClean="0">
                <a:cs typeface="+mj-cs"/>
              </a:rPr>
              <a:t>فالمعلومـات </a:t>
            </a:r>
            <a:r>
              <a:rPr lang="ar-JO" dirty="0">
                <a:cs typeface="+mj-cs"/>
              </a:rPr>
              <a:t>الجديـدة والمزاج العام في السوق والآراء والتخمينات الجيدة أو السيئة كلها تؤثر على قوى العرض والطلـب وبالتالي على أسعار الأسهم. </a:t>
            </a:r>
            <a:endParaRPr lang="ar-JO" dirty="0" smtClean="0">
              <a:cs typeface="+mj-cs"/>
            </a:endParaRPr>
          </a:p>
          <a:p>
            <a:pPr>
              <a:buFontTx/>
              <a:buChar char="-"/>
            </a:pPr>
            <a:r>
              <a:rPr lang="ar-JO" dirty="0" smtClean="0">
                <a:cs typeface="+mj-cs"/>
              </a:rPr>
              <a:t>ويعتقد </a:t>
            </a:r>
            <a:r>
              <a:rPr lang="ar-JO" dirty="0">
                <a:cs typeface="+mj-cs"/>
              </a:rPr>
              <a:t>المحلل الفني أن هذه العوامل مهما كان سببها تؤثر بطريقة او بأخرى لبعض الوقـت، </a:t>
            </a:r>
            <a:endParaRPr lang="ar-JO" dirty="0" smtClean="0">
              <a:cs typeface="+mj-cs"/>
            </a:endParaRPr>
          </a:p>
          <a:p>
            <a:pPr>
              <a:buFontTx/>
              <a:buChar char="-"/>
            </a:pPr>
            <a:r>
              <a:rPr lang="ar-JO" dirty="0" smtClean="0">
                <a:cs typeface="+mj-cs"/>
              </a:rPr>
              <a:t>لذلك </a:t>
            </a:r>
            <a:r>
              <a:rPr lang="ar-JO" dirty="0">
                <a:cs typeface="+mj-cs"/>
              </a:rPr>
              <a:t>يمكن ملاحظتها وتتبعها ومعرفة إذا ما كانت أسعار الأوراق المالية في طريقهـا للصـعود أو الهبوط، ومقدار هذا الصعود أو الهبوط الذي يمكن تقديره من التحركات الماضية </a:t>
            </a:r>
            <a:r>
              <a:rPr lang="ar-JO">
                <a:cs typeface="+mj-cs"/>
              </a:rPr>
              <a:t>لسعر </a:t>
            </a:r>
            <a:r>
              <a:rPr lang="ar-JO" smtClean="0">
                <a:cs typeface="+mj-cs"/>
              </a:rPr>
              <a:t>السهم.</a:t>
            </a:r>
            <a:endParaRPr lang="ar-JO" dirty="0" smtClean="0">
              <a:cs typeface="+mj-cs"/>
            </a:endParaRPr>
          </a:p>
          <a:p>
            <a:pPr>
              <a:buFontTx/>
              <a:buChar char="-"/>
            </a:pPr>
            <a:r>
              <a:rPr lang="ar-JO" dirty="0" smtClean="0">
                <a:cs typeface="+mj-cs"/>
              </a:rPr>
              <a:t> </a:t>
            </a:r>
            <a:r>
              <a:rPr lang="ar-JO" dirty="0">
                <a:cs typeface="+mj-cs"/>
              </a:rPr>
              <a:t>وهناك العديد من أدوات التحليل التي يستخدمها المحللون الفنيون ومعظمها على شكل رسومات بيانية تبـين حركة الأسعار وأحجام التداول.</a:t>
            </a:r>
            <a:endParaRPr lang="ar-JO" b="1" dirty="0" smtClean="0">
              <a:solidFill>
                <a:srgbClr val="00B0F0"/>
              </a:solidFill>
              <a:cs typeface="+mj-cs"/>
            </a:endParaRPr>
          </a:p>
        </p:txBody>
      </p:sp>
    </p:spTree>
    <p:extLst>
      <p:ext uri="{BB962C8B-B14F-4D97-AF65-F5344CB8AC3E}">
        <p14:creationId xmlns:p14="http://schemas.microsoft.com/office/powerpoint/2010/main" val="159105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04656"/>
          </a:xfrm>
        </p:spPr>
        <p:txBody>
          <a:bodyPr>
            <a:normAutofit fontScale="77500" lnSpcReduction="20000"/>
          </a:bodyPr>
          <a:lstStyle/>
          <a:p>
            <a:pPr>
              <a:buFontTx/>
              <a:buChar char="-"/>
            </a:pPr>
            <a:r>
              <a:rPr lang="ar-JO" dirty="0" smtClean="0">
                <a:cs typeface="+mj-cs"/>
              </a:rPr>
              <a:t>إن </a:t>
            </a:r>
            <a:r>
              <a:rPr lang="ar-JO" dirty="0">
                <a:cs typeface="+mj-cs"/>
              </a:rPr>
              <a:t>التحليل الفني يعتبر مكملاً للتحليل الأساسي وقد يسـاعد فـي تعزيـز الاستنتاجات التي تم التوصل إليها في التحليل </a:t>
            </a:r>
            <a:r>
              <a:rPr lang="ar-JO" dirty="0" smtClean="0">
                <a:cs typeface="+mj-cs"/>
              </a:rPr>
              <a:t>الأساسي.</a:t>
            </a:r>
          </a:p>
          <a:p>
            <a:pPr>
              <a:buFontTx/>
              <a:buChar char="-"/>
            </a:pPr>
            <a:r>
              <a:rPr lang="ar-JO" dirty="0" smtClean="0">
                <a:cs typeface="+mj-cs"/>
              </a:rPr>
              <a:t>في </a:t>
            </a:r>
            <a:r>
              <a:rPr lang="ar-JO" dirty="0">
                <a:cs typeface="+mj-cs"/>
              </a:rPr>
              <a:t>الوقت الذي يساعد فيه التحليل الأساسي على توقع العائد لفترة الاقتناء لسهم معين والمخاطرة المصاحبة، لعدم تحقق هذا العائد، فـإن هـذه الأرقام لا تساعد وحدها على اتخاذ قرار البيع أو </a:t>
            </a:r>
            <a:r>
              <a:rPr lang="ar-JO" dirty="0" smtClean="0">
                <a:cs typeface="+mj-cs"/>
              </a:rPr>
              <a:t>الشراء.</a:t>
            </a:r>
          </a:p>
          <a:p>
            <a:pPr>
              <a:buFontTx/>
              <a:buChar char="-"/>
            </a:pPr>
            <a:r>
              <a:rPr lang="ar-JO" dirty="0" smtClean="0">
                <a:cs typeface="+mj-cs"/>
              </a:rPr>
              <a:t> </a:t>
            </a:r>
            <a:r>
              <a:rPr lang="ar-JO" dirty="0">
                <a:cs typeface="+mj-cs"/>
              </a:rPr>
              <a:t>لذلك يساعد التحليل الفني في تحديد توقيت </a:t>
            </a:r>
            <a:r>
              <a:rPr lang="en-US" dirty="0">
                <a:cs typeface="+mj-cs"/>
              </a:rPr>
              <a:t>Timing </a:t>
            </a:r>
            <a:r>
              <a:rPr lang="ar-JO" dirty="0">
                <a:cs typeface="+mj-cs"/>
              </a:rPr>
              <a:t>اتخاذ قرار البيع أو الشراء. </a:t>
            </a:r>
            <a:endParaRPr lang="ar-JO" dirty="0" smtClean="0">
              <a:cs typeface="+mj-cs"/>
            </a:endParaRPr>
          </a:p>
          <a:p>
            <a:pPr>
              <a:buFontTx/>
              <a:buChar char="-"/>
            </a:pPr>
            <a:r>
              <a:rPr lang="ar-JO" dirty="0" smtClean="0">
                <a:cs typeface="+mj-cs"/>
              </a:rPr>
              <a:t>لا </a:t>
            </a:r>
            <a:r>
              <a:rPr lang="ar-JO" dirty="0">
                <a:cs typeface="+mj-cs"/>
              </a:rPr>
              <a:t>بد أن نشير أخيراً إلى وجود فئة ثالثة من المستثمرين وهم المدافعون عن نظريـة كفـاءة السـوق </a:t>
            </a:r>
            <a:r>
              <a:rPr lang="en-US" dirty="0" smtClean="0"/>
              <a:t>Efficient Market A</a:t>
            </a:r>
            <a:r>
              <a:rPr lang="en-US" dirty="0" smtClean="0">
                <a:cs typeface="+mj-cs"/>
              </a:rPr>
              <a:t>dvocators </a:t>
            </a:r>
            <a:r>
              <a:rPr lang="ar-JO" dirty="0" smtClean="0">
                <a:cs typeface="+mj-cs"/>
              </a:rPr>
              <a:t>، وهؤلاء </a:t>
            </a:r>
            <a:r>
              <a:rPr lang="ar-JO" dirty="0">
                <a:cs typeface="+mj-cs"/>
              </a:rPr>
              <a:t>يقفون في الاتجاه المعاكس تماماً للمحللـين </a:t>
            </a:r>
            <a:r>
              <a:rPr lang="ar-JO" dirty="0" smtClean="0">
                <a:cs typeface="+mj-cs"/>
              </a:rPr>
              <a:t>الفنيين.</a:t>
            </a:r>
          </a:p>
          <a:p>
            <a:pPr>
              <a:buFontTx/>
              <a:buChar char="-"/>
            </a:pPr>
            <a:r>
              <a:rPr lang="ar-JO" dirty="0" smtClean="0">
                <a:cs typeface="+mj-cs"/>
              </a:rPr>
              <a:t> </a:t>
            </a:r>
            <a:r>
              <a:rPr lang="ar-JO" dirty="0">
                <a:cs typeface="+mj-cs"/>
              </a:rPr>
              <a:t>فهم يعتقدون أنه لا يمكن توقع الأسعار المستقبلية من معلومات تاريخية، فالأسعار السـوقية تعكس جميع المعلومات المتوفرة للمتعاملين في </a:t>
            </a:r>
            <a:r>
              <a:rPr lang="ar-JO" dirty="0" smtClean="0">
                <a:cs typeface="+mj-cs"/>
              </a:rPr>
              <a:t>السوق.</a:t>
            </a:r>
          </a:p>
          <a:p>
            <a:pPr>
              <a:buFontTx/>
              <a:buChar char="-"/>
            </a:pPr>
            <a:r>
              <a:rPr lang="ar-JO" dirty="0" smtClean="0">
                <a:cs typeface="+mj-cs"/>
              </a:rPr>
              <a:t>أي </a:t>
            </a:r>
            <a:r>
              <a:rPr lang="ar-JO" dirty="0">
                <a:cs typeface="+mj-cs"/>
              </a:rPr>
              <a:t>تغير في السعر هو مستقل تماماً عن أي معلومات سابقة عن الشركة. </a:t>
            </a:r>
            <a:endParaRPr lang="ar-JO" dirty="0" smtClean="0">
              <a:cs typeface="+mj-cs"/>
            </a:endParaRPr>
          </a:p>
          <a:p>
            <a:pPr>
              <a:buFontTx/>
              <a:buChar char="-"/>
            </a:pPr>
            <a:r>
              <a:rPr lang="ar-JO" dirty="0" smtClean="0">
                <a:cs typeface="+mj-cs"/>
              </a:rPr>
              <a:t>إن </a:t>
            </a:r>
            <a:r>
              <a:rPr lang="ar-JO" dirty="0">
                <a:cs typeface="+mj-cs"/>
              </a:rPr>
              <a:t>هذا يتضمن أن الأوراق المالية مسعرة بشكل حقيقي وسليم (أو على الأقل ليست بعيدة عن سعرها الحقيقي</a:t>
            </a:r>
            <a:r>
              <a:rPr lang="ar-JO" dirty="0" smtClean="0">
                <a:cs typeface="+mj-cs"/>
              </a:rPr>
              <a:t>).</a:t>
            </a:r>
          </a:p>
          <a:p>
            <a:pPr>
              <a:buFontTx/>
              <a:buChar char="-"/>
            </a:pPr>
            <a:r>
              <a:rPr lang="ar-JO" dirty="0" smtClean="0">
                <a:cs typeface="+mj-cs"/>
              </a:rPr>
              <a:t> </a:t>
            </a:r>
            <a:r>
              <a:rPr lang="ar-JO" dirty="0">
                <a:cs typeface="+mj-cs"/>
              </a:rPr>
              <a:t>أي أن السعر السائد في السوق هو ما يساويه السهم فعلاً، لذلك ليس هناك حاجـة للبحث عن السعر الحقيقي للسهم.</a:t>
            </a:r>
            <a:endParaRPr lang="en-US" dirty="0">
              <a:cs typeface="+mj-cs"/>
            </a:endParaRPr>
          </a:p>
        </p:txBody>
      </p:sp>
    </p:spTree>
    <p:extLst>
      <p:ext uri="{BB962C8B-B14F-4D97-AF65-F5344CB8AC3E}">
        <p14:creationId xmlns:p14="http://schemas.microsoft.com/office/powerpoint/2010/main" val="389722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200" b="1" dirty="0">
                <a:solidFill>
                  <a:srgbClr val="00B0F0"/>
                </a:solidFill>
              </a:rPr>
              <a:t>ثالثاً: تشكيل محفظة </a:t>
            </a:r>
            <a:r>
              <a:rPr lang="ar-JO" sz="3200" b="1" dirty="0" smtClean="0">
                <a:solidFill>
                  <a:srgbClr val="00B0F0"/>
                </a:solidFill>
              </a:rPr>
              <a:t>الاستثمار</a:t>
            </a:r>
            <a:r>
              <a:rPr lang="en-US" sz="3200" b="1" dirty="0">
                <a:solidFill>
                  <a:srgbClr val="00B0F0"/>
                </a:solidFill>
              </a:rPr>
              <a:t> Portfolio </a:t>
            </a:r>
            <a:r>
              <a:rPr lang="en-US" sz="3200" b="1" dirty="0" smtClean="0">
                <a:solidFill>
                  <a:srgbClr val="00B0F0"/>
                </a:solidFill>
              </a:rPr>
              <a:t>Construction </a:t>
            </a:r>
            <a:endParaRPr lang="en-US" sz="3200" b="1" dirty="0">
              <a:solidFill>
                <a:srgbClr val="00B0F0"/>
              </a:solidFill>
            </a:endParaRPr>
          </a:p>
        </p:txBody>
      </p:sp>
      <p:sp>
        <p:nvSpPr>
          <p:cNvPr id="3" name="عنصر نائب للمحتوى 2"/>
          <p:cNvSpPr>
            <a:spLocks noGrp="1"/>
          </p:cNvSpPr>
          <p:nvPr>
            <p:ph idx="1"/>
          </p:nvPr>
        </p:nvSpPr>
        <p:spPr>
          <a:xfrm>
            <a:off x="457200" y="908720"/>
            <a:ext cx="8229600" cy="5217443"/>
          </a:xfrm>
        </p:spPr>
        <p:txBody>
          <a:bodyPr>
            <a:normAutofit fontScale="77500" lnSpcReduction="20000"/>
          </a:bodyPr>
          <a:lstStyle/>
          <a:p>
            <a:pPr>
              <a:buFontTx/>
              <a:buChar char="-"/>
            </a:pPr>
            <a:r>
              <a:rPr lang="ar-JO" dirty="0" smtClean="0">
                <a:cs typeface="+mj-cs"/>
              </a:rPr>
              <a:t>هذه </a:t>
            </a:r>
            <a:r>
              <a:rPr lang="ar-JO" dirty="0">
                <a:cs typeface="+mj-cs"/>
              </a:rPr>
              <a:t>الخطوة تتضمن تحديد الأصول التي سنستثمر بها، وكم حجم الاستثمار في كل أصل منها منسوباً إلى الحجم الكلي للأموال التي ننوي استثمارها أو ما يسمى بالوزن النسبي للاستثمار في كل أصل. </a:t>
            </a:r>
          </a:p>
          <a:p>
            <a:pPr>
              <a:buFontTx/>
              <a:buChar char="-"/>
            </a:pPr>
            <a:r>
              <a:rPr lang="ar-JO" dirty="0" smtClean="0">
                <a:cs typeface="+mj-cs"/>
              </a:rPr>
              <a:t>الهدف </a:t>
            </a:r>
            <a:r>
              <a:rPr lang="ar-JO" dirty="0">
                <a:cs typeface="+mj-cs"/>
              </a:rPr>
              <a:t>من تشكيل محفظة الاستثمار هو تخفيض المخاطر الكلية التي يتعرض لها </a:t>
            </a:r>
            <a:r>
              <a:rPr lang="ar-JO" dirty="0" smtClean="0">
                <a:cs typeface="+mj-cs"/>
              </a:rPr>
              <a:t>المسـتثمر عن </a:t>
            </a:r>
            <a:r>
              <a:rPr lang="ar-JO" dirty="0">
                <a:cs typeface="+mj-cs"/>
              </a:rPr>
              <a:t>طريق تنويع الاستثمارات، أي توزيع الأموال المستثمرة على أكثر من مجال وأكثـر مـن أداة استثمار وأكثر من قطاع </a:t>
            </a:r>
            <a:r>
              <a:rPr lang="ar-JO" dirty="0" smtClean="0">
                <a:cs typeface="+mj-cs"/>
              </a:rPr>
              <a:t>إنتاجي.</a:t>
            </a:r>
          </a:p>
          <a:p>
            <a:pPr>
              <a:buFontTx/>
              <a:buChar char="-"/>
            </a:pPr>
            <a:r>
              <a:rPr lang="ar-JO" dirty="0" smtClean="0">
                <a:cs typeface="+mj-cs"/>
              </a:rPr>
              <a:t> </a:t>
            </a:r>
            <a:r>
              <a:rPr lang="ar-JO" dirty="0">
                <a:cs typeface="+mj-cs"/>
              </a:rPr>
              <a:t>فمثلاً عندما نريد أن نختار عدداً من الأسهم يفضل الاستثمار مـثلاً في أسهم شركة مالية، وأخرى للخدمات، وثالثة للتعدين بدلاً من اختيار ثلاث شـركات </a:t>
            </a:r>
            <a:r>
              <a:rPr lang="ar-JO" dirty="0" smtClean="0">
                <a:cs typeface="+mj-cs"/>
              </a:rPr>
              <a:t>ماليـة.</a:t>
            </a:r>
          </a:p>
          <a:p>
            <a:pPr>
              <a:buFontTx/>
              <a:buChar char="-"/>
            </a:pPr>
            <a:r>
              <a:rPr lang="ar-JO" dirty="0" smtClean="0">
                <a:cs typeface="+mj-cs"/>
              </a:rPr>
              <a:t> </a:t>
            </a:r>
            <a:r>
              <a:rPr lang="ar-JO" dirty="0">
                <a:cs typeface="+mj-cs"/>
              </a:rPr>
              <a:t>لأن الظروف التي تؤثر على صناعة معينة لن تؤثر على صناعات أخرى مختلفـة، فيصـبح بالإمكـان تخفيض المخاطر الكلية التي يتعرض لها المستثمر</a:t>
            </a:r>
            <a:r>
              <a:rPr lang="ar-JO" dirty="0" smtClean="0">
                <a:cs typeface="+mj-cs"/>
              </a:rPr>
              <a:t>.</a:t>
            </a:r>
          </a:p>
          <a:p>
            <a:pPr>
              <a:buFontTx/>
              <a:buChar char="-"/>
            </a:pPr>
            <a:r>
              <a:rPr lang="ar-JO" dirty="0" smtClean="0">
                <a:cs typeface="+mj-cs"/>
              </a:rPr>
              <a:t>من </a:t>
            </a:r>
            <a:r>
              <a:rPr lang="ar-JO" dirty="0">
                <a:cs typeface="+mj-cs"/>
              </a:rPr>
              <a:t>العوامل المهمة عند اختيار الاستثمارات مراعاة وجود علاقة ارتباط عكسية بين عوائـد الاستثمارات الداخلة في المحفظة أو على الأقل أن تكون علاقة الارتباط الموجبة ضعيفة ما أمكـن، لأن هذا من العوامل الرئيسية التي تساعد على نجاح سياسة تنويع المحفظة.</a:t>
            </a:r>
            <a:endParaRPr lang="en-US" dirty="0">
              <a:cs typeface="+mj-cs"/>
            </a:endParaRPr>
          </a:p>
        </p:txBody>
      </p:sp>
    </p:spTree>
    <p:extLst>
      <p:ext uri="{BB962C8B-B14F-4D97-AF65-F5344CB8AC3E}">
        <p14:creationId xmlns:p14="http://schemas.microsoft.com/office/powerpoint/2010/main" val="287974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200" b="1" dirty="0" smtClean="0">
                <a:solidFill>
                  <a:srgbClr val="00B0F0"/>
                </a:solidFill>
              </a:rPr>
              <a:t>رابعاً</a:t>
            </a:r>
            <a:r>
              <a:rPr lang="ar-JO" sz="3200" b="1" dirty="0">
                <a:solidFill>
                  <a:srgbClr val="00B0F0"/>
                </a:solidFill>
              </a:rPr>
              <a:t>: مراجعة </a:t>
            </a:r>
            <a:r>
              <a:rPr lang="ar-JO" sz="3200" b="1" dirty="0" smtClean="0">
                <a:solidFill>
                  <a:srgbClr val="00B0F0"/>
                </a:solidFill>
              </a:rPr>
              <a:t>وتقليب </a:t>
            </a:r>
            <a:r>
              <a:rPr lang="ar-JO" sz="3200" b="1" dirty="0">
                <a:solidFill>
                  <a:srgbClr val="00B0F0"/>
                </a:solidFill>
              </a:rPr>
              <a:t>المحفظة </a:t>
            </a:r>
            <a:r>
              <a:rPr lang="en-US" sz="3200" b="1" dirty="0">
                <a:solidFill>
                  <a:srgbClr val="00B0F0"/>
                </a:solidFill>
              </a:rPr>
              <a:t>Portfolio Revision</a:t>
            </a:r>
          </a:p>
        </p:txBody>
      </p:sp>
      <p:sp>
        <p:nvSpPr>
          <p:cNvPr id="3" name="عنصر نائب للمحتوى 2"/>
          <p:cNvSpPr>
            <a:spLocks noGrp="1"/>
          </p:cNvSpPr>
          <p:nvPr>
            <p:ph idx="1"/>
          </p:nvPr>
        </p:nvSpPr>
        <p:spPr>
          <a:xfrm>
            <a:off x="457200" y="908720"/>
            <a:ext cx="8229600" cy="5217443"/>
          </a:xfrm>
        </p:spPr>
        <p:txBody>
          <a:bodyPr>
            <a:normAutofit fontScale="77500" lnSpcReduction="20000"/>
          </a:bodyPr>
          <a:lstStyle/>
          <a:p>
            <a:pPr>
              <a:buFontTx/>
              <a:buChar char="-"/>
            </a:pPr>
            <a:r>
              <a:rPr lang="ar-JO" dirty="0" smtClean="0">
                <a:cs typeface="+mj-cs"/>
              </a:rPr>
              <a:t>هذه </a:t>
            </a:r>
            <a:r>
              <a:rPr lang="ar-JO" dirty="0">
                <a:cs typeface="+mj-cs"/>
              </a:rPr>
              <a:t>الخطوة تتضمن إعادة تطبيق الخطوات الثلاثة السابقة بشكل دوري، وذلـك لإجـراء أي تغييرات على تشكيلة </a:t>
            </a:r>
            <a:r>
              <a:rPr lang="ar-JO" dirty="0" smtClean="0">
                <a:cs typeface="+mj-cs"/>
              </a:rPr>
              <a:t>المحفظة:</a:t>
            </a:r>
          </a:p>
          <a:p>
            <a:pPr>
              <a:buFontTx/>
              <a:buChar char="-"/>
            </a:pPr>
            <a:r>
              <a:rPr lang="ar-JO" dirty="0" smtClean="0">
                <a:cs typeface="+mj-cs"/>
              </a:rPr>
              <a:t>بيع </a:t>
            </a:r>
            <a:r>
              <a:rPr lang="ar-JO" dirty="0">
                <a:cs typeface="+mj-cs"/>
              </a:rPr>
              <a:t>بعض الاستثمارات وشراء </a:t>
            </a:r>
            <a:r>
              <a:rPr lang="ar-JO" dirty="0" smtClean="0">
                <a:cs typeface="+mj-cs"/>
              </a:rPr>
              <a:t>أخـرى.</a:t>
            </a:r>
          </a:p>
          <a:p>
            <a:pPr>
              <a:buFontTx/>
              <a:buChar char="-"/>
            </a:pPr>
            <a:r>
              <a:rPr lang="ar-JO" dirty="0" smtClean="0">
                <a:cs typeface="+mj-cs"/>
              </a:rPr>
              <a:t> </a:t>
            </a:r>
            <a:r>
              <a:rPr lang="ar-JO" dirty="0">
                <a:cs typeface="+mj-cs"/>
              </a:rPr>
              <a:t>أو تغييـر الـوزن النسـبي للاستثمارات في أصل معين، وذلك نتيجة تغير في أولويات وأهداف </a:t>
            </a:r>
            <a:r>
              <a:rPr lang="ar-JO" dirty="0" smtClean="0">
                <a:cs typeface="+mj-cs"/>
              </a:rPr>
              <a:t>المستثمر.</a:t>
            </a:r>
          </a:p>
          <a:p>
            <a:pPr>
              <a:buFontTx/>
              <a:buChar char="-"/>
            </a:pPr>
            <a:r>
              <a:rPr lang="ar-JO" dirty="0" smtClean="0">
                <a:cs typeface="+mj-cs"/>
              </a:rPr>
              <a:t>أو </a:t>
            </a:r>
            <a:r>
              <a:rPr lang="ar-JO" dirty="0">
                <a:cs typeface="+mj-cs"/>
              </a:rPr>
              <a:t>بسبب أن بعـض الاستثمارات التي كانت جذابة للاستثمار سابقاً لم تعد كذلك، وبعضها لم يكن مناسباً للاستثمار وأصبح نتيجة تغير الظروف مناسباً. </a:t>
            </a:r>
            <a:endParaRPr lang="ar-JO" dirty="0" smtClean="0">
              <a:cs typeface="+mj-cs"/>
            </a:endParaRPr>
          </a:p>
          <a:p>
            <a:pPr marL="0" indent="0">
              <a:buNone/>
            </a:pPr>
            <a:r>
              <a:rPr lang="ar-JO" sz="4100" b="1" dirty="0">
                <a:solidFill>
                  <a:srgbClr val="00B0F0"/>
                </a:solidFill>
                <a:latin typeface="+mj-lt"/>
                <a:ea typeface="+mj-ea"/>
                <a:cs typeface="+mj-cs"/>
              </a:rPr>
              <a:t>خامساً: تقييم أداء المحفظة </a:t>
            </a:r>
            <a:r>
              <a:rPr lang="en-US" sz="4100" b="1" dirty="0">
                <a:solidFill>
                  <a:srgbClr val="00B0F0"/>
                </a:solidFill>
                <a:latin typeface="+mj-lt"/>
                <a:ea typeface="+mj-ea"/>
                <a:cs typeface="+mj-cs"/>
              </a:rPr>
              <a:t>Portfolio Evaluation</a:t>
            </a:r>
            <a:endParaRPr lang="ar-JO" sz="4100" b="1" dirty="0">
              <a:solidFill>
                <a:srgbClr val="00B0F0"/>
              </a:solidFill>
              <a:latin typeface="+mj-lt"/>
              <a:ea typeface="+mj-ea"/>
              <a:cs typeface="+mj-cs"/>
            </a:endParaRPr>
          </a:p>
          <a:p>
            <a:pPr>
              <a:buFontTx/>
              <a:buChar char="-"/>
            </a:pPr>
            <a:r>
              <a:rPr lang="ar-JO" dirty="0" smtClean="0">
                <a:cs typeface="+mj-cs"/>
              </a:rPr>
              <a:t>الخطوة </a:t>
            </a:r>
            <a:r>
              <a:rPr lang="ar-JO" dirty="0">
                <a:cs typeface="+mj-cs"/>
              </a:rPr>
              <a:t>الأخيرة تتضمن التقييم الدوري لأداء المحفظة ليس فقط بالنسبة للعائد الذي </a:t>
            </a:r>
            <a:r>
              <a:rPr lang="ar-JO" dirty="0" smtClean="0">
                <a:cs typeface="+mj-cs"/>
              </a:rPr>
              <a:t>حققته.</a:t>
            </a:r>
          </a:p>
          <a:p>
            <a:pPr>
              <a:buFontTx/>
              <a:buChar char="-"/>
            </a:pPr>
            <a:r>
              <a:rPr lang="ar-JO" dirty="0" smtClean="0">
                <a:cs typeface="+mj-cs"/>
              </a:rPr>
              <a:t> </a:t>
            </a:r>
            <a:r>
              <a:rPr lang="ar-JO" dirty="0">
                <a:cs typeface="+mj-cs"/>
              </a:rPr>
              <a:t>بل أيضاً من حيث المخاطرة التي تحملها المستثمر لتحقيق هذا </a:t>
            </a:r>
            <a:r>
              <a:rPr lang="ar-JO" dirty="0" smtClean="0">
                <a:cs typeface="+mj-cs"/>
              </a:rPr>
              <a:t>العائد.</a:t>
            </a:r>
          </a:p>
          <a:p>
            <a:pPr>
              <a:buFontTx/>
              <a:buChar char="-"/>
            </a:pPr>
            <a:r>
              <a:rPr lang="ar-JO" dirty="0" smtClean="0">
                <a:cs typeface="+mj-cs"/>
              </a:rPr>
              <a:t> </a:t>
            </a:r>
            <a:r>
              <a:rPr lang="ar-JO" dirty="0">
                <a:cs typeface="+mj-cs"/>
              </a:rPr>
              <a:t>وتعتبر عملية التقييم بمثابة تغذيـة راجعة لإدارة المحفظة، لأجل تحسين الأداء مستقبلاً.</a:t>
            </a:r>
            <a:endParaRPr lang="en-US" dirty="0">
              <a:cs typeface="+mj-cs"/>
            </a:endParaRPr>
          </a:p>
        </p:txBody>
      </p:sp>
    </p:spTree>
    <p:extLst>
      <p:ext uri="{BB962C8B-B14F-4D97-AF65-F5344CB8AC3E}">
        <p14:creationId xmlns:p14="http://schemas.microsoft.com/office/powerpoint/2010/main" val="205965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898</TotalTime>
  <Words>1379</Words>
  <Application>Microsoft Office PowerPoint</Application>
  <PresentationFormat>عرض على الشاشة (3:4)‏</PresentationFormat>
  <Paragraphs>78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مبادئ التمويل – السادس - الاستثمار د. محمد احمد سيد احمد</vt:lpstr>
      <vt:lpstr>ثانياً: تحليل وتقييم الأوراق المالية Analysis Security &amp; Valuation</vt:lpstr>
      <vt:lpstr>عرض تقديمي في PowerPoint</vt:lpstr>
      <vt:lpstr>عرض تقديمي في PowerPoint</vt:lpstr>
      <vt:lpstr>عرض تقديمي في PowerPoint</vt:lpstr>
      <vt:lpstr>عرض تقديمي في PowerPoint</vt:lpstr>
      <vt:lpstr>ثالثاً: تشكيل محفظة الاستثمار Portfolio Construction </vt:lpstr>
      <vt:lpstr>رابعاً: مراجعة وتقليب المحفظة Portfolio Revision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الاستثمار د. محمد احمد سيد احمد</dc:title>
  <dc:creator>Ahmad</dc:creator>
  <cp:lastModifiedBy>hp</cp:lastModifiedBy>
  <cp:revision>20</cp:revision>
  <dcterms:created xsi:type="dcterms:W3CDTF">2020-08-02T21:04:38Z</dcterms:created>
  <dcterms:modified xsi:type="dcterms:W3CDTF">2024-08-25T09:07:43Z</dcterms:modified>
</cp:coreProperties>
</file>