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
  </p:notesMasterIdLst>
  <p:handoutMasterIdLst>
    <p:handoutMasterId r:id="rId73"/>
  </p:handoutMasterIdLst>
  <p:sldIdLst>
    <p:sldId id="296" r:id="rId3"/>
    <p:sldId id="258" r:id="rId4"/>
    <p:sldId id="299" r:id="rId6"/>
    <p:sldId id="304" r:id="rId7"/>
    <p:sldId id="306" r:id="rId8"/>
    <p:sldId id="363" r:id="rId9"/>
    <p:sldId id="364" r:id="rId10"/>
    <p:sldId id="365" r:id="rId11"/>
    <p:sldId id="373" r:id="rId12"/>
    <p:sldId id="342" r:id="rId13"/>
    <p:sldId id="308" r:id="rId14"/>
    <p:sldId id="366" r:id="rId15"/>
    <p:sldId id="309" r:id="rId16"/>
    <p:sldId id="311" r:id="rId17"/>
    <p:sldId id="367" r:id="rId18"/>
    <p:sldId id="368" r:id="rId19"/>
    <p:sldId id="369" r:id="rId20"/>
    <p:sldId id="370" r:id="rId21"/>
    <p:sldId id="371" r:id="rId22"/>
    <p:sldId id="264" r:id="rId23"/>
    <p:sldId id="372" r:id="rId24"/>
    <p:sldId id="313" r:id="rId25"/>
    <p:sldId id="343" r:id="rId26"/>
    <p:sldId id="374" r:id="rId27"/>
    <p:sldId id="375" r:id="rId28"/>
    <p:sldId id="377" r:id="rId29"/>
    <p:sldId id="378" r:id="rId30"/>
    <p:sldId id="379" r:id="rId31"/>
    <p:sldId id="380" r:id="rId32"/>
    <p:sldId id="381" r:id="rId33"/>
    <p:sldId id="383" r:id="rId34"/>
    <p:sldId id="376" r:id="rId35"/>
    <p:sldId id="384" r:id="rId36"/>
    <p:sldId id="385" r:id="rId37"/>
    <p:sldId id="386" r:id="rId38"/>
    <p:sldId id="387" r:id="rId39"/>
    <p:sldId id="346" r:id="rId40"/>
    <p:sldId id="388" r:id="rId41"/>
    <p:sldId id="347" r:id="rId42"/>
    <p:sldId id="389" r:id="rId43"/>
    <p:sldId id="390" r:id="rId44"/>
    <p:sldId id="391" r:id="rId45"/>
    <p:sldId id="392" r:id="rId46"/>
    <p:sldId id="393" r:id="rId47"/>
    <p:sldId id="394" r:id="rId48"/>
    <p:sldId id="398" r:id="rId49"/>
    <p:sldId id="395" r:id="rId50"/>
    <p:sldId id="396" r:id="rId51"/>
    <p:sldId id="397" r:id="rId52"/>
    <p:sldId id="399" r:id="rId53"/>
    <p:sldId id="400" r:id="rId54"/>
    <p:sldId id="357" r:id="rId55"/>
    <p:sldId id="401" r:id="rId56"/>
    <p:sldId id="402" r:id="rId57"/>
    <p:sldId id="403" r:id="rId58"/>
    <p:sldId id="404" r:id="rId59"/>
    <p:sldId id="405" r:id="rId60"/>
    <p:sldId id="406" r:id="rId61"/>
    <p:sldId id="407" r:id="rId62"/>
    <p:sldId id="409" r:id="rId63"/>
    <p:sldId id="410" r:id="rId64"/>
    <p:sldId id="411" r:id="rId65"/>
    <p:sldId id="412" r:id="rId66"/>
    <p:sldId id="413" r:id="rId67"/>
    <p:sldId id="414" r:id="rId68"/>
    <p:sldId id="415" r:id="rId69"/>
    <p:sldId id="416" r:id="rId70"/>
    <p:sldId id="417" r:id="rId71"/>
    <p:sldId id="327" r:id="rId72"/>
  </p:sldIdLst>
  <p:sldSz cx="9144000" cy="5143500" type="screen16x9"/>
  <p:notesSz cx="6668770" cy="9926320"/>
  <p:embeddedFontLst>
    <p:embeddedFont>
      <p:font typeface="Montserrat" panose="00000500000000000000"/>
      <p:regular r:id="rId77"/>
    </p:embeddedFont>
    <p:embeddedFont>
      <p:font typeface="Source Sans Pro" panose="020B0503030403020204"/>
      <p:regular r:id="rId78"/>
    </p:embeddedFont>
    <p:embeddedFont>
      <p:font typeface="Simplified Arabic" panose="02020603050405020304" pitchFamily="18" charset="-78"/>
      <p:regular r:id="rId79"/>
      <p:bold r:id="rId80"/>
    </p:embeddedFont>
    <p:embeddedFont>
      <p:font typeface="Segoe UI Semibold" panose="020B0702040204020203" pitchFamily="34" charset="0"/>
      <p:bold r:id="rId81"/>
    </p:embeddedFont>
    <p:embeddedFont>
      <p:font typeface="Arial Unicode MS" panose="020B0604020202020204" charset="-122"/>
      <p:regular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DFF5"/>
    <a:srgbClr val="0F72B6"/>
    <a:srgbClr val="004AAD"/>
    <a:srgbClr val="AFE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9" autoAdjust="0"/>
    <p:restoredTop sz="93370" autoAdjust="0"/>
  </p:normalViewPr>
  <p:slideViewPr>
    <p:cSldViewPr showGuides="1">
      <p:cViewPr varScale="1">
        <p:scale>
          <a:sx n="89" d="100"/>
          <a:sy n="89" d="100"/>
        </p:scale>
        <p:origin x="1080"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2" Type="http://schemas.openxmlformats.org/officeDocument/2006/relationships/font" Target="fonts/font6.fntdata"/><Relationship Id="rId81" Type="http://schemas.openxmlformats.org/officeDocument/2006/relationships/font" Target="fonts/font5.fntdata"/><Relationship Id="rId80" Type="http://schemas.openxmlformats.org/officeDocument/2006/relationships/font" Target="fonts/font4.fntdata"/><Relationship Id="rId8" Type="http://schemas.openxmlformats.org/officeDocument/2006/relationships/slide" Target="slides/slide5.xml"/><Relationship Id="rId79" Type="http://schemas.openxmlformats.org/officeDocument/2006/relationships/font" Target="fonts/font3.fntdata"/><Relationship Id="rId78" Type="http://schemas.openxmlformats.org/officeDocument/2006/relationships/font" Target="fonts/font2.fntdata"/><Relationship Id="rId77" Type="http://schemas.openxmlformats.org/officeDocument/2006/relationships/font" Target="fonts/font1.fntdata"/><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handoutMaster" Target="handoutMasters/handoutMaster1.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6A86A85E-79B6-43F5-9397-475DE8091605}" type="datetimeFigureOut">
              <a:rPr lang="en-US" smtClean="0"/>
            </a:fld>
            <a:endParaRPr lang="en-US"/>
          </a:p>
        </p:txBody>
      </p:sp>
      <p:sp>
        <p:nvSpPr>
          <p:cNvPr id="4" name="Footer Placeholder 3"/>
          <p:cNvSpPr>
            <a:spLocks noGrp="1"/>
          </p:cNvSpPr>
          <p:nvPr>
            <p:ph type="ftr" sz="quarter" idx="2"/>
          </p:nvPr>
        </p:nvSpPr>
        <p:spPr>
          <a:xfrm>
            <a:off x="0" y="9428630"/>
            <a:ext cx="2890665" cy="49800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EB5DABC2-6BD9-4ED2-9FC8-62748B26BADD}"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6909" y="4715154"/>
            <a:ext cx="5335270" cy="4466987"/>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66909" y="4715154"/>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g35f391192_045: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45:notes"/>
          <p:cNvSpPr txBox="1">
            <a:spLocks noGrp="1"/>
          </p:cNvSpPr>
          <p:nvPr>
            <p:ph type="body" idx="1"/>
          </p:nvPr>
        </p:nvSpPr>
        <p:spPr>
          <a:xfrm>
            <a:off x="666909" y="4715154"/>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g35f391192_045: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45:notes"/>
          <p:cNvSpPr txBox="1">
            <a:spLocks noGrp="1"/>
          </p:cNvSpPr>
          <p:nvPr>
            <p:ph type="body" idx="1"/>
          </p:nvPr>
        </p:nvSpPr>
        <p:spPr>
          <a:xfrm>
            <a:off x="666909" y="4715154"/>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g35f391192_045: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45:notes"/>
          <p:cNvSpPr txBox="1">
            <a:spLocks noGrp="1"/>
          </p:cNvSpPr>
          <p:nvPr>
            <p:ph type="body" idx="1"/>
          </p:nvPr>
        </p:nvSpPr>
        <p:spPr>
          <a:xfrm>
            <a:off x="666909" y="4715154"/>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g35f391192_045: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45:notes"/>
          <p:cNvSpPr txBox="1">
            <a:spLocks noGrp="1"/>
          </p:cNvSpPr>
          <p:nvPr>
            <p:ph type="body" idx="1"/>
          </p:nvPr>
        </p:nvSpPr>
        <p:spPr>
          <a:xfrm>
            <a:off x="666909" y="4715154"/>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44450" y="739775"/>
            <a:ext cx="6580188" cy="3702050"/>
          </a:xfrm>
        </p:spPr>
      </p:sp>
      <p:sp>
        <p:nvSpPr>
          <p:cNvPr id="3" name="عنصر نائب للملاحظات 2"/>
          <p:cNvSpPr>
            <a:spLocks noGrp="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g35f391192_045: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45:notes"/>
          <p:cNvSpPr txBox="1">
            <a:spLocks noGrp="1"/>
          </p:cNvSpPr>
          <p:nvPr>
            <p:ph type="body" idx="1"/>
          </p:nvPr>
        </p:nvSpPr>
        <p:spPr>
          <a:xfrm>
            <a:off x="666909" y="4715154"/>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44450" y="739775"/>
            <a:ext cx="6580188" cy="3702050"/>
          </a:xfrm>
        </p:spPr>
      </p:sp>
      <p:sp>
        <p:nvSpPr>
          <p:cNvPr id="3" name="عنصر نائب للملاحظات 2"/>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66909" y="4715154"/>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g35f391192_045: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45:notes"/>
          <p:cNvSpPr txBox="1">
            <a:spLocks noGrp="1"/>
          </p:cNvSpPr>
          <p:nvPr>
            <p:ph type="body" idx="1"/>
          </p:nvPr>
        </p:nvSpPr>
        <p:spPr>
          <a:xfrm>
            <a:off x="666909" y="4715154"/>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g35f391192_045: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45:notes"/>
          <p:cNvSpPr txBox="1">
            <a:spLocks noGrp="1"/>
          </p:cNvSpPr>
          <p:nvPr>
            <p:ph type="body" idx="1"/>
          </p:nvPr>
        </p:nvSpPr>
        <p:spPr>
          <a:xfrm>
            <a:off x="666909" y="4715154"/>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g35f391192_045: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45:notes"/>
          <p:cNvSpPr txBox="1">
            <a:spLocks noGrp="1"/>
          </p:cNvSpPr>
          <p:nvPr>
            <p:ph type="body" idx="1"/>
          </p:nvPr>
        </p:nvSpPr>
        <p:spPr>
          <a:xfrm>
            <a:off x="666909" y="4715154"/>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g35f391192_045: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45:notes"/>
          <p:cNvSpPr txBox="1">
            <a:spLocks noGrp="1"/>
          </p:cNvSpPr>
          <p:nvPr>
            <p:ph type="body" idx="1"/>
          </p:nvPr>
        </p:nvSpPr>
        <p:spPr>
          <a:xfrm>
            <a:off x="666909" y="4715154"/>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g35f391192_045: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45:notes"/>
          <p:cNvSpPr txBox="1">
            <a:spLocks noGrp="1"/>
          </p:cNvSpPr>
          <p:nvPr>
            <p:ph type="body" idx="1"/>
          </p:nvPr>
        </p:nvSpPr>
        <p:spPr>
          <a:xfrm>
            <a:off x="666909" y="4715154"/>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g35f391192_045: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45:notes"/>
          <p:cNvSpPr txBox="1">
            <a:spLocks noGrp="1"/>
          </p:cNvSpPr>
          <p:nvPr>
            <p:ph type="body" idx="1"/>
          </p:nvPr>
        </p:nvSpPr>
        <p:spPr>
          <a:xfrm>
            <a:off x="666909" y="4715154"/>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g35f391192_045: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45:notes"/>
          <p:cNvSpPr txBox="1">
            <a:spLocks noGrp="1"/>
          </p:cNvSpPr>
          <p:nvPr>
            <p:ph type="body" idx="1"/>
          </p:nvPr>
        </p:nvSpPr>
        <p:spPr>
          <a:xfrm>
            <a:off x="666909" y="4715154"/>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1" name="Shape 24"/>
        <p:cNvGrpSpPr/>
        <p:nvPr/>
      </p:nvGrpSpPr>
      <p:grpSpPr>
        <a:xfrm>
          <a:off x="0" y="0"/>
          <a:ext cx="0" cy="0"/>
          <a:chOff x="0" y="0"/>
          <a:chExt cx="0" cy="0"/>
        </a:xfrm>
      </p:grpSpPr>
      <p:sp>
        <p:nvSpPr>
          <p:cNvPr id="25" name="Google Shape;25;p5"/>
          <p:cNvSpPr/>
          <p:nvPr/>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26" name="Google Shape;26;p5" descr="marco.png"/>
          <p:cNvPicPr preferRelativeResize="0"/>
          <p:nvPr/>
        </p:nvPicPr>
        <p:blipFill>
          <a:blip r:embed="rId2"/>
          <a:stretch>
            <a:fillRect/>
          </a:stretch>
        </p:blipFill>
        <p:spPr>
          <a:xfrm>
            <a:off x="0" y="0"/>
            <a:ext cx="9144000" cy="5143500"/>
          </a:xfrm>
          <a:prstGeom prst="rect">
            <a:avLst/>
          </a:prstGeom>
          <a:noFill/>
          <a:ln>
            <a:noFill/>
          </a:ln>
        </p:spPr>
      </p:pic>
      <p:sp>
        <p:nvSpPr>
          <p:cNvPr id="27" name="Google Shape;27;p5"/>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p:txBody>
      </p:sp>
      <p:sp>
        <p:nvSpPr>
          <p:cNvPr id="29" name="Google Shape;29;p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
        <p:cNvGrpSpPr/>
        <p:nvPr/>
      </p:nvGrpSpPr>
      <p:grpSpPr>
        <a:xfrm>
          <a:off x="0" y="0"/>
          <a:ext cx="0" cy="0"/>
          <a:chOff x="0" y="0"/>
          <a:chExt cx="0" cy="0"/>
        </a:xfrm>
      </p:grpSpPr>
      <p:sp>
        <p:nvSpPr>
          <p:cNvPr id="38" name="Google Shape;38;p7"/>
          <p:cNvSpPr/>
          <p:nvPr/>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39" name="Google Shape;39;p7" descr="marco.png"/>
          <p:cNvPicPr preferRelativeResize="0"/>
          <p:nvPr/>
        </p:nvPicPr>
        <p:blipFill>
          <a:blip r:embed="rId2"/>
          <a:stretch>
            <a:fillRect/>
          </a:stretch>
        </p:blipFill>
        <p:spPr>
          <a:xfrm>
            <a:off x="0" y="0"/>
            <a:ext cx="9144000" cy="5143500"/>
          </a:xfrm>
          <a:prstGeom prst="rect">
            <a:avLst/>
          </a:prstGeom>
          <a:noFill/>
          <a:ln>
            <a:noFill/>
          </a:ln>
        </p:spPr>
      </p:pic>
      <p:sp>
        <p:nvSpPr>
          <p:cNvPr id="40" name="Google Shape;40;p7"/>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 name="Google Shape;41;p7"/>
          <p:cNvSpPr txBox="1">
            <a:spLocks noGrp="1"/>
          </p:cNvSpPr>
          <p:nvPr>
            <p:ph type="body" idx="1"/>
          </p:nvPr>
        </p:nvSpPr>
        <p:spPr>
          <a:xfrm>
            <a:off x="1010200" y="1458421"/>
            <a:ext cx="2298600" cy="2855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p:txBody>
      </p:sp>
      <p:sp>
        <p:nvSpPr>
          <p:cNvPr id="42" name="Google Shape;42;p7"/>
          <p:cNvSpPr txBox="1">
            <a:spLocks noGrp="1"/>
          </p:cNvSpPr>
          <p:nvPr>
            <p:ph type="body" idx="2"/>
          </p:nvPr>
        </p:nvSpPr>
        <p:spPr>
          <a:xfrm>
            <a:off x="3426550" y="1458421"/>
            <a:ext cx="2298600" cy="2855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p:txBody>
      </p:sp>
      <p:sp>
        <p:nvSpPr>
          <p:cNvPr id="43" name="Google Shape;43;p7"/>
          <p:cNvSpPr txBox="1">
            <a:spLocks noGrp="1"/>
          </p:cNvSpPr>
          <p:nvPr>
            <p:ph type="body" idx="3"/>
          </p:nvPr>
        </p:nvSpPr>
        <p:spPr>
          <a:xfrm>
            <a:off x="5842900" y="1458421"/>
            <a:ext cx="2298600" cy="2855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p:txBody>
      </p:sp>
      <p:sp>
        <p:nvSpPr>
          <p:cNvPr id="44" name="Google Shape;44;p7"/>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8"/>
        <p:cNvGrpSpPr/>
        <p:nvPr/>
      </p:nvGrpSpPr>
      <p:grpSpPr>
        <a:xfrm>
          <a:off x="0" y="0"/>
          <a:ext cx="0" cy="0"/>
          <a:chOff x="0" y="0"/>
          <a:chExt cx="0" cy="0"/>
        </a:xfrm>
      </p:grpSpPr>
      <p:sp>
        <p:nvSpPr>
          <p:cNvPr id="59" name="Google Shape;59;p11"/>
          <p:cNvSpPr/>
          <p:nvPr/>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60" name="Google Shape;60;p11" descr="marco.png"/>
          <p:cNvPicPr preferRelativeResize="0"/>
          <p:nvPr/>
        </p:nvPicPr>
        <p:blipFill>
          <a:blip r:embed="rId2"/>
          <a:stretch>
            <a:fillRect/>
          </a:stretch>
        </p:blipFill>
        <p:spPr>
          <a:xfrm>
            <a:off x="0" y="0"/>
            <a:ext cx="9144000" cy="5143500"/>
          </a:xfrm>
          <a:prstGeom prst="rect">
            <a:avLst/>
          </a:prstGeom>
          <a:noFill/>
          <a:ln>
            <a:noFill/>
          </a:ln>
        </p:spPr>
      </p:pic>
      <p:sp>
        <p:nvSpPr>
          <p:cNvPr id="61" name="Google Shape;61;p1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color">
  <p:cSld name="BLANK_1">
    <p:spTree>
      <p:nvGrpSpPr>
        <p:cNvPr id="1" name="Shape 62"/>
        <p:cNvGrpSpPr/>
        <p:nvPr/>
      </p:nvGrpSpPr>
      <p:grpSpPr>
        <a:xfrm>
          <a:off x="0" y="0"/>
          <a:ext cx="0" cy="0"/>
          <a:chOff x="0" y="0"/>
          <a:chExt cx="0" cy="0"/>
        </a:xfrm>
      </p:grpSpPr>
      <p:sp>
        <p:nvSpPr>
          <p:cNvPr id="63" name="Google Shape;63;p12"/>
          <p:cNvSpPr/>
          <p:nvPr/>
        </p:nvSpPr>
        <p:spPr>
          <a:xfrm rot="10800000" flipH="1">
            <a:off x="-25" y="1289850"/>
            <a:ext cx="9144000" cy="3856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64" name="Google Shape;64;p12" descr="marco.png"/>
          <p:cNvPicPr preferRelativeResize="0"/>
          <p:nvPr/>
        </p:nvPicPr>
        <p:blipFill>
          <a:blip r:embed="rId2"/>
          <a:stretch>
            <a:fillRect/>
          </a:stretch>
        </p:blipFill>
        <p:spPr>
          <a:xfrm>
            <a:off x="0" y="0"/>
            <a:ext cx="9144000" cy="5143500"/>
          </a:xfrm>
          <a:prstGeom prst="rect">
            <a:avLst/>
          </a:prstGeom>
          <a:noFill/>
          <a:ln>
            <a:noFill/>
          </a:ln>
        </p:spPr>
      </p:pic>
      <p:sp>
        <p:nvSpPr>
          <p:cNvPr id="65" name="Google Shape;65;p1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0200" y="648725"/>
            <a:ext cx="7131300" cy="671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1400"/>
              <a:buFont typeface="Montserrat" panose="00000500000000000000"/>
              <a:buNone/>
              <a:defRPr b="1">
                <a:solidFill>
                  <a:schemeClr val="lt1"/>
                </a:solidFill>
                <a:latin typeface="Montserrat" panose="00000500000000000000"/>
                <a:ea typeface="Montserrat" panose="00000500000000000000"/>
                <a:cs typeface="Montserrat" panose="00000500000000000000"/>
                <a:sym typeface="Montserrat" panose="00000500000000000000"/>
              </a:defRPr>
            </a:lvl1pPr>
            <a:lvl2pPr lvl="1">
              <a:spcBef>
                <a:spcPts val="0"/>
              </a:spcBef>
              <a:spcAft>
                <a:spcPts val="0"/>
              </a:spcAft>
              <a:buClr>
                <a:schemeClr val="lt1"/>
              </a:buClr>
              <a:buSzPts val="1400"/>
              <a:buFont typeface="Montserrat" panose="00000500000000000000"/>
              <a:buNone/>
              <a:defRPr b="1">
                <a:solidFill>
                  <a:schemeClr val="lt1"/>
                </a:solidFill>
                <a:latin typeface="Montserrat" panose="00000500000000000000"/>
                <a:ea typeface="Montserrat" panose="00000500000000000000"/>
                <a:cs typeface="Montserrat" panose="00000500000000000000"/>
                <a:sym typeface="Montserrat" panose="00000500000000000000"/>
              </a:defRPr>
            </a:lvl2pPr>
            <a:lvl3pPr lvl="2">
              <a:spcBef>
                <a:spcPts val="0"/>
              </a:spcBef>
              <a:spcAft>
                <a:spcPts val="0"/>
              </a:spcAft>
              <a:buClr>
                <a:schemeClr val="lt1"/>
              </a:buClr>
              <a:buSzPts val="1400"/>
              <a:buFont typeface="Montserrat" panose="00000500000000000000"/>
              <a:buNone/>
              <a:defRPr b="1">
                <a:solidFill>
                  <a:schemeClr val="lt1"/>
                </a:solidFill>
                <a:latin typeface="Montserrat" panose="00000500000000000000"/>
                <a:ea typeface="Montserrat" panose="00000500000000000000"/>
                <a:cs typeface="Montserrat" panose="00000500000000000000"/>
                <a:sym typeface="Montserrat" panose="00000500000000000000"/>
              </a:defRPr>
            </a:lvl3pPr>
            <a:lvl4pPr lvl="3">
              <a:spcBef>
                <a:spcPts val="0"/>
              </a:spcBef>
              <a:spcAft>
                <a:spcPts val="0"/>
              </a:spcAft>
              <a:buClr>
                <a:schemeClr val="lt1"/>
              </a:buClr>
              <a:buSzPts val="1400"/>
              <a:buFont typeface="Montserrat" panose="00000500000000000000"/>
              <a:buNone/>
              <a:defRPr b="1">
                <a:solidFill>
                  <a:schemeClr val="lt1"/>
                </a:solidFill>
                <a:latin typeface="Montserrat" panose="00000500000000000000"/>
                <a:ea typeface="Montserrat" panose="00000500000000000000"/>
                <a:cs typeface="Montserrat" panose="00000500000000000000"/>
                <a:sym typeface="Montserrat" panose="00000500000000000000"/>
              </a:defRPr>
            </a:lvl4pPr>
            <a:lvl5pPr lvl="4">
              <a:spcBef>
                <a:spcPts val="0"/>
              </a:spcBef>
              <a:spcAft>
                <a:spcPts val="0"/>
              </a:spcAft>
              <a:buClr>
                <a:schemeClr val="lt1"/>
              </a:buClr>
              <a:buSzPts val="1400"/>
              <a:buFont typeface="Montserrat" panose="00000500000000000000"/>
              <a:buNone/>
              <a:defRPr b="1">
                <a:solidFill>
                  <a:schemeClr val="lt1"/>
                </a:solidFill>
                <a:latin typeface="Montserrat" panose="00000500000000000000"/>
                <a:ea typeface="Montserrat" panose="00000500000000000000"/>
                <a:cs typeface="Montserrat" panose="00000500000000000000"/>
                <a:sym typeface="Montserrat" panose="00000500000000000000"/>
              </a:defRPr>
            </a:lvl5pPr>
            <a:lvl6pPr lvl="5">
              <a:spcBef>
                <a:spcPts val="0"/>
              </a:spcBef>
              <a:spcAft>
                <a:spcPts val="0"/>
              </a:spcAft>
              <a:buClr>
                <a:schemeClr val="lt1"/>
              </a:buClr>
              <a:buSzPts val="1400"/>
              <a:buFont typeface="Montserrat" panose="00000500000000000000"/>
              <a:buNone/>
              <a:defRPr b="1">
                <a:solidFill>
                  <a:schemeClr val="lt1"/>
                </a:solidFill>
                <a:latin typeface="Montserrat" panose="00000500000000000000"/>
                <a:ea typeface="Montserrat" panose="00000500000000000000"/>
                <a:cs typeface="Montserrat" panose="00000500000000000000"/>
                <a:sym typeface="Montserrat" panose="00000500000000000000"/>
              </a:defRPr>
            </a:lvl6pPr>
            <a:lvl7pPr lvl="6">
              <a:spcBef>
                <a:spcPts val="0"/>
              </a:spcBef>
              <a:spcAft>
                <a:spcPts val="0"/>
              </a:spcAft>
              <a:buClr>
                <a:schemeClr val="lt1"/>
              </a:buClr>
              <a:buSzPts val="1400"/>
              <a:buFont typeface="Montserrat" panose="00000500000000000000"/>
              <a:buNone/>
              <a:defRPr b="1">
                <a:solidFill>
                  <a:schemeClr val="lt1"/>
                </a:solidFill>
                <a:latin typeface="Montserrat" panose="00000500000000000000"/>
                <a:ea typeface="Montserrat" panose="00000500000000000000"/>
                <a:cs typeface="Montserrat" panose="00000500000000000000"/>
                <a:sym typeface="Montserrat" panose="00000500000000000000"/>
              </a:defRPr>
            </a:lvl7pPr>
            <a:lvl8pPr lvl="7">
              <a:spcBef>
                <a:spcPts val="0"/>
              </a:spcBef>
              <a:spcAft>
                <a:spcPts val="0"/>
              </a:spcAft>
              <a:buClr>
                <a:schemeClr val="lt1"/>
              </a:buClr>
              <a:buSzPts val="1400"/>
              <a:buFont typeface="Montserrat" panose="00000500000000000000"/>
              <a:buNone/>
              <a:defRPr b="1">
                <a:solidFill>
                  <a:schemeClr val="lt1"/>
                </a:solidFill>
                <a:latin typeface="Montserrat" panose="00000500000000000000"/>
                <a:ea typeface="Montserrat" panose="00000500000000000000"/>
                <a:cs typeface="Montserrat" panose="00000500000000000000"/>
                <a:sym typeface="Montserrat" panose="00000500000000000000"/>
              </a:defRPr>
            </a:lvl8pPr>
            <a:lvl9pPr lvl="8">
              <a:spcBef>
                <a:spcPts val="0"/>
              </a:spcBef>
              <a:spcAft>
                <a:spcPts val="0"/>
              </a:spcAft>
              <a:buClr>
                <a:schemeClr val="lt1"/>
              </a:buClr>
              <a:buSzPts val="1400"/>
              <a:buFont typeface="Montserrat" panose="00000500000000000000"/>
              <a:buNone/>
              <a:defRPr b="1">
                <a:solidFill>
                  <a:schemeClr val="lt1"/>
                </a:solidFill>
                <a:latin typeface="Montserrat" panose="00000500000000000000"/>
                <a:ea typeface="Montserrat" panose="00000500000000000000"/>
                <a:cs typeface="Montserrat" panose="00000500000000000000"/>
                <a:sym typeface="Montserrat" panose="00000500000000000000"/>
              </a:defRPr>
            </a:lvl9pPr>
          </a:lstStyle>
          <a:p/>
        </p:txBody>
      </p:sp>
      <p:sp>
        <p:nvSpPr>
          <p:cNvPr id="7" name="Google Shape;7;p1"/>
          <p:cNvSpPr txBox="1">
            <a:spLocks noGrp="1"/>
          </p:cNvSpPr>
          <p:nvPr>
            <p:ph type="body" idx="1"/>
          </p:nvPr>
        </p:nvSpPr>
        <p:spPr>
          <a:xfrm>
            <a:off x="1010200" y="1434950"/>
            <a:ext cx="7131300" cy="2780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panose="020B0503030403020204"/>
              <a:buChar char="»"/>
              <a:defRPr sz="2400">
                <a:solidFill>
                  <a:schemeClr val="dk1"/>
                </a:solidFill>
                <a:latin typeface="Source Sans Pro" panose="020B0503030403020204"/>
                <a:ea typeface="Source Sans Pro" panose="020B0503030403020204"/>
                <a:cs typeface="Source Sans Pro" panose="020B0503030403020204"/>
                <a:sym typeface="Source Sans Pro" panose="020B0503030403020204"/>
              </a:defRPr>
            </a:lvl1pPr>
            <a:lvl2pPr marL="914400" lvl="1" indent="-381000">
              <a:spcBef>
                <a:spcPts val="0"/>
              </a:spcBef>
              <a:spcAft>
                <a:spcPts val="0"/>
              </a:spcAft>
              <a:buClr>
                <a:schemeClr val="accent1"/>
              </a:buClr>
              <a:buSzPts val="2400"/>
              <a:buFont typeface="Source Sans Pro" panose="020B0503030403020204"/>
              <a:buChar char="»"/>
              <a:defRPr sz="2400">
                <a:solidFill>
                  <a:schemeClr val="dk1"/>
                </a:solidFill>
                <a:latin typeface="Source Sans Pro" panose="020B0503030403020204"/>
                <a:ea typeface="Source Sans Pro" panose="020B0503030403020204"/>
                <a:cs typeface="Source Sans Pro" panose="020B0503030403020204"/>
                <a:sym typeface="Source Sans Pro" panose="020B0503030403020204"/>
              </a:defRPr>
            </a:lvl2pPr>
            <a:lvl3pPr marL="1371600" lvl="2" indent="-381000">
              <a:spcBef>
                <a:spcPts val="0"/>
              </a:spcBef>
              <a:spcAft>
                <a:spcPts val="0"/>
              </a:spcAft>
              <a:buClr>
                <a:schemeClr val="accent1"/>
              </a:buClr>
              <a:buSzPts val="2400"/>
              <a:buFont typeface="Source Sans Pro" panose="020B0503030403020204"/>
              <a:buChar char="»"/>
              <a:defRPr sz="2400">
                <a:solidFill>
                  <a:schemeClr val="dk1"/>
                </a:solidFill>
                <a:latin typeface="Source Sans Pro" panose="020B0503030403020204"/>
                <a:ea typeface="Source Sans Pro" panose="020B0503030403020204"/>
                <a:cs typeface="Source Sans Pro" panose="020B0503030403020204"/>
                <a:sym typeface="Source Sans Pro" panose="020B0503030403020204"/>
              </a:defRPr>
            </a:lvl3pPr>
            <a:lvl4pPr marL="1828800" lvl="3" indent="-381000">
              <a:spcBef>
                <a:spcPts val="0"/>
              </a:spcBef>
              <a:spcAft>
                <a:spcPts val="0"/>
              </a:spcAft>
              <a:buClr>
                <a:schemeClr val="dk1"/>
              </a:buClr>
              <a:buSzPts val="2400"/>
              <a:buFont typeface="Source Sans Pro" panose="020B0503030403020204"/>
              <a:buChar char="●"/>
              <a:defRPr sz="2400">
                <a:solidFill>
                  <a:schemeClr val="dk1"/>
                </a:solidFill>
                <a:latin typeface="Source Sans Pro" panose="020B0503030403020204"/>
                <a:ea typeface="Source Sans Pro" panose="020B0503030403020204"/>
                <a:cs typeface="Source Sans Pro" panose="020B0503030403020204"/>
                <a:sym typeface="Source Sans Pro" panose="020B0503030403020204"/>
              </a:defRPr>
            </a:lvl4pPr>
            <a:lvl5pPr marL="2286000" lvl="4" indent="-381000">
              <a:spcBef>
                <a:spcPts val="0"/>
              </a:spcBef>
              <a:spcAft>
                <a:spcPts val="0"/>
              </a:spcAft>
              <a:buClr>
                <a:schemeClr val="dk1"/>
              </a:buClr>
              <a:buSzPts val="2400"/>
              <a:buFont typeface="Source Sans Pro" panose="020B0503030403020204"/>
              <a:buChar char="○"/>
              <a:defRPr sz="2400">
                <a:solidFill>
                  <a:schemeClr val="dk1"/>
                </a:solidFill>
                <a:latin typeface="Source Sans Pro" panose="020B0503030403020204"/>
                <a:ea typeface="Source Sans Pro" panose="020B0503030403020204"/>
                <a:cs typeface="Source Sans Pro" panose="020B0503030403020204"/>
                <a:sym typeface="Source Sans Pro" panose="020B0503030403020204"/>
              </a:defRPr>
            </a:lvl5pPr>
            <a:lvl6pPr marL="2743200" lvl="5" indent="-381000">
              <a:spcBef>
                <a:spcPts val="0"/>
              </a:spcBef>
              <a:spcAft>
                <a:spcPts val="0"/>
              </a:spcAft>
              <a:buClr>
                <a:schemeClr val="dk1"/>
              </a:buClr>
              <a:buSzPts val="2400"/>
              <a:buFont typeface="Source Sans Pro" panose="020B0503030403020204"/>
              <a:buChar char="■"/>
              <a:defRPr sz="2400">
                <a:solidFill>
                  <a:schemeClr val="dk1"/>
                </a:solidFill>
                <a:latin typeface="Source Sans Pro" panose="020B0503030403020204"/>
                <a:ea typeface="Source Sans Pro" panose="020B0503030403020204"/>
                <a:cs typeface="Source Sans Pro" panose="020B0503030403020204"/>
                <a:sym typeface="Source Sans Pro" panose="020B0503030403020204"/>
              </a:defRPr>
            </a:lvl6pPr>
            <a:lvl7pPr marL="3200400" lvl="6" indent="-381000">
              <a:spcBef>
                <a:spcPts val="0"/>
              </a:spcBef>
              <a:spcAft>
                <a:spcPts val="0"/>
              </a:spcAft>
              <a:buClr>
                <a:schemeClr val="dk1"/>
              </a:buClr>
              <a:buSzPts val="2400"/>
              <a:buFont typeface="Source Sans Pro" panose="020B0503030403020204"/>
              <a:buChar char="●"/>
              <a:defRPr sz="2400">
                <a:solidFill>
                  <a:schemeClr val="dk1"/>
                </a:solidFill>
                <a:latin typeface="Source Sans Pro" panose="020B0503030403020204"/>
                <a:ea typeface="Source Sans Pro" panose="020B0503030403020204"/>
                <a:cs typeface="Source Sans Pro" panose="020B0503030403020204"/>
                <a:sym typeface="Source Sans Pro" panose="020B0503030403020204"/>
              </a:defRPr>
            </a:lvl7pPr>
            <a:lvl8pPr marL="3657600" lvl="7" indent="-381000">
              <a:spcBef>
                <a:spcPts val="0"/>
              </a:spcBef>
              <a:spcAft>
                <a:spcPts val="0"/>
              </a:spcAft>
              <a:buClr>
                <a:schemeClr val="dk1"/>
              </a:buClr>
              <a:buSzPts val="2400"/>
              <a:buFont typeface="Source Sans Pro" panose="020B0503030403020204"/>
              <a:buChar char="○"/>
              <a:defRPr sz="2400">
                <a:solidFill>
                  <a:schemeClr val="dk1"/>
                </a:solidFill>
                <a:latin typeface="Source Sans Pro" panose="020B0503030403020204"/>
                <a:ea typeface="Source Sans Pro" panose="020B0503030403020204"/>
                <a:cs typeface="Source Sans Pro" panose="020B0503030403020204"/>
                <a:sym typeface="Source Sans Pro" panose="020B0503030403020204"/>
              </a:defRPr>
            </a:lvl8pPr>
            <a:lvl9pPr marL="4114800" lvl="8" indent="-381000">
              <a:spcBef>
                <a:spcPts val="0"/>
              </a:spcBef>
              <a:spcAft>
                <a:spcPts val="0"/>
              </a:spcAft>
              <a:buClr>
                <a:schemeClr val="dk1"/>
              </a:buClr>
              <a:buSzPts val="2400"/>
              <a:buFont typeface="Source Sans Pro" panose="020B0503030403020204"/>
              <a:buChar char="■"/>
              <a:defRPr sz="2400">
                <a:solidFill>
                  <a:schemeClr val="dk1"/>
                </a:solidFill>
                <a:latin typeface="Source Sans Pro" panose="020B0503030403020204"/>
                <a:ea typeface="Source Sans Pro" panose="020B0503030403020204"/>
                <a:cs typeface="Source Sans Pro" panose="020B0503030403020204"/>
                <a:sym typeface="Source Sans Pro" panose="020B0503030403020204"/>
              </a:defRPr>
            </a:lvl9pPr>
          </a:lstStyle>
          <a:p/>
        </p:txBody>
      </p:sp>
      <p:sp>
        <p:nvSpPr>
          <p:cNvPr id="8" name="Google Shape;8;p1"/>
          <p:cNvSpPr txBox="1">
            <a:spLocks noGrp="1"/>
          </p:cNvSpPr>
          <p:nvPr>
            <p:ph type="sldNum" idx="12"/>
          </p:nvPr>
        </p:nvSpPr>
        <p:spPr>
          <a:xfrm>
            <a:off x="7766425" y="648725"/>
            <a:ext cx="548700" cy="671400"/>
          </a:xfrm>
          <a:prstGeom prst="rect">
            <a:avLst/>
          </a:prstGeom>
          <a:noFill/>
          <a:ln>
            <a:noFill/>
          </a:ln>
        </p:spPr>
        <p:txBody>
          <a:bodyPr spcFirstLastPara="1" wrap="square" lIns="91425" tIns="91425" rIns="91425" bIns="91425" anchor="b" anchorCtr="0">
            <a:noAutofit/>
          </a:bodyPr>
          <a:lstStyle>
            <a:lvl1pPr lvl="0" algn="r">
              <a:buNone/>
              <a:defRPr sz="1200">
                <a:solidFill>
                  <a:schemeClr val="lt1"/>
                </a:solidFill>
                <a:latin typeface="Montserrat" panose="00000500000000000000"/>
                <a:ea typeface="Montserrat" panose="00000500000000000000"/>
                <a:cs typeface="Montserrat" panose="00000500000000000000"/>
                <a:sym typeface="Montserrat" panose="00000500000000000000"/>
              </a:defRPr>
            </a:lvl1pPr>
            <a:lvl2pPr lvl="1" algn="r">
              <a:buNone/>
              <a:defRPr sz="1200">
                <a:solidFill>
                  <a:schemeClr val="lt1"/>
                </a:solidFill>
                <a:latin typeface="Montserrat" panose="00000500000000000000"/>
                <a:ea typeface="Montserrat" panose="00000500000000000000"/>
                <a:cs typeface="Montserrat" panose="00000500000000000000"/>
                <a:sym typeface="Montserrat" panose="00000500000000000000"/>
              </a:defRPr>
            </a:lvl2pPr>
            <a:lvl3pPr lvl="2" algn="r">
              <a:buNone/>
              <a:defRPr sz="1200">
                <a:solidFill>
                  <a:schemeClr val="lt1"/>
                </a:solidFill>
                <a:latin typeface="Montserrat" panose="00000500000000000000"/>
                <a:ea typeface="Montserrat" panose="00000500000000000000"/>
                <a:cs typeface="Montserrat" panose="00000500000000000000"/>
                <a:sym typeface="Montserrat" panose="00000500000000000000"/>
              </a:defRPr>
            </a:lvl3pPr>
            <a:lvl4pPr lvl="3" algn="r">
              <a:buNone/>
              <a:defRPr sz="1200">
                <a:solidFill>
                  <a:schemeClr val="lt1"/>
                </a:solidFill>
                <a:latin typeface="Montserrat" panose="00000500000000000000"/>
                <a:ea typeface="Montserrat" panose="00000500000000000000"/>
                <a:cs typeface="Montserrat" panose="00000500000000000000"/>
                <a:sym typeface="Montserrat" panose="00000500000000000000"/>
              </a:defRPr>
            </a:lvl4pPr>
            <a:lvl5pPr lvl="4" algn="r">
              <a:buNone/>
              <a:defRPr sz="1200">
                <a:solidFill>
                  <a:schemeClr val="lt1"/>
                </a:solidFill>
                <a:latin typeface="Montserrat" panose="00000500000000000000"/>
                <a:ea typeface="Montserrat" panose="00000500000000000000"/>
                <a:cs typeface="Montserrat" panose="00000500000000000000"/>
                <a:sym typeface="Montserrat" panose="00000500000000000000"/>
              </a:defRPr>
            </a:lvl5pPr>
            <a:lvl6pPr lvl="5" algn="r">
              <a:buNone/>
              <a:defRPr sz="1200">
                <a:solidFill>
                  <a:schemeClr val="lt1"/>
                </a:solidFill>
                <a:latin typeface="Montserrat" panose="00000500000000000000"/>
                <a:ea typeface="Montserrat" panose="00000500000000000000"/>
                <a:cs typeface="Montserrat" panose="00000500000000000000"/>
                <a:sym typeface="Montserrat" panose="00000500000000000000"/>
              </a:defRPr>
            </a:lvl6pPr>
            <a:lvl7pPr lvl="6" algn="r">
              <a:buNone/>
              <a:defRPr sz="1200">
                <a:solidFill>
                  <a:schemeClr val="lt1"/>
                </a:solidFill>
                <a:latin typeface="Montserrat" panose="00000500000000000000"/>
                <a:ea typeface="Montserrat" panose="00000500000000000000"/>
                <a:cs typeface="Montserrat" panose="00000500000000000000"/>
                <a:sym typeface="Montserrat" panose="00000500000000000000"/>
              </a:defRPr>
            </a:lvl7pPr>
            <a:lvl8pPr lvl="7" algn="r">
              <a:buNone/>
              <a:defRPr sz="1200">
                <a:solidFill>
                  <a:schemeClr val="lt1"/>
                </a:solidFill>
                <a:latin typeface="Montserrat" panose="00000500000000000000"/>
                <a:ea typeface="Montserrat" panose="00000500000000000000"/>
                <a:cs typeface="Montserrat" panose="00000500000000000000"/>
                <a:sym typeface="Montserrat" panose="00000500000000000000"/>
              </a:defRPr>
            </a:lvl8pPr>
            <a:lvl9pPr lvl="8" algn="r">
              <a:buNone/>
              <a:defRPr sz="1200">
                <a:solidFill>
                  <a:schemeClr val="lt1"/>
                </a:solidFill>
                <a:latin typeface="Montserrat" panose="00000500000000000000"/>
                <a:ea typeface="Montserrat" panose="00000500000000000000"/>
                <a:cs typeface="Montserrat" panose="00000500000000000000"/>
                <a:sym typeface="Montserrat" panose="000005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6.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6" name="TextBox 5"/>
          <p:cNvSpPr txBox="1"/>
          <p:nvPr/>
        </p:nvSpPr>
        <p:spPr>
          <a:xfrm>
            <a:off x="683567" y="1491630"/>
            <a:ext cx="7082857" cy="2862322"/>
          </a:xfrm>
          <a:prstGeom prst="rect">
            <a:avLst/>
          </a:prstGeom>
          <a:noFill/>
        </p:spPr>
        <p:txBody>
          <a:bodyPr wrap="square" rtlCol="0">
            <a:spAutoFit/>
          </a:bodyPr>
          <a:lstStyle/>
          <a:p>
            <a:pPr algn="r"/>
            <a:r>
              <a:rPr lang="ar-JO" sz="3600" dirty="0">
                <a:solidFill>
                  <a:srgbClr val="00B0F0"/>
                </a:solidFill>
                <a:latin typeface="Simplified Arabic" panose="02020603050405020304" pitchFamily="18" charset="-78"/>
                <a:cs typeface="Simplified Arabic" panose="02020603050405020304" pitchFamily="18" charset="-78"/>
              </a:rPr>
              <a:t>الفصل الرابع</a:t>
            </a:r>
            <a:endParaRPr lang="ar-JO" sz="3600" dirty="0">
              <a:solidFill>
                <a:srgbClr val="00B0F0"/>
              </a:solidFill>
              <a:latin typeface="Simplified Arabic" panose="02020603050405020304" pitchFamily="18" charset="-78"/>
              <a:cs typeface="Simplified Arabic" panose="02020603050405020304" pitchFamily="18" charset="-78"/>
            </a:endParaRPr>
          </a:p>
          <a:p>
            <a:pPr algn="ctr"/>
            <a:r>
              <a:rPr lang="ar-JO" sz="3600" dirty="0">
                <a:solidFill>
                  <a:srgbClr val="002060"/>
                </a:solidFill>
                <a:latin typeface="Simplified Arabic" panose="02020603050405020304" pitchFamily="18" charset="-78"/>
                <a:cs typeface="Simplified Arabic" panose="02020603050405020304" pitchFamily="18" charset="-78"/>
              </a:rPr>
              <a:t> </a:t>
            </a:r>
            <a:endParaRPr lang="ar-JO" sz="3600" dirty="0">
              <a:solidFill>
                <a:srgbClr val="002060"/>
              </a:solidFill>
              <a:latin typeface="Simplified Arabic" panose="02020603050405020304" pitchFamily="18" charset="-78"/>
              <a:cs typeface="Simplified Arabic" panose="02020603050405020304" pitchFamily="18" charset="-78"/>
            </a:endParaRPr>
          </a:p>
          <a:p>
            <a:pPr algn="ctr"/>
            <a:r>
              <a:rPr lang="ar-JO" sz="4000" dirty="0">
                <a:solidFill>
                  <a:srgbClr val="FF0000"/>
                </a:solidFill>
                <a:latin typeface="Times New Roman" panose="02020603050405020304" pitchFamily="18" charset="0"/>
                <a:cs typeface="Times New Roman" panose="02020603050405020304" pitchFamily="18" charset="0"/>
              </a:rPr>
              <a:t>أنواع الرقابة</a:t>
            </a:r>
            <a:endParaRPr lang="ar-JO" sz="4000" dirty="0">
              <a:solidFill>
                <a:srgbClr val="FF0000"/>
              </a:solidFill>
              <a:latin typeface="Times New Roman" panose="02020603050405020304" pitchFamily="18" charset="0"/>
              <a:cs typeface="Times New Roman" panose="02020603050405020304" pitchFamily="18" charset="0"/>
            </a:endParaRPr>
          </a:p>
          <a:p>
            <a:endParaRPr lang="ar-JO" sz="3600" dirty="0">
              <a:solidFill>
                <a:srgbClr val="002060"/>
              </a:solidFill>
              <a:latin typeface="Segoe UI Semibold" panose="020B0702040204020203" pitchFamily="34" charset="0"/>
              <a:cs typeface="Segoe UI Semibold" panose="020B0702040204020203" pitchFamily="34" charset="0"/>
            </a:endParaRPr>
          </a:p>
          <a:p>
            <a:pPr algn="just"/>
            <a:r>
              <a:rPr lang="ar-JO" sz="1600" dirty="0">
                <a:solidFill>
                  <a:srgbClr val="002060"/>
                </a:solidFill>
                <a:latin typeface="Segoe UI Semibold" panose="020B0702040204020203" pitchFamily="34" charset="0"/>
                <a:cs typeface="Segoe UI Semibold" panose="020B0702040204020203" pitchFamily="34" charset="0"/>
              </a:rPr>
              <a:t>اعداد : ملك عبدالحق</a:t>
            </a:r>
            <a:endParaRPr lang="ar-JO" sz="1600" dirty="0">
              <a:solidFill>
                <a:srgbClr val="002060"/>
              </a:solidFill>
              <a:latin typeface="Segoe UI Semibold" panose="020B0702040204020203" pitchFamily="34" charset="0"/>
              <a:cs typeface="Segoe UI Semibold" panose="020B0702040204020203" pitchFamily="34" charset="0"/>
            </a:endParaRPr>
          </a:p>
          <a:p>
            <a:pPr algn="just"/>
            <a:r>
              <a:rPr lang="ar-JO" sz="1600" dirty="0">
                <a:solidFill>
                  <a:srgbClr val="002060"/>
                </a:solidFill>
                <a:latin typeface="Segoe UI Semibold" panose="020B0702040204020203" pitchFamily="34" charset="0"/>
                <a:cs typeface="Segoe UI Semibold" panose="020B0702040204020203" pitchFamily="34" charset="0"/>
              </a:rPr>
              <a:t>مقدم للدكتور سامر عرقاوي</a:t>
            </a:r>
            <a:endParaRPr lang="en-US" sz="3600" dirty="0">
              <a:solidFill>
                <a:srgbClr val="002060"/>
              </a:solidFill>
              <a:latin typeface="Segoe UI Semibold" panose="020B0702040204020203" pitchFamily="34" charset="0"/>
              <a:cs typeface="Segoe UI Semibold" panose="020B0702040204020203" pitchFamily="34" charset="0"/>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209" y="155144"/>
            <a:ext cx="9144000" cy="5140990"/>
          </a:xfrm>
          <a:prstGeom prst="rect">
            <a:avLst/>
          </a:prstGeom>
        </p:spPr>
      </p:pic>
      <p:sp>
        <p:nvSpPr>
          <p:cNvPr id="6" name="Google Shape;90;p15"/>
          <p:cNvSpPr txBox="1"/>
          <p:nvPr/>
        </p:nvSpPr>
        <p:spPr>
          <a:xfrm>
            <a:off x="648072" y="656110"/>
            <a:ext cx="7452320" cy="489654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rtl="1"/>
            <a:endParaRPr lang="ar-SA" sz="2000" dirty="0">
              <a:solidFill>
                <a:schemeClr val="accent1">
                  <a:lumMod val="50000"/>
                </a:schemeClr>
              </a:solidFill>
              <a:latin typeface="Arabic Typesetting" panose="03020402040406030203" pitchFamily="66" charset="-78"/>
              <a:cs typeface="+mn-cs"/>
            </a:endParaRPr>
          </a:p>
        </p:txBody>
      </p:sp>
      <p:sp>
        <p:nvSpPr>
          <p:cNvPr id="5" name="Rectangle 4"/>
          <p:cNvSpPr/>
          <p:nvPr/>
        </p:nvSpPr>
        <p:spPr>
          <a:xfrm>
            <a:off x="323527" y="1419622"/>
            <a:ext cx="4968553" cy="2677656"/>
          </a:xfrm>
          <a:prstGeom prst="rect">
            <a:avLst/>
          </a:prstGeom>
        </p:spPr>
        <p:txBody>
          <a:bodyPr wrap="square">
            <a:spAutoFit/>
          </a:bodyPr>
          <a:lstStyle/>
          <a:p>
            <a:pPr marL="342900" indent="-342900" algn="just" rtl="1">
              <a:buFont typeface="+mj-lt"/>
              <a:buAutoNum type="arabicPeriod"/>
            </a:pPr>
            <a:r>
              <a:rPr lang="ar-JO" sz="2400" b="1" dirty="0">
                <a:solidFill>
                  <a:srgbClr val="002060"/>
                </a:solidFill>
                <a:latin typeface="Simplified Arabic" panose="02020603050405020304" pitchFamily="18" charset="-78"/>
                <a:cs typeface="Simplified Arabic" panose="02020603050405020304" pitchFamily="18" charset="-78"/>
              </a:rPr>
              <a:t>الرقابة السلبية.</a:t>
            </a:r>
            <a:endParaRPr lang="ar-JO" sz="2400" b="1" dirty="0">
              <a:solidFill>
                <a:srgbClr val="002060"/>
              </a:solidFill>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endParaRPr lang="ar-JO" sz="2400" b="1" dirty="0">
              <a:solidFill>
                <a:srgbClr val="002060"/>
              </a:solidFill>
              <a:latin typeface="Simplified Arabic" panose="02020603050405020304" pitchFamily="18" charset="-78"/>
              <a:cs typeface="Simplified Arabic" panose="02020603050405020304" pitchFamily="18" charset="-78"/>
            </a:endParaRPr>
          </a:p>
          <a:p>
            <a:pPr algn="just" rtl="1"/>
            <a:endParaRPr lang="ar-JO" sz="2400" b="1" dirty="0">
              <a:solidFill>
                <a:srgbClr val="002060"/>
              </a:solidFill>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2400" b="1" dirty="0">
                <a:solidFill>
                  <a:srgbClr val="002060"/>
                </a:solidFill>
                <a:latin typeface="Simplified Arabic" panose="02020603050405020304" pitchFamily="18" charset="-78"/>
                <a:cs typeface="Simplified Arabic" panose="02020603050405020304" pitchFamily="18" charset="-78"/>
              </a:rPr>
              <a:t>الرقابة الايجابية.</a:t>
            </a:r>
            <a:endParaRPr lang="ar-SA" sz="2400" b="1" dirty="0">
              <a:solidFill>
                <a:srgbClr val="002060"/>
              </a:solidFill>
              <a:latin typeface="Simplified Arabic" panose="02020603050405020304" pitchFamily="18" charset="-78"/>
              <a:cs typeface="Simplified Arabic" panose="02020603050405020304" pitchFamily="18" charset="-78"/>
            </a:endParaRPr>
          </a:p>
          <a:p>
            <a:pPr marL="342900" indent="-342900" algn="just" rtl="1">
              <a:buFont typeface="Wingdings" panose="05000000000000000000" pitchFamily="2" charset="2"/>
              <a:buChar char="v"/>
            </a:pPr>
            <a:endParaRPr lang="ar-SA" sz="1800" dirty="0">
              <a:solidFill>
                <a:srgbClr val="002060"/>
              </a:solidFill>
              <a:latin typeface="Arabic Typesetting" panose="03020402040406030203" pitchFamily="66" charset="-78"/>
            </a:endParaRPr>
          </a:p>
          <a:p>
            <a:pPr marL="342900" indent="-342900" algn="just" rtl="1">
              <a:buFont typeface="Wingdings" panose="05000000000000000000" pitchFamily="2" charset="2"/>
              <a:buChar char="v"/>
            </a:pPr>
            <a:endParaRPr lang="ar-SA" sz="1800" dirty="0">
              <a:solidFill>
                <a:schemeClr val="accent1">
                  <a:lumMod val="50000"/>
                </a:schemeClr>
              </a:solidFill>
              <a:latin typeface="Arabic Typesetting" panose="03020402040406030203" pitchFamily="66" charset="-78"/>
            </a:endParaRPr>
          </a:p>
          <a:p>
            <a:pPr algn="r" rtl="1"/>
            <a:endParaRPr lang="ar-SA" sz="1800" dirty="0">
              <a:solidFill>
                <a:schemeClr val="accent1">
                  <a:lumMod val="50000"/>
                </a:schemeClr>
              </a:solidFill>
              <a:latin typeface="Arabic Typesetting" panose="03020402040406030203" pitchFamily="66" charset="-78"/>
            </a:endParaRPr>
          </a:p>
          <a:p>
            <a:pPr marL="342900" indent="-342900" algn="r" rtl="1">
              <a:buFont typeface="Wingdings" panose="05000000000000000000" pitchFamily="2" charset="2"/>
              <a:buChar char="v"/>
            </a:pPr>
            <a:endParaRPr lang="ar-SA" sz="1800" dirty="0">
              <a:solidFill>
                <a:schemeClr val="accent1">
                  <a:lumMod val="50000"/>
                </a:schemeClr>
              </a:solidFill>
              <a:latin typeface="Arabic Typesetting" panose="03020402040406030203" pitchFamily="66" charset="-78"/>
            </a:endParaRPr>
          </a:p>
        </p:txBody>
      </p:sp>
      <p:sp>
        <p:nvSpPr>
          <p:cNvPr id="7" name="مستطيل 3"/>
          <p:cNvSpPr/>
          <p:nvPr/>
        </p:nvSpPr>
        <p:spPr>
          <a:xfrm>
            <a:off x="1" y="399590"/>
            <a:ext cx="4355976" cy="461665"/>
          </a:xfrm>
          <a:prstGeom prst="rect">
            <a:avLst/>
          </a:prstGeom>
        </p:spPr>
        <p:txBody>
          <a:bodyPr wrap="square">
            <a:spAutoFit/>
          </a:bodyPr>
          <a:lstStyle/>
          <a:p>
            <a:pPr algn="ctr"/>
            <a:r>
              <a:rPr lang="ar-JO" sz="2400" b="1" dirty="0">
                <a:solidFill>
                  <a:schemeClr val="bg1"/>
                </a:solidFill>
                <a:latin typeface="Simplified Arabic" panose="02020603050405020304" pitchFamily="18" charset="-78"/>
                <a:cs typeface="Simplified Arabic" panose="02020603050405020304" pitchFamily="18" charset="-78"/>
              </a:rPr>
              <a:t>انواع الرقابة حسب اهدافها</a:t>
            </a:r>
            <a:endParaRPr lang="ar-SA" sz="2400" b="1" dirty="0">
              <a:solidFill>
                <a:schemeClr val="bg1"/>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8560" y="-77306"/>
            <a:ext cx="9756576" cy="5298111"/>
          </a:xfrm>
          <a:prstGeom prst="rect">
            <a:avLst/>
          </a:prstGeom>
        </p:spPr>
      </p:pic>
      <p:sp>
        <p:nvSpPr>
          <p:cNvPr id="6" name="Google Shape;90;p15"/>
          <p:cNvSpPr txBox="1"/>
          <p:nvPr/>
        </p:nvSpPr>
        <p:spPr>
          <a:xfrm>
            <a:off x="179511" y="729159"/>
            <a:ext cx="7586913" cy="407483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rtl="1"/>
            <a:endParaRPr lang="ar-SA" sz="1800" dirty="0">
              <a:solidFill>
                <a:schemeClr val="tx2">
                  <a:lumMod val="10000"/>
                </a:schemeClr>
              </a:solidFill>
              <a:latin typeface="Arabic Typesetting" panose="03020402040406030203" pitchFamily="66" charset="-78"/>
              <a:cs typeface="+mn-cs"/>
            </a:endParaRPr>
          </a:p>
          <a:p>
            <a:pPr algn="r" rtl="1"/>
            <a:endParaRPr lang="ar-SA" sz="1800" dirty="0">
              <a:solidFill>
                <a:schemeClr val="accent1">
                  <a:lumMod val="50000"/>
                </a:schemeClr>
              </a:solidFill>
              <a:latin typeface="Arabic Typesetting" panose="03020402040406030203" pitchFamily="66" charset="-78"/>
              <a:cs typeface="+mn-cs"/>
            </a:endParaRPr>
          </a:p>
        </p:txBody>
      </p:sp>
      <p:sp>
        <p:nvSpPr>
          <p:cNvPr id="5" name="TextBox 4"/>
          <p:cNvSpPr txBox="1"/>
          <p:nvPr/>
        </p:nvSpPr>
        <p:spPr>
          <a:xfrm>
            <a:off x="-252536" y="267494"/>
            <a:ext cx="3672408" cy="461665"/>
          </a:xfrm>
          <a:prstGeom prst="rect">
            <a:avLst/>
          </a:prstGeom>
          <a:noFill/>
        </p:spPr>
        <p:txBody>
          <a:bodyPr wrap="square" rtlCol="0">
            <a:spAutoFit/>
          </a:bodyPr>
          <a:lstStyle/>
          <a:p>
            <a:pPr algn="ctr"/>
            <a:r>
              <a:rPr lang="ar-JO" sz="2400" b="1" dirty="0">
                <a:solidFill>
                  <a:schemeClr val="bg1"/>
                </a:solidFill>
                <a:latin typeface="Simplified Arabic" panose="02020603050405020304" pitchFamily="18" charset="-78"/>
                <a:cs typeface="Simplified Arabic" panose="02020603050405020304" pitchFamily="18" charset="-78"/>
              </a:rPr>
              <a:t>الرقابة السلبية</a:t>
            </a:r>
            <a:endParaRPr lang="en-US" sz="2400" b="1" dirty="0">
              <a:solidFill>
                <a:schemeClr val="bg1"/>
              </a:solidFill>
              <a:latin typeface="Simplified Arabic" panose="02020603050405020304" pitchFamily="18" charset="-78"/>
              <a:cs typeface="Simplified Arabic" panose="02020603050405020304" pitchFamily="18" charset="-78"/>
            </a:endParaRPr>
          </a:p>
        </p:txBody>
      </p:sp>
      <p:sp>
        <p:nvSpPr>
          <p:cNvPr id="7" name="Rectangle 6"/>
          <p:cNvSpPr/>
          <p:nvPr/>
        </p:nvSpPr>
        <p:spPr>
          <a:xfrm>
            <a:off x="395536" y="1190824"/>
            <a:ext cx="6397998" cy="2062103"/>
          </a:xfrm>
          <a:prstGeom prst="rect">
            <a:avLst/>
          </a:prstGeom>
        </p:spPr>
        <p:txBody>
          <a:bodyPr wrap="square">
            <a:spAutoFit/>
          </a:bodyPr>
          <a:lstStyle/>
          <a:p>
            <a:pPr marL="285750" indent="-285750" algn="just" rtl="1">
              <a:buFont typeface="Wingdings" panose="05000000000000000000" pitchFamily="2" charset="2"/>
              <a:buChar char="Ø"/>
            </a:pPr>
            <a:r>
              <a:rPr lang="ar-JO" sz="1600" dirty="0">
                <a:latin typeface="Simplified Arabic" panose="02020603050405020304" pitchFamily="18" charset="-78"/>
                <a:cs typeface="Simplified Arabic" panose="02020603050405020304" pitchFamily="18" charset="-78"/>
              </a:rPr>
              <a:t>هي الرقابة التي تركز على اكتشاف الأخطاء والانحرافات بل تهدف إلى البحث عنها وتصيدها دون أن توجه انتباه المسؤولين إلى أوجه القوة والضعف في التنفيذ وتقديم الحلول الممكنة لمعالجة المشاكل القائمة وتلافي تكرار حدوث الأخطاء والانحرافات.</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endParaRPr lang="ar-JO" sz="1600" dirty="0">
              <a:latin typeface="Simplified Arabic" panose="02020603050405020304" pitchFamily="18" charset="-78"/>
              <a:cs typeface="Simplified Arabic" panose="02020603050405020304" pitchFamily="18" charset="-78"/>
            </a:endParaRPr>
          </a:p>
          <a:p>
            <a:pPr algn="just" rtl="1"/>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sz="1600" dirty="0">
                <a:latin typeface="Simplified Arabic" panose="02020603050405020304" pitchFamily="18" charset="-78"/>
                <a:cs typeface="Simplified Arabic" panose="02020603050405020304" pitchFamily="18" charset="-78"/>
              </a:rPr>
              <a:t> </a:t>
            </a:r>
            <a:r>
              <a:rPr lang="ar-JO" sz="1600" b="1" u="sng" dirty="0">
                <a:latin typeface="Simplified Arabic" panose="02020603050405020304" pitchFamily="18" charset="-78"/>
                <a:cs typeface="Simplified Arabic" panose="02020603050405020304" pitchFamily="18" charset="-78"/>
              </a:rPr>
              <a:t>وتسمى أحيانا الرقابة البوليسية </a:t>
            </a:r>
            <a:r>
              <a:rPr lang="ar-JO" sz="1600" dirty="0">
                <a:latin typeface="Simplified Arabic" panose="02020603050405020304" pitchFamily="18" charset="-78"/>
                <a:cs typeface="Simplified Arabic" panose="02020603050405020304" pitchFamily="18" charset="-78"/>
              </a:rPr>
              <a:t>حيث تهدف إلى منع حدوث المخالفات ودفع سوء استعمال السلطة ومعاقبة مرتكبيها</a:t>
            </a:r>
            <a:r>
              <a:rPr lang="ar-JO" sz="1600" dirty="0"/>
              <a:t>.</a:t>
            </a:r>
            <a:endParaRPr lang="en-US" sz="1600" dirty="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8560" y="-77306"/>
            <a:ext cx="9756576" cy="5298111"/>
          </a:xfrm>
          <a:prstGeom prst="rect">
            <a:avLst/>
          </a:prstGeom>
        </p:spPr>
      </p:pic>
      <p:sp>
        <p:nvSpPr>
          <p:cNvPr id="6" name="Google Shape;90;p15"/>
          <p:cNvSpPr txBox="1"/>
          <p:nvPr/>
        </p:nvSpPr>
        <p:spPr>
          <a:xfrm>
            <a:off x="179511" y="729159"/>
            <a:ext cx="7586913" cy="407483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rtl="1"/>
            <a:endParaRPr lang="ar-SA" sz="1800" dirty="0">
              <a:solidFill>
                <a:schemeClr val="tx2">
                  <a:lumMod val="10000"/>
                </a:schemeClr>
              </a:solidFill>
              <a:latin typeface="Arabic Typesetting" panose="03020402040406030203" pitchFamily="66" charset="-78"/>
              <a:cs typeface="+mn-cs"/>
            </a:endParaRPr>
          </a:p>
          <a:p>
            <a:pPr algn="r" rtl="1"/>
            <a:endParaRPr lang="ar-SA" sz="1800" dirty="0">
              <a:solidFill>
                <a:schemeClr val="accent1">
                  <a:lumMod val="50000"/>
                </a:schemeClr>
              </a:solidFill>
              <a:latin typeface="Arabic Typesetting" panose="03020402040406030203" pitchFamily="66" charset="-78"/>
              <a:cs typeface="+mn-cs"/>
            </a:endParaRPr>
          </a:p>
        </p:txBody>
      </p:sp>
      <p:sp>
        <p:nvSpPr>
          <p:cNvPr id="5" name="TextBox 4"/>
          <p:cNvSpPr txBox="1"/>
          <p:nvPr/>
        </p:nvSpPr>
        <p:spPr>
          <a:xfrm>
            <a:off x="-252536" y="267494"/>
            <a:ext cx="3672408" cy="461665"/>
          </a:xfrm>
          <a:prstGeom prst="rect">
            <a:avLst/>
          </a:prstGeom>
          <a:noFill/>
        </p:spPr>
        <p:txBody>
          <a:bodyPr wrap="square" rtlCol="0">
            <a:spAutoFit/>
          </a:bodyPr>
          <a:lstStyle/>
          <a:p>
            <a:pPr algn="ctr"/>
            <a:r>
              <a:rPr lang="ar-JO" sz="2400" b="1" dirty="0">
                <a:solidFill>
                  <a:schemeClr val="bg1"/>
                </a:solidFill>
                <a:latin typeface="Simplified Arabic" panose="02020603050405020304" pitchFamily="18" charset="-78"/>
                <a:cs typeface="Simplified Arabic" panose="02020603050405020304" pitchFamily="18" charset="-78"/>
              </a:rPr>
              <a:t>الرقابة الايجابية</a:t>
            </a:r>
            <a:endParaRPr lang="en-US" sz="2400" b="1" dirty="0">
              <a:solidFill>
                <a:schemeClr val="bg1"/>
              </a:solidFill>
              <a:latin typeface="Simplified Arabic" panose="02020603050405020304" pitchFamily="18" charset="-78"/>
              <a:cs typeface="Simplified Arabic" panose="02020603050405020304" pitchFamily="18" charset="-78"/>
            </a:endParaRPr>
          </a:p>
        </p:txBody>
      </p:sp>
      <p:sp>
        <p:nvSpPr>
          <p:cNvPr id="7" name="Rectangle 6"/>
          <p:cNvSpPr/>
          <p:nvPr/>
        </p:nvSpPr>
        <p:spPr>
          <a:xfrm>
            <a:off x="395536" y="1320124"/>
            <a:ext cx="6397998" cy="3046988"/>
          </a:xfrm>
          <a:prstGeom prst="rect">
            <a:avLst/>
          </a:prstGeom>
        </p:spPr>
        <p:txBody>
          <a:bodyPr wrap="square">
            <a:spAutoFit/>
          </a:bodyPr>
          <a:lstStyle/>
          <a:p>
            <a:pPr marL="285750" indent="-285750" algn="just" rtl="1">
              <a:buFont typeface="Wingdings" panose="05000000000000000000" pitchFamily="2" charset="2"/>
              <a:buChar char="Ø"/>
            </a:pPr>
            <a:r>
              <a:rPr lang="ar-JO" sz="1600" b="1" dirty="0">
                <a:latin typeface="Simplified Arabic" panose="02020603050405020304" pitchFamily="18" charset="-78"/>
                <a:cs typeface="Simplified Arabic" panose="02020603050405020304" pitchFamily="18" charset="-78"/>
              </a:rPr>
              <a:t>تهدف الرقابة الإيجابية </a:t>
            </a:r>
            <a:r>
              <a:rPr lang="ar-JO" sz="1600" dirty="0">
                <a:latin typeface="Simplified Arabic" panose="02020603050405020304" pitchFamily="18" charset="-78"/>
                <a:cs typeface="Simplified Arabic" panose="02020603050405020304" pitchFamily="18" charset="-78"/>
              </a:rPr>
              <a:t>إلى التأكد من أن التصرفات والإجراءات تسير وفقا للوائح والأنظمة والتعليمات المعمول بها في المنظمة بما يكفل تحقيق الأهداف من جهة والنظر إلى المستقبل والتنبؤ - في ضوء الدراسة والتحليل - بالأخطاء والانحرافات المحتمل حدوثها واتخاذ القرارات وما يلزم من إجراءات لمنع حدوثها من جهة اخرى. </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sz="1600" b="1" dirty="0">
                <a:latin typeface="Simplified Arabic" panose="02020603050405020304" pitchFamily="18" charset="-78"/>
                <a:cs typeface="Simplified Arabic" panose="02020603050405020304" pitchFamily="18" charset="-78"/>
              </a:rPr>
              <a:t>والفرق بين الرقابة الإيجابية والرقابة السلبية </a:t>
            </a:r>
            <a:r>
              <a:rPr lang="ar-JO" sz="1600" dirty="0">
                <a:latin typeface="Simplified Arabic" panose="02020603050405020304" pitchFamily="18" charset="-78"/>
                <a:cs typeface="Simplified Arabic" panose="02020603050405020304" pitchFamily="18" charset="-78"/>
              </a:rPr>
              <a:t>هو ان المقصود بالرقابة الإيجابية هو ضمان حسن سير العمل وليس تصيد الأخطاء والانحرافات كما هو الحال في الرقابة السلبية.</a:t>
            </a:r>
            <a:endParaRPr lang="ar-JO" sz="1600" dirty="0">
              <a:latin typeface="Simplified Arabic" panose="02020603050405020304" pitchFamily="18" charset="-78"/>
              <a:cs typeface="Simplified Arabic" panose="02020603050405020304" pitchFamily="18" charset="-78"/>
            </a:endParaRPr>
          </a:p>
          <a:p>
            <a:pPr algn="just" rtl="1"/>
            <a:endParaRPr lang="ar-JO" sz="1600" dirty="0">
              <a:latin typeface="Simplified Arabic" panose="02020603050405020304" pitchFamily="18" charset="-78"/>
              <a:cs typeface="Simplified Arabic" panose="02020603050405020304" pitchFamily="18" charset="-78"/>
            </a:endParaRPr>
          </a:p>
          <a:p>
            <a:pPr marL="285750" indent="-285750" algn="justLow" rtl="1">
              <a:buFont typeface="Wingdings" panose="05000000000000000000" pitchFamily="2" charset="2"/>
              <a:buChar char="Ø"/>
            </a:pPr>
            <a:r>
              <a:rPr lang="ar-JO" sz="1600" dirty="0">
                <a:latin typeface="Simplified Arabic" panose="02020603050405020304" pitchFamily="18" charset="-78"/>
                <a:cs typeface="Simplified Arabic" panose="02020603050405020304" pitchFamily="18" charset="-78"/>
              </a:rPr>
              <a:t> </a:t>
            </a:r>
            <a:r>
              <a:rPr lang="ar-JO" sz="1600" b="1" dirty="0">
                <a:latin typeface="Simplified Arabic" panose="02020603050405020304" pitchFamily="18" charset="-78"/>
                <a:cs typeface="Simplified Arabic" panose="02020603050405020304" pitchFamily="18" charset="-78"/>
              </a:rPr>
              <a:t>كلا النوعين - الرقابة السلبية والرقابة الإيجابية - هامان </a:t>
            </a:r>
            <a:r>
              <a:rPr lang="ar-JO" sz="1600" dirty="0">
                <a:latin typeface="Simplified Arabic" panose="02020603050405020304" pitchFamily="18" charset="-78"/>
                <a:cs typeface="Simplified Arabic" panose="02020603050405020304" pitchFamily="18" charset="-78"/>
              </a:rPr>
              <a:t>لأنهما يكملان بعضهما البعض من الوجهة النظرية. أما الوجهة العملية التطبيقية فإننا نرى غالبية المنظمات الإدارية في الدول النامية تأخذ بالرقابة  السلبية وتتجاهل الرقابة الإيجابية مع العلم أن الأخيرة هي أحد الأساليب الناجحة في حفز الموظفين وتنميتهم وبالتالي تطوير وتحسين المنظمة.</a:t>
            </a:r>
            <a:endParaRPr lang="en-US" sz="1600" dirty="0">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sp>
        <p:nvSpPr>
          <p:cNvPr id="4" name="مستطيل 3"/>
          <p:cNvSpPr/>
          <p:nvPr/>
        </p:nvSpPr>
        <p:spPr>
          <a:xfrm>
            <a:off x="0" y="123478"/>
            <a:ext cx="4729869" cy="707886"/>
          </a:xfrm>
          <a:prstGeom prst="rect">
            <a:avLst/>
          </a:prstGeom>
        </p:spPr>
        <p:txBody>
          <a:bodyPr wrap="square">
            <a:spAutoFit/>
          </a:bodyPr>
          <a:lstStyle/>
          <a:p>
            <a:pPr algn="ctr" rtl="1"/>
            <a:r>
              <a:rPr lang="ar-JO" sz="2000" b="1" dirty="0">
                <a:solidFill>
                  <a:schemeClr val="bg1"/>
                </a:solidFill>
                <a:latin typeface="Simplified Arabic" panose="02020603050405020304" pitchFamily="18" charset="-78"/>
                <a:cs typeface="Simplified Arabic" panose="02020603050405020304" pitchFamily="18" charset="-78"/>
              </a:rPr>
              <a:t>انواع الرقابة حسب النشاطات التي يتم مراقبتها(الرقابة حسب التخصص)</a:t>
            </a:r>
            <a:endParaRPr lang="ar-SA" sz="2000" b="1" dirty="0">
              <a:solidFill>
                <a:schemeClr val="bg1"/>
              </a:solidFill>
              <a:latin typeface="Simplified Arabic" panose="02020603050405020304" pitchFamily="18" charset="-78"/>
              <a:cs typeface="Simplified Arabic" panose="02020603050405020304" pitchFamily="18" charset="-78"/>
            </a:endParaRPr>
          </a:p>
        </p:txBody>
      </p:sp>
      <p:sp>
        <p:nvSpPr>
          <p:cNvPr id="6" name="Google Shape;90;p15"/>
          <p:cNvSpPr txBox="1"/>
          <p:nvPr/>
        </p:nvSpPr>
        <p:spPr>
          <a:xfrm>
            <a:off x="407633" y="985687"/>
            <a:ext cx="7056784" cy="4204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rtl="1"/>
            <a:endParaRPr lang="ar-SA" sz="1800" b="1" dirty="0">
              <a:solidFill>
                <a:schemeClr val="accent1">
                  <a:lumMod val="50000"/>
                </a:schemeClr>
              </a:solidFill>
              <a:latin typeface="Arabic Typesetting" panose="03020402040406030203" pitchFamily="66" charset="-78"/>
              <a:cs typeface="+mn-cs"/>
            </a:endParaRPr>
          </a:p>
        </p:txBody>
      </p:sp>
      <p:sp>
        <p:nvSpPr>
          <p:cNvPr id="5" name="Rectangle 4"/>
          <p:cNvSpPr/>
          <p:nvPr/>
        </p:nvSpPr>
        <p:spPr>
          <a:xfrm>
            <a:off x="683567" y="953586"/>
            <a:ext cx="6480721" cy="3262432"/>
          </a:xfrm>
          <a:prstGeom prst="rect">
            <a:avLst/>
          </a:prstGeom>
        </p:spPr>
        <p:txBody>
          <a:bodyPr wrap="square">
            <a:spAutoFit/>
          </a:bodyPr>
          <a:lstStyle/>
          <a:p>
            <a:pPr marL="342900" indent="-342900" algn="just" rtl="1">
              <a:buFont typeface="Wingdings" panose="05000000000000000000" pitchFamily="2" charset="2"/>
              <a:buChar char="v"/>
            </a:pPr>
            <a:r>
              <a:rPr lang="ar-JO" sz="1600" dirty="0">
                <a:latin typeface="Simplified Arabic" panose="02020603050405020304" pitchFamily="18" charset="-78"/>
                <a:cs typeface="Simplified Arabic" panose="02020603050405020304" pitchFamily="18" charset="-78"/>
              </a:rPr>
              <a:t>يتعلق أنواع الرقابة حسب الأنشطة التي يتم مراقبتها بنشاط أو تخصص متميز، ويكون موضوعها ذلك النشاط وحده، ويمكن أن تشمل الرقابة في مثل هذه الحالات إلى كل أو بعض عناصر العملية الإدارية بالمنظمة (تخطيط وتنظيم وشؤون أفراد ومالية)، فتشمل مثلا النواحي الإدارية والتنظيمية والوسائل وطرق العمل المستخدمة والنواحي المالية وشؤون الموظفين والقوانين واللوائح المنفذة والمشكلات التي تعوق سير العمل وتحقيق الأهداف.</a:t>
            </a:r>
            <a:endParaRPr lang="ar-JO" sz="1600" dirty="0">
              <a:latin typeface="Simplified Arabic" panose="02020603050405020304" pitchFamily="18" charset="-78"/>
              <a:cs typeface="Simplified Arabic" panose="02020603050405020304" pitchFamily="18" charset="-78"/>
            </a:endParaRPr>
          </a:p>
          <a:p>
            <a:pPr algn="just" rtl="1"/>
            <a:endParaRPr lang="ar-JO" sz="1600" dirty="0">
              <a:latin typeface="Simplified Arabic" panose="02020603050405020304" pitchFamily="18" charset="-78"/>
              <a:cs typeface="Simplified Arabic" panose="02020603050405020304" pitchFamily="18" charset="-78"/>
            </a:endParaRPr>
          </a:p>
          <a:p>
            <a:pPr marL="342900" indent="-342900" algn="just" rtl="1">
              <a:buFont typeface="Wingdings" panose="05000000000000000000" pitchFamily="2" charset="2"/>
              <a:buChar char="v"/>
            </a:pPr>
            <a:r>
              <a:rPr lang="ar-JO" sz="1600" b="1" dirty="0">
                <a:solidFill>
                  <a:srgbClr val="FF0000"/>
                </a:solidFill>
                <a:latin typeface="Simplified Arabic" panose="02020603050405020304" pitchFamily="18" charset="-78"/>
                <a:cs typeface="Simplified Arabic" panose="02020603050405020304" pitchFamily="18" charset="-78"/>
              </a:rPr>
              <a:t>يمكن تلخيصها بالاتي:</a:t>
            </a:r>
            <a:endParaRPr lang="ar-JO" sz="1600" b="1" dirty="0">
              <a:solidFill>
                <a:srgbClr val="FF0000"/>
              </a:solidFill>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b="1" dirty="0">
                <a:solidFill>
                  <a:srgbClr val="FF0000"/>
                </a:solidFill>
                <a:latin typeface="Simplified Arabic" panose="02020603050405020304" pitchFamily="18" charset="-78"/>
                <a:cs typeface="Simplified Arabic" panose="02020603050405020304" pitchFamily="18" charset="-78"/>
              </a:rPr>
              <a:t>الرقابة على الاعمال الادارية.</a:t>
            </a:r>
            <a:endParaRPr lang="ar-JO" sz="1600" b="1" dirty="0">
              <a:solidFill>
                <a:srgbClr val="FF0000"/>
              </a:solidFill>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b="1" dirty="0">
                <a:solidFill>
                  <a:srgbClr val="FF0000"/>
                </a:solidFill>
                <a:latin typeface="Simplified Arabic" panose="02020603050405020304" pitchFamily="18" charset="-78"/>
                <a:cs typeface="Simplified Arabic" panose="02020603050405020304" pitchFamily="18" charset="-78"/>
              </a:rPr>
              <a:t>الرقابة المحاسبية ( او المالية) على الجهاز التنفيذي.</a:t>
            </a:r>
            <a:endParaRPr lang="ar-JO" sz="1600" b="1" dirty="0">
              <a:solidFill>
                <a:srgbClr val="FF0000"/>
              </a:solidFill>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b="1" dirty="0">
                <a:solidFill>
                  <a:srgbClr val="FF0000"/>
                </a:solidFill>
                <a:latin typeface="Simplified Arabic" panose="02020603050405020304" pitchFamily="18" charset="-78"/>
                <a:cs typeface="Simplified Arabic" panose="02020603050405020304" pitchFamily="18" charset="-78"/>
              </a:rPr>
              <a:t>الرقابة الفنية.</a:t>
            </a:r>
            <a:endParaRPr lang="ar-JO" sz="1600" b="1" dirty="0">
              <a:solidFill>
                <a:srgbClr val="FF0000"/>
              </a:solidFill>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b="1" dirty="0">
                <a:solidFill>
                  <a:srgbClr val="FF0000"/>
                </a:solidFill>
                <a:latin typeface="Simplified Arabic" panose="02020603050405020304" pitchFamily="18" charset="-78"/>
                <a:cs typeface="Simplified Arabic" panose="02020603050405020304" pitchFamily="18" charset="-78"/>
              </a:rPr>
              <a:t>الرقابة على النشاط الروتيني.</a:t>
            </a:r>
            <a:endParaRPr lang="ar-JO" sz="1600" b="1" dirty="0">
              <a:solidFill>
                <a:srgbClr val="FF0000"/>
              </a:solidFill>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b="1" dirty="0">
                <a:solidFill>
                  <a:srgbClr val="FF0000"/>
                </a:solidFill>
                <a:latin typeface="Simplified Arabic" panose="02020603050405020304" pitchFamily="18" charset="-78"/>
                <a:cs typeface="Simplified Arabic" panose="02020603050405020304" pitchFamily="18" charset="-78"/>
              </a:rPr>
              <a:t>الرقابة الاقتصادية على المشروعات العامة.</a:t>
            </a:r>
            <a:endParaRPr lang="ar-SA" sz="1600" b="1" dirty="0">
              <a:solidFill>
                <a:srgbClr val="FF0000"/>
              </a:solidFill>
              <a:latin typeface="Simplified Arabic" panose="02020603050405020304" pitchFamily="18" charset="-78"/>
              <a:cs typeface="Simplified Arabic" panose="02020603050405020304" pitchFamily="18" charset="-78"/>
            </a:endParaRPr>
          </a:p>
          <a:p>
            <a:pPr algn="r" rtl="1"/>
            <a:endParaRPr lang="ar-SA" dirty="0">
              <a:solidFill>
                <a:schemeClr val="accent1">
                  <a:lumMod val="50000"/>
                </a:schemeClr>
              </a:solidFill>
              <a:latin typeface="Arabic Typesetting" panose="03020402040406030203" pitchFamily="66" charset="-78"/>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3946" y="-166199"/>
            <a:ext cx="9527946" cy="5356854"/>
          </a:xfrm>
          <a:prstGeom prst="rect">
            <a:avLst/>
          </a:prstGeom>
        </p:spPr>
      </p:pic>
      <p:sp>
        <p:nvSpPr>
          <p:cNvPr id="4" name="مستطيل 3"/>
          <p:cNvSpPr/>
          <p:nvPr/>
        </p:nvSpPr>
        <p:spPr>
          <a:xfrm>
            <a:off x="251520" y="0"/>
            <a:ext cx="3312368" cy="461665"/>
          </a:xfrm>
          <a:prstGeom prst="rect">
            <a:avLst/>
          </a:prstGeom>
        </p:spPr>
        <p:txBody>
          <a:bodyPr wrap="square">
            <a:spAutoFit/>
          </a:bodyPr>
          <a:lstStyle/>
          <a:p>
            <a:pPr algn="r" rtl="1"/>
            <a:r>
              <a:rPr lang="ar-JO" sz="2400" b="1" dirty="0">
                <a:solidFill>
                  <a:schemeClr val="bg1"/>
                </a:solidFill>
                <a:latin typeface="Simplified Arabic" panose="02020603050405020304" pitchFamily="18" charset="-78"/>
                <a:cs typeface="Simplified Arabic" panose="02020603050405020304" pitchFamily="18" charset="-78"/>
              </a:rPr>
              <a:t>الرقابة على الاعمال الادارية</a:t>
            </a:r>
            <a:endParaRPr lang="ar-SA" sz="2400" b="1" dirty="0">
              <a:solidFill>
                <a:schemeClr val="bg1"/>
              </a:solidFill>
              <a:latin typeface="Simplified Arabic" panose="02020603050405020304" pitchFamily="18" charset="-78"/>
              <a:cs typeface="Simplified Arabic" panose="02020603050405020304" pitchFamily="18" charset="-78"/>
            </a:endParaRPr>
          </a:p>
        </p:txBody>
      </p:sp>
      <p:sp>
        <p:nvSpPr>
          <p:cNvPr id="6" name="Google Shape;90;p15"/>
          <p:cNvSpPr txBox="1"/>
          <p:nvPr/>
        </p:nvSpPr>
        <p:spPr>
          <a:xfrm>
            <a:off x="407633" y="985687"/>
            <a:ext cx="7056784" cy="4204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rtl="1"/>
            <a:endParaRPr lang="ar-SA" sz="2000" b="1" dirty="0">
              <a:solidFill>
                <a:schemeClr val="accent1">
                  <a:lumMod val="50000"/>
                </a:schemeClr>
              </a:solidFill>
              <a:latin typeface="Arabic Typesetting" panose="03020402040406030203" pitchFamily="66" charset="-78"/>
              <a:cs typeface="+mn-cs"/>
            </a:endParaRPr>
          </a:p>
        </p:txBody>
      </p:sp>
      <p:sp>
        <p:nvSpPr>
          <p:cNvPr id="5" name="Rectangle 4"/>
          <p:cNvSpPr/>
          <p:nvPr/>
        </p:nvSpPr>
        <p:spPr>
          <a:xfrm>
            <a:off x="179512" y="985687"/>
            <a:ext cx="7200800" cy="3293209"/>
          </a:xfrm>
          <a:prstGeom prst="rect">
            <a:avLst/>
          </a:prstGeom>
        </p:spPr>
        <p:txBody>
          <a:bodyPr wrap="square">
            <a:spAutoFit/>
          </a:bodyPr>
          <a:lstStyle/>
          <a:p>
            <a:pPr marL="285750" indent="-285750" algn="just" rtl="1">
              <a:buFont typeface="Wingdings" panose="05000000000000000000" pitchFamily="2" charset="2"/>
              <a:buChar char="Ø"/>
            </a:pPr>
            <a:r>
              <a:rPr lang="ar-JO" sz="1600" b="1" dirty="0">
                <a:latin typeface="Simplified Arabic" panose="02020603050405020304" pitchFamily="18" charset="-78"/>
                <a:cs typeface="Simplified Arabic" panose="02020603050405020304" pitchFamily="18" charset="-78"/>
              </a:rPr>
              <a:t>تستهدف الرقابة على الأعمال الإدارية</a:t>
            </a:r>
            <a:r>
              <a:rPr lang="ar-JO" sz="1600" dirty="0">
                <a:latin typeface="Simplified Arabic" panose="02020603050405020304" pitchFamily="18" charset="-78"/>
                <a:cs typeface="Simplified Arabic" panose="02020603050405020304" pitchFamily="18" charset="-78"/>
              </a:rPr>
              <a:t> مراقبة كل أوجه النشاطات الذي تقوم به المنظمة على جميع ما تقدمه من خدمات، </a:t>
            </a:r>
            <a:r>
              <a:rPr lang="ar-JO" sz="1600" b="1" dirty="0">
                <a:latin typeface="Simplified Arabic" panose="02020603050405020304" pitchFamily="18" charset="-78"/>
                <a:cs typeface="Simplified Arabic" panose="02020603050405020304" pitchFamily="18" charset="-78"/>
              </a:rPr>
              <a:t>ويمكن أن تشمل</a:t>
            </a:r>
            <a:r>
              <a:rPr lang="ar-JO" sz="1600" dirty="0">
                <a:latin typeface="Simplified Arabic" panose="02020603050405020304" pitchFamily="18" charset="-78"/>
                <a:cs typeface="Simplified Arabic" panose="02020603050405020304" pitchFamily="18" charset="-78"/>
              </a:rPr>
              <a:t> </a:t>
            </a:r>
            <a:r>
              <a:rPr lang="ar-JO" sz="1600" u="sng" dirty="0">
                <a:latin typeface="Simplified Arabic" panose="02020603050405020304" pitchFamily="18" charset="-78"/>
                <a:cs typeface="Simplified Arabic" panose="02020603050405020304" pitchFamily="18" charset="-78"/>
              </a:rPr>
              <a:t>كل أو بعض عناصر العملية الإدارية في الوحدات الإدارية وعلى جميع مستوياتها الإدارية والتنظيمية،</a:t>
            </a:r>
            <a:r>
              <a:rPr lang="ar-JO" sz="1600" dirty="0">
                <a:latin typeface="Simplified Arabic" panose="02020603050405020304" pitchFamily="18" charset="-78"/>
                <a:cs typeface="Simplified Arabic" panose="02020603050405020304" pitchFamily="18" charset="-78"/>
              </a:rPr>
              <a:t> </a:t>
            </a:r>
            <a:r>
              <a:rPr lang="ar-JO" sz="1600" u="sng" dirty="0">
                <a:latin typeface="Simplified Arabic" panose="02020603050405020304" pitchFamily="18" charset="-78"/>
                <a:cs typeface="Simplified Arabic" panose="02020603050405020304" pitchFamily="18" charset="-78"/>
              </a:rPr>
              <a:t>والوسائل وطرق العمل وشؤون الموظفين والنواحي المالية</a:t>
            </a:r>
            <a:r>
              <a:rPr lang="ar-JO" sz="1600" dirty="0">
                <a:latin typeface="Simplified Arabic" panose="02020603050405020304" pitchFamily="18" charset="-78"/>
                <a:cs typeface="Simplified Arabic" panose="02020603050405020304" pitchFamily="18" charset="-78"/>
              </a:rPr>
              <a:t>، </a:t>
            </a:r>
            <a:r>
              <a:rPr lang="ar-JO" sz="1600" u="sng" dirty="0">
                <a:latin typeface="Simplified Arabic" panose="02020603050405020304" pitchFamily="18" charset="-78"/>
                <a:cs typeface="Simplified Arabic" panose="02020603050405020304" pitchFamily="18" charset="-78"/>
              </a:rPr>
              <a:t>والنواحي الفنية</a:t>
            </a:r>
            <a:r>
              <a:rPr lang="ar-JO" sz="1600" dirty="0">
                <a:latin typeface="Simplified Arabic" panose="02020603050405020304" pitchFamily="18" charset="-78"/>
                <a:cs typeface="Simplified Arabic" panose="02020603050405020304" pitchFamily="18" charset="-78"/>
              </a:rPr>
              <a:t>، </a:t>
            </a:r>
            <a:r>
              <a:rPr lang="ar-JO" sz="1600" u="sng" dirty="0">
                <a:latin typeface="Simplified Arabic" panose="02020603050405020304" pitchFamily="18" charset="-78"/>
                <a:cs typeface="Simplified Arabic" panose="02020603050405020304" pitchFamily="18" charset="-78"/>
              </a:rPr>
              <a:t>والقوانين واللوائح والأنظمة المعمول بها في الإدارة العامة</a:t>
            </a:r>
            <a:r>
              <a:rPr lang="ar-JO" sz="1600" dirty="0">
                <a:latin typeface="Simplified Arabic" panose="02020603050405020304" pitchFamily="18" charset="-78"/>
                <a:cs typeface="Simplified Arabic" panose="02020603050405020304" pitchFamily="18" charset="-78"/>
              </a:rPr>
              <a:t>، و</a:t>
            </a:r>
            <a:r>
              <a:rPr lang="ar-JO" sz="1600" u="sng" dirty="0">
                <a:latin typeface="Simplified Arabic" panose="02020603050405020304" pitchFamily="18" charset="-78"/>
                <a:cs typeface="Simplified Arabic" panose="02020603050405020304" pitchFamily="18" charset="-78"/>
              </a:rPr>
              <a:t>المشكلات والمعوقات التي تقف عائقا في تحقيق سير العمل الإداري في الوحدات الإدارية بعناصره ووظائفه المختلفة للتأكد من تنفيذ السياسات التي تقررت بما يحقق الصالح العام،وكذلك سلامة استخدام الموارد البشرية وبالتالي تحقيق كفاية الإدارة وسلامتها</a:t>
            </a:r>
            <a:r>
              <a:rPr lang="ar-JO" sz="1600" dirty="0">
                <a:latin typeface="Simplified Arabic" panose="02020603050405020304" pitchFamily="18" charset="-78"/>
                <a:cs typeface="Simplified Arabic" panose="02020603050405020304" pitchFamily="18" charset="-78"/>
              </a:rPr>
              <a:t>. </a:t>
            </a:r>
            <a:endParaRPr lang="ar-JO" sz="1600" dirty="0">
              <a:latin typeface="Simplified Arabic" panose="02020603050405020304" pitchFamily="18" charset="-78"/>
              <a:cs typeface="Simplified Arabic" panose="02020603050405020304" pitchFamily="18" charset="-78"/>
            </a:endParaRPr>
          </a:p>
          <a:p>
            <a:pPr algn="just" rtl="1"/>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sz="1600" b="1" dirty="0">
                <a:latin typeface="Simplified Arabic" panose="02020603050405020304" pitchFamily="18" charset="-78"/>
                <a:cs typeface="Simplified Arabic" panose="02020603050405020304" pitchFamily="18" charset="-78"/>
              </a:rPr>
              <a:t>تشمل الرقابة على الأعمال الإدارية مكاتب البريد والأحوال المدنية والمستشفيات والمدارس والمؤسسات الحكومية والوزارات والدوائر والمصالح والمرافق التابعة لها وغيرها</a:t>
            </a:r>
            <a:r>
              <a:rPr lang="ar-JO" sz="1600" dirty="0">
                <a:latin typeface="Simplified Arabic" panose="02020603050405020304" pitchFamily="18" charset="-78"/>
                <a:cs typeface="Simplified Arabic" panose="02020603050405020304" pitchFamily="18" charset="-78"/>
              </a:rPr>
              <a:t>.</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sz="1600" u="sng" dirty="0">
                <a:latin typeface="Simplified Arabic" panose="02020603050405020304" pitchFamily="18" charset="-78"/>
                <a:cs typeface="Simplified Arabic" panose="02020603050405020304" pitchFamily="18" charset="-78"/>
              </a:rPr>
              <a:t> </a:t>
            </a:r>
            <a:r>
              <a:rPr lang="ar-JO" sz="1600" b="1" u="sng" dirty="0">
                <a:latin typeface="Simplified Arabic" panose="02020603050405020304" pitchFamily="18" charset="-78"/>
                <a:cs typeface="Simplified Arabic" panose="02020603050405020304" pitchFamily="18" charset="-78"/>
              </a:rPr>
              <a:t>من الأجهزة الحكومية المسؤولة عن مراقبة الأعمال الإدارية الحكومية: الديوان العام للخدمة المدنية وهيئة الرقابة والتفتيش.</a:t>
            </a:r>
            <a:endParaRPr lang="ar-SA" sz="1600" b="1" u="sng" dirty="0">
              <a:solidFill>
                <a:schemeClr val="accent1">
                  <a:lumMod val="50000"/>
                </a:schemeClr>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3946" y="-166199"/>
            <a:ext cx="9527946" cy="5356854"/>
          </a:xfrm>
          <a:prstGeom prst="rect">
            <a:avLst/>
          </a:prstGeom>
        </p:spPr>
      </p:pic>
      <p:sp>
        <p:nvSpPr>
          <p:cNvPr id="4" name="مستطيل 3"/>
          <p:cNvSpPr/>
          <p:nvPr/>
        </p:nvSpPr>
        <p:spPr>
          <a:xfrm>
            <a:off x="-252536" y="36486"/>
            <a:ext cx="4104456" cy="369332"/>
          </a:xfrm>
          <a:prstGeom prst="rect">
            <a:avLst/>
          </a:prstGeom>
        </p:spPr>
        <p:txBody>
          <a:bodyPr wrap="square">
            <a:spAutoFit/>
          </a:bodyPr>
          <a:lstStyle/>
          <a:p>
            <a:pPr algn="r" rtl="1"/>
            <a:r>
              <a:rPr lang="ar-JO" sz="1800" b="1" dirty="0">
                <a:solidFill>
                  <a:schemeClr val="bg1"/>
                </a:solidFill>
                <a:latin typeface="Simplified Arabic" panose="02020603050405020304" pitchFamily="18" charset="-78"/>
                <a:cs typeface="Simplified Arabic" panose="02020603050405020304" pitchFamily="18" charset="-78"/>
              </a:rPr>
              <a:t>الرقابة المحاسبية (المالية) على الجهاز التنفيذي</a:t>
            </a:r>
            <a:endParaRPr lang="ar-SA" sz="1800" b="1" dirty="0">
              <a:solidFill>
                <a:schemeClr val="bg1"/>
              </a:solidFill>
              <a:latin typeface="Simplified Arabic" panose="02020603050405020304" pitchFamily="18" charset="-78"/>
              <a:cs typeface="Simplified Arabic" panose="02020603050405020304" pitchFamily="18" charset="-78"/>
            </a:endParaRPr>
          </a:p>
        </p:txBody>
      </p:sp>
      <p:sp>
        <p:nvSpPr>
          <p:cNvPr id="6" name="Google Shape;90;p15"/>
          <p:cNvSpPr txBox="1"/>
          <p:nvPr/>
        </p:nvSpPr>
        <p:spPr>
          <a:xfrm>
            <a:off x="407633" y="985687"/>
            <a:ext cx="7056784" cy="4204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rtl="1"/>
            <a:endParaRPr lang="ar-SA" sz="2000" b="1" dirty="0">
              <a:solidFill>
                <a:schemeClr val="accent1">
                  <a:lumMod val="50000"/>
                </a:schemeClr>
              </a:solidFill>
              <a:latin typeface="Arabic Typesetting" panose="03020402040406030203" pitchFamily="66" charset="-78"/>
              <a:cs typeface="+mn-cs"/>
            </a:endParaRPr>
          </a:p>
        </p:txBody>
      </p:sp>
      <p:sp>
        <p:nvSpPr>
          <p:cNvPr id="5" name="Rectangle 4"/>
          <p:cNvSpPr/>
          <p:nvPr/>
        </p:nvSpPr>
        <p:spPr>
          <a:xfrm>
            <a:off x="539552" y="1131590"/>
            <a:ext cx="5976664" cy="3046988"/>
          </a:xfrm>
          <a:prstGeom prst="rect">
            <a:avLst/>
          </a:prstGeom>
        </p:spPr>
        <p:txBody>
          <a:bodyPr wrap="square">
            <a:spAutoFit/>
          </a:bodyPr>
          <a:lstStyle/>
          <a:p>
            <a:pPr marL="285750" indent="-285750" algn="just" rtl="1">
              <a:buFont typeface="Wingdings" panose="05000000000000000000" pitchFamily="2" charset="2"/>
              <a:buChar char="Ø"/>
            </a:pPr>
            <a:r>
              <a:rPr lang="ar-JO" sz="1600" b="1" dirty="0">
                <a:latin typeface="Simplified Arabic" panose="02020603050405020304" pitchFamily="18" charset="-78"/>
                <a:cs typeface="Simplified Arabic" panose="02020603050405020304" pitchFamily="18" charset="-78"/>
              </a:rPr>
              <a:t>تنصب الرقابة المحاسبية أو المالية </a:t>
            </a:r>
            <a:r>
              <a:rPr lang="ar-JO" sz="1600" dirty="0">
                <a:latin typeface="Simplified Arabic" panose="02020603050405020304" pitchFamily="18" charset="-78"/>
                <a:cs typeface="Simplified Arabic" panose="02020603050405020304" pitchFamily="18" charset="-78"/>
              </a:rPr>
              <a:t>على أعمال الإدارة المالية المتعلقة بصرف وتحصيل الأموال العامة.</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sz="1600" dirty="0">
                <a:latin typeface="Simplified Arabic" panose="02020603050405020304" pitchFamily="18" charset="-78"/>
                <a:cs typeface="Simplified Arabic" panose="02020603050405020304" pitchFamily="18" charset="-78"/>
              </a:rPr>
              <a:t> </a:t>
            </a:r>
            <a:r>
              <a:rPr lang="ar-JO" sz="1600" b="1" dirty="0">
                <a:latin typeface="Simplified Arabic" panose="02020603050405020304" pitchFamily="18" charset="-78"/>
                <a:cs typeface="Simplified Arabic" panose="02020603050405020304" pitchFamily="18" charset="-78"/>
              </a:rPr>
              <a:t>تشمل الرقابة </a:t>
            </a:r>
            <a:r>
              <a:rPr lang="ar-JO" sz="1600" dirty="0">
                <a:latin typeface="Simplified Arabic" panose="02020603050405020304" pitchFamily="18" charset="-78"/>
                <a:cs typeface="Simplified Arabic" panose="02020603050405020304" pitchFamily="18" charset="-78"/>
              </a:rPr>
              <a:t>على البيانات المالية والعمليات الحسابية وإعداد الدفاتر والسجلات والمستندات القانونية وفقا للطرق النظامية وقواعد الميزانية والمبادئ المحاسبية وأحكام القوانين واللوائح والتعليمات والقرارات والمنشورات المالية. </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sz="1600" b="1" dirty="0">
                <a:latin typeface="Simplified Arabic" panose="02020603050405020304" pitchFamily="18" charset="-78"/>
                <a:cs typeface="Simplified Arabic" panose="02020603050405020304" pitchFamily="18" charset="-78"/>
              </a:rPr>
              <a:t>تهدف الرقابة المحاسبية الى </a:t>
            </a:r>
            <a:r>
              <a:rPr lang="ar-JO" sz="1600" dirty="0">
                <a:latin typeface="Simplified Arabic" panose="02020603050405020304" pitchFamily="18" charset="-78"/>
                <a:cs typeface="Simplified Arabic" panose="02020603050405020304" pitchFamily="18" charset="-78"/>
              </a:rPr>
              <a:t>مراجعة المتحصل من الإيرادات العامة والمنصرف من الإنفاق العام للتثبت من صحة التصرفات المالية وحماية الأموال العامة وكشف الأخطاء والمخالفات المالية والبحث عن الأسباب التي أدت إلى حدوثها ومحاولة إيجاد الطرق والوسائل الكفيلة لعلاجها وتصحيحها وتحديد المسؤولية ومساءلة مرتكبيها.</a:t>
            </a:r>
            <a:endParaRPr lang="ar-JO" sz="1600" dirty="0">
              <a:latin typeface="Simplified Arabic" panose="02020603050405020304" pitchFamily="18" charset="-78"/>
              <a:cs typeface="Simplified Arabic" panose="02020603050405020304" pitchFamily="18" charset="-78"/>
            </a:endParaRPr>
          </a:p>
          <a:p>
            <a:pPr marL="285750" indent="-285750" algn="r" rtl="1">
              <a:buFont typeface="Wingdings" panose="05000000000000000000" pitchFamily="2" charset="2"/>
              <a:buChar char="Ø"/>
            </a:pPr>
            <a:endParaRPr lang="ar-JO" sz="1600" dirty="0">
              <a:effectLst/>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3946" y="-166199"/>
            <a:ext cx="9527946" cy="5356854"/>
          </a:xfrm>
          <a:prstGeom prst="rect">
            <a:avLst/>
          </a:prstGeom>
        </p:spPr>
      </p:pic>
      <p:sp>
        <p:nvSpPr>
          <p:cNvPr id="4" name="مستطيل 3"/>
          <p:cNvSpPr/>
          <p:nvPr/>
        </p:nvSpPr>
        <p:spPr>
          <a:xfrm>
            <a:off x="-252536" y="36486"/>
            <a:ext cx="4104456" cy="369332"/>
          </a:xfrm>
          <a:prstGeom prst="rect">
            <a:avLst/>
          </a:prstGeom>
        </p:spPr>
        <p:txBody>
          <a:bodyPr wrap="square">
            <a:spAutoFit/>
          </a:bodyPr>
          <a:lstStyle/>
          <a:p>
            <a:pPr algn="r" rtl="1"/>
            <a:r>
              <a:rPr lang="ar-JO" sz="1800" b="1" dirty="0">
                <a:solidFill>
                  <a:schemeClr val="bg1"/>
                </a:solidFill>
                <a:latin typeface="Simplified Arabic" panose="02020603050405020304" pitchFamily="18" charset="-78"/>
                <a:cs typeface="Simplified Arabic" panose="02020603050405020304" pitchFamily="18" charset="-78"/>
              </a:rPr>
              <a:t>الرقابة المحاسبية (المالية) على الجهاز التنفيذي</a:t>
            </a:r>
            <a:endParaRPr lang="ar-SA" sz="1800" b="1" dirty="0">
              <a:solidFill>
                <a:schemeClr val="bg1"/>
              </a:solidFill>
              <a:latin typeface="Simplified Arabic" panose="02020603050405020304" pitchFamily="18" charset="-78"/>
              <a:cs typeface="Simplified Arabic" panose="02020603050405020304" pitchFamily="18" charset="-78"/>
            </a:endParaRPr>
          </a:p>
        </p:txBody>
      </p:sp>
      <p:sp>
        <p:nvSpPr>
          <p:cNvPr id="6" name="Google Shape;90;p15"/>
          <p:cNvSpPr txBox="1"/>
          <p:nvPr/>
        </p:nvSpPr>
        <p:spPr>
          <a:xfrm>
            <a:off x="407633" y="985687"/>
            <a:ext cx="7056784" cy="4204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rtl="1"/>
            <a:endParaRPr lang="ar-SA" sz="2000" b="1" dirty="0">
              <a:solidFill>
                <a:schemeClr val="accent1">
                  <a:lumMod val="50000"/>
                </a:schemeClr>
              </a:solidFill>
              <a:latin typeface="Arabic Typesetting" panose="03020402040406030203" pitchFamily="66" charset="-78"/>
              <a:cs typeface="+mn-cs"/>
            </a:endParaRPr>
          </a:p>
        </p:txBody>
      </p:sp>
      <p:sp>
        <p:nvSpPr>
          <p:cNvPr id="5" name="Rectangle 4"/>
          <p:cNvSpPr/>
          <p:nvPr/>
        </p:nvSpPr>
        <p:spPr>
          <a:xfrm>
            <a:off x="179512" y="1059582"/>
            <a:ext cx="6624736" cy="4031873"/>
          </a:xfrm>
          <a:prstGeom prst="rect">
            <a:avLst/>
          </a:prstGeom>
        </p:spPr>
        <p:txBody>
          <a:bodyPr wrap="square">
            <a:spAutoFit/>
          </a:bodyPr>
          <a:lstStyle/>
          <a:p>
            <a:pPr marL="285750" indent="-285750" algn="just" rtl="1">
              <a:buFont typeface="Wingdings" panose="05000000000000000000" pitchFamily="2" charset="2"/>
              <a:buChar char="Ø"/>
            </a:pPr>
            <a:r>
              <a:rPr lang="ar-JO" sz="1600" b="1" dirty="0">
                <a:latin typeface="Simplified Arabic" panose="02020603050405020304" pitchFamily="18" charset="-78"/>
                <a:cs typeface="Simplified Arabic" panose="02020603050405020304" pitchFamily="18" charset="-78"/>
              </a:rPr>
              <a:t>نظرا لاتساع دور الإدارة العامة وتزايد أعبائها المالية وتشعب مواردها ونفقاتها فقد تزايدت أهمية الرقابة المالية. </a:t>
            </a:r>
            <a:r>
              <a:rPr lang="ar-JO" sz="1600" dirty="0">
                <a:latin typeface="Simplified Arabic" panose="02020603050405020304" pitchFamily="18" charset="-78"/>
                <a:cs typeface="Simplified Arabic" panose="02020603050405020304" pitchFamily="18" charset="-78"/>
              </a:rPr>
              <a:t> </a:t>
            </a:r>
            <a:r>
              <a:rPr lang="ar-JO" sz="1600" b="1" u="sng" dirty="0">
                <a:latin typeface="Simplified Arabic" panose="02020603050405020304" pitchFamily="18" charset="-78"/>
                <a:cs typeface="Simplified Arabic" panose="02020603050405020304" pitchFamily="18" charset="-78"/>
              </a:rPr>
              <a:t>فعهدت إلى:</a:t>
            </a:r>
            <a:endParaRPr lang="ar-JO" sz="1600" b="1" u="sng"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endParaRPr lang="ar-JO" sz="1600" b="1" u="sng"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b="1" u="sng" dirty="0">
                <a:latin typeface="Simplified Arabic" panose="02020603050405020304" pitchFamily="18" charset="-78"/>
                <a:cs typeface="Simplified Arabic" panose="02020603050405020304" pitchFamily="18" charset="-78"/>
              </a:rPr>
              <a:t>أجهزة من داخل المنظمة نفسها </a:t>
            </a:r>
            <a:r>
              <a:rPr lang="ar-JO" sz="1600" dirty="0">
                <a:latin typeface="Simplified Arabic" panose="02020603050405020304" pitchFamily="18" charset="-78"/>
                <a:cs typeface="Simplified Arabic" panose="02020603050405020304" pitchFamily="18" charset="-78"/>
              </a:rPr>
              <a:t>(مثل: أقسام المراقبة المالية أقسام تدقيق المشرفين للمستندات المالية)</a:t>
            </a: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dirty="0">
                <a:latin typeface="Simplified Arabic" panose="02020603050405020304" pitchFamily="18" charset="-78"/>
                <a:cs typeface="Simplified Arabic" panose="02020603050405020304" pitchFamily="18" charset="-78"/>
              </a:rPr>
              <a:t>  </a:t>
            </a:r>
            <a:r>
              <a:rPr lang="ar-JO" sz="1600" b="1" dirty="0">
                <a:latin typeface="Simplified Arabic" panose="02020603050405020304" pitchFamily="18" charset="-78"/>
                <a:cs typeface="Simplified Arabic" panose="02020603050405020304" pitchFamily="18" charset="-78"/>
              </a:rPr>
              <a:t>أجهزة مركزية من داخل الجهاز الإداري الحكومي </a:t>
            </a:r>
            <a:r>
              <a:rPr lang="ar-JO" sz="1600" dirty="0">
                <a:latin typeface="Simplified Arabic" panose="02020603050405020304" pitchFamily="18" charset="-78"/>
                <a:cs typeface="Simplified Arabic" panose="02020603050405020304" pitchFamily="18" charset="-78"/>
              </a:rPr>
              <a:t>(مثل: وزارة المالية وديوان المحاسبة، وديوان المراقبة العامة والبنك المركزي والجهاز المركزي للحسابات) والتي تقوم بالرقابة المالية العليا والإشراف على المراقبات المالية التي تنشأ داخل الإدارات المختلفة من  خلال ممثليها الماليين في الوزارات والدوائر الحكومية.</a:t>
            </a: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dirty="0">
                <a:latin typeface="Simplified Arabic" panose="02020603050405020304" pitchFamily="18" charset="-78"/>
                <a:cs typeface="Simplified Arabic" panose="02020603050405020304" pitchFamily="18" charset="-78"/>
              </a:rPr>
              <a:t> </a:t>
            </a:r>
            <a:r>
              <a:rPr lang="ar-JO" sz="1600" b="1" u="sng" dirty="0">
                <a:latin typeface="Simplified Arabic" panose="02020603050405020304" pitchFamily="18" charset="-78"/>
                <a:cs typeface="Simplified Arabic" panose="02020603050405020304" pitchFamily="18" charset="-78"/>
              </a:rPr>
              <a:t>أجهزة خارجية مستقلة عن السلطة التنفيذية </a:t>
            </a:r>
            <a:r>
              <a:rPr lang="ar-JO" sz="1600" dirty="0">
                <a:latin typeface="Simplified Arabic" panose="02020603050405020304" pitchFamily="18" charset="-78"/>
                <a:cs typeface="Simplified Arabic" panose="02020603050405020304" pitchFamily="18" charset="-78"/>
              </a:rPr>
              <a:t>مثل المحاسبين القانونيين حيث من تلجأ بعض المؤسسات الحكومية إلى مراجعين خارجيين مستقلين من المرخصين لهم بممارسة مهنة تدقيق الحسابات وإعطائها تقريرا عن المركز المالي والقوائم المالية للمؤسسة.</a:t>
            </a: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endParaRPr lang="ar-JO" sz="1600" dirty="0">
              <a:latin typeface="Simplified Arabic" panose="02020603050405020304" pitchFamily="18" charset="-78"/>
              <a:cs typeface="Simplified Arabic" panose="02020603050405020304" pitchFamily="18" charset="-78"/>
            </a:endParaRPr>
          </a:p>
          <a:p>
            <a:pPr algn="just" rtl="1"/>
            <a:r>
              <a:rPr lang="ar-JO" sz="1600" dirty="0">
                <a:latin typeface="Simplified Arabic" panose="02020603050405020304" pitchFamily="18" charset="-78"/>
                <a:cs typeface="Simplified Arabic" panose="02020603050405020304" pitchFamily="18" charset="-78"/>
              </a:rPr>
              <a:t> </a:t>
            </a:r>
            <a:r>
              <a:rPr lang="ar-JO" sz="1600" b="1" u="sng" dirty="0">
                <a:latin typeface="Simplified Arabic" panose="02020603050405020304" pitchFamily="18" charset="-78"/>
                <a:cs typeface="Simplified Arabic" panose="02020603050405020304" pitchFamily="18" charset="-78"/>
              </a:rPr>
              <a:t>المعروف </a:t>
            </a:r>
            <a:r>
              <a:rPr lang="ar-JO" sz="1600" b="1" u="sng">
                <a:latin typeface="Simplified Arabic" panose="02020603050405020304" pitchFamily="18" charset="-78"/>
                <a:cs typeface="Simplified Arabic" panose="02020603050405020304" pitchFamily="18" charset="-78"/>
              </a:rPr>
              <a:t>أن التقارير </a:t>
            </a:r>
            <a:r>
              <a:rPr lang="ar-JO" sz="1600" b="1" u="sng" dirty="0">
                <a:latin typeface="Simplified Arabic" panose="02020603050405020304" pitchFamily="18" charset="-78"/>
                <a:cs typeface="Simplified Arabic" panose="02020603050405020304" pitchFamily="18" charset="-78"/>
              </a:rPr>
              <a:t>الحكومية لا تتعلق بالنتائج أو تحقيق الأهداف أو بالمركز المالي، لذا فإن هذا النوع من الرقابة سيكون عديم الجدوى لانعدام معايير الأداء التي من خلالها يمكن معرفة النتائج. ويسمى هذا النوع من الرقابة بالرقابة اللاحقة أو الرقابة البعدية أو الرقابة المستندية.</a:t>
            </a:r>
            <a:endParaRPr lang="ar-JO" sz="1600" b="1" u="sng" dirty="0">
              <a:effectLst/>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3946" y="-166199"/>
            <a:ext cx="9527946" cy="5356854"/>
          </a:xfrm>
          <a:prstGeom prst="rect">
            <a:avLst/>
          </a:prstGeom>
        </p:spPr>
      </p:pic>
      <p:sp>
        <p:nvSpPr>
          <p:cNvPr id="4" name="مستطيل 3"/>
          <p:cNvSpPr/>
          <p:nvPr/>
        </p:nvSpPr>
        <p:spPr>
          <a:xfrm>
            <a:off x="-252536" y="36486"/>
            <a:ext cx="4104456" cy="461665"/>
          </a:xfrm>
          <a:prstGeom prst="rect">
            <a:avLst/>
          </a:prstGeom>
        </p:spPr>
        <p:txBody>
          <a:bodyPr wrap="square">
            <a:spAutoFit/>
          </a:bodyPr>
          <a:lstStyle/>
          <a:p>
            <a:pPr algn="ctr" rtl="1"/>
            <a:r>
              <a:rPr lang="ar-JO" sz="2400" b="1" dirty="0">
                <a:solidFill>
                  <a:schemeClr val="bg1"/>
                </a:solidFill>
                <a:latin typeface="Simplified Arabic" panose="02020603050405020304" pitchFamily="18" charset="-78"/>
                <a:cs typeface="Simplified Arabic" panose="02020603050405020304" pitchFamily="18" charset="-78"/>
              </a:rPr>
              <a:t>الرقابة الفنية</a:t>
            </a:r>
            <a:endParaRPr lang="ar-SA" sz="2400" b="1" dirty="0">
              <a:solidFill>
                <a:schemeClr val="bg1"/>
              </a:solidFill>
              <a:latin typeface="Simplified Arabic" panose="02020603050405020304" pitchFamily="18" charset="-78"/>
              <a:cs typeface="Simplified Arabic" panose="02020603050405020304" pitchFamily="18" charset="-78"/>
            </a:endParaRPr>
          </a:p>
        </p:txBody>
      </p:sp>
      <p:sp>
        <p:nvSpPr>
          <p:cNvPr id="6" name="Google Shape;90;p15"/>
          <p:cNvSpPr txBox="1"/>
          <p:nvPr/>
        </p:nvSpPr>
        <p:spPr>
          <a:xfrm>
            <a:off x="407633" y="985687"/>
            <a:ext cx="7056784" cy="4204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rtl="1"/>
            <a:endParaRPr lang="ar-SA" sz="2000" b="1" dirty="0">
              <a:solidFill>
                <a:schemeClr val="accent1">
                  <a:lumMod val="50000"/>
                </a:schemeClr>
              </a:solidFill>
              <a:latin typeface="Arabic Typesetting" panose="03020402040406030203" pitchFamily="66" charset="-78"/>
              <a:cs typeface="+mn-cs"/>
            </a:endParaRPr>
          </a:p>
        </p:txBody>
      </p:sp>
      <p:sp>
        <p:nvSpPr>
          <p:cNvPr id="5" name="Rectangle 4"/>
          <p:cNvSpPr/>
          <p:nvPr/>
        </p:nvSpPr>
        <p:spPr>
          <a:xfrm>
            <a:off x="683568" y="985686"/>
            <a:ext cx="6780848" cy="2554545"/>
          </a:xfrm>
          <a:prstGeom prst="rect">
            <a:avLst/>
          </a:prstGeom>
        </p:spPr>
        <p:txBody>
          <a:bodyPr wrap="square">
            <a:spAutoFit/>
          </a:bodyPr>
          <a:lstStyle/>
          <a:p>
            <a:pPr marL="285750" indent="-285750" algn="just" rtl="1">
              <a:buFont typeface="Wingdings" panose="05000000000000000000" pitchFamily="2" charset="2"/>
              <a:buChar char="Ø"/>
            </a:pPr>
            <a:r>
              <a:rPr lang="ar-JO" sz="1600" b="1" u="sng" dirty="0">
                <a:latin typeface="Simplified Arabic" panose="02020603050405020304" pitchFamily="18" charset="-78"/>
                <a:cs typeface="Simplified Arabic" panose="02020603050405020304" pitchFamily="18" charset="-78"/>
              </a:rPr>
              <a:t>المراد بالرقابة الفنية تلك الرقابة التي تنصب على الأعمال الفنية التي يمارسها الفنيون في المجالات المهنية أو الحرفية</a:t>
            </a:r>
            <a:r>
              <a:rPr lang="ar-JO" sz="1600" dirty="0">
                <a:latin typeface="Simplified Arabic" panose="02020603050405020304" pitchFamily="18" charset="-78"/>
                <a:cs typeface="Simplified Arabic" panose="02020603050405020304" pitchFamily="18" charset="-78"/>
              </a:rPr>
              <a:t>. </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sz="1600" dirty="0">
                <a:latin typeface="Simplified Arabic" panose="02020603050405020304" pitchFamily="18" charset="-78"/>
                <a:cs typeface="Simplified Arabic" panose="02020603050405020304" pitchFamily="18" charset="-78"/>
              </a:rPr>
              <a:t>ومثالها الأعمال الطبية والهندسية والصحفية والتربوية والتعليمية والقانونية والاقتصادية... الخ.</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sz="1600" dirty="0">
                <a:latin typeface="Simplified Arabic" panose="02020603050405020304" pitchFamily="18" charset="-78"/>
                <a:cs typeface="Simplified Arabic" panose="02020603050405020304" pitchFamily="18" charset="-78"/>
              </a:rPr>
              <a:t> </a:t>
            </a:r>
            <a:r>
              <a:rPr lang="ar-JO" sz="1600" b="1" dirty="0">
                <a:latin typeface="Simplified Arabic" panose="02020603050405020304" pitchFamily="18" charset="-78"/>
                <a:cs typeface="Simplified Arabic" panose="02020603050405020304" pitchFamily="18" charset="-78"/>
              </a:rPr>
              <a:t>من الأجهزة التي تقوم بهذا النوع من الرقابة </a:t>
            </a:r>
            <a:r>
              <a:rPr lang="ar-JO" sz="1600" dirty="0">
                <a:latin typeface="Simplified Arabic" panose="02020603050405020304" pitchFamily="18" charset="-78"/>
                <a:cs typeface="Simplified Arabic" panose="02020603050405020304" pitchFamily="18" charset="-78"/>
              </a:rPr>
              <a:t>هيئات التفتيش الفني والمراقبات الفنية الداخلية والخارجية. </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sz="1600" b="1" dirty="0">
                <a:latin typeface="Simplified Arabic" panose="02020603050405020304" pitchFamily="18" charset="-78"/>
                <a:cs typeface="Simplified Arabic" panose="02020603050405020304" pitchFamily="18" charset="-78"/>
              </a:rPr>
              <a:t>للرقابة الفنية تطبيقات عملية عديدة</a:t>
            </a:r>
            <a:r>
              <a:rPr lang="ar-JO" sz="1600" dirty="0">
                <a:latin typeface="Simplified Arabic" panose="02020603050405020304" pitchFamily="18" charset="-78"/>
                <a:cs typeface="Simplified Arabic" panose="02020603050405020304" pitchFamily="18" charset="-78"/>
              </a:rPr>
              <a:t> ومثالها الرقابة الفنية على إدارة امتياز المرافق العامة إذ تباشر السلطة العامة مانحة الالتزام الرقابة الفنية على هذه الإدارات وذلك وفقا للأساليب التي تقررها المواصفات الموضوعة مسبقا والمعمول بها حاليا.</a:t>
            </a:r>
            <a:endParaRPr lang="ar-JO" sz="1600" b="1" u="sng" dirty="0">
              <a:effectLst/>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3946" y="-166199"/>
            <a:ext cx="9527946" cy="5356854"/>
          </a:xfrm>
          <a:prstGeom prst="rect">
            <a:avLst/>
          </a:prstGeom>
        </p:spPr>
      </p:pic>
      <p:sp>
        <p:nvSpPr>
          <p:cNvPr id="4" name="مستطيل 3"/>
          <p:cNvSpPr/>
          <p:nvPr/>
        </p:nvSpPr>
        <p:spPr>
          <a:xfrm>
            <a:off x="-252536" y="36486"/>
            <a:ext cx="4104456" cy="461665"/>
          </a:xfrm>
          <a:prstGeom prst="rect">
            <a:avLst/>
          </a:prstGeom>
        </p:spPr>
        <p:txBody>
          <a:bodyPr wrap="square">
            <a:spAutoFit/>
          </a:bodyPr>
          <a:lstStyle/>
          <a:p>
            <a:pPr algn="ctr" rtl="1"/>
            <a:r>
              <a:rPr lang="ar-JO" sz="2400" b="1" dirty="0">
                <a:solidFill>
                  <a:schemeClr val="bg1"/>
                </a:solidFill>
                <a:latin typeface="Simplified Arabic" panose="02020603050405020304" pitchFamily="18" charset="-78"/>
                <a:cs typeface="Simplified Arabic" panose="02020603050405020304" pitchFamily="18" charset="-78"/>
              </a:rPr>
              <a:t>الرقابة على النشاط الروتيني</a:t>
            </a:r>
            <a:endParaRPr lang="ar-SA" sz="2400" b="1" dirty="0">
              <a:solidFill>
                <a:schemeClr val="bg1"/>
              </a:solidFill>
              <a:latin typeface="Simplified Arabic" panose="02020603050405020304" pitchFamily="18" charset="-78"/>
              <a:cs typeface="Simplified Arabic" panose="02020603050405020304" pitchFamily="18" charset="-78"/>
            </a:endParaRPr>
          </a:p>
        </p:txBody>
      </p:sp>
      <p:sp>
        <p:nvSpPr>
          <p:cNvPr id="6" name="Google Shape;90;p15"/>
          <p:cNvSpPr txBox="1"/>
          <p:nvPr/>
        </p:nvSpPr>
        <p:spPr>
          <a:xfrm>
            <a:off x="407633" y="985687"/>
            <a:ext cx="7056784" cy="4204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rtl="1"/>
            <a:endParaRPr lang="ar-SA" sz="2000" b="1" dirty="0">
              <a:solidFill>
                <a:schemeClr val="accent1">
                  <a:lumMod val="50000"/>
                </a:schemeClr>
              </a:solidFill>
              <a:latin typeface="Arabic Typesetting" panose="03020402040406030203" pitchFamily="66" charset="-78"/>
              <a:cs typeface="+mn-cs"/>
            </a:endParaRPr>
          </a:p>
        </p:txBody>
      </p:sp>
      <p:sp>
        <p:nvSpPr>
          <p:cNvPr id="5" name="Rectangle 4"/>
          <p:cNvSpPr/>
          <p:nvPr/>
        </p:nvSpPr>
        <p:spPr>
          <a:xfrm>
            <a:off x="105624" y="985686"/>
            <a:ext cx="7058663" cy="3785651"/>
          </a:xfrm>
          <a:prstGeom prst="rect">
            <a:avLst/>
          </a:prstGeom>
        </p:spPr>
        <p:txBody>
          <a:bodyPr wrap="square">
            <a:spAutoFit/>
          </a:bodyPr>
          <a:lstStyle/>
          <a:p>
            <a:pPr marL="285750" indent="-285750" algn="just" rtl="1">
              <a:buFont typeface="Wingdings" panose="05000000000000000000" pitchFamily="2" charset="2"/>
              <a:buChar char="Ø"/>
            </a:pPr>
            <a:r>
              <a:rPr lang="ar-JO" sz="1600" dirty="0">
                <a:latin typeface="Simplified Arabic" panose="02020603050405020304" pitchFamily="18" charset="-78"/>
                <a:cs typeface="Simplified Arabic" panose="02020603050405020304" pitchFamily="18" charset="-78"/>
              </a:rPr>
              <a:t>تقوم المنظمات في الإدارة العامة والخاصة بأنواع متعددة من العمليات والأعمال الكتابية لإنجاز معاملاتها ويطلق على مثل هذه الأعمال مسميات متعددة مثل: إجراءات العمل، روتين العمل، طرق وأساليب العمل.</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sz="1600" dirty="0">
                <a:latin typeface="Simplified Arabic" panose="02020603050405020304" pitchFamily="18" charset="-78"/>
                <a:cs typeface="Simplified Arabic" panose="02020603050405020304" pitchFamily="18" charset="-78"/>
              </a:rPr>
              <a:t> </a:t>
            </a:r>
            <a:r>
              <a:rPr lang="ar-JO" sz="1600" b="1" u="sng" dirty="0">
                <a:latin typeface="Simplified Arabic" panose="02020603050405020304" pitchFamily="18" charset="-78"/>
                <a:cs typeface="Simplified Arabic" panose="02020603050405020304" pitchFamily="18" charset="-78"/>
              </a:rPr>
              <a:t>تعتبر الإجراءات وسائل القيام بالأعمال وبدونها لا يمكن إنجاز أي عمل من الأعمال.</a:t>
            </a:r>
            <a:endParaRPr lang="ar-JO" sz="1600" b="1" u="sng"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endParaRPr lang="ar-JO" sz="1600" b="1" u="sng"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sz="1600" dirty="0">
                <a:latin typeface="Simplified Arabic" panose="02020603050405020304" pitchFamily="18" charset="-78"/>
                <a:cs typeface="Simplified Arabic" panose="02020603050405020304" pitchFamily="18" charset="-78"/>
              </a:rPr>
              <a:t>يتم القيام بالإجراءات أو الروتين على شكل خطوات متسلسلة الخطوة الأولى وتليها الخطوة الثانية وهكذا، إلى أن تصل المعاملة إلى الخطوة الأخيرة من خطواتها المحددة لها حيث تنتهي إجراءات المعاملة، ويقدم الناتج إلى المستفيدين على شكل الأشكال التالية: </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dirty="0">
                <a:latin typeface="Simplified Arabic" panose="02020603050405020304" pitchFamily="18" charset="-78"/>
                <a:cs typeface="Simplified Arabic" panose="02020603050405020304" pitchFamily="18" charset="-78"/>
              </a:rPr>
              <a:t>معاملة استخراج البطاقات العائلية، معاملة استخراج شهادة ميلاد، علاج المرضى بالمستشفيات،إعانات اجتماعية،خدمات تعليمية وغيرها .</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b="1" dirty="0">
                <a:latin typeface="Simplified Arabic" panose="02020603050405020304" pitchFamily="18" charset="-78"/>
                <a:cs typeface="Simplified Arabic" panose="02020603050405020304" pitchFamily="18" charset="-78"/>
              </a:rPr>
              <a:t>هناك عمليات أخرى تتم داخل المنظمات لخدمة اغراضها الذاتية والأساسية ولا تتعلق بالمواطنين </a:t>
            </a:r>
            <a:r>
              <a:rPr lang="ar-JO" sz="1600" dirty="0">
                <a:latin typeface="Simplified Arabic" panose="02020603050405020304" pitchFamily="18" charset="-78"/>
                <a:cs typeface="Simplified Arabic" panose="02020603050405020304" pitchFamily="18" charset="-78"/>
              </a:rPr>
              <a:t>مثل: إجراءات إجازة وانتداب للموظفين، إجراءات مشتريات لتأمين أثاث وأجهزة للمنظمة، إجراءات يومية عادية، إجراءات البريد الوارد والبريد الصادر، إجراءات حفظ الرسائل والوثائق في الملفات.</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endParaRPr lang="ar-JO" sz="1600" b="1" u="sng" dirty="0">
              <a:effectLst/>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3946" y="-166199"/>
            <a:ext cx="9527946" cy="5356854"/>
          </a:xfrm>
          <a:prstGeom prst="rect">
            <a:avLst/>
          </a:prstGeom>
        </p:spPr>
      </p:pic>
      <p:sp>
        <p:nvSpPr>
          <p:cNvPr id="4" name="مستطيل 3"/>
          <p:cNvSpPr/>
          <p:nvPr/>
        </p:nvSpPr>
        <p:spPr>
          <a:xfrm>
            <a:off x="-252536" y="36486"/>
            <a:ext cx="4104456" cy="461665"/>
          </a:xfrm>
          <a:prstGeom prst="rect">
            <a:avLst/>
          </a:prstGeom>
        </p:spPr>
        <p:txBody>
          <a:bodyPr wrap="square">
            <a:spAutoFit/>
          </a:bodyPr>
          <a:lstStyle/>
          <a:p>
            <a:pPr algn="ctr" rtl="1"/>
            <a:r>
              <a:rPr lang="ar-JO" sz="2400" b="1" dirty="0">
                <a:solidFill>
                  <a:schemeClr val="bg1"/>
                </a:solidFill>
                <a:latin typeface="Simplified Arabic" panose="02020603050405020304" pitchFamily="18" charset="-78"/>
                <a:cs typeface="Simplified Arabic" panose="02020603050405020304" pitchFamily="18" charset="-78"/>
              </a:rPr>
              <a:t>الرقابة على النشاط الروتيني</a:t>
            </a:r>
            <a:endParaRPr lang="ar-SA" sz="2400" b="1" dirty="0">
              <a:solidFill>
                <a:schemeClr val="bg1"/>
              </a:solidFill>
              <a:latin typeface="Simplified Arabic" panose="02020603050405020304" pitchFamily="18" charset="-78"/>
              <a:cs typeface="Simplified Arabic" panose="02020603050405020304" pitchFamily="18" charset="-78"/>
            </a:endParaRPr>
          </a:p>
        </p:txBody>
      </p:sp>
      <p:sp>
        <p:nvSpPr>
          <p:cNvPr id="6" name="Google Shape;90;p15"/>
          <p:cNvSpPr txBox="1"/>
          <p:nvPr/>
        </p:nvSpPr>
        <p:spPr>
          <a:xfrm>
            <a:off x="407633" y="985687"/>
            <a:ext cx="7056784" cy="4204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rtl="1"/>
            <a:endParaRPr lang="ar-SA" sz="2000" b="1" dirty="0">
              <a:solidFill>
                <a:schemeClr val="accent1">
                  <a:lumMod val="50000"/>
                </a:schemeClr>
              </a:solidFill>
              <a:latin typeface="Arabic Typesetting" panose="03020402040406030203" pitchFamily="66" charset="-78"/>
              <a:cs typeface="+mn-cs"/>
            </a:endParaRPr>
          </a:p>
        </p:txBody>
      </p:sp>
      <p:sp>
        <p:nvSpPr>
          <p:cNvPr id="5" name="Rectangle 4"/>
          <p:cNvSpPr/>
          <p:nvPr/>
        </p:nvSpPr>
        <p:spPr>
          <a:xfrm>
            <a:off x="251520" y="985687"/>
            <a:ext cx="6912768" cy="2800766"/>
          </a:xfrm>
          <a:prstGeom prst="rect">
            <a:avLst/>
          </a:prstGeom>
        </p:spPr>
        <p:txBody>
          <a:bodyPr wrap="square">
            <a:spAutoFit/>
          </a:bodyPr>
          <a:lstStyle/>
          <a:p>
            <a:pPr marL="285750" indent="-285750" algn="just" rtl="1">
              <a:buFont typeface="Wingdings" panose="05000000000000000000" pitchFamily="2" charset="2"/>
              <a:buChar char="Ø"/>
            </a:pPr>
            <a:r>
              <a:rPr lang="ar-JO" sz="1600" b="1" dirty="0">
                <a:latin typeface="Simplified Arabic" panose="02020603050405020304" pitchFamily="18" charset="-78"/>
                <a:cs typeface="Simplified Arabic" panose="02020603050405020304" pitchFamily="18" charset="-78"/>
              </a:rPr>
              <a:t>يقصد بإجراءات العمل أو روتين العمل </a:t>
            </a:r>
            <a:r>
              <a:rPr lang="ar-JO" sz="1600" dirty="0">
                <a:latin typeface="Simplified Arabic" panose="02020603050405020304" pitchFamily="18" charset="-78"/>
                <a:cs typeface="Simplified Arabic" panose="02020603050405020304" pitchFamily="18" charset="-78"/>
              </a:rPr>
              <a:t>أنها خطوات التفصيلية أو المراحل التي تمر بها المعاملة من البداية إلى النهاية والإجراءات (أو الروتين)، كما عرفها ريتشارك نيوشل هي سلسلة من العمليات الكتابية، يشترك فيهـا عـدد مـن الناس في إدارة ما، أو في عدة إدارات وتصمم لأجل التأكد من ان العمليات المتكررة تعالج بطريقة موحدة.</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sz="1600" dirty="0">
                <a:latin typeface="Simplified Arabic" panose="02020603050405020304" pitchFamily="18" charset="-78"/>
                <a:cs typeface="Simplified Arabic" panose="02020603050405020304" pitchFamily="18" charset="-78"/>
              </a:rPr>
              <a:t> </a:t>
            </a:r>
            <a:r>
              <a:rPr lang="ar-JO" sz="1600" b="1" dirty="0">
                <a:latin typeface="Simplified Arabic" panose="02020603050405020304" pitchFamily="18" charset="-78"/>
                <a:cs typeface="Simplified Arabic" panose="02020603050405020304" pitchFamily="18" charset="-78"/>
              </a:rPr>
              <a:t>الرقابة على النشاطات الروتينية أو الإجراءات هدفها </a:t>
            </a:r>
            <a:r>
              <a:rPr lang="ar-JO" sz="1600" dirty="0">
                <a:latin typeface="Simplified Arabic" panose="02020603050405020304" pitchFamily="18" charset="-78"/>
                <a:cs typeface="Simplified Arabic" panose="02020603050405020304" pitchFamily="18" charset="-78"/>
              </a:rPr>
              <a:t>التأكد أن التصرفات والإجراءات تسير وفقا للتعليمات واللوائح والأنظمة الموضوعة مسبقا والمعمول بها حاليا. </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sz="1600" dirty="0">
                <a:latin typeface="Simplified Arabic" panose="02020603050405020304" pitchFamily="18" charset="-78"/>
                <a:cs typeface="Simplified Arabic" panose="02020603050405020304" pitchFamily="18" charset="-78"/>
              </a:rPr>
              <a:t>على الرغم من أن التعليمات واللوائح والأنظمة مسهبة والإجراءات طويلة ومعقدة، والرقابة على التفصيلات والإجراءات الروتينية قد لا تفيد، إلا أن الرقابة على النشاطات الروتينية تكون أفضل إذا ركزت على الكفاية ومستويات الأداء. وهكذا نجد أننا في أشد الحاجة إلى ضرورة استخدام دراسات الوقت والحركة للتوصل إلى الوقت المعياري الذي يستنفذه أداء عملية محددة.</a:t>
            </a:r>
            <a:endParaRPr lang="ar-JO" sz="1600" b="1" u="sng" dirty="0">
              <a:effectLst/>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body" idx="1"/>
          </p:nvPr>
        </p:nvSpPr>
        <p:spPr>
          <a:xfrm>
            <a:off x="611560" y="1203599"/>
            <a:ext cx="7704856" cy="3291176"/>
          </a:xfrm>
          <a:prstGeom prst="rect">
            <a:avLst/>
          </a:prstGeom>
        </p:spPr>
        <p:txBody>
          <a:bodyPr spcFirstLastPara="1" wrap="square" lIns="91425" tIns="91425" rIns="91425" bIns="91425" anchor="t" anchorCtr="0">
            <a:noAutofit/>
          </a:bodyPr>
          <a:lstStyle/>
          <a:p>
            <a:pPr marL="285750" lvl="0" indent="-285750" algn="just" rtl="1">
              <a:buFont typeface="Wingdings" panose="05000000000000000000" pitchFamily="2" charset="2"/>
              <a:buChar char="v"/>
            </a:pPr>
            <a:r>
              <a:rPr lang="ar-JO" sz="1600" dirty="0">
                <a:solidFill>
                  <a:schemeClr val="tx1">
                    <a:lumMod val="50000"/>
                  </a:schemeClr>
                </a:solidFill>
                <a:latin typeface="Simplified Arabic" panose="02020603050405020304" pitchFamily="18" charset="-78"/>
                <a:cs typeface="Simplified Arabic" panose="02020603050405020304" pitchFamily="18" charset="-78"/>
              </a:rPr>
              <a:t>الرقابة الإدارية أو عنصر المسؤولية في عمل الإدارة العامة تبدو ضرورية لكونها وسيلة يمكن عن طريقها التأكد من أن سير العمل يتم في الإطار الصحيح .</a:t>
            </a:r>
            <a:endParaRPr lang="ar-JO" sz="1600" dirty="0">
              <a:solidFill>
                <a:schemeClr val="tx1">
                  <a:lumMod val="50000"/>
                </a:schemeClr>
              </a:solidFill>
              <a:latin typeface="Simplified Arabic" panose="02020603050405020304" pitchFamily="18" charset="-78"/>
              <a:cs typeface="Simplified Arabic" panose="02020603050405020304" pitchFamily="18" charset="-78"/>
            </a:endParaRPr>
          </a:p>
          <a:p>
            <a:pPr marL="285750" lvl="0" indent="-285750" algn="just" rtl="1">
              <a:buFont typeface="Wingdings" panose="05000000000000000000" pitchFamily="2" charset="2"/>
              <a:buChar char="v"/>
            </a:pPr>
            <a:r>
              <a:rPr lang="ar-JO" sz="1600" dirty="0">
                <a:solidFill>
                  <a:schemeClr val="tx1">
                    <a:lumMod val="50000"/>
                  </a:schemeClr>
                </a:solidFill>
                <a:latin typeface="Simplified Arabic" panose="02020603050405020304" pitchFamily="18" charset="-78"/>
                <a:cs typeface="Simplified Arabic" panose="02020603050405020304" pitchFamily="18" charset="-78"/>
              </a:rPr>
              <a:t>كما أنه بواسطتها يمكن تحديد مسؤولية التقصير في الإنجاز، وكشف الأخطاء أو الانحرافات الناتجة عن الخروج على القواعد المقررة للأداء، واتخاذ القرارات اللازمة لتفادي الانحرافات وتقويم ما يقع منه .</a:t>
            </a:r>
            <a:endParaRPr lang="ar-JO" sz="1600" dirty="0">
              <a:solidFill>
                <a:schemeClr val="tx1">
                  <a:lumMod val="50000"/>
                </a:schemeClr>
              </a:solidFill>
              <a:latin typeface="Simplified Arabic" panose="02020603050405020304" pitchFamily="18" charset="-78"/>
              <a:cs typeface="Simplified Arabic" panose="02020603050405020304" pitchFamily="18" charset="-78"/>
            </a:endParaRPr>
          </a:p>
          <a:p>
            <a:pPr marL="285750" lvl="0" indent="-285750" algn="just" rtl="1">
              <a:buFont typeface="Wingdings" panose="05000000000000000000" pitchFamily="2" charset="2"/>
              <a:buChar char="v"/>
            </a:pPr>
            <a:r>
              <a:rPr lang="ar-JO" sz="1600" dirty="0">
                <a:solidFill>
                  <a:schemeClr val="tx1">
                    <a:lumMod val="50000"/>
                  </a:schemeClr>
                </a:solidFill>
                <a:latin typeface="Simplified Arabic" panose="02020603050405020304" pitchFamily="18" charset="-78"/>
                <a:cs typeface="Simplified Arabic" panose="02020603050405020304" pitchFamily="18" charset="-78"/>
              </a:rPr>
              <a:t>كذلك تظهر أهمية موضوع دراسة الرقابة الإدارية في الإدارة العامة من الناحيتين النظرية والعملية نظراً لاتساع نشاط الإدارة العامة وزيادة حجمها وتنوع وتعقد أعمالها وإجراءاتها وزيادة عدد موظفيها لأمر الذي يستدعي مراقبة أعمالها ونشاطاتها للتأكد من أنها تسير وفقا للخطط الموضوعة لها مسبقا.</a:t>
            </a:r>
            <a:endParaRPr lang="ar-JO" sz="1600" dirty="0">
              <a:solidFill>
                <a:schemeClr val="tx1">
                  <a:lumMod val="50000"/>
                </a:schemeClr>
              </a:solidFill>
              <a:latin typeface="Simplified Arabic" panose="02020603050405020304" pitchFamily="18" charset="-78"/>
              <a:cs typeface="Simplified Arabic" panose="02020603050405020304" pitchFamily="18" charset="-78"/>
            </a:endParaRPr>
          </a:p>
          <a:p>
            <a:pPr marL="285750" lvl="0" indent="-285750" algn="just" rtl="1">
              <a:buFont typeface="Wingdings" panose="05000000000000000000" pitchFamily="2" charset="2"/>
              <a:buChar char="v"/>
            </a:pPr>
            <a:r>
              <a:rPr lang="ar-JO" sz="1600" dirty="0">
                <a:solidFill>
                  <a:schemeClr val="tx1">
                    <a:lumMod val="50000"/>
                  </a:schemeClr>
                </a:solidFill>
                <a:latin typeface="Simplified Arabic" panose="02020603050405020304" pitchFamily="18" charset="-78"/>
                <a:cs typeface="Simplified Arabic" panose="02020603050405020304" pitchFamily="18" charset="-78"/>
              </a:rPr>
              <a:t>مما سبق لا بد من التعرف على انواع الرقابة المختلفة من خلال هذا العرض التي تستخدمها الادارة العامة نفسها على اعمالها وتتعدى ذلك لتشمل انواع الرقابة التي تمارسها الاجهزة الرقابية الادارية والمالية على الادارة العامة.</a:t>
            </a:r>
            <a:endParaRPr lang="ar-JO" sz="1600" dirty="0">
              <a:solidFill>
                <a:schemeClr val="tx1">
                  <a:lumMod val="50000"/>
                </a:schemeClr>
              </a:solidFill>
              <a:latin typeface="Simplified Arabic" panose="02020603050405020304" pitchFamily="18" charset="-78"/>
              <a:cs typeface="Simplified Arabic" panose="02020603050405020304" pitchFamily="18" charset="-78"/>
            </a:endParaRPr>
          </a:p>
        </p:txBody>
      </p:sp>
      <p:sp>
        <p:nvSpPr>
          <p:cNvPr id="92" name="Google Shape;92;p1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3" name="Google Shape;93;p15"/>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lvl="0" algn="ctr"/>
            <a:r>
              <a:rPr lang="ar-SA" sz="2000" dirty="0">
                <a:cs typeface="+mj-cs"/>
              </a:rPr>
              <a:t>مقدمة</a:t>
            </a:r>
            <a:endParaRPr sz="2000" dirty="0">
              <a:cs typeface="+mj-cs"/>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1010200" y="699541"/>
            <a:ext cx="7162200" cy="576065"/>
          </a:xfrm>
          <a:prstGeom prst="rect">
            <a:avLst/>
          </a:prstGeom>
        </p:spPr>
        <p:txBody>
          <a:bodyPr spcFirstLastPara="1" wrap="square" lIns="91425" tIns="91425" rIns="91425" bIns="91425" anchor="b" anchorCtr="0">
            <a:noAutofit/>
          </a:bodyPr>
          <a:lstStyle/>
          <a:p>
            <a:pPr lvl="0" algn="ctr"/>
            <a:r>
              <a:rPr lang="ar-JO" sz="1800" dirty="0">
                <a:latin typeface="Simplified Arabic" panose="02020603050405020304" pitchFamily="18" charset="-78"/>
                <a:cs typeface="Simplified Arabic" panose="02020603050405020304" pitchFamily="18" charset="-78"/>
              </a:rPr>
              <a:t>الطرق الفنية الأساسية التي تستخدم في الرقابة الإدارية</a:t>
            </a:r>
            <a:endParaRPr sz="1800" dirty="0">
              <a:solidFill>
                <a:srgbClr val="FF0000"/>
              </a:solidFill>
              <a:latin typeface="Simplified Arabic" panose="02020603050405020304" pitchFamily="18" charset="-78"/>
              <a:cs typeface="Simplified Arabic" panose="02020603050405020304" pitchFamily="18" charset="-78"/>
            </a:endParaRPr>
          </a:p>
        </p:txBody>
      </p:sp>
      <p:sp>
        <p:nvSpPr>
          <p:cNvPr id="152" name="Google Shape;152;p2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GB"/>
            </a:fld>
            <a:endParaRPr dirty="0"/>
          </a:p>
        </p:txBody>
      </p:sp>
      <p:sp>
        <p:nvSpPr>
          <p:cNvPr id="5" name="مستطيل 4"/>
          <p:cNvSpPr/>
          <p:nvPr/>
        </p:nvSpPr>
        <p:spPr>
          <a:xfrm>
            <a:off x="722166" y="1370941"/>
            <a:ext cx="7738265" cy="3046988"/>
          </a:xfrm>
          <a:prstGeom prst="rect">
            <a:avLst/>
          </a:prstGeom>
        </p:spPr>
        <p:txBody>
          <a:bodyPr wrap="square">
            <a:spAutoFit/>
          </a:bodyPr>
          <a:lstStyle/>
          <a:p>
            <a:pPr marL="342900" indent="-342900" algn="just" rtl="1">
              <a:buFont typeface="+mj-lt"/>
              <a:buAutoNum type="arabicPeriod"/>
            </a:pPr>
            <a:r>
              <a:rPr lang="ar-JO" sz="1600" b="1" dirty="0">
                <a:latin typeface="Simplified Arabic" panose="02020603050405020304" pitchFamily="18" charset="-78"/>
                <a:cs typeface="Simplified Arabic" panose="02020603050405020304" pitchFamily="18" charset="-78"/>
              </a:rPr>
              <a:t>خريطة توزيع العمل: </a:t>
            </a:r>
            <a:r>
              <a:rPr lang="ar-JO" sz="1600" dirty="0">
                <a:latin typeface="Simplified Arabic" panose="02020603050405020304" pitchFamily="18" charset="-78"/>
                <a:cs typeface="Simplified Arabic" panose="02020603050405020304" pitchFamily="18" charset="-78"/>
              </a:rPr>
              <a:t>وهي تبويب بسيط لمختلف الواجبات التي ينهض بها الأفراد مرتبة حسب أهمية النشاطات الكبرى في البرنامج، كما توضح الوقت الذي يقضيه كل فرد في كل عمل ، وتبين الخريطة بأكملها مجموع الساعات رجل التي تقضي في كل نشاط.</a:t>
            </a: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dirty="0">
                <a:latin typeface="Simplified Arabic" panose="02020603050405020304" pitchFamily="18" charset="-78"/>
                <a:cs typeface="Simplified Arabic" panose="02020603050405020304" pitchFamily="18" charset="-78"/>
              </a:rPr>
              <a:t> </a:t>
            </a:r>
            <a:r>
              <a:rPr lang="ar-JO" sz="1600" b="1" dirty="0">
                <a:latin typeface="Simplified Arabic" panose="02020603050405020304" pitchFamily="18" charset="-78"/>
                <a:cs typeface="Simplified Arabic" panose="02020603050405020304" pitchFamily="18" charset="-78"/>
              </a:rPr>
              <a:t>خريطة تدفق العمل: </a:t>
            </a:r>
            <a:r>
              <a:rPr lang="ar-JO" sz="1600" dirty="0">
                <a:latin typeface="Simplified Arabic" panose="02020603050405020304" pitchFamily="18" charset="-78"/>
                <a:cs typeface="Simplified Arabic" panose="02020603050405020304" pitchFamily="18" charset="-78"/>
              </a:rPr>
              <a:t>وتبين وتوضح سير الجهد المنتج وتسجل الخطوات التي يتضمنها إجراء معين بحيث يظهر منها الجهد المزدوج والسير العكسي ونقط الاختناق.</a:t>
            </a: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b="1" dirty="0">
                <a:latin typeface="Simplified Arabic" panose="02020603050405020304" pitchFamily="18" charset="-78"/>
                <a:cs typeface="Simplified Arabic" panose="02020603050405020304" pitchFamily="18" charset="-78"/>
              </a:rPr>
              <a:t>خريطة حصر العمل</a:t>
            </a:r>
            <a:r>
              <a:rPr lang="ar-JO" sz="1600" dirty="0">
                <a:latin typeface="Simplified Arabic" panose="02020603050405020304" pitchFamily="18" charset="-78"/>
                <a:cs typeface="Simplified Arabic" panose="02020603050405020304" pitchFamily="18" charset="-78"/>
              </a:rPr>
              <a:t>: وتبين أثر الحجم النسبي لعملية ما في الطرق المستخدمة. </a:t>
            </a: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b="1" dirty="0">
                <a:latin typeface="Simplified Arabic" panose="02020603050405020304" pitchFamily="18" charset="-78"/>
                <a:cs typeface="Simplified Arabic" panose="02020603050405020304" pitchFamily="18" charset="-78"/>
              </a:rPr>
              <a:t>دراسات الاقتصاد في الحركة: </a:t>
            </a:r>
            <a:r>
              <a:rPr lang="ar-JO" sz="1600" dirty="0">
                <a:latin typeface="Simplified Arabic" panose="02020603050405020304" pitchFamily="18" charset="-78"/>
                <a:cs typeface="Simplified Arabic" panose="02020603050405020304" pitchFamily="18" charset="-78"/>
              </a:rPr>
              <a:t>وتقلل في الحركة من المساحة التي يستطيع فيها الفرد الذي ينهض بنوع معين من العمل أن يؤديه بفاعلية، كما تبين كيف يمكن أن يؤدي العمل بأقل قدر من المجهود المادي.</a:t>
            </a: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b="1" dirty="0">
                <a:latin typeface="Simplified Arabic" panose="02020603050405020304" pitchFamily="18" charset="-78"/>
                <a:cs typeface="Simplified Arabic" panose="02020603050405020304" pitchFamily="18" charset="-78"/>
              </a:rPr>
              <a:t>دراسات التوزيع المكاني: (أو دراسات نظام مكان العمل) :</a:t>
            </a:r>
            <a:r>
              <a:rPr lang="ar-JO" sz="1600" dirty="0">
                <a:latin typeface="Simplified Arabic" panose="02020603050405020304" pitchFamily="18" charset="-78"/>
                <a:cs typeface="Simplified Arabic" panose="02020603050405020304" pitchFamily="18" charset="-78"/>
              </a:rPr>
              <a:t>وهي التي تختبر العلاقة بين التوزيع المكاني وطرق العمل المستخدمة، والتي تطبق على مكتب كبير يعمل فيه عدد كبير من الأفراد ويزوره بصفة دورية ساع يوزع البريد.</a:t>
            </a: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endParaRPr lang="ar-SA" sz="1600" dirty="0">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3946" y="-166199"/>
            <a:ext cx="9527946" cy="5356854"/>
          </a:xfrm>
          <a:prstGeom prst="rect">
            <a:avLst/>
          </a:prstGeom>
        </p:spPr>
      </p:pic>
      <p:sp>
        <p:nvSpPr>
          <p:cNvPr id="4" name="مستطيل 3"/>
          <p:cNvSpPr/>
          <p:nvPr/>
        </p:nvSpPr>
        <p:spPr>
          <a:xfrm>
            <a:off x="-252536" y="36486"/>
            <a:ext cx="4104456" cy="400110"/>
          </a:xfrm>
          <a:prstGeom prst="rect">
            <a:avLst/>
          </a:prstGeom>
        </p:spPr>
        <p:txBody>
          <a:bodyPr wrap="square">
            <a:spAutoFit/>
          </a:bodyPr>
          <a:lstStyle/>
          <a:p>
            <a:pPr algn="ctr" rtl="1"/>
            <a:r>
              <a:rPr lang="ar-JO" sz="2000" b="1" dirty="0">
                <a:solidFill>
                  <a:schemeClr val="bg1"/>
                </a:solidFill>
                <a:latin typeface="Simplified Arabic" panose="02020603050405020304" pitchFamily="18" charset="-78"/>
                <a:cs typeface="Simplified Arabic" panose="02020603050405020304" pitchFamily="18" charset="-78"/>
              </a:rPr>
              <a:t>الرقابة الاقتصادية على المشروعات العامة</a:t>
            </a:r>
            <a:endParaRPr lang="ar-SA" sz="2000" b="1" dirty="0">
              <a:solidFill>
                <a:schemeClr val="bg1"/>
              </a:solidFill>
              <a:latin typeface="Simplified Arabic" panose="02020603050405020304" pitchFamily="18" charset="-78"/>
              <a:cs typeface="Simplified Arabic" panose="02020603050405020304" pitchFamily="18" charset="-78"/>
            </a:endParaRPr>
          </a:p>
        </p:txBody>
      </p:sp>
      <p:sp>
        <p:nvSpPr>
          <p:cNvPr id="6" name="Google Shape;90;p15"/>
          <p:cNvSpPr txBox="1"/>
          <p:nvPr/>
        </p:nvSpPr>
        <p:spPr>
          <a:xfrm>
            <a:off x="407633" y="985687"/>
            <a:ext cx="7056784" cy="4204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rtl="1"/>
            <a:endParaRPr lang="ar-SA" sz="2000" b="1" dirty="0">
              <a:solidFill>
                <a:schemeClr val="accent1">
                  <a:lumMod val="50000"/>
                </a:schemeClr>
              </a:solidFill>
              <a:latin typeface="Arabic Typesetting" panose="03020402040406030203" pitchFamily="66" charset="-78"/>
              <a:cs typeface="+mn-cs"/>
            </a:endParaRPr>
          </a:p>
        </p:txBody>
      </p:sp>
      <p:sp>
        <p:nvSpPr>
          <p:cNvPr id="5" name="Rectangle 4"/>
          <p:cNvSpPr/>
          <p:nvPr/>
        </p:nvSpPr>
        <p:spPr>
          <a:xfrm>
            <a:off x="683568" y="985687"/>
            <a:ext cx="6480720" cy="3539430"/>
          </a:xfrm>
          <a:prstGeom prst="rect">
            <a:avLst/>
          </a:prstGeom>
        </p:spPr>
        <p:txBody>
          <a:bodyPr wrap="square">
            <a:spAutoFit/>
          </a:bodyPr>
          <a:lstStyle/>
          <a:p>
            <a:pPr marL="285750" indent="-285750" algn="just" rtl="1">
              <a:buFont typeface="Wingdings" panose="05000000000000000000" pitchFamily="2" charset="2"/>
              <a:buChar char="Ø"/>
            </a:pPr>
            <a:r>
              <a:rPr lang="ar-JO" b="1" u="sng" dirty="0">
                <a:latin typeface="Simplified Arabic" panose="02020603050405020304" pitchFamily="18" charset="-78"/>
                <a:cs typeface="Simplified Arabic" panose="02020603050405020304" pitchFamily="18" charset="-78"/>
              </a:rPr>
              <a:t>عرف المشروع</a:t>
            </a:r>
            <a:r>
              <a:rPr lang="ar-JO" dirty="0">
                <a:latin typeface="Simplified Arabic" panose="02020603050405020304" pitchFamily="18" charset="-78"/>
                <a:cs typeface="Simplified Arabic" panose="02020603050405020304" pitchFamily="18" charset="-78"/>
              </a:rPr>
              <a:t> بأنه عدد من العمليات المادية والفكرية التي تنفذ خلال فترة زمنية محددة، وتكون وحدة متكاملة، ولها غرض محدد مثل: مشروع بناء سد ،مشروع إنشاء طريق ، مشروع تطوير إداري، مشروع إنشاء جامعة.</a:t>
            </a:r>
            <a:endParaRPr lang="ar-JO"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endParaRPr lang="ar-JO"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dirty="0">
                <a:latin typeface="Simplified Arabic" panose="02020603050405020304" pitchFamily="18" charset="-78"/>
                <a:cs typeface="Simplified Arabic" panose="02020603050405020304" pitchFamily="18" charset="-78"/>
              </a:rPr>
              <a:t> </a:t>
            </a:r>
            <a:r>
              <a:rPr lang="ar-JO" b="1" dirty="0">
                <a:latin typeface="Simplified Arabic" panose="02020603050405020304" pitchFamily="18" charset="-78"/>
                <a:cs typeface="Simplified Arabic" panose="02020603050405020304" pitchFamily="18" charset="-78"/>
              </a:rPr>
              <a:t>المشروع يتضمن عدة مراحل </a:t>
            </a:r>
            <a:r>
              <a:rPr lang="ar-JO" dirty="0">
                <a:latin typeface="Simplified Arabic" panose="02020603050405020304" pitchFamily="18" charset="-78"/>
                <a:cs typeface="Simplified Arabic" panose="02020603050405020304" pitchFamily="18" charset="-78"/>
              </a:rPr>
              <a:t>: مرحلة تحديد الاهداف،</a:t>
            </a:r>
            <a:r>
              <a:rPr lang="ar-JO" b="1" u="sng" dirty="0">
                <a:latin typeface="Simplified Arabic" panose="02020603050405020304" pitchFamily="18" charset="-78"/>
                <a:cs typeface="Simplified Arabic" panose="02020603050405020304" pitchFamily="18" charset="-78"/>
              </a:rPr>
              <a:t>مرحلة جمع المعلومات الأولية</a:t>
            </a:r>
            <a:r>
              <a:rPr lang="ar-JO" dirty="0">
                <a:latin typeface="Simplified Arabic" panose="02020603050405020304" pitchFamily="18" charset="-78"/>
                <a:cs typeface="Simplified Arabic" panose="02020603050405020304" pitchFamily="18" charset="-78"/>
              </a:rPr>
              <a:t>، </a:t>
            </a:r>
            <a:r>
              <a:rPr lang="ar-JO" u="sng" dirty="0">
                <a:latin typeface="Simplified Arabic" panose="02020603050405020304" pitchFamily="18" charset="-78"/>
                <a:cs typeface="Simplified Arabic" panose="02020603050405020304" pitchFamily="18" charset="-78"/>
              </a:rPr>
              <a:t>مرحلة تحليل المعلومات ودراسة المشروع</a:t>
            </a:r>
            <a:r>
              <a:rPr lang="ar-JO" dirty="0">
                <a:latin typeface="Simplified Arabic" panose="02020603050405020304" pitchFamily="18" charset="-78"/>
                <a:cs typeface="Simplified Arabic" panose="02020603050405020304" pitchFamily="18" charset="-78"/>
              </a:rPr>
              <a:t>،</a:t>
            </a:r>
            <a:r>
              <a:rPr lang="ar-JO" b="1" dirty="0">
                <a:latin typeface="Simplified Arabic" panose="02020603050405020304" pitchFamily="18" charset="-78"/>
                <a:cs typeface="Simplified Arabic" panose="02020603050405020304" pitchFamily="18" charset="-78"/>
              </a:rPr>
              <a:t> </a:t>
            </a:r>
            <a:r>
              <a:rPr lang="ar-JO" b="1" u="sng" dirty="0">
                <a:latin typeface="Simplified Arabic" panose="02020603050405020304" pitchFamily="18" charset="-78"/>
                <a:cs typeface="Simplified Arabic" panose="02020603050405020304" pitchFamily="18" charset="-78"/>
              </a:rPr>
              <a:t>مرحلة إعداد الخطة الفعلية للمشروع</a:t>
            </a:r>
            <a:r>
              <a:rPr lang="ar-JO" dirty="0">
                <a:latin typeface="Simplified Arabic" panose="02020603050405020304" pitchFamily="18" charset="-78"/>
                <a:cs typeface="Simplified Arabic" panose="02020603050405020304" pitchFamily="18" charset="-78"/>
              </a:rPr>
              <a:t>، </a:t>
            </a:r>
            <a:r>
              <a:rPr lang="ar-JO" u="sng" dirty="0">
                <a:latin typeface="Simplified Arabic" panose="02020603050405020304" pitchFamily="18" charset="-78"/>
                <a:cs typeface="Simplified Arabic" panose="02020603050405020304" pitchFamily="18" charset="-78"/>
              </a:rPr>
              <a:t>مرحلة إقرار الخطة أو المشروع</a:t>
            </a:r>
            <a:r>
              <a:rPr lang="ar-JO" dirty="0">
                <a:latin typeface="Simplified Arabic" panose="02020603050405020304" pitchFamily="18" charset="-78"/>
                <a:cs typeface="Simplified Arabic" panose="02020603050405020304" pitchFamily="18" charset="-78"/>
              </a:rPr>
              <a:t>، </a:t>
            </a:r>
            <a:r>
              <a:rPr lang="ar-JO" b="1" u="sng" dirty="0">
                <a:latin typeface="Simplified Arabic" panose="02020603050405020304" pitchFamily="18" charset="-78"/>
                <a:cs typeface="Simplified Arabic" panose="02020603050405020304" pitchFamily="18" charset="-78"/>
              </a:rPr>
              <a:t>مرحلة تنفيذ المشروع</a:t>
            </a:r>
            <a:r>
              <a:rPr lang="ar-JO" dirty="0">
                <a:latin typeface="Simplified Arabic" panose="02020603050405020304" pitchFamily="18" charset="-78"/>
                <a:cs typeface="Simplified Arabic" panose="02020603050405020304" pitchFamily="18" charset="-78"/>
              </a:rPr>
              <a:t>، </a:t>
            </a:r>
            <a:r>
              <a:rPr lang="ar-JO" u="sng" dirty="0">
                <a:latin typeface="Simplified Arabic" panose="02020603050405020304" pitchFamily="18" charset="-78"/>
                <a:cs typeface="Simplified Arabic" panose="02020603050405020304" pitchFamily="18" charset="-78"/>
              </a:rPr>
              <a:t>مرحلة تقييم عملية التنفيذ</a:t>
            </a:r>
            <a:r>
              <a:rPr lang="ar-JO" dirty="0">
                <a:latin typeface="Simplified Arabic" panose="02020603050405020304" pitchFamily="18" charset="-78"/>
                <a:cs typeface="Simplified Arabic" panose="02020603050405020304" pitchFamily="18" charset="-78"/>
              </a:rPr>
              <a:t> ،</a:t>
            </a:r>
            <a:r>
              <a:rPr lang="ar-JO" b="1" u="sng" dirty="0">
                <a:latin typeface="Simplified Arabic" panose="02020603050405020304" pitchFamily="18" charset="-78"/>
                <a:cs typeface="Simplified Arabic" panose="02020603050405020304" pitchFamily="18" charset="-78"/>
              </a:rPr>
              <a:t>مرحلة تعديل المشروع - إن وجدت انحرافات أو أخطاء </a:t>
            </a:r>
            <a:r>
              <a:rPr lang="ar-JO" dirty="0">
                <a:latin typeface="Simplified Arabic" panose="02020603050405020304" pitchFamily="18" charset="-78"/>
                <a:cs typeface="Simplified Arabic" panose="02020603050405020304" pitchFamily="18" charset="-78"/>
              </a:rPr>
              <a:t>-.</a:t>
            </a:r>
            <a:endParaRPr lang="ar-JO"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endParaRPr lang="ar-JO"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dirty="0">
                <a:latin typeface="Simplified Arabic" panose="02020603050405020304" pitchFamily="18" charset="-78"/>
                <a:cs typeface="Simplified Arabic" panose="02020603050405020304" pitchFamily="18" charset="-78"/>
              </a:rPr>
              <a:t> من الطبيعي أن تكون بعض هذه المراحل موضع رقابة هدفها الأساسي التحقق من أن التصرفات والإجراءات تسير وفقا للأنظمة والتعليمات واللوائح الموضوعة مسبقا بما يكفل تحقيق أهداف المشروع والنظر إلى المستقبل والتنبؤ بالانحرافات والأخطاء المحتمل حدوثها من أجل اتخاذ الإجراءات التصحيحية لمنعها قبل استفحالها.</a:t>
            </a:r>
            <a:endParaRPr lang="ar-JO"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dirty="0">
                <a:latin typeface="Simplified Arabic" panose="02020603050405020304" pitchFamily="18" charset="-78"/>
                <a:cs typeface="Simplified Arabic" panose="02020603050405020304" pitchFamily="18" charset="-78"/>
              </a:rPr>
              <a:t> </a:t>
            </a:r>
            <a:r>
              <a:rPr lang="ar-JO" b="1" dirty="0">
                <a:latin typeface="Simplified Arabic" panose="02020603050405020304" pitchFamily="18" charset="-78"/>
                <a:cs typeface="Simplified Arabic" panose="02020603050405020304" pitchFamily="18" charset="-78"/>
              </a:rPr>
              <a:t>بمعنى آخر فإن نوع الرقابة على المشروعات هي الرقابة الإيجابية وليس الرقابة السلبية، وتتم الرقابة على المشروعات عادة أثناء عملية التنفيذ.</a:t>
            </a:r>
            <a:endParaRPr lang="ar-JO" b="1"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Ø"/>
            </a:pPr>
            <a:r>
              <a:rPr lang="ar-JO" b="1" u="sng" dirty="0">
                <a:latin typeface="Simplified Arabic" panose="02020603050405020304" pitchFamily="18" charset="-78"/>
                <a:cs typeface="Simplified Arabic" panose="02020603050405020304" pitchFamily="18" charset="-78"/>
              </a:rPr>
              <a:t>من الأساليب التي تستخدم في الرقابة على المشروعات: التقارير الدورية الشهرية وأسلوب جدول جانت </a:t>
            </a:r>
            <a:r>
              <a:rPr lang="en-US" b="1" u="sng" dirty="0">
                <a:latin typeface="Simplified Arabic" panose="02020603050405020304" pitchFamily="18" charset="-78"/>
                <a:cs typeface="Simplified Arabic" panose="02020603050405020304" pitchFamily="18" charset="-78"/>
              </a:rPr>
              <a:t>GANTT </a:t>
            </a:r>
            <a:r>
              <a:rPr lang="ar-JO" b="1" u="sng" dirty="0">
                <a:latin typeface="Simplified Arabic" panose="02020603050405020304" pitchFamily="18" charset="-78"/>
                <a:cs typeface="Simplified Arabic" panose="02020603050405020304" pitchFamily="18" charset="-78"/>
              </a:rPr>
              <a:t>(أو جدول الموازنة اليومية) وأسلوب بيرت </a:t>
            </a:r>
            <a:r>
              <a:rPr lang="en-US" b="1" u="sng" dirty="0">
                <a:latin typeface="Simplified Arabic" panose="02020603050405020304" pitchFamily="18" charset="-78"/>
                <a:cs typeface="Simplified Arabic" panose="02020603050405020304" pitchFamily="18" charset="-78"/>
              </a:rPr>
              <a:t>PERT </a:t>
            </a:r>
            <a:r>
              <a:rPr lang="ar-JO" b="1" u="sng" dirty="0">
                <a:latin typeface="Simplified Arabic" panose="02020603050405020304" pitchFamily="18" charset="-78"/>
                <a:cs typeface="Simplified Arabic" panose="02020603050405020304" pitchFamily="18" charset="-78"/>
              </a:rPr>
              <a:t> وأسلوب المسار الحرج </a:t>
            </a:r>
            <a:r>
              <a:rPr lang="en-US" b="1" u="sng" dirty="0">
                <a:latin typeface="Simplified Arabic" panose="02020603050405020304" pitchFamily="18" charset="-78"/>
                <a:cs typeface="Simplified Arabic" panose="02020603050405020304" pitchFamily="18" charset="-78"/>
              </a:rPr>
              <a:t>Critical Path Method </a:t>
            </a:r>
            <a:r>
              <a:rPr lang="ar-JO" b="1" u="sng" dirty="0">
                <a:latin typeface="Simplified Arabic" panose="02020603050405020304" pitchFamily="18" charset="-78"/>
                <a:cs typeface="Simplified Arabic" panose="02020603050405020304" pitchFamily="18" charset="-78"/>
              </a:rPr>
              <a:t>أ(أو أسلوب تقييم ومراجعة البرامج).</a:t>
            </a:r>
            <a:endParaRPr lang="ar-JO" b="1" u="sng" dirty="0">
              <a:effectLst/>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lvl="0" algn="ctr"/>
            <a:r>
              <a:rPr lang="ar-JO" sz="2400" dirty="0">
                <a:cs typeface="+mj-cs"/>
              </a:rPr>
              <a:t>رابعاً:الرقابة حسب كمية العمل ونوعيته</a:t>
            </a:r>
            <a:endParaRPr sz="2400" dirty="0">
              <a:cs typeface="+mj-cs"/>
            </a:endParaRPr>
          </a:p>
        </p:txBody>
      </p:sp>
      <p:sp>
        <p:nvSpPr>
          <p:cNvPr id="152" name="Google Shape;152;p2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GB"/>
            </a:fld>
            <a:endParaRPr dirty="0"/>
          </a:p>
        </p:txBody>
      </p:sp>
      <p:sp>
        <p:nvSpPr>
          <p:cNvPr id="5" name="مستطيل 4"/>
          <p:cNvSpPr/>
          <p:nvPr/>
        </p:nvSpPr>
        <p:spPr>
          <a:xfrm>
            <a:off x="971600" y="1347614"/>
            <a:ext cx="7056784" cy="615553"/>
          </a:xfrm>
          <a:prstGeom prst="rect">
            <a:avLst/>
          </a:prstGeom>
        </p:spPr>
        <p:txBody>
          <a:bodyPr wrap="square">
            <a:spAutoFit/>
          </a:bodyPr>
          <a:lstStyle/>
          <a:p>
            <a:pPr algn="r" rtl="1"/>
            <a:endParaRPr lang="ar-SA" sz="1600" dirty="0"/>
          </a:p>
          <a:p>
            <a:pPr algn="r" rtl="1"/>
            <a:endParaRPr lang="ar-SA" sz="1800" dirty="0"/>
          </a:p>
        </p:txBody>
      </p:sp>
      <p:sp>
        <p:nvSpPr>
          <p:cNvPr id="2" name="Rectangle 1"/>
          <p:cNvSpPr/>
          <p:nvPr/>
        </p:nvSpPr>
        <p:spPr>
          <a:xfrm>
            <a:off x="875832" y="1816752"/>
            <a:ext cx="7018184" cy="973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1800" b="1" dirty="0">
                <a:solidFill>
                  <a:srgbClr val="002060"/>
                </a:solidFill>
              </a:rPr>
              <a:t>الرقابة على كمية العمل</a:t>
            </a:r>
            <a:endParaRPr lang="ar-SA" sz="1800" b="1" dirty="0">
              <a:solidFill>
                <a:srgbClr val="002060"/>
              </a:solidFill>
            </a:endParaRPr>
          </a:p>
        </p:txBody>
      </p:sp>
      <p:sp>
        <p:nvSpPr>
          <p:cNvPr id="8" name="Rectangle 7"/>
          <p:cNvSpPr/>
          <p:nvPr/>
        </p:nvSpPr>
        <p:spPr>
          <a:xfrm>
            <a:off x="875939" y="3326748"/>
            <a:ext cx="7018077" cy="973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1800" b="1" dirty="0">
                <a:solidFill>
                  <a:srgbClr val="002060"/>
                </a:solidFill>
                <a:latin typeface="Simplified Arabic" panose="02020603050405020304" pitchFamily="18" charset="-78"/>
                <a:cs typeface="Simplified Arabic" panose="02020603050405020304" pitchFamily="18" charset="-78"/>
              </a:rPr>
              <a:t>الرقابة على نوعية العمل (النوع وليس الكم)</a:t>
            </a:r>
            <a:endParaRPr lang="ar-SA" sz="1800" b="1" dirty="0">
              <a:solidFill>
                <a:srgbClr val="002060"/>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lvl="0" algn="ctr"/>
            <a:r>
              <a:rPr lang="ar-JO" sz="2400" dirty="0">
                <a:cs typeface="+mj-cs"/>
              </a:rPr>
              <a:t>الرقابة على كمية العمل</a:t>
            </a:r>
            <a:endParaRPr sz="2400" dirty="0">
              <a:cs typeface="+mj-cs"/>
            </a:endParaRPr>
          </a:p>
        </p:txBody>
      </p:sp>
      <p:sp>
        <p:nvSpPr>
          <p:cNvPr id="152" name="Google Shape;152;p2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GB"/>
            </a:fld>
            <a:endParaRPr dirty="0"/>
          </a:p>
        </p:txBody>
      </p:sp>
      <p:sp>
        <p:nvSpPr>
          <p:cNvPr id="5" name="مستطيل 4"/>
          <p:cNvSpPr/>
          <p:nvPr/>
        </p:nvSpPr>
        <p:spPr>
          <a:xfrm>
            <a:off x="683568" y="1347614"/>
            <a:ext cx="7704856" cy="3139321"/>
          </a:xfrm>
          <a:prstGeom prst="rect">
            <a:avLst/>
          </a:prstGeom>
        </p:spPr>
        <p:txBody>
          <a:bodyPr wrap="square">
            <a:spAutoFit/>
          </a:bodyPr>
          <a:lstStyle/>
          <a:p>
            <a:pPr marL="285750" indent="-285750" algn="just" rtl="1">
              <a:buFont typeface="Wingdings" panose="05000000000000000000" pitchFamily="2" charset="2"/>
              <a:buChar char="ü"/>
            </a:pPr>
            <a:r>
              <a:rPr lang="ar-JO" sz="1500" b="1" u="sng" dirty="0">
                <a:latin typeface="Simplified Arabic" panose="02020603050405020304" pitchFamily="18" charset="-78"/>
                <a:cs typeface="Simplified Arabic" panose="02020603050405020304" pitchFamily="18" charset="-78"/>
              </a:rPr>
              <a:t>هي الرقابة التي تنصب على كمية العمل حيث يلاحظ أن كمية العمل التي ترد إلى المكاتب غير منتظمة في ورودها.</a:t>
            </a:r>
            <a:endParaRPr lang="ar-JO" sz="1500" b="1" u="sng"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ü"/>
            </a:pPr>
            <a:r>
              <a:rPr lang="ar-JO" sz="1500" dirty="0">
                <a:latin typeface="Simplified Arabic" panose="02020603050405020304" pitchFamily="18" charset="-78"/>
                <a:cs typeface="Simplified Arabic" panose="02020603050405020304" pitchFamily="18" charset="-78"/>
              </a:rPr>
              <a:t>فترد إلى المكاتب في بعض الأوقات كميات كبيرة من العمل (وفقا للمواسم) بينما تقل كمية العمل كثيرا عن معدلها في الأوقات الأخرى.</a:t>
            </a:r>
            <a:endParaRPr lang="ar-JO" sz="15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ü"/>
            </a:pPr>
            <a:r>
              <a:rPr lang="ar-JO" sz="1500" dirty="0">
                <a:latin typeface="Simplified Arabic" panose="02020603050405020304" pitchFamily="18" charset="-78"/>
                <a:cs typeface="Simplified Arabic" panose="02020603050405020304" pitchFamily="18" charset="-78"/>
              </a:rPr>
              <a:t> وينتج عن عدم التحكم في التغيرات في كمية العمل في المكاتب إرهاق الموظفين وازدياد الضغط عليهم عند حصول الزيادة في كمية العمل بينما لا يجد الموظفون ما يكفي من الأعمال للقيام به في أوقات الدوام الرسمي عندما تقل كمية العمل.</a:t>
            </a:r>
            <a:endParaRPr lang="ar-JO" sz="15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ü"/>
            </a:pPr>
            <a:r>
              <a:rPr lang="ar-JO" sz="1500" b="1" dirty="0">
                <a:latin typeface="Simplified Arabic" panose="02020603050405020304" pitchFamily="18" charset="-78"/>
                <a:cs typeface="Simplified Arabic" panose="02020603050405020304" pitchFamily="18" charset="-78"/>
              </a:rPr>
              <a:t> يمكن تقسيم التغيرات في كمية العمل إلى قسمين هما:</a:t>
            </a:r>
            <a:endParaRPr lang="ar-JO" sz="1500" b="1"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500" dirty="0">
                <a:latin typeface="Simplified Arabic" panose="02020603050405020304" pitchFamily="18" charset="-78"/>
                <a:cs typeface="Simplified Arabic" panose="02020603050405020304" pitchFamily="18" charset="-78"/>
              </a:rPr>
              <a:t> أ- </a:t>
            </a:r>
            <a:r>
              <a:rPr lang="ar-JO" sz="1500" b="1" u="sng" dirty="0">
                <a:latin typeface="Simplified Arabic" panose="02020603050405020304" pitchFamily="18" charset="-78"/>
                <a:cs typeface="Simplified Arabic" panose="02020603050405020304" pitchFamily="18" charset="-78"/>
              </a:rPr>
              <a:t>تغييرات منتظمة </a:t>
            </a:r>
            <a:r>
              <a:rPr lang="ar-JO" sz="1500" dirty="0">
                <a:latin typeface="Simplified Arabic" panose="02020603050405020304" pitchFamily="18" charset="-78"/>
                <a:cs typeface="Simplified Arabic" panose="02020603050405020304" pitchFamily="18" charset="-78"/>
              </a:rPr>
              <a:t>وهي الزيادة في كمية العمل في أوقات معروفة حيث الزيادة في كمية العمل عند نهاية الشهر وفي نهاية السنة المالية، وفي الأعياد. ولما كانت الزيادة في كمية العمل معروفة لدى المسؤولين ويمكن التنبؤ بها مسبقا، لذا فمن السهل أن تقوم الإدارات الحكومية باتخاذ الإجراءات الكفيلة لمواجهة </a:t>
            </a:r>
            <a:r>
              <a:rPr lang="ar-JO" sz="1550" dirty="0">
                <a:latin typeface="Simplified Arabic" panose="02020603050405020304" pitchFamily="18" charset="-78"/>
                <a:cs typeface="Simplified Arabic" panose="02020603050405020304" pitchFamily="18" charset="-78"/>
              </a:rPr>
              <a:t>الزيادة</a:t>
            </a:r>
            <a:r>
              <a:rPr lang="ar-JO" sz="1500" dirty="0">
                <a:latin typeface="Simplified Arabic" panose="02020603050405020304" pitchFamily="18" charset="-78"/>
                <a:cs typeface="Simplified Arabic" panose="02020603050405020304" pitchFamily="18" charset="-78"/>
              </a:rPr>
              <a:t> تلك. </a:t>
            </a:r>
            <a:endParaRPr lang="ar-JO" sz="15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500" b="1" u="sng" dirty="0">
                <a:latin typeface="Simplified Arabic" panose="02020603050405020304" pitchFamily="18" charset="-78"/>
                <a:cs typeface="Simplified Arabic" panose="02020603050405020304" pitchFamily="18" charset="-78"/>
              </a:rPr>
              <a:t>ب- تغيرات غير منتظمة </a:t>
            </a:r>
            <a:r>
              <a:rPr lang="ar-JO" sz="1500" dirty="0">
                <a:latin typeface="Simplified Arabic" panose="02020603050405020304" pitchFamily="18" charset="-78"/>
                <a:cs typeface="Simplified Arabic" panose="02020603050405020304" pitchFamily="18" charset="-78"/>
              </a:rPr>
              <a:t>وهي الزيادة أو النقصان في كمية العمل عن معدلها دون أن يكون بالإمكان معرفة أسبابها أو موعد حدوثها مسبقا. وفي هذه </a:t>
            </a:r>
            <a:r>
              <a:rPr lang="ar-JO" sz="1500" dirty="0"/>
              <a:t>الحالة تصبح العملية صعبة ومعقدة وتتطلب من الرئيس الإداري التصرف بالسرعة الممكنة كي لا تتعطل الأعمال في دائرته.</a:t>
            </a:r>
            <a:endParaRPr lang="ar-SA" sz="1500" dirty="0">
              <a:latin typeface="Simplified Arabic" panose="02020603050405020304" pitchFamily="18" charset="-78"/>
              <a:cs typeface="Simplified Arabic" panose="02020603050405020304" pitchFamily="18" charset="-78"/>
            </a:endParaRPr>
          </a:p>
          <a:p>
            <a:pPr algn="r" rtl="1"/>
            <a:endParaRPr lang="ar-SA" sz="1800" dirty="0"/>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lvl="0" algn="ctr" rtl="1"/>
            <a:r>
              <a:rPr lang="ar-JO" sz="2400" dirty="0">
                <a:solidFill>
                  <a:srgbClr val="FFFFFF"/>
                </a:solidFill>
                <a:cs typeface="Times New Roman" panose="02020603050405020304" pitchFamily="18" charset="0"/>
              </a:rPr>
              <a:t>الرقابة على كمية العمل</a:t>
            </a:r>
            <a:endParaRPr sz="2400" dirty="0">
              <a:cs typeface="+mj-cs"/>
            </a:endParaRPr>
          </a:p>
        </p:txBody>
      </p:sp>
      <p:sp>
        <p:nvSpPr>
          <p:cNvPr id="152" name="Google Shape;152;p2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GB"/>
            </a:fld>
            <a:endParaRPr dirty="0"/>
          </a:p>
        </p:txBody>
      </p:sp>
      <p:sp>
        <p:nvSpPr>
          <p:cNvPr id="5" name="مستطيل 4"/>
          <p:cNvSpPr/>
          <p:nvPr/>
        </p:nvSpPr>
        <p:spPr>
          <a:xfrm>
            <a:off x="611560" y="1320125"/>
            <a:ext cx="7848872" cy="2308324"/>
          </a:xfrm>
          <a:prstGeom prst="rect">
            <a:avLst/>
          </a:prstGeom>
        </p:spPr>
        <p:txBody>
          <a:bodyPr wrap="square">
            <a:spAutoFit/>
          </a:bodyPr>
          <a:lstStyle/>
          <a:p>
            <a:pPr marL="285750" indent="-285750" algn="r" rtl="1">
              <a:buFont typeface="Wingdings" panose="05000000000000000000" pitchFamily="2" charset="2"/>
              <a:buChar char="ü"/>
            </a:pPr>
            <a:r>
              <a:rPr lang="ar-JO" sz="1600" b="1" dirty="0"/>
              <a:t>من الوسائل التي تستخدم في الرقابة على كمية العمل :</a:t>
            </a:r>
            <a:endParaRPr lang="ar-JO" sz="1600" b="1" dirty="0"/>
          </a:p>
          <a:p>
            <a:pPr marL="285750" indent="-285750" algn="r" rtl="1">
              <a:buFont typeface="Wingdings" panose="05000000000000000000" pitchFamily="2" charset="2"/>
              <a:buChar char="ü"/>
            </a:pPr>
            <a:r>
              <a:rPr lang="ar-JO" sz="1600" dirty="0"/>
              <a:t>تبسيط العمل ودراسة التغيرات في كمية العمل واقتراح الحلول المناسبة لمواجهتها عن طريق تخطيط العمل والتحكم فيه قدر الإمكان. </a:t>
            </a:r>
            <a:endParaRPr lang="ar-JO" sz="1600" dirty="0"/>
          </a:p>
          <a:p>
            <a:pPr marL="285750" indent="-285750" algn="r" rtl="1">
              <a:buFont typeface="Wingdings" panose="05000000000000000000" pitchFamily="2" charset="2"/>
              <a:buChar char="ü"/>
            </a:pPr>
            <a:endParaRPr lang="ar-JO" sz="1600" dirty="0"/>
          </a:p>
          <a:p>
            <a:pPr marL="285750" indent="-285750" algn="r" rtl="1">
              <a:buFont typeface="Wingdings" panose="05000000000000000000" pitchFamily="2" charset="2"/>
              <a:buChar char="ü"/>
            </a:pPr>
            <a:r>
              <a:rPr lang="ar-JO" sz="1600" dirty="0"/>
              <a:t>يمكن للإداري أن يلجأ إلى أحد الوسائل التالية التي يمكن أن تساعده في التحكم في التغيرات في كمية العمل مثل: تشغيل موظفي الإدارة وقتا إضافيا، أو الاستعانة بموظفين غير متفرغين، أو الاستعانة بمكاتب الخدمة الخاصة للقيام بالعمل، أو بتجميع أقسام الخدمة في المنظمة في وحدات إدارية كبيرة (مركزية)، أو توزيع العمل على فترة زمنية محددة ،أو التخطيط والتحضير للعمل قبل تراكمه كتحضير المعلومات اللازمة والإحصائيات والنماذج التي ستستعمل في القيام بالعمل.</a:t>
            </a:r>
            <a:endParaRPr lang="ar-SA" sz="1800" dirty="0"/>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lvl="0" algn="ctr" rtl="1"/>
            <a:r>
              <a:rPr lang="ar-JO" sz="2400" dirty="0">
                <a:solidFill>
                  <a:srgbClr val="FFFFFF"/>
                </a:solidFill>
                <a:cs typeface="Times New Roman" panose="02020603050405020304" pitchFamily="18" charset="0"/>
              </a:rPr>
              <a:t>الرقابة على نوعيه العمل(النوع وليس الكم)</a:t>
            </a:r>
            <a:endParaRPr sz="2400" dirty="0">
              <a:cs typeface="+mj-cs"/>
            </a:endParaRPr>
          </a:p>
        </p:txBody>
      </p:sp>
      <p:sp>
        <p:nvSpPr>
          <p:cNvPr id="152" name="Google Shape;152;p2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GB"/>
            </a:fld>
            <a:endParaRPr dirty="0"/>
          </a:p>
        </p:txBody>
      </p:sp>
      <p:sp>
        <p:nvSpPr>
          <p:cNvPr id="5" name="مستطيل 4"/>
          <p:cNvSpPr/>
          <p:nvPr/>
        </p:nvSpPr>
        <p:spPr>
          <a:xfrm>
            <a:off x="611560" y="1320126"/>
            <a:ext cx="7776864" cy="3293209"/>
          </a:xfrm>
          <a:prstGeom prst="rect">
            <a:avLst/>
          </a:prstGeom>
        </p:spPr>
        <p:txBody>
          <a:bodyPr wrap="square">
            <a:spAutoFit/>
          </a:bodyPr>
          <a:lstStyle/>
          <a:p>
            <a:pPr marL="285750" indent="-285750" algn="just" rtl="1">
              <a:buFont typeface="Wingdings" panose="05000000000000000000" pitchFamily="2" charset="2"/>
              <a:buChar char="ü"/>
            </a:pPr>
            <a:r>
              <a:rPr lang="ar-JO" sz="1600" u="sng" dirty="0">
                <a:latin typeface="Simplified Arabic" panose="02020603050405020304" pitchFamily="18" charset="-78"/>
                <a:cs typeface="Simplified Arabic" panose="02020603050405020304" pitchFamily="18" charset="-78"/>
              </a:rPr>
              <a:t>الرقابة على نوعية العمل هي عبارة عن أسلوب يتم تطبيقه وبمقتضاه يتم قبول أو رفض الخدمة أو الإنتاج. ويتوقف قبول أو رفض الخدمة أو الإنتاج على أساس وجود معايير موضوعية لنوعية العمل ومواصفاته،وقد تكون هذه المعايير محددة بواسطة المنظمة أو بواسطة جهاز خارجي. </a:t>
            </a:r>
            <a:endParaRPr lang="ar-JO" sz="1600" u="sng"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ü"/>
            </a:pPr>
            <a:r>
              <a:rPr lang="ar-JO" sz="1600" b="1" dirty="0">
                <a:latin typeface="Simplified Arabic" panose="02020603050405020304" pitchFamily="18" charset="-78"/>
                <a:cs typeface="Simplified Arabic" panose="02020603050405020304" pitchFamily="18" charset="-78"/>
              </a:rPr>
              <a:t>عندما تحدد المنظمة مستويات الخدمة المقبولة يؤخذ في الحسبان عوامل متعددة </a:t>
            </a:r>
            <a:r>
              <a:rPr lang="ar-JO" sz="1600" dirty="0">
                <a:latin typeface="Simplified Arabic" panose="02020603050405020304" pitchFamily="18" charset="-78"/>
                <a:cs typeface="Simplified Arabic" panose="02020603050405020304" pitchFamily="18" charset="-78"/>
              </a:rPr>
              <a:t>منها أنواع الأساليب الممكن تطبيقها في مراقبة نوعية العمل أو الخدمة ،والتكاليف، الدقة المطلوبة في القياس ،وسياسة المنظمة الخاصة بنوعية الخدمة أو العمل. </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ü"/>
            </a:pPr>
            <a:r>
              <a:rPr lang="ar-JO" sz="1600" b="1" dirty="0">
                <a:latin typeface="Simplified Arabic" panose="02020603050405020304" pitchFamily="18" charset="-78"/>
                <a:cs typeface="Simplified Arabic" panose="02020603050405020304" pitchFamily="18" charset="-78"/>
              </a:rPr>
              <a:t>يتكون أي نظام لمراقبة نوعية العمل من:</a:t>
            </a:r>
            <a:endParaRPr lang="ar-JO" sz="1600" b="1"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dirty="0">
                <a:latin typeface="Simplified Arabic" panose="02020603050405020304" pitchFamily="18" charset="-78"/>
                <a:cs typeface="Simplified Arabic" panose="02020603050405020304" pitchFamily="18" charset="-78"/>
              </a:rPr>
              <a:t> وضع المعايير أو المستويات الرقابية. </a:t>
            </a: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dirty="0">
                <a:latin typeface="Simplified Arabic" panose="02020603050405020304" pitchFamily="18" charset="-78"/>
                <a:cs typeface="Simplified Arabic" panose="02020603050405020304" pitchFamily="18" charset="-78"/>
              </a:rPr>
              <a:t> شرح كيفية استخدام هذه المعايير في الرقابة على نوعية العمل.</a:t>
            </a: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dirty="0">
                <a:latin typeface="Simplified Arabic" panose="02020603050405020304" pitchFamily="18" charset="-78"/>
                <a:cs typeface="Simplified Arabic" panose="02020603050405020304" pitchFamily="18" charset="-78"/>
              </a:rPr>
              <a:t>الكشف عن الأعمال أو الخدمات للتأكد من مدى مطابقتها للمعايير والخصائص المحددة.</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ü"/>
            </a:pPr>
            <a:r>
              <a:rPr lang="ar-JO" sz="1600" dirty="0">
                <a:latin typeface="Simplified Arabic" panose="02020603050405020304" pitchFamily="18" charset="-78"/>
                <a:cs typeface="Simplified Arabic" panose="02020603050405020304" pitchFamily="18" charset="-78"/>
              </a:rPr>
              <a:t>الناحية العملية تفرض أن يكون هدف نظام المراقبة على نوعية العمل هو منع أو تقليل وقوع الأخطاء أو الانحرافات وليس مجرد فحص الإنجاز الفعلي وإجراء التصحيحات اللازمة. </a:t>
            </a:r>
            <a:r>
              <a:rPr lang="ar-JO" sz="1600" b="1" u="sng" dirty="0">
                <a:latin typeface="Simplified Arabic" panose="02020603050405020304" pitchFamily="18" charset="-78"/>
                <a:cs typeface="Simplified Arabic" panose="02020603050405020304" pitchFamily="18" charset="-78"/>
              </a:rPr>
              <a:t>اي انه من الضروري أن يكون هدف نظام الرقابة على نوعية العمل نظام رقابة إيجابي وليس سلبي أو بوليسي. </a:t>
            </a:r>
            <a:endParaRPr lang="ar-SA" sz="1600" b="1" u="sng" dirty="0">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lvl="0" algn="ctr"/>
            <a:r>
              <a:rPr lang="ar-JO" sz="2400" dirty="0">
                <a:cs typeface="+mj-cs"/>
              </a:rPr>
              <a:t>انواع الرقابة حسب نوع وسائل جمع الحقائق</a:t>
            </a:r>
            <a:endParaRPr sz="2400" dirty="0">
              <a:cs typeface="+mj-cs"/>
            </a:endParaRPr>
          </a:p>
        </p:txBody>
      </p:sp>
      <p:sp>
        <p:nvSpPr>
          <p:cNvPr id="152" name="Google Shape;152;p2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GB"/>
            </a:fld>
            <a:endParaRPr dirty="0"/>
          </a:p>
        </p:txBody>
      </p:sp>
      <p:sp>
        <p:nvSpPr>
          <p:cNvPr id="5" name="مستطيل 4"/>
          <p:cNvSpPr/>
          <p:nvPr/>
        </p:nvSpPr>
        <p:spPr>
          <a:xfrm>
            <a:off x="971600" y="1347614"/>
            <a:ext cx="7056784" cy="615553"/>
          </a:xfrm>
          <a:prstGeom prst="rect">
            <a:avLst/>
          </a:prstGeom>
        </p:spPr>
        <p:txBody>
          <a:bodyPr wrap="square">
            <a:spAutoFit/>
          </a:bodyPr>
          <a:lstStyle/>
          <a:p>
            <a:pPr algn="r" rtl="1"/>
            <a:endParaRPr lang="ar-SA" sz="1600" dirty="0"/>
          </a:p>
          <a:p>
            <a:pPr algn="r" rtl="1"/>
            <a:endParaRPr lang="ar-SA" sz="1800" dirty="0"/>
          </a:p>
        </p:txBody>
      </p:sp>
      <p:sp>
        <p:nvSpPr>
          <p:cNvPr id="2" name="Rectangle 1"/>
          <p:cNvSpPr/>
          <p:nvPr/>
        </p:nvSpPr>
        <p:spPr>
          <a:xfrm>
            <a:off x="875832" y="1779662"/>
            <a:ext cx="701818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1800" b="1" dirty="0">
                <a:solidFill>
                  <a:srgbClr val="002060"/>
                </a:solidFill>
              </a:rPr>
              <a:t>الرقابة على الوثائق والمستندات والسجلات</a:t>
            </a:r>
            <a:endParaRPr lang="ar-SA" sz="1800" b="1" dirty="0">
              <a:solidFill>
                <a:srgbClr val="002060"/>
              </a:solidFill>
            </a:endParaRPr>
          </a:p>
        </p:txBody>
      </p:sp>
      <p:sp>
        <p:nvSpPr>
          <p:cNvPr id="8" name="Rectangle 7"/>
          <p:cNvSpPr/>
          <p:nvPr/>
        </p:nvSpPr>
        <p:spPr>
          <a:xfrm>
            <a:off x="875939" y="3147814"/>
            <a:ext cx="7018077"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1800" b="1" dirty="0">
                <a:solidFill>
                  <a:srgbClr val="002060"/>
                </a:solidFill>
                <a:latin typeface="Simplified Arabic" panose="02020603050405020304" pitchFamily="18" charset="-78"/>
                <a:cs typeface="Simplified Arabic" panose="02020603050405020304" pitchFamily="18" charset="-78"/>
              </a:rPr>
              <a:t>الرقابة على سلوك العاملين وادائهم للعمل</a:t>
            </a:r>
            <a:endParaRPr lang="ar-SA" sz="1800" b="1" dirty="0">
              <a:solidFill>
                <a:srgbClr val="002060"/>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lvl="0" algn="ctr" rtl="1">
              <a:buClr>
                <a:srgbClr val="000000"/>
              </a:buClr>
              <a:buSzTx/>
            </a:pPr>
            <a:r>
              <a:rPr lang="ar-JO" sz="2400" dirty="0">
                <a:solidFill>
                  <a:schemeClr val="bg1"/>
                </a:solidFill>
                <a:latin typeface="Simplified Arabic" panose="02020603050405020304" pitchFamily="18" charset="-78"/>
                <a:ea typeface="+mn-ea"/>
                <a:cs typeface="Simplified Arabic" panose="02020603050405020304" pitchFamily="18" charset="-78"/>
                <a:sym typeface="Arial" panose="020B0604020202020204"/>
              </a:rPr>
              <a:t>الرقابة على الوثائق والمستندات والسجلات</a:t>
            </a:r>
            <a:endParaRPr lang="ar-SA" sz="2400" dirty="0">
              <a:solidFill>
                <a:schemeClr val="bg1"/>
              </a:solidFill>
              <a:latin typeface="Simplified Arabic" panose="02020603050405020304" pitchFamily="18" charset="-78"/>
              <a:ea typeface="+mn-ea"/>
              <a:cs typeface="Simplified Arabic" panose="02020603050405020304" pitchFamily="18" charset="-78"/>
              <a:sym typeface="Arial" panose="020B0604020202020204"/>
            </a:endParaRPr>
          </a:p>
        </p:txBody>
      </p:sp>
      <p:sp>
        <p:nvSpPr>
          <p:cNvPr id="152" name="Google Shape;152;p2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GB"/>
            </a:fld>
            <a:endParaRPr dirty="0"/>
          </a:p>
        </p:txBody>
      </p:sp>
      <p:sp>
        <p:nvSpPr>
          <p:cNvPr id="5" name="مستطيل 4"/>
          <p:cNvSpPr/>
          <p:nvPr/>
        </p:nvSpPr>
        <p:spPr>
          <a:xfrm>
            <a:off x="611560" y="1320125"/>
            <a:ext cx="7848872" cy="2554545"/>
          </a:xfrm>
          <a:prstGeom prst="rect">
            <a:avLst/>
          </a:prstGeom>
        </p:spPr>
        <p:txBody>
          <a:bodyPr wrap="square">
            <a:spAutoFit/>
          </a:bodyPr>
          <a:lstStyle/>
          <a:p>
            <a:pPr marL="285750" indent="-285750" algn="just" rtl="1">
              <a:buFont typeface="Wingdings" panose="05000000000000000000" pitchFamily="2" charset="2"/>
              <a:buChar char="ü"/>
            </a:pPr>
            <a:r>
              <a:rPr lang="ar-JO" sz="1600" b="1" u="sng" dirty="0"/>
              <a:t>ويتمثل هذا النوع من الرقابة على الوثائق والسجلات الموجودة في المنظمة أي فحص المستندات والتثبت من صحتها وتحركها وفقا للإجراءات المرسومة. </a:t>
            </a:r>
            <a:endParaRPr lang="ar-JO" sz="1600" b="1" u="sng" dirty="0"/>
          </a:p>
          <a:p>
            <a:pPr marL="285750" indent="-285750" algn="just" rtl="1">
              <a:buFont typeface="Wingdings" panose="05000000000000000000" pitchFamily="2" charset="2"/>
              <a:buChar char="ü"/>
            </a:pPr>
            <a:endParaRPr lang="ar-JO" sz="1600" b="1" u="sng" dirty="0"/>
          </a:p>
          <a:p>
            <a:pPr marL="285750" indent="-285750" algn="just" rtl="1">
              <a:buFont typeface="Wingdings" panose="05000000000000000000" pitchFamily="2" charset="2"/>
              <a:buChar char="ü"/>
            </a:pPr>
            <a:r>
              <a:rPr lang="ar-JO" sz="1600" dirty="0"/>
              <a:t>تشكل الوثائق والمستندات والسجلات وسيلة أخرى من وسائل الرقابة الإدارية، فمن خلال هذه الوثائق الرسمية يمكن التوصل إلى فهم سير العمل داخل المنظمة.</a:t>
            </a:r>
            <a:endParaRPr lang="ar-JO" sz="1600" dirty="0"/>
          </a:p>
          <a:p>
            <a:pPr marL="285750" indent="-285750" algn="just" rtl="1">
              <a:buFont typeface="Wingdings" panose="05000000000000000000" pitchFamily="2" charset="2"/>
              <a:buChar char="ü"/>
            </a:pPr>
            <a:endParaRPr lang="ar-JO" sz="1600" dirty="0"/>
          </a:p>
          <a:p>
            <a:pPr marL="285750" indent="-285750" algn="just" rtl="1">
              <a:buFont typeface="Wingdings" panose="05000000000000000000" pitchFamily="2" charset="2"/>
              <a:buChar char="ü"/>
            </a:pPr>
            <a:r>
              <a:rPr lang="ar-JO" sz="1600" dirty="0"/>
              <a:t>هذه الوسيلة الرقابية قد نشأت وطبقت على نطاق واسع في المنظمات الكبيرة في الإدارة العامة منذ قديم الزمان.</a:t>
            </a:r>
            <a:endParaRPr lang="ar-JO" sz="1600" dirty="0"/>
          </a:p>
          <a:p>
            <a:pPr algn="just" rtl="1"/>
            <a:endParaRPr lang="ar-JO" sz="1600" dirty="0"/>
          </a:p>
          <a:p>
            <a:pPr marL="285750" indent="-285750" algn="just" rtl="1">
              <a:buFont typeface="Wingdings" panose="05000000000000000000" pitchFamily="2" charset="2"/>
              <a:buChar char="ü"/>
            </a:pPr>
            <a:r>
              <a:rPr lang="ar-JO" sz="1600" dirty="0"/>
              <a:t> بالرغم من أن تطبيق هذه الوسيلة في الإدارة العامة تعد من الوسائل القديمة، إلا أنها اثبتت فائدتها المحققة في التأكد أن التصرفات والإجراءات تسير وفقا للوائح والأنظمة والتعليمات المعمول بها بما يكفل تحقيق الأهداف.</a:t>
            </a:r>
            <a:endParaRPr lang="ar-SA" sz="1600" b="1" u="sng" dirty="0">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lvl="0" algn="ctr" rtl="1">
              <a:buClr>
                <a:srgbClr val="000000"/>
              </a:buClr>
              <a:buSzTx/>
            </a:pPr>
            <a:r>
              <a:rPr lang="ar-JO" sz="2400" dirty="0">
                <a:solidFill>
                  <a:schemeClr val="bg1"/>
                </a:solidFill>
                <a:latin typeface="Simplified Arabic" panose="02020603050405020304" pitchFamily="18" charset="-78"/>
                <a:ea typeface="+mn-ea"/>
                <a:cs typeface="Simplified Arabic" panose="02020603050405020304" pitchFamily="18" charset="-78"/>
                <a:sym typeface="Arial" panose="020B0604020202020204"/>
              </a:rPr>
              <a:t>الرقابة على سلوك العاملين وادائهم للعمل</a:t>
            </a:r>
            <a:endParaRPr lang="ar-SA" sz="2400" dirty="0">
              <a:solidFill>
                <a:schemeClr val="bg1"/>
              </a:solidFill>
              <a:latin typeface="Simplified Arabic" panose="02020603050405020304" pitchFamily="18" charset="-78"/>
              <a:ea typeface="+mn-ea"/>
              <a:cs typeface="Simplified Arabic" panose="02020603050405020304" pitchFamily="18" charset="-78"/>
              <a:sym typeface="Arial" panose="020B0604020202020204"/>
            </a:endParaRPr>
          </a:p>
        </p:txBody>
      </p:sp>
      <p:sp>
        <p:nvSpPr>
          <p:cNvPr id="152" name="Google Shape;152;p2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GB"/>
            </a:fld>
            <a:endParaRPr dirty="0"/>
          </a:p>
        </p:txBody>
      </p:sp>
      <p:sp>
        <p:nvSpPr>
          <p:cNvPr id="5" name="مستطيل 4"/>
          <p:cNvSpPr/>
          <p:nvPr/>
        </p:nvSpPr>
        <p:spPr>
          <a:xfrm>
            <a:off x="611560" y="1320125"/>
            <a:ext cx="7848872" cy="2308324"/>
          </a:xfrm>
          <a:prstGeom prst="rect">
            <a:avLst/>
          </a:prstGeom>
        </p:spPr>
        <p:txBody>
          <a:bodyPr wrap="square">
            <a:spAutoFit/>
          </a:bodyPr>
          <a:lstStyle/>
          <a:p>
            <a:pPr marL="285750" indent="-285750" algn="just" rtl="1">
              <a:buFont typeface="Wingdings" panose="05000000000000000000" pitchFamily="2" charset="2"/>
              <a:buChar char="ü"/>
            </a:pPr>
            <a:r>
              <a:rPr lang="ar-JO" sz="1600" b="1" u="sng" dirty="0"/>
              <a:t>يعتمد هذا النوع من الرقابة على الملاحظة الشخصية لسلوك العاملين وأدائهم للعمل. </a:t>
            </a:r>
            <a:endParaRPr lang="ar-JO" sz="1600" b="1" u="sng" dirty="0"/>
          </a:p>
          <a:p>
            <a:pPr marL="285750" indent="-285750" algn="just" rtl="1">
              <a:buFont typeface="Wingdings" panose="05000000000000000000" pitchFamily="2" charset="2"/>
              <a:buChar char="ü"/>
            </a:pPr>
            <a:endParaRPr lang="ar-JO" sz="1600" b="1" u="sng" dirty="0"/>
          </a:p>
          <a:p>
            <a:pPr marL="285750" indent="-285750" algn="just" rtl="1">
              <a:buFont typeface="Wingdings" panose="05000000000000000000" pitchFamily="2" charset="2"/>
              <a:buChar char="ü"/>
            </a:pPr>
            <a:r>
              <a:rPr lang="ar-JO" sz="1600" dirty="0"/>
              <a:t>تعتبر الملاحظة الشخصية من أحسن الوسائل لجمع المعلومات عن سلوك العاملين وأدائهم للعمل، إذ يقوم المسؤول عن المراقبة بنفسه لمشاهدة ما يجري في ظروف طبيعية تماما مما يزيد في دقة المعلومات التي يحصل عليها عن طريق الملاحظة الشخصية.</a:t>
            </a:r>
            <a:endParaRPr lang="ar-JO" sz="1600" dirty="0"/>
          </a:p>
          <a:p>
            <a:pPr algn="just" rtl="1"/>
            <a:endParaRPr lang="ar-JO" sz="1600" dirty="0"/>
          </a:p>
          <a:p>
            <a:pPr marL="285750" indent="-285750" algn="just" rtl="1">
              <a:buFont typeface="Wingdings" panose="05000000000000000000" pitchFamily="2" charset="2"/>
              <a:buChar char="ü"/>
            </a:pPr>
            <a:r>
              <a:rPr lang="ar-JO" sz="1600" dirty="0"/>
              <a:t> هناك أدوات يمكن استخدامها للحصول على صورة واقعية لسلوك العاملين مثل: أدوات التسجيل والكاميرات والأشرطة والتسجيلات والفيديوتيب وغيرها.</a:t>
            </a:r>
            <a:endParaRPr lang="ar-JO" sz="1600" dirty="0"/>
          </a:p>
          <a:p>
            <a:pPr algn="just" rtl="1"/>
            <a:r>
              <a:rPr lang="ar-JO" sz="1600" dirty="0"/>
              <a:t> </a:t>
            </a:r>
            <a:endParaRPr lang="ar-SA" sz="1600" b="1" u="sng" dirty="0">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lvl="0" algn="ctr" rtl="1">
              <a:buClr>
                <a:srgbClr val="000000"/>
              </a:buClr>
              <a:buSzTx/>
            </a:pPr>
            <a:r>
              <a:rPr lang="ar-JO" sz="2400" dirty="0">
                <a:solidFill>
                  <a:schemeClr val="bg1"/>
                </a:solidFill>
                <a:latin typeface="Simplified Arabic" panose="02020603050405020304" pitchFamily="18" charset="-78"/>
                <a:ea typeface="+mn-ea"/>
                <a:cs typeface="Simplified Arabic" panose="02020603050405020304" pitchFamily="18" charset="-78"/>
                <a:sym typeface="Arial" panose="020B0604020202020204"/>
              </a:rPr>
              <a:t>الرقابة على سلوك العاملين وادائهم للعمل</a:t>
            </a:r>
            <a:endParaRPr lang="ar-SA" sz="2400" dirty="0">
              <a:solidFill>
                <a:schemeClr val="bg1"/>
              </a:solidFill>
              <a:latin typeface="Simplified Arabic" panose="02020603050405020304" pitchFamily="18" charset="-78"/>
              <a:ea typeface="+mn-ea"/>
              <a:cs typeface="Simplified Arabic" panose="02020603050405020304" pitchFamily="18" charset="-78"/>
              <a:sym typeface="Arial" panose="020B0604020202020204"/>
            </a:endParaRPr>
          </a:p>
        </p:txBody>
      </p:sp>
      <p:sp>
        <p:nvSpPr>
          <p:cNvPr id="152" name="Google Shape;152;p2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GB"/>
            </a:fld>
            <a:endParaRPr dirty="0"/>
          </a:p>
        </p:txBody>
      </p:sp>
      <p:sp>
        <p:nvSpPr>
          <p:cNvPr id="5" name="مستطيل 4"/>
          <p:cNvSpPr/>
          <p:nvPr/>
        </p:nvSpPr>
        <p:spPr>
          <a:xfrm>
            <a:off x="611560" y="1320125"/>
            <a:ext cx="7848872" cy="3293209"/>
          </a:xfrm>
          <a:prstGeom prst="rect">
            <a:avLst/>
          </a:prstGeom>
        </p:spPr>
        <p:txBody>
          <a:bodyPr wrap="square">
            <a:spAutoFit/>
          </a:bodyPr>
          <a:lstStyle/>
          <a:p>
            <a:pPr marL="285750" indent="-285750" algn="just" rtl="1">
              <a:buFont typeface="Wingdings" panose="05000000000000000000" pitchFamily="2" charset="2"/>
              <a:buChar char="ü"/>
            </a:pPr>
            <a:r>
              <a:rPr lang="ar-JO" sz="1600" b="1" u="sng" dirty="0"/>
              <a:t>هذه بعض النواحي الهامة التي يمكن استخدام الملاحظة الشخصية لأعمال المنظمة كوسيلة رقابية وهي كالتالي</a:t>
            </a:r>
            <a:r>
              <a:rPr lang="ar-JO" sz="1600" dirty="0"/>
              <a:t>:</a:t>
            </a:r>
            <a:endParaRPr lang="ar-JO" sz="1600" dirty="0"/>
          </a:p>
          <a:p>
            <a:pPr marL="342900" indent="-342900" algn="just" rtl="1">
              <a:buFont typeface="+mj-lt"/>
              <a:buAutoNum type="arabicPeriod"/>
            </a:pPr>
            <a:r>
              <a:rPr lang="ar-JO" sz="1600" dirty="0"/>
              <a:t> الرقابة على عمل كل وظيفة، أي مراجعة العمل الذي يقوم به كل موظف مراجعة كاملة. </a:t>
            </a:r>
            <a:endParaRPr lang="ar-JO" sz="1600" dirty="0"/>
          </a:p>
          <a:p>
            <a:pPr marL="342900" indent="-342900" algn="just" rtl="1">
              <a:buFont typeface="+mj-lt"/>
              <a:buAutoNum type="arabicPeriod"/>
            </a:pPr>
            <a:r>
              <a:rPr lang="ar-JO" sz="1600" dirty="0"/>
              <a:t>الرقابة على سير المعاملات من البداية حتى النهاية.</a:t>
            </a:r>
            <a:endParaRPr lang="ar-JO" sz="1600" dirty="0"/>
          </a:p>
          <a:p>
            <a:pPr marL="342900" indent="-342900" algn="just" rtl="1">
              <a:buFont typeface="+mj-lt"/>
              <a:buAutoNum type="arabicPeriod"/>
            </a:pPr>
            <a:r>
              <a:rPr lang="ar-JO" sz="1600" dirty="0"/>
              <a:t>التثبت من عدد المرات التي يشار فيها إلى السجلات والقيود. </a:t>
            </a:r>
            <a:endParaRPr lang="ar-JO" sz="1600" dirty="0"/>
          </a:p>
          <a:p>
            <a:pPr marL="342900" indent="-342900" algn="just" rtl="1">
              <a:buFont typeface="+mj-lt"/>
              <a:buAutoNum type="arabicPeriod"/>
            </a:pPr>
            <a:r>
              <a:rPr lang="ar-JO" sz="1600" dirty="0"/>
              <a:t>فحص بعض المعاملات المنجزة. </a:t>
            </a:r>
            <a:endParaRPr lang="ar-JO" sz="1600" dirty="0"/>
          </a:p>
          <a:p>
            <a:pPr marL="342900" indent="-342900" algn="just" rtl="1">
              <a:buFont typeface="+mj-lt"/>
              <a:buAutoNum type="arabicPeriod"/>
            </a:pPr>
            <a:r>
              <a:rPr lang="ar-JO" sz="1600" dirty="0"/>
              <a:t>قياس مقررات العمل الذي انجزه موظف أو جماعة من الموظفين خلال مدة معينة.</a:t>
            </a:r>
            <a:endParaRPr lang="ar-JO" sz="1600" dirty="0"/>
          </a:p>
          <a:p>
            <a:pPr marL="342900" indent="-342900" algn="just" rtl="1">
              <a:buFont typeface="+mj-lt"/>
              <a:buAutoNum type="arabicPeriod"/>
            </a:pPr>
            <a:r>
              <a:rPr lang="ar-JO" sz="1600" dirty="0"/>
              <a:t>الرقابة على تنظيم الملفات وطرق حفظها.</a:t>
            </a:r>
            <a:endParaRPr lang="ar-JO" sz="1600" dirty="0"/>
          </a:p>
          <a:p>
            <a:pPr marL="342900" indent="-342900" algn="just" rtl="1">
              <a:buFont typeface="+mj-lt"/>
              <a:buAutoNum type="arabicPeriod"/>
            </a:pPr>
            <a:r>
              <a:rPr lang="ar-JO" sz="1600" dirty="0"/>
              <a:t>الرقابة على ترتيب المكتب وتنظيم المستودعات. </a:t>
            </a:r>
            <a:endParaRPr lang="ar-JO" sz="1600" dirty="0"/>
          </a:p>
          <a:p>
            <a:pPr marL="342900" indent="-342900" algn="just" rtl="1">
              <a:buFont typeface="+mj-lt"/>
              <a:buAutoNum type="arabicPeriod"/>
            </a:pPr>
            <a:r>
              <a:rPr lang="ar-JO" sz="1600" dirty="0"/>
              <a:t>الرقابة على وسائل الاتصال المستخدمة في العمل. </a:t>
            </a:r>
            <a:endParaRPr lang="ar-JO" sz="1600" dirty="0"/>
          </a:p>
          <a:p>
            <a:pPr marL="342900" indent="-342900" algn="just" rtl="1">
              <a:buFont typeface="+mj-lt"/>
              <a:buAutoNum type="arabicPeriod"/>
            </a:pPr>
            <a:r>
              <a:rPr lang="ar-JO" sz="1600" dirty="0"/>
              <a:t>الرقابة على الظروف المادية للعمل من ناحية الإنارة والتدفئة والتبريد. </a:t>
            </a:r>
            <a:endParaRPr lang="ar-JO" sz="1600" dirty="0"/>
          </a:p>
          <a:p>
            <a:pPr marL="342900" indent="-342900" algn="just" rtl="1">
              <a:buFont typeface="Wingdings" panose="05000000000000000000" pitchFamily="2" charset="2"/>
              <a:buChar char="v"/>
            </a:pPr>
            <a:r>
              <a:rPr lang="ar-JO" sz="1600" b="1" u="sng" dirty="0"/>
              <a:t>من الأمثلة على هذا النوع من الرقابة تلك الرقابة على الأفراد الذين يقومون بالأعمال اليدوية أو الأعمال الجسمانية التي لا تتطلب مهارات خاصة أو خبرات سابقة إلا أنهم في حاجة إلى الملاحظة المستمرة والتوجيهات والإرشادات المفصلة من المشرفين.</a:t>
            </a:r>
            <a:endParaRPr lang="ar-SA" sz="1600" b="1" u="sng" dirty="0">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body" idx="1"/>
          </p:nvPr>
        </p:nvSpPr>
        <p:spPr>
          <a:xfrm>
            <a:off x="611560" y="1347614"/>
            <a:ext cx="7704856" cy="3168352"/>
          </a:xfrm>
          <a:prstGeom prst="rect">
            <a:avLst/>
          </a:prstGeom>
        </p:spPr>
        <p:txBody>
          <a:bodyPr spcFirstLastPara="1" wrap="square" lIns="91425" tIns="91425" rIns="91425" bIns="91425" anchor="t" anchorCtr="0">
            <a:noAutofit/>
          </a:bodyPr>
          <a:lstStyle/>
          <a:p>
            <a:pPr marL="342900" lvl="0" indent="-342900" algn="r" rtl="1">
              <a:buFont typeface="+mj-lt"/>
              <a:buAutoNum type="arabicPeriod"/>
            </a:pPr>
            <a:r>
              <a:rPr lang="ar-JO" sz="2300" b="1" dirty="0">
                <a:solidFill>
                  <a:schemeClr val="tx1">
                    <a:lumMod val="50000"/>
                  </a:schemeClr>
                </a:solidFill>
                <a:latin typeface="Simplified Arabic" panose="02020603050405020304" pitchFamily="18" charset="-78"/>
                <a:cs typeface="Simplified Arabic" panose="02020603050405020304" pitchFamily="18" charset="-78"/>
              </a:rPr>
              <a:t>حسب المدى الزمني للتنفيذ</a:t>
            </a:r>
            <a:endParaRPr lang="ar-JO" sz="2300" b="1" dirty="0">
              <a:solidFill>
                <a:schemeClr val="tx1">
                  <a:lumMod val="50000"/>
                </a:schemeClr>
              </a:solidFill>
              <a:latin typeface="Simplified Arabic" panose="02020603050405020304" pitchFamily="18" charset="-78"/>
              <a:cs typeface="Simplified Arabic" panose="02020603050405020304" pitchFamily="18" charset="-78"/>
            </a:endParaRPr>
          </a:p>
          <a:p>
            <a:pPr marL="342900" lvl="0" indent="-342900" algn="r" rtl="1">
              <a:buFont typeface="+mj-lt"/>
              <a:buAutoNum type="arabicPeriod"/>
            </a:pPr>
            <a:r>
              <a:rPr lang="ar-JO" sz="2300" b="1" dirty="0">
                <a:solidFill>
                  <a:schemeClr val="tx1">
                    <a:lumMod val="50000"/>
                  </a:schemeClr>
                </a:solidFill>
                <a:latin typeface="Simplified Arabic" panose="02020603050405020304" pitchFamily="18" charset="-78"/>
                <a:cs typeface="Simplified Arabic" panose="02020603050405020304" pitchFamily="18" charset="-78"/>
              </a:rPr>
              <a:t>حسب اهدافها</a:t>
            </a:r>
            <a:endParaRPr lang="ar-JO" sz="2300" b="1" dirty="0">
              <a:solidFill>
                <a:schemeClr val="tx1">
                  <a:lumMod val="50000"/>
                </a:schemeClr>
              </a:solidFill>
              <a:latin typeface="Simplified Arabic" panose="02020603050405020304" pitchFamily="18" charset="-78"/>
              <a:cs typeface="Simplified Arabic" panose="02020603050405020304" pitchFamily="18" charset="-78"/>
            </a:endParaRPr>
          </a:p>
          <a:p>
            <a:pPr marL="342900" lvl="0" indent="-342900" algn="r" rtl="1">
              <a:buFont typeface="+mj-lt"/>
              <a:buAutoNum type="arabicPeriod"/>
            </a:pPr>
            <a:r>
              <a:rPr lang="ar-JO" sz="2300" b="1" dirty="0">
                <a:solidFill>
                  <a:schemeClr val="tx1">
                    <a:lumMod val="50000"/>
                  </a:schemeClr>
                </a:solidFill>
                <a:latin typeface="Simplified Arabic" panose="02020603050405020304" pitchFamily="18" charset="-78"/>
                <a:cs typeface="Simplified Arabic" panose="02020603050405020304" pitchFamily="18" charset="-78"/>
              </a:rPr>
              <a:t>حسب النشاطات التي يتم مراقبتها (او الرقابة حسب التخصص)</a:t>
            </a:r>
            <a:endParaRPr lang="ar-JO" sz="2300" b="1" dirty="0">
              <a:solidFill>
                <a:schemeClr val="tx1">
                  <a:lumMod val="50000"/>
                </a:schemeClr>
              </a:solidFill>
              <a:latin typeface="Simplified Arabic" panose="02020603050405020304" pitchFamily="18" charset="-78"/>
              <a:cs typeface="Simplified Arabic" panose="02020603050405020304" pitchFamily="18" charset="-78"/>
            </a:endParaRPr>
          </a:p>
          <a:p>
            <a:pPr marL="342900" lvl="0" indent="-342900" algn="r" rtl="1">
              <a:buFont typeface="+mj-lt"/>
              <a:buAutoNum type="arabicPeriod"/>
            </a:pPr>
            <a:r>
              <a:rPr lang="ar-JO" sz="2300" b="1" dirty="0">
                <a:solidFill>
                  <a:schemeClr val="tx1">
                    <a:lumMod val="50000"/>
                  </a:schemeClr>
                </a:solidFill>
                <a:latin typeface="Simplified Arabic" panose="02020603050405020304" pitchFamily="18" charset="-78"/>
                <a:cs typeface="Simplified Arabic" panose="02020603050405020304" pitchFamily="18" charset="-78"/>
              </a:rPr>
              <a:t>حسب كمية العمل ونوعيته</a:t>
            </a:r>
            <a:endParaRPr lang="ar-JO" sz="2300" b="1" dirty="0">
              <a:solidFill>
                <a:schemeClr val="tx1">
                  <a:lumMod val="50000"/>
                </a:schemeClr>
              </a:solidFill>
              <a:latin typeface="Simplified Arabic" panose="02020603050405020304" pitchFamily="18" charset="-78"/>
              <a:cs typeface="Simplified Arabic" panose="02020603050405020304" pitchFamily="18" charset="-78"/>
            </a:endParaRPr>
          </a:p>
          <a:p>
            <a:pPr marL="342900" lvl="0" indent="-342900" algn="r" rtl="1">
              <a:buFont typeface="+mj-lt"/>
              <a:buAutoNum type="arabicPeriod"/>
            </a:pPr>
            <a:r>
              <a:rPr lang="ar-JO" sz="2300" b="1" dirty="0">
                <a:solidFill>
                  <a:schemeClr val="tx1">
                    <a:lumMod val="50000"/>
                  </a:schemeClr>
                </a:solidFill>
                <a:latin typeface="Simplified Arabic" panose="02020603050405020304" pitchFamily="18" charset="-78"/>
                <a:cs typeface="Simplified Arabic" panose="02020603050405020304" pitchFamily="18" charset="-78"/>
              </a:rPr>
              <a:t>حسب وسائل جمع الحقائق</a:t>
            </a:r>
            <a:endParaRPr lang="ar-JO" sz="2300" b="1" dirty="0">
              <a:solidFill>
                <a:schemeClr val="tx1">
                  <a:lumMod val="50000"/>
                </a:schemeClr>
              </a:solidFill>
              <a:latin typeface="Simplified Arabic" panose="02020603050405020304" pitchFamily="18" charset="-78"/>
              <a:cs typeface="Simplified Arabic" panose="02020603050405020304" pitchFamily="18" charset="-78"/>
            </a:endParaRPr>
          </a:p>
          <a:p>
            <a:pPr marL="342900" lvl="0" indent="-342900" algn="r" rtl="1">
              <a:buFont typeface="+mj-lt"/>
              <a:buAutoNum type="arabicPeriod"/>
            </a:pPr>
            <a:r>
              <a:rPr lang="ar-JO" sz="2300" b="1" dirty="0">
                <a:solidFill>
                  <a:schemeClr val="tx1">
                    <a:lumMod val="50000"/>
                  </a:schemeClr>
                </a:solidFill>
                <a:latin typeface="Simplified Arabic" panose="02020603050405020304" pitchFamily="18" charset="-78"/>
                <a:cs typeface="Simplified Arabic" panose="02020603050405020304" pitchFamily="18" charset="-78"/>
              </a:rPr>
              <a:t>انواع اخرى متنوعة في الرقابة</a:t>
            </a:r>
            <a:endParaRPr lang="ar-JO" sz="2300" b="1" dirty="0">
              <a:solidFill>
                <a:schemeClr val="tx1">
                  <a:lumMod val="50000"/>
                </a:schemeClr>
              </a:solidFill>
              <a:latin typeface="Simplified Arabic" panose="02020603050405020304" pitchFamily="18" charset="-78"/>
              <a:cs typeface="Simplified Arabic" panose="02020603050405020304" pitchFamily="18" charset="-78"/>
            </a:endParaRPr>
          </a:p>
          <a:p>
            <a:pPr marL="342900" lvl="0" indent="-342900" algn="r" rtl="1">
              <a:buFont typeface="+mj-lt"/>
              <a:buAutoNum type="arabicPeriod"/>
            </a:pPr>
            <a:r>
              <a:rPr lang="ar-JO" sz="2300" b="1" dirty="0">
                <a:solidFill>
                  <a:schemeClr val="tx1">
                    <a:lumMod val="50000"/>
                  </a:schemeClr>
                </a:solidFill>
                <a:latin typeface="Simplified Arabic" panose="02020603050405020304" pitchFamily="18" charset="-78"/>
                <a:cs typeface="Simplified Arabic" panose="02020603050405020304" pitchFamily="18" charset="-78"/>
              </a:rPr>
              <a:t>حسب مصادرها</a:t>
            </a:r>
            <a:endParaRPr lang="ar-JO" sz="2300" b="1" dirty="0">
              <a:solidFill>
                <a:schemeClr val="tx1">
                  <a:lumMod val="50000"/>
                </a:schemeClr>
              </a:solidFill>
              <a:latin typeface="Simplified Arabic" panose="02020603050405020304" pitchFamily="18" charset="-78"/>
              <a:cs typeface="Simplified Arabic" panose="02020603050405020304" pitchFamily="18" charset="-78"/>
            </a:endParaRPr>
          </a:p>
          <a:p>
            <a:pPr marL="342900" lvl="0" indent="-342900" algn="r" rtl="1">
              <a:buFont typeface="+mj-lt"/>
              <a:buAutoNum type="arabicPeriod"/>
            </a:pPr>
            <a:endParaRPr sz="1800" dirty="0">
              <a:latin typeface="Arabic Typesetting" panose="03020402040406030203" pitchFamily="66" charset="-78"/>
              <a:cs typeface="+mn-cs"/>
            </a:endParaRPr>
          </a:p>
        </p:txBody>
      </p:sp>
      <p:sp>
        <p:nvSpPr>
          <p:cNvPr id="92" name="Google Shape;92;p1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3" name="Google Shape;93;p15"/>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lvl="0" algn="ctr"/>
            <a:r>
              <a:rPr lang="ar-JO" sz="3200" dirty="0">
                <a:latin typeface="Simplified Arabic" panose="02020603050405020304" pitchFamily="18" charset="-78"/>
                <a:cs typeface="Simplified Arabic" panose="02020603050405020304" pitchFamily="18" charset="-78"/>
              </a:rPr>
              <a:t>انواع الرقابة</a:t>
            </a:r>
            <a:endParaRPr sz="3200" dirty="0">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lvl="0" algn="ctr" rtl="1">
              <a:buClr>
                <a:srgbClr val="000000"/>
              </a:buClr>
              <a:buSzTx/>
            </a:pPr>
            <a:r>
              <a:rPr lang="ar-JO" sz="2400" dirty="0">
                <a:solidFill>
                  <a:srgbClr val="FFFFFF"/>
                </a:solidFill>
                <a:latin typeface="Simplified Arabic" panose="02020603050405020304" pitchFamily="18" charset="-78"/>
                <a:cs typeface="Simplified Arabic" panose="02020603050405020304" pitchFamily="18" charset="-78"/>
                <a:sym typeface="Arial" panose="020B0604020202020204"/>
              </a:rPr>
              <a:t>سادساً:انواع اخرى متنوعة في الرقابة</a:t>
            </a:r>
            <a:endParaRPr lang="ar-SA" sz="2400" dirty="0">
              <a:solidFill>
                <a:srgbClr val="FFFFFF"/>
              </a:solidFill>
              <a:latin typeface="Simplified Arabic" panose="02020603050405020304" pitchFamily="18" charset="-78"/>
              <a:cs typeface="Simplified Arabic" panose="02020603050405020304" pitchFamily="18" charset="-78"/>
              <a:sym typeface="Arial" panose="020B0604020202020204"/>
            </a:endParaRPr>
          </a:p>
        </p:txBody>
      </p:sp>
      <p:sp>
        <p:nvSpPr>
          <p:cNvPr id="152" name="Google Shape;152;p2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a:ln>
                  <a:noFill/>
                </a:ln>
                <a:solidFill>
                  <a:srgbClr val="FFFFFF"/>
                </a:solidFill>
                <a:effectLst/>
                <a:uLnTx/>
                <a:uFillTx/>
                <a:latin typeface="Montserrat" panose="00000500000000000000"/>
                <a:sym typeface="Montserrat" panose="00000500000000000000"/>
              </a:rPr>
            </a:fld>
            <a:endParaRPr kumimoji="0" sz="1200" b="0" i="0" u="none" strike="noStrike" kern="0" cap="none" spc="0" normalizeH="0" baseline="0" noProof="0" dirty="0">
              <a:ln>
                <a:noFill/>
              </a:ln>
              <a:solidFill>
                <a:srgbClr val="FFFFFF"/>
              </a:solidFill>
              <a:effectLst/>
              <a:uLnTx/>
              <a:uFillTx/>
              <a:latin typeface="Montserrat" panose="00000500000000000000"/>
              <a:sym typeface="Montserrat" panose="00000500000000000000"/>
            </a:endParaRPr>
          </a:p>
        </p:txBody>
      </p:sp>
      <p:sp>
        <p:nvSpPr>
          <p:cNvPr id="5" name="مستطيل 4"/>
          <p:cNvSpPr/>
          <p:nvPr/>
        </p:nvSpPr>
        <p:spPr>
          <a:xfrm>
            <a:off x="611560" y="1320125"/>
            <a:ext cx="7848872" cy="2800767"/>
          </a:xfrm>
          <a:prstGeom prst="rect">
            <a:avLst/>
          </a:prstGeom>
        </p:spPr>
        <p:txBody>
          <a:bodyPr wrap="square">
            <a:spAutoFit/>
          </a:bodyPr>
          <a:lstStyle/>
          <a:p>
            <a:pPr marL="342900" indent="-342900" algn="just" rtl="1">
              <a:buFont typeface="+mj-lt"/>
              <a:buAutoNum type="arabicPeriod"/>
            </a:pPr>
            <a:r>
              <a:rPr lang="ar-JO" sz="1600" b="1" dirty="0">
                <a:latin typeface="Simplified Arabic" panose="02020603050405020304" pitchFamily="18" charset="-78"/>
                <a:cs typeface="Simplified Arabic" panose="02020603050405020304" pitchFamily="18" charset="-78"/>
              </a:rPr>
              <a:t>الرقابة الشاملة </a:t>
            </a:r>
            <a:r>
              <a:rPr lang="ar-JO" sz="1600" dirty="0">
                <a:latin typeface="Simplified Arabic" panose="02020603050405020304" pitchFamily="18" charset="-78"/>
                <a:cs typeface="Simplified Arabic" panose="02020603050405020304" pitchFamily="18" charset="-78"/>
              </a:rPr>
              <a:t>بحيث تشمل الرقابة على جميع الأعمال (أو النتائج الكلية) الموكولة إلى فرد أو مجموعة من الأفراد أو وحدة أو منظمة.</a:t>
            </a: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dirty="0">
                <a:latin typeface="Simplified Arabic" panose="02020603050405020304" pitchFamily="18" charset="-78"/>
                <a:cs typeface="Simplified Arabic" panose="02020603050405020304" pitchFamily="18" charset="-78"/>
              </a:rPr>
              <a:t> </a:t>
            </a:r>
            <a:r>
              <a:rPr lang="ar-JO" sz="1600" b="1" dirty="0">
                <a:latin typeface="Simplified Arabic" panose="02020603050405020304" pitchFamily="18" charset="-78"/>
                <a:cs typeface="Simplified Arabic" panose="02020603050405020304" pitchFamily="18" charset="-78"/>
              </a:rPr>
              <a:t>الرقابة الجزئية </a:t>
            </a:r>
            <a:r>
              <a:rPr lang="ar-JO" sz="1600" dirty="0">
                <a:latin typeface="Simplified Arabic" panose="02020603050405020304" pitchFamily="18" charset="-78"/>
                <a:cs typeface="Simplified Arabic" panose="02020603050405020304" pitchFamily="18" charset="-78"/>
              </a:rPr>
              <a:t>بحيث تستهدف الرقابة على قسم معين من الأعمال. </a:t>
            </a: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b="1" dirty="0">
                <a:latin typeface="Simplified Arabic" panose="02020603050405020304" pitchFamily="18" charset="-78"/>
                <a:cs typeface="Simplified Arabic" panose="02020603050405020304" pitchFamily="18" charset="-78"/>
              </a:rPr>
              <a:t>الرقابة التفصيلية الجزئية </a:t>
            </a:r>
            <a:r>
              <a:rPr lang="ar-JO" sz="1600" dirty="0">
                <a:latin typeface="Simplified Arabic" panose="02020603050405020304" pitchFamily="18" charset="-78"/>
                <a:cs typeface="Simplified Arabic" panose="02020603050405020304" pitchFamily="18" charset="-78"/>
              </a:rPr>
              <a:t>وتشمل الرقابة على الأعمال والنتائج التفصيلية المحدودة.</a:t>
            </a: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endParaRPr lang="ar-JO" sz="1600" b="1"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b="1" dirty="0">
                <a:latin typeface="Simplified Arabic" panose="02020603050405020304" pitchFamily="18" charset="-78"/>
                <a:cs typeface="Simplified Arabic" panose="02020603050405020304" pitchFamily="18" charset="-78"/>
              </a:rPr>
              <a:t> الرقابة الحقلية </a:t>
            </a:r>
            <a:r>
              <a:rPr lang="ar-JO" sz="1600" dirty="0">
                <a:latin typeface="Simplified Arabic" panose="02020603050405020304" pitchFamily="18" charset="-78"/>
                <a:cs typeface="Simplified Arabic" panose="02020603050405020304" pitchFamily="18" charset="-78"/>
              </a:rPr>
              <a:t>وهي الرقابة التي تتم في حقل العمل، حيث تتعدد الجهات التي تمارس فيها عملية التدقيق والفحص وإعادة النظر في الأعمال فتشمل فروع الوزارة في المناطق أو أجزاء المشروع في جهات مختلفة.</a:t>
            </a: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endParaRPr lang="ar-JO" sz="1600" dirty="0">
              <a:latin typeface="Simplified Arabic" panose="02020603050405020304" pitchFamily="18" charset="-78"/>
              <a:cs typeface="Simplified Arabic" panose="02020603050405020304" pitchFamily="18" charset="-78"/>
            </a:endParaRPr>
          </a:p>
          <a:p>
            <a:pPr marL="342900" indent="-342900" algn="just" rtl="1">
              <a:buFont typeface="+mj-lt"/>
              <a:buAutoNum type="arabicPeriod"/>
            </a:pPr>
            <a:r>
              <a:rPr lang="ar-JO" sz="1600" b="1" dirty="0">
                <a:latin typeface="Simplified Arabic" panose="02020603050405020304" pitchFamily="18" charset="-78"/>
                <a:cs typeface="Simplified Arabic" panose="02020603050405020304" pitchFamily="18" charset="-78"/>
              </a:rPr>
              <a:t>الرقابة المكتبية </a:t>
            </a:r>
            <a:r>
              <a:rPr lang="ar-JO" sz="1600" dirty="0">
                <a:latin typeface="Simplified Arabic" panose="02020603050405020304" pitchFamily="18" charset="-78"/>
                <a:cs typeface="Simplified Arabic" panose="02020603050405020304" pitchFamily="18" charset="-78"/>
              </a:rPr>
              <a:t>وهي الرقابة التي تتم داخل المنظمة التي تمارس التدقيق والفحص وإعادة النظر في الأعمال. </a:t>
            </a:r>
            <a:endParaRPr lang="ar-JO" sz="1600" b="1" u="sng" dirty="0">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lvl="0" algn="ctr"/>
            <a:r>
              <a:rPr lang="ar-JO" sz="2400" dirty="0">
                <a:cs typeface="+mj-cs"/>
              </a:rPr>
              <a:t>انواع الرقابة حسب مصادرها</a:t>
            </a:r>
            <a:endParaRPr sz="2400" dirty="0">
              <a:cs typeface="+mj-cs"/>
            </a:endParaRPr>
          </a:p>
        </p:txBody>
      </p:sp>
      <p:sp>
        <p:nvSpPr>
          <p:cNvPr id="152" name="Google Shape;152;p2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GB"/>
            </a:fld>
            <a:endParaRPr dirty="0"/>
          </a:p>
        </p:txBody>
      </p:sp>
      <p:sp>
        <p:nvSpPr>
          <p:cNvPr id="5" name="مستطيل 4"/>
          <p:cNvSpPr/>
          <p:nvPr/>
        </p:nvSpPr>
        <p:spPr>
          <a:xfrm>
            <a:off x="971600" y="1347614"/>
            <a:ext cx="7056784" cy="615553"/>
          </a:xfrm>
          <a:prstGeom prst="rect">
            <a:avLst/>
          </a:prstGeom>
        </p:spPr>
        <p:txBody>
          <a:bodyPr wrap="square">
            <a:spAutoFit/>
          </a:bodyPr>
          <a:lstStyle/>
          <a:p>
            <a:pPr algn="r" rtl="1"/>
            <a:endParaRPr lang="ar-SA" sz="1600" dirty="0"/>
          </a:p>
          <a:p>
            <a:pPr algn="r" rtl="1"/>
            <a:endParaRPr lang="ar-SA" sz="1800" dirty="0"/>
          </a:p>
        </p:txBody>
      </p:sp>
      <p:sp>
        <p:nvSpPr>
          <p:cNvPr id="2" name="Rectangle 1"/>
          <p:cNvSpPr/>
          <p:nvPr/>
        </p:nvSpPr>
        <p:spPr>
          <a:xfrm>
            <a:off x="875832" y="1527634"/>
            <a:ext cx="7018184" cy="615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2400" b="1" dirty="0">
                <a:solidFill>
                  <a:schemeClr val="tx1">
                    <a:lumMod val="50000"/>
                  </a:schemeClr>
                </a:solidFill>
                <a:latin typeface="Simplified Arabic" panose="02020603050405020304" pitchFamily="18" charset="-78"/>
                <a:cs typeface="Simplified Arabic" panose="02020603050405020304" pitchFamily="18" charset="-78"/>
              </a:rPr>
              <a:t>أي الرقابة في عمل الجهاز الحكومي وفقا لموقع الجهاز الذي يمارسها</a:t>
            </a:r>
            <a:endParaRPr lang="ar-SA" sz="2400" b="1" dirty="0">
              <a:solidFill>
                <a:schemeClr val="tx1">
                  <a:lumMod val="50000"/>
                </a:schemeClr>
              </a:solidFill>
              <a:latin typeface="Simplified Arabic" panose="02020603050405020304" pitchFamily="18" charset="-78"/>
              <a:cs typeface="Simplified Arabic" panose="02020603050405020304" pitchFamily="18" charset="-78"/>
            </a:endParaRPr>
          </a:p>
        </p:txBody>
      </p:sp>
      <p:sp>
        <p:nvSpPr>
          <p:cNvPr id="3" name="Rectangle 2"/>
          <p:cNvSpPr/>
          <p:nvPr/>
        </p:nvSpPr>
        <p:spPr>
          <a:xfrm>
            <a:off x="875938" y="2427191"/>
            <a:ext cx="7018077" cy="615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75832" y="3435846"/>
            <a:ext cx="705678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solidFill>
                  <a:srgbClr val="002060"/>
                </a:solidFill>
                <a:latin typeface="Simplified Arabic" panose="02020603050405020304" pitchFamily="18" charset="-78"/>
                <a:cs typeface="Simplified Arabic" panose="02020603050405020304" pitchFamily="18" charset="-78"/>
              </a:rPr>
              <a:t>الرقابة الخارجية</a:t>
            </a:r>
            <a:endParaRPr lang="ar-SA" sz="2400" b="1" dirty="0">
              <a:solidFill>
                <a:srgbClr val="002060"/>
              </a:solidFill>
              <a:latin typeface="Simplified Arabic" panose="02020603050405020304" pitchFamily="18" charset="-78"/>
              <a:cs typeface="Simplified Arabic" panose="02020603050405020304" pitchFamily="18" charset="-78"/>
            </a:endParaRPr>
          </a:p>
        </p:txBody>
      </p:sp>
      <p:sp>
        <p:nvSpPr>
          <p:cNvPr id="8" name="Rectangle 7"/>
          <p:cNvSpPr/>
          <p:nvPr/>
        </p:nvSpPr>
        <p:spPr>
          <a:xfrm>
            <a:off x="875939" y="2384761"/>
            <a:ext cx="7018077" cy="657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2400" b="1" dirty="0">
                <a:solidFill>
                  <a:srgbClr val="002060"/>
                </a:solidFill>
                <a:latin typeface="Simplified Arabic" panose="02020603050405020304" pitchFamily="18" charset="-78"/>
                <a:cs typeface="Simplified Arabic" panose="02020603050405020304" pitchFamily="18" charset="-78"/>
              </a:rPr>
              <a:t>الرقابة الداخلية</a:t>
            </a:r>
            <a:endParaRPr lang="ar-SA" sz="2400" b="1" dirty="0">
              <a:solidFill>
                <a:srgbClr val="002060"/>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3946" y="-166199"/>
            <a:ext cx="9527946" cy="5356854"/>
          </a:xfrm>
          <a:prstGeom prst="rect">
            <a:avLst/>
          </a:prstGeom>
        </p:spPr>
      </p:pic>
      <p:sp>
        <p:nvSpPr>
          <p:cNvPr id="4" name="مستطيل 3"/>
          <p:cNvSpPr/>
          <p:nvPr/>
        </p:nvSpPr>
        <p:spPr>
          <a:xfrm>
            <a:off x="-252536" y="36486"/>
            <a:ext cx="4104456" cy="461665"/>
          </a:xfrm>
          <a:prstGeom prst="rect">
            <a:avLst/>
          </a:prstGeom>
        </p:spPr>
        <p:txBody>
          <a:bodyPr wrap="square">
            <a:spAutoFit/>
          </a:bodyPr>
          <a:lstStyle/>
          <a:p>
            <a:pPr algn="ctr" rtl="1"/>
            <a:r>
              <a:rPr lang="ar-JO" sz="2400" b="1" dirty="0">
                <a:solidFill>
                  <a:schemeClr val="bg1"/>
                </a:solidFill>
                <a:latin typeface="Simplified Arabic" panose="02020603050405020304" pitchFamily="18" charset="-78"/>
                <a:cs typeface="Simplified Arabic" panose="02020603050405020304" pitchFamily="18" charset="-78"/>
              </a:rPr>
              <a:t>سابعاً:انواع الرقابة حسب مصادرها</a:t>
            </a:r>
            <a:endParaRPr lang="ar-SA" sz="2400" b="1" dirty="0">
              <a:solidFill>
                <a:schemeClr val="bg1"/>
              </a:solidFill>
              <a:latin typeface="Simplified Arabic" panose="02020603050405020304" pitchFamily="18" charset="-78"/>
              <a:cs typeface="Simplified Arabic" panose="02020603050405020304" pitchFamily="18" charset="-78"/>
            </a:endParaRPr>
          </a:p>
        </p:txBody>
      </p:sp>
      <p:sp>
        <p:nvSpPr>
          <p:cNvPr id="6" name="Google Shape;90;p15"/>
          <p:cNvSpPr txBox="1"/>
          <p:nvPr/>
        </p:nvSpPr>
        <p:spPr>
          <a:xfrm>
            <a:off x="407633" y="985687"/>
            <a:ext cx="7056784" cy="4204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rtl="1"/>
            <a:endParaRPr lang="ar-SA" sz="2000" b="1" dirty="0">
              <a:solidFill>
                <a:schemeClr val="accent1">
                  <a:lumMod val="50000"/>
                </a:schemeClr>
              </a:solidFill>
              <a:latin typeface="Arabic Typesetting" panose="03020402040406030203" pitchFamily="66" charset="-78"/>
              <a:cs typeface="+mn-cs"/>
            </a:endParaRPr>
          </a:p>
        </p:txBody>
      </p:sp>
      <p:sp>
        <p:nvSpPr>
          <p:cNvPr id="5" name="Rectangle 4"/>
          <p:cNvSpPr/>
          <p:nvPr/>
        </p:nvSpPr>
        <p:spPr>
          <a:xfrm>
            <a:off x="683568" y="985687"/>
            <a:ext cx="6552728" cy="2862322"/>
          </a:xfrm>
          <a:prstGeom prst="rect">
            <a:avLst/>
          </a:prstGeom>
        </p:spPr>
        <p:txBody>
          <a:bodyPr wrap="square">
            <a:spAutoFit/>
          </a:bodyPr>
          <a:lstStyle/>
          <a:p>
            <a:pPr marL="342900" indent="-342900" algn="just" rtl="1">
              <a:buFont typeface="Wingdings" panose="05000000000000000000" pitchFamily="2" charset="2"/>
              <a:buChar char="q"/>
            </a:pPr>
            <a:r>
              <a:rPr lang="ar-JO" sz="1800" b="1" u="sng" dirty="0">
                <a:solidFill>
                  <a:srgbClr val="FF0000"/>
                </a:solidFill>
                <a:latin typeface="Simplified Arabic" panose="02020603050405020304" pitchFamily="18" charset="-78"/>
                <a:cs typeface="Simplified Arabic" panose="02020603050405020304" pitchFamily="18" charset="-78"/>
              </a:rPr>
              <a:t>رقابة داخلية </a:t>
            </a:r>
            <a:r>
              <a:rPr lang="en-US" sz="1800" b="1" u="sng" dirty="0" err="1">
                <a:solidFill>
                  <a:srgbClr val="FF0000"/>
                </a:solidFill>
                <a:latin typeface="Simplified Arabic" panose="02020603050405020304" pitchFamily="18" charset="-78"/>
                <a:cs typeface="Simplified Arabic" panose="02020603050405020304" pitchFamily="18" charset="-78"/>
              </a:rPr>
              <a:t>Intermal</a:t>
            </a:r>
            <a:r>
              <a:rPr lang="en-US" sz="1800" b="1" u="sng" dirty="0">
                <a:solidFill>
                  <a:srgbClr val="FF0000"/>
                </a:solidFill>
                <a:latin typeface="Simplified Arabic" panose="02020603050405020304" pitchFamily="18" charset="-78"/>
                <a:cs typeface="Simplified Arabic" panose="02020603050405020304" pitchFamily="18" charset="-78"/>
              </a:rPr>
              <a:t> Control </a:t>
            </a:r>
            <a:r>
              <a:rPr lang="ar-JO" sz="1800" b="1" u="sng" dirty="0">
                <a:solidFill>
                  <a:srgbClr val="FF0000"/>
                </a:solidFill>
                <a:latin typeface="Simplified Arabic" panose="02020603050405020304" pitchFamily="18" charset="-78"/>
                <a:cs typeface="Simplified Arabic" panose="02020603050405020304" pitchFamily="18" charset="-78"/>
              </a:rPr>
              <a:t> :</a:t>
            </a:r>
            <a:r>
              <a:rPr lang="ar-JO" sz="1600" dirty="0">
                <a:latin typeface="Simplified Arabic" panose="02020603050405020304" pitchFamily="18" charset="-78"/>
                <a:cs typeface="Simplified Arabic" panose="02020603050405020304" pitchFamily="18" charset="-78"/>
              </a:rPr>
              <a:t>تمارس من داخل الجهاز نفسه عن طريق الأدوات والوسائل الرقابية المختلفة ،</a:t>
            </a:r>
            <a:r>
              <a:rPr lang="ar-JO" sz="1600" b="1" u="sng" dirty="0">
                <a:latin typeface="Simplified Arabic" panose="02020603050405020304" pitchFamily="18" charset="-78"/>
                <a:cs typeface="Simplified Arabic" panose="02020603050405020304" pitchFamily="18" charset="-78"/>
              </a:rPr>
              <a:t>ومهمة الرقابة الداخلية </a:t>
            </a:r>
            <a:r>
              <a:rPr lang="ar-JO" sz="1600" dirty="0">
                <a:latin typeface="Simplified Arabic" panose="02020603050405020304" pitchFamily="18" charset="-78"/>
                <a:cs typeface="Simplified Arabic" panose="02020603050405020304" pitchFamily="18" charset="-78"/>
              </a:rPr>
              <a:t>التأكد من مطابقة سير العمل وإجراءاته للأهداف المقررة مسبقا ومحاولة الكشف عن الانحرافات والأخطاء والتحري لمعرفة أسبابها واتخاذ القرارات والإجراءات اللازمة لتصحيحها. </a:t>
            </a:r>
            <a:endParaRPr lang="ar-JO" sz="1600" dirty="0">
              <a:latin typeface="Simplified Arabic" panose="02020603050405020304" pitchFamily="18" charset="-78"/>
              <a:cs typeface="Simplified Arabic" panose="02020603050405020304" pitchFamily="18" charset="-78"/>
            </a:endParaRPr>
          </a:p>
          <a:p>
            <a:pPr marL="342900" indent="-342900" algn="just" rtl="1">
              <a:buFont typeface="Wingdings" panose="05000000000000000000" pitchFamily="2" charset="2"/>
              <a:buChar char="q"/>
            </a:pPr>
            <a:r>
              <a:rPr lang="ar-JO" sz="1800" b="1" u="sng" dirty="0">
                <a:solidFill>
                  <a:srgbClr val="FF0000"/>
                </a:solidFill>
                <a:latin typeface="Simplified Arabic" panose="02020603050405020304" pitchFamily="18" charset="-78"/>
                <a:cs typeface="Simplified Arabic" panose="02020603050405020304" pitchFamily="18" charset="-78"/>
              </a:rPr>
              <a:t>الرقابة الخارجية </a:t>
            </a:r>
            <a:r>
              <a:rPr lang="en-US" sz="1800" b="1" u="sng" dirty="0">
                <a:solidFill>
                  <a:srgbClr val="FF0000"/>
                </a:solidFill>
                <a:latin typeface="Simplified Arabic" panose="02020603050405020304" pitchFamily="18" charset="-78"/>
                <a:cs typeface="Simplified Arabic" panose="02020603050405020304" pitchFamily="18" charset="-78"/>
              </a:rPr>
              <a:t>External Control </a:t>
            </a:r>
            <a:r>
              <a:rPr lang="ar-JO" sz="1800" b="1" u="sng" dirty="0">
                <a:solidFill>
                  <a:srgbClr val="FF0000"/>
                </a:solidFill>
                <a:latin typeface="Simplified Arabic" panose="02020603050405020304" pitchFamily="18" charset="-78"/>
                <a:cs typeface="Simplified Arabic" panose="02020603050405020304" pitchFamily="18" charset="-78"/>
              </a:rPr>
              <a:t>: </a:t>
            </a:r>
            <a:r>
              <a:rPr lang="ar-JO" sz="1600" dirty="0">
                <a:latin typeface="Simplified Arabic" panose="02020603050405020304" pitchFamily="18" charset="-78"/>
                <a:cs typeface="Simplified Arabic" panose="02020603050405020304" pitchFamily="18" charset="-78"/>
              </a:rPr>
              <a:t>التي تمارس عن طريق أجهزة الرقابة الإدارية والمالية المستقلة والمتخصصة وغير خاضعة للسلطة التنفيذية</a:t>
            </a:r>
            <a:r>
              <a:rPr lang="ar-JO" sz="1600" b="1" u="sng" dirty="0">
                <a:latin typeface="Simplified Arabic" panose="02020603050405020304" pitchFamily="18" charset="-78"/>
                <a:cs typeface="Simplified Arabic" panose="02020603050405020304" pitchFamily="18" charset="-78"/>
              </a:rPr>
              <a:t>.</a:t>
            </a:r>
            <a:endParaRPr lang="ar-JO" sz="1600" b="1" u="sng" dirty="0">
              <a:latin typeface="Simplified Arabic" panose="02020603050405020304" pitchFamily="18" charset="-78"/>
              <a:cs typeface="Simplified Arabic" panose="02020603050405020304" pitchFamily="18" charset="-78"/>
            </a:endParaRPr>
          </a:p>
          <a:p>
            <a:pPr algn="just" rtl="1"/>
            <a:endParaRPr lang="ar-JO" sz="1600" b="1" u="sng" dirty="0">
              <a:latin typeface="Simplified Arabic" panose="02020603050405020304" pitchFamily="18" charset="-78"/>
              <a:cs typeface="Simplified Arabic" panose="02020603050405020304" pitchFamily="18" charset="-78"/>
            </a:endParaRPr>
          </a:p>
          <a:p>
            <a:pPr marL="342900" indent="-342900" algn="just" rtl="1">
              <a:buFont typeface="Wingdings" panose="05000000000000000000" pitchFamily="2" charset="2"/>
              <a:buChar char="ü"/>
            </a:pPr>
            <a:r>
              <a:rPr lang="ar-JO" sz="1600" b="1" u="sng" dirty="0">
                <a:latin typeface="Simplified Arabic" panose="02020603050405020304" pitchFamily="18" charset="-78"/>
                <a:cs typeface="Simplified Arabic" panose="02020603050405020304" pitchFamily="18" charset="-78"/>
              </a:rPr>
              <a:t>مهمة الرقابة الخارجية </a:t>
            </a:r>
            <a:endParaRPr lang="ar-JO" sz="1600" b="1" u="sng" dirty="0">
              <a:latin typeface="Simplified Arabic" panose="02020603050405020304" pitchFamily="18" charset="-78"/>
              <a:cs typeface="Simplified Arabic" panose="02020603050405020304" pitchFamily="18" charset="-78"/>
            </a:endParaRPr>
          </a:p>
          <a:p>
            <a:pPr marL="342900" indent="-342900" algn="just" rtl="1">
              <a:buFont typeface="Wingdings" panose="05000000000000000000" pitchFamily="2" charset="2"/>
              <a:buChar char="ü"/>
            </a:pPr>
            <a:r>
              <a:rPr lang="ar-JO" sz="1600" dirty="0">
                <a:latin typeface="Simplified Arabic" panose="02020603050405020304" pitchFamily="18" charset="-78"/>
                <a:cs typeface="Simplified Arabic" panose="02020603050405020304" pitchFamily="18" charset="-78"/>
              </a:rPr>
              <a:t>ينصرف إلى الأمور المتعلقة بالسياسة العامة والقانون والنواحي المالية.</a:t>
            </a:r>
            <a:endParaRPr lang="ar-JO" sz="1600" dirty="0">
              <a:latin typeface="Simplified Arabic" panose="02020603050405020304" pitchFamily="18" charset="-78"/>
              <a:cs typeface="Simplified Arabic" panose="02020603050405020304" pitchFamily="18" charset="-78"/>
            </a:endParaRPr>
          </a:p>
          <a:p>
            <a:pPr marL="342900" indent="-342900" algn="just" rtl="1">
              <a:buFont typeface="Wingdings" panose="05000000000000000000" pitchFamily="2" charset="2"/>
              <a:buChar char="ü"/>
            </a:pPr>
            <a:r>
              <a:rPr lang="ar-JO" sz="1600" dirty="0">
                <a:latin typeface="Simplified Arabic" panose="02020603050405020304" pitchFamily="18" charset="-78"/>
                <a:cs typeface="Simplified Arabic" panose="02020603050405020304" pitchFamily="18" charset="-78"/>
              </a:rPr>
              <a:t>بمعنى آخر تكون مهمة الرقابة الخارجية التأكد من شرعية وقانونية التصرفات من خلال ضمان التزام القوانين المعمول بها، و</a:t>
            </a:r>
            <a:r>
              <a:rPr lang="ar-JO" sz="1600" dirty="0"/>
              <a:t>نظم الخدمة المتبعة واللوائح والاعتمادات المالية.</a:t>
            </a:r>
            <a:endParaRPr lang="ar-JO" sz="1600" b="1" u="sng" dirty="0">
              <a:effectLst/>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3946" y="-166199"/>
            <a:ext cx="9527946" cy="5356854"/>
          </a:xfrm>
          <a:prstGeom prst="rect">
            <a:avLst/>
          </a:prstGeom>
        </p:spPr>
      </p:pic>
      <p:sp>
        <p:nvSpPr>
          <p:cNvPr id="4" name="مستطيل 3"/>
          <p:cNvSpPr/>
          <p:nvPr/>
        </p:nvSpPr>
        <p:spPr>
          <a:xfrm>
            <a:off x="-252536" y="36486"/>
            <a:ext cx="4104456" cy="461665"/>
          </a:xfrm>
          <a:prstGeom prst="rect">
            <a:avLst/>
          </a:prstGeom>
        </p:spPr>
        <p:txBody>
          <a:bodyPr wrap="square">
            <a:spAutoFit/>
          </a:bodyPr>
          <a:lstStyle/>
          <a:p>
            <a:pPr algn="ctr" rtl="1"/>
            <a:r>
              <a:rPr lang="ar-JO" sz="2400" b="1" dirty="0">
                <a:solidFill>
                  <a:schemeClr val="bg1"/>
                </a:solidFill>
                <a:latin typeface="Simplified Arabic" panose="02020603050405020304" pitchFamily="18" charset="-78"/>
                <a:cs typeface="Simplified Arabic" panose="02020603050405020304" pitchFamily="18" charset="-78"/>
              </a:rPr>
              <a:t>انواع الرقابة حسب مصادرها</a:t>
            </a:r>
            <a:endParaRPr lang="ar-SA" sz="2400" b="1" dirty="0">
              <a:solidFill>
                <a:schemeClr val="bg1"/>
              </a:solidFill>
              <a:latin typeface="Simplified Arabic" panose="02020603050405020304" pitchFamily="18" charset="-78"/>
              <a:cs typeface="Simplified Arabic" panose="02020603050405020304" pitchFamily="18" charset="-78"/>
            </a:endParaRPr>
          </a:p>
        </p:txBody>
      </p:sp>
      <p:sp>
        <p:nvSpPr>
          <p:cNvPr id="6" name="Google Shape;90;p15"/>
          <p:cNvSpPr txBox="1"/>
          <p:nvPr/>
        </p:nvSpPr>
        <p:spPr>
          <a:xfrm>
            <a:off x="407633" y="985687"/>
            <a:ext cx="7056784" cy="4204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rtl="1"/>
            <a:endParaRPr lang="ar-SA" sz="2000" b="1" dirty="0">
              <a:solidFill>
                <a:schemeClr val="accent1">
                  <a:lumMod val="50000"/>
                </a:schemeClr>
              </a:solidFill>
              <a:latin typeface="Arabic Typesetting" panose="03020402040406030203" pitchFamily="66" charset="-78"/>
              <a:cs typeface="+mn-cs"/>
            </a:endParaRPr>
          </a:p>
        </p:txBody>
      </p:sp>
      <p:sp>
        <p:nvSpPr>
          <p:cNvPr id="5" name="Rectangle 4"/>
          <p:cNvSpPr/>
          <p:nvPr/>
        </p:nvSpPr>
        <p:spPr>
          <a:xfrm>
            <a:off x="683568" y="843558"/>
            <a:ext cx="7082857" cy="923330"/>
          </a:xfrm>
          <a:prstGeom prst="rect">
            <a:avLst/>
          </a:prstGeom>
        </p:spPr>
        <p:txBody>
          <a:bodyPr wrap="square">
            <a:spAutoFit/>
          </a:bodyPr>
          <a:lstStyle/>
          <a:p>
            <a:pPr algn="just" rtl="1"/>
            <a:r>
              <a:rPr lang="ar-JO" sz="1800" dirty="0">
                <a:latin typeface="Simplified Arabic" panose="02020603050405020304" pitchFamily="18" charset="-78"/>
                <a:cs typeface="Simplified Arabic" panose="02020603050405020304" pitchFamily="18" charset="-78"/>
              </a:rPr>
              <a:t>يرى مارشال ديموك أن الرقابة الداخلية والخارجية محاولة لتحديد المساءلة الإدارية في نطاق استعمال السلطة الوظيفية، </a:t>
            </a:r>
            <a:r>
              <a:rPr lang="ar-JO" sz="1800" b="1" dirty="0">
                <a:latin typeface="Simplified Arabic" panose="02020603050405020304" pitchFamily="18" charset="-78"/>
                <a:cs typeface="Simplified Arabic" panose="02020603050405020304" pitchFamily="18" charset="-78"/>
              </a:rPr>
              <a:t>وقد قدم ديموك شكلا توضيحيا للعلاقة بين الرقابة التنفيذية الداخلية وبين مراحل الأنشطة الإدارية في العملية الإدارية على النحو التالي</a:t>
            </a:r>
            <a:r>
              <a:rPr lang="ar-JO" sz="1800" dirty="0">
                <a:latin typeface="Simplified Arabic" panose="02020603050405020304" pitchFamily="18" charset="-78"/>
                <a:cs typeface="Simplified Arabic" panose="02020603050405020304" pitchFamily="18" charset="-78"/>
              </a:rPr>
              <a:t>: </a:t>
            </a:r>
            <a:endParaRPr lang="ar-JO" sz="1800" dirty="0">
              <a:latin typeface="Simplified Arabic" panose="02020603050405020304" pitchFamily="18" charset="-78"/>
              <a:cs typeface="Simplified Arabic" panose="02020603050405020304" pitchFamily="18" charset="-78"/>
            </a:endParaRPr>
          </a:p>
        </p:txBody>
      </p:sp>
      <p:pic>
        <p:nvPicPr>
          <p:cNvPr id="8" name="Picture 7"/>
          <p:cNvPicPr>
            <a:picLocks noChangeAspect="1"/>
          </p:cNvPicPr>
          <p:nvPr/>
        </p:nvPicPr>
        <p:blipFill>
          <a:blip r:embed="rId2"/>
          <a:stretch>
            <a:fillRect/>
          </a:stretch>
        </p:blipFill>
        <p:spPr>
          <a:xfrm>
            <a:off x="2267745" y="1711828"/>
            <a:ext cx="3168352" cy="3153046"/>
          </a:xfrm>
          <a:prstGeom prst="rect">
            <a:avLst/>
          </a:prstGeom>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3946" y="-166199"/>
            <a:ext cx="9527946" cy="5356854"/>
          </a:xfrm>
          <a:prstGeom prst="rect">
            <a:avLst/>
          </a:prstGeom>
        </p:spPr>
      </p:pic>
      <p:sp>
        <p:nvSpPr>
          <p:cNvPr id="4" name="مستطيل 3"/>
          <p:cNvSpPr/>
          <p:nvPr/>
        </p:nvSpPr>
        <p:spPr>
          <a:xfrm>
            <a:off x="-252536" y="36486"/>
            <a:ext cx="4104456" cy="461665"/>
          </a:xfrm>
          <a:prstGeom prst="rect">
            <a:avLst/>
          </a:prstGeom>
        </p:spPr>
        <p:txBody>
          <a:bodyPr wrap="square">
            <a:spAutoFit/>
          </a:bodyPr>
          <a:lstStyle/>
          <a:p>
            <a:pPr algn="ctr" rtl="1"/>
            <a:r>
              <a:rPr lang="ar-JO" sz="2400" b="1" dirty="0">
                <a:solidFill>
                  <a:schemeClr val="bg1"/>
                </a:solidFill>
                <a:latin typeface="Simplified Arabic" panose="02020603050405020304" pitchFamily="18" charset="-78"/>
                <a:cs typeface="Simplified Arabic" panose="02020603050405020304" pitchFamily="18" charset="-78"/>
              </a:rPr>
              <a:t>انواع الرقابة حسب مصادرها</a:t>
            </a:r>
            <a:endParaRPr lang="ar-SA" sz="2400" b="1" dirty="0">
              <a:solidFill>
                <a:schemeClr val="bg1"/>
              </a:solidFill>
              <a:latin typeface="Simplified Arabic" panose="02020603050405020304" pitchFamily="18" charset="-78"/>
              <a:cs typeface="Simplified Arabic" panose="02020603050405020304" pitchFamily="18" charset="-78"/>
            </a:endParaRPr>
          </a:p>
        </p:txBody>
      </p:sp>
      <p:sp>
        <p:nvSpPr>
          <p:cNvPr id="6" name="Google Shape;90;p15"/>
          <p:cNvSpPr txBox="1"/>
          <p:nvPr/>
        </p:nvSpPr>
        <p:spPr>
          <a:xfrm>
            <a:off x="407633" y="985687"/>
            <a:ext cx="7056784" cy="4204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rtl="1"/>
            <a:endParaRPr lang="ar-SA" sz="2000" b="1" dirty="0">
              <a:solidFill>
                <a:schemeClr val="accent1">
                  <a:lumMod val="50000"/>
                </a:schemeClr>
              </a:solidFill>
              <a:latin typeface="Arabic Typesetting" panose="03020402040406030203" pitchFamily="66" charset="-78"/>
              <a:cs typeface="+mn-cs"/>
            </a:endParaRPr>
          </a:p>
        </p:txBody>
      </p:sp>
      <p:sp>
        <p:nvSpPr>
          <p:cNvPr id="5" name="Rectangle 4"/>
          <p:cNvSpPr/>
          <p:nvPr/>
        </p:nvSpPr>
        <p:spPr>
          <a:xfrm>
            <a:off x="683568" y="985687"/>
            <a:ext cx="6480720" cy="3416320"/>
          </a:xfrm>
          <a:prstGeom prst="rect">
            <a:avLst/>
          </a:prstGeom>
        </p:spPr>
        <p:txBody>
          <a:bodyPr wrap="square">
            <a:spAutoFit/>
          </a:bodyPr>
          <a:lstStyle/>
          <a:p>
            <a:pPr marL="342900" indent="-342900" algn="just" rtl="1">
              <a:buFont typeface="Wingdings" panose="05000000000000000000" pitchFamily="2" charset="2"/>
              <a:buChar char="q"/>
            </a:pPr>
            <a:r>
              <a:rPr lang="ar-JO" sz="1600" b="1" dirty="0">
                <a:latin typeface="Simplified Arabic" panose="02020603050405020304" pitchFamily="18" charset="-78"/>
                <a:cs typeface="Simplified Arabic" panose="02020603050405020304" pitchFamily="18" charset="-78"/>
              </a:rPr>
              <a:t>الغرض من كلا النوعين من الرقابة - داخلية وخارجية هو محاسبة الموظفين في الأجهزة الحكومية على الكيفية التي يؤدون بها أعمالهم.</a:t>
            </a:r>
            <a:endParaRPr lang="ar-JO" sz="1600" b="1" dirty="0">
              <a:latin typeface="Simplified Arabic" panose="02020603050405020304" pitchFamily="18" charset="-78"/>
              <a:cs typeface="Simplified Arabic" panose="02020603050405020304" pitchFamily="18" charset="-78"/>
            </a:endParaRPr>
          </a:p>
          <a:p>
            <a:pPr marL="342900" indent="-342900" algn="just" rtl="1">
              <a:buFont typeface="Wingdings" panose="05000000000000000000" pitchFamily="2" charset="2"/>
              <a:buChar char="q"/>
            </a:pPr>
            <a:endParaRPr lang="ar-JO" sz="1600" dirty="0">
              <a:latin typeface="Simplified Arabic" panose="02020603050405020304" pitchFamily="18" charset="-78"/>
              <a:cs typeface="Simplified Arabic" panose="02020603050405020304" pitchFamily="18" charset="-78"/>
            </a:endParaRPr>
          </a:p>
          <a:p>
            <a:pPr marL="342900" indent="-342900" algn="just" rtl="1">
              <a:buFont typeface="Wingdings" panose="05000000000000000000" pitchFamily="2" charset="2"/>
              <a:buChar char="q"/>
            </a:pPr>
            <a:r>
              <a:rPr lang="ar-JO" sz="1800" b="1" u="sng" dirty="0">
                <a:latin typeface="Simplified Arabic" panose="02020603050405020304" pitchFamily="18" charset="-78"/>
                <a:cs typeface="Simplified Arabic" panose="02020603050405020304" pitchFamily="18" charset="-78"/>
              </a:rPr>
              <a:t>الفرق الرئيسي بينهما هو</a:t>
            </a:r>
            <a:endParaRPr lang="ar-JO" sz="1800" b="1" u="sng" dirty="0">
              <a:latin typeface="Simplified Arabic" panose="02020603050405020304" pitchFamily="18" charset="-78"/>
              <a:cs typeface="Simplified Arabic" panose="02020603050405020304" pitchFamily="18" charset="-78"/>
            </a:endParaRPr>
          </a:p>
          <a:p>
            <a:pPr algn="just" rtl="1"/>
            <a:endParaRPr lang="ar-JO" sz="1800" b="1" u="sng" dirty="0">
              <a:latin typeface="Simplified Arabic" panose="02020603050405020304" pitchFamily="18" charset="-78"/>
              <a:cs typeface="Simplified Arabic" panose="02020603050405020304" pitchFamily="18" charset="-78"/>
            </a:endParaRPr>
          </a:p>
          <a:p>
            <a:pPr marL="342900" indent="-342900" algn="just" rtl="1">
              <a:buFont typeface="Wingdings" panose="05000000000000000000" pitchFamily="2" charset="2"/>
              <a:buChar char="q"/>
            </a:pPr>
            <a:r>
              <a:rPr lang="ar-JO" sz="1800" b="1" dirty="0">
                <a:latin typeface="Simplified Arabic" panose="02020603050405020304" pitchFamily="18" charset="-78"/>
                <a:cs typeface="Simplified Arabic" panose="02020603050405020304" pitchFamily="18" charset="-78"/>
              </a:rPr>
              <a:t>الرقابة الداخلية </a:t>
            </a:r>
            <a:r>
              <a:rPr lang="ar-JO" sz="1600" u="sng" dirty="0">
                <a:latin typeface="Simplified Arabic" panose="02020603050405020304" pitchFamily="18" charset="-78"/>
                <a:cs typeface="Simplified Arabic" panose="02020603050405020304" pitchFamily="18" charset="-78"/>
              </a:rPr>
              <a:t>تمارس من قبل الموظفين والرؤساء والمشرفين أنفسهم دونما تدخل من خارج السلطة التنفيذية والإدارية</a:t>
            </a:r>
            <a:r>
              <a:rPr lang="ar-JO" sz="1600" dirty="0">
                <a:latin typeface="Simplified Arabic" panose="02020603050405020304" pitchFamily="18" charset="-78"/>
                <a:cs typeface="Simplified Arabic" panose="02020603050405020304" pitchFamily="18" charset="-78"/>
              </a:rPr>
              <a:t>، وهي تعنى بالتالي بمشاكل كفاية الأداء في جميع الأجهزة الحكومية. </a:t>
            </a:r>
            <a:endParaRPr lang="ar-JO" sz="1600" dirty="0">
              <a:latin typeface="Simplified Arabic" panose="02020603050405020304" pitchFamily="18" charset="-78"/>
              <a:cs typeface="Simplified Arabic" panose="02020603050405020304" pitchFamily="18" charset="-78"/>
            </a:endParaRPr>
          </a:p>
          <a:p>
            <a:pPr algn="just" rtl="1"/>
            <a:endParaRPr lang="ar-JO" sz="1600" dirty="0">
              <a:latin typeface="Simplified Arabic" panose="02020603050405020304" pitchFamily="18" charset="-78"/>
              <a:cs typeface="Simplified Arabic" panose="02020603050405020304" pitchFamily="18" charset="-78"/>
            </a:endParaRPr>
          </a:p>
          <a:p>
            <a:pPr marL="342900" indent="-342900" algn="just" rtl="1">
              <a:buFont typeface="Wingdings" panose="05000000000000000000" pitchFamily="2" charset="2"/>
              <a:buChar char="q"/>
            </a:pPr>
            <a:r>
              <a:rPr lang="ar-JO" sz="1800" b="1" dirty="0">
                <a:latin typeface="Simplified Arabic" panose="02020603050405020304" pitchFamily="18" charset="-78"/>
                <a:cs typeface="Simplified Arabic" panose="02020603050405020304" pitchFamily="18" charset="-78"/>
              </a:rPr>
              <a:t>أما بالنسبة للرقابة الخارجية </a:t>
            </a:r>
            <a:r>
              <a:rPr lang="ar-JO" sz="1600" dirty="0">
                <a:latin typeface="Simplified Arabic" panose="02020603050405020304" pitchFamily="18" charset="-78"/>
                <a:cs typeface="Simplified Arabic" panose="02020603050405020304" pitchFamily="18" charset="-78"/>
              </a:rPr>
              <a:t>فهي في الحقيقة ذات طابع سياسي وقانوني في معظم الأحيان </a:t>
            </a:r>
            <a:r>
              <a:rPr lang="ar-JO" sz="1600" u="sng" dirty="0">
                <a:latin typeface="Simplified Arabic" panose="02020603050405020304" pitchFamily="18" charset="-78"/>
                <a:cs typeface="Simplified Arabic" panose="02020603050405020304" pitchFamily="18" charset="-78"/>
              </a:rPr>
              <a:t>وتمارس من قبل المحاكم القضائية والسلطة التشريعية والمواطنين،</a:t>
            </a:r>
            <a:r>
              <a:rPr lang="ar-JO" sz="1600" dirty="0">
                <a:latin typeface="Simplified Arabic" panose="02020603050405020304" pitchFamily="18" charset="-78"/>
                <a:cs typeface="Simplified Arabic" panose="02020603050405020304" pitchFamily="18" charset="-78"/>
              </a:rPr>
              <a:t> وهي تختص أساساً بقانونية تصرفات الموظفين ومدى استجابتهم وتمسكهم بالوسائل التي تضمن الالتزام بالقوانين واللوائح والأنظمة المعمول بها في الأجهزة الحكومية، حتى لا تنتقل السلطة التشريعية والقضائية بالتدريج إلى أيدي البيروقراطيين. </a:t>
            </a:r>
            <a:endParaRPr lang="ar-JO" sz="1600" b="1" u="sng" dirty="0">
              <a:effectLst/>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512" y="23048"/>
            <a:ext cx="9144000" cy="5140990"/>
          </a:xfrm>
          <a:prstGeom prst="rect">
            <a:avLst/>
          </a:prstGeom>
        </p:spPr>
      </p:pic>
      <p:sp>
        <p:nvSpPr>
          <p:cNvPr id="4" name="Rectangle 3"/>
          <p:cNvSpPr/>
          <p:nvPr/>
        </p:nvSpPr>
        <p:spPr>
          <a:xfrm>
            <a:off x="3452345" y="3597565"/>
            <a:ext cx="4932040" cy="338554"/>
          </a:xfrm>
          <a:prstGeom prst="rect">
            <a:avLst/>
          </a:prstGeom>
        </p:spPr>
        <p:txBody>
          <a:bodyPr wrap="square">
            <a:spAutoFit/>
          </a:bodyPr>
          <a:lstStyle/>
          <a:p>
            <a:pPr lvl="0" algn="just" rtl="1"/>
            <a:endParaRPr lang="ar-SA" sz="1600" b="1" dirty="0">
              <a:solidFill>
                <a:srgbClr val="E2E7E9">
                  <a:lumMod val="10000"/>
                </a:srgbClr>
              </a:solidFill>
              <a:latin typeface="Montserrat" panose="00000500000000000000"/>
              <a:ea typeface="Montserrat" panose="00000500000000000000"/>
              <a:cs typeface="Times New Roman" panose="02020603050405020304" pitchFamily="18" charset="0"/>
            </a:endParaRPr>
          </a:p>
        </p:txBody>
      </p:sp>
      <p:sp>
        <p:nvSpPr>
          <p:cNvPr id="6" name="Rectangle 5"/>
          <p:cNvSpPr/>
          <p:nvPr/>
        </p:nvSpPr>
        <p:spPr>
          <a:xfrm>
            <a:off x="851501" y="2293661"/>
            <a:ext cx="2220181" cy="523220"/>
          </a:xfrm>
          <a:prstGeom prst="rect">
            <a:avLst/>
          </a:prstGeom>
        </p:spPr>
        <p:txBody>
          <a:bodyPr wrap="square" anchor="b">
            <a:spAutoFit/>
          </a:bodyPr>
          <a:lstStyle/>
          <a:p>
            <a:pPr lvl="0" algn="ctr" rtl="1"/>
            <a:r>
              <a:rPr lang="ar-JO" sz="2800" b="1" dirty="0"/>
              <a:t>الرقابة الداخلية</a:t>
            </a:r>
            <a:endParaRPr lang="ar-SA" sz="2800" b="1" dirty="0"/>
          </a:p>
        </p:txBody>
      </p:sp>
      <p:sp>
        <p:nvSpPr>
          <p:cNvPr id="7" name="Rectangle 6"/>
          <p:cNvSpPr/>
          <p:nvPr/>
        </p:nvSpPr>
        <p:spPr>
          <a:xfrm>
            <a:off x="3563888" y="199301"/>
            <a:ext cx="5184576" cy="5140990"/>
          </a:xfrm>
          <a:prstGeom prst="rect">
            <a:avLst/>
          </a:prstGeom>
        </p:spPr>
        <p:txBody>
          <a:bodyPr wrap="square">
            <a:spAutoFit/>
          </a:bodyPr>
          <a:lstStyle/>
          <a:p>
            <a:pPr marL="457200" lvl="0" indent="-381000" algn="just" rtl="1">
              <a:spcBef>
                <a:spcPts val="600"/>
              </a:spcBef>
              <a:buClr>
                <a:srgbClr val="00BEF2"/>
              </a:buClr>
              <a:buSzPts val="2400"/>
              <a:buFont typeface="Wingdings" panose="05000000000000000000" pitchFamily="2" charset="2"/>
              <a:buChar char="v"/>
            </a:pPr>
            <a:r>
              <a:rPr lang="ar-JO" b="1" u="sng" dirty="0">
                <a:latin typeface="Simplified Arabic" panose="02020603050405020304" pitchFamily="18" charset="-78"/>
                <a:cs typeface="Simplified Arabic" panose="02020603050405020304" pitchFamily="18" charset="-78"/>
              </a:rPr>
              <a:t>يقصد بالرقابة الداخلية أنواع الرقابة التي تمارسها كل منظمة بنفسها على أوجه نشاطاتها التي تؤديها.</a:t>
            </a:r>
            <a:endParaRPr lang="ar-JO" b="1" u="sng"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بمعنى آخر فهي تلك الأساليب والسياسات الرقابية التي يتوصل إليها الرؤساء الإداريون لضمان تنفيذ التعليمات والأوامر الصادرة إلى مرؤوسيهم </a:t>
            </a:r>
            <a:r>
              <a:rPr lang="ar-JO" b="1" u="sng" dirty="0">
                <a:latin typeface="Simplified Arabic" panose="02020603050405020304" pitchFamily="18" charset="-78"/>
                <a:cs typeface="Simplified Arabic" panose="02020603050405020304" pitchFamily="18" charset="-78"/>
              </a:rPr>
              <a:t>أي الرقابة التابعة من الجهاز الإداري الحكومي نفسه </a:t>
            </a:r>
            <a:r>
              <a:rPr lang="ar-JO" dirty="0">
                <a:latin typeface="Simplified Arabic" panose="02020603050405020304" pitchFamily="18" charset="-78"/>
                <a:cs typeface="Simplified Arabic" panose="02020603050405020304" pitchFamily="18" charset="-78"/>
              </a:rPr>
              <a:t>على العمل المؤدى فيه، ويكن من حق هؤلاء الرؤساء محاسبة مرؤوسيهم عن الأخطاء التي يرتكبونها واتخاذ الإجراءات الكفيلة بتصحيحها. </a:t>
            </a:r>
            <a:endParaRPr lang="ar-JO"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الرقابة الداخلية تمتد عادة إلى جميع العمليات التي تؤديها المنظمة، كما تمتد خلال مستويات التنظيم المختلفة</a:t>
            </a:r>
            <a:r>
              <a:rPr lang="ar-JO" b="1" dirty="0">
                <a:latin typeface="Simplified Arabic" panose="02020603050405020304" pitchFamily="18" charset="-78"/>
                <a:cs typeface="Simplified Arabic" panose="02020603050405020304" pitchFamily="18" charset="-78"/>
              </a:rPr>
              <a:t> لذا، يطلق البعض عليها اسم الرقابة الرئاسية </a:t>
            </a:r>
            <a:r>
              <a:rPr lang="en-US" dirty="0">
                <a:latin typeface="Simplified Arabic" panose="02020603050405020304" pitchFamily="18" charset="-78"/>
                <a:cs typeface="Simplified Arabic" panose="02020603050405020304" pitchFamily="18" charset="-78"/>
              </a:rPr>
              <a:t>Hierarchical </a:t>
            </a:r>
            <a:r>
              <a:rPr lang="ar-JO" u="sng" dirty="0">
                <a:latin typeface="Simplified Arabic" panose="02020603050405020304" pitchFamily="18" charset="-78"/>
                <a:cs typeface="Simplified Arabic" panose="02020603050405020304" pitchFamily="18" charset="-78"/>
              </a:rPr>
              <a:t>حيث تقوم الدوائر الرئاسية بممارسة رقابتها وتدقيقها وملاحظاتها لنشاطات وقرارات الوحدات التابعة لها والتي تأتي دونها في السلم الإداري</a:t>
            </a:r>
            <a:r>
              <a:rPr lang="ar-JO" dirty="0">
                <a:latin typeface="Simplified Arabic" panose="02020603050405020304" pitchFamily="18" charset="-78"/>
                <a:cs typeface="Simplified Arabic" panose="02020603050405020304" pitchFamily="18" charset="-78"/>
              </a:rPr>
              <a:t>.</a:t>
            </a:r>
            <a:endParaRPr lang="ar-JO"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 </a:t>
            </a:r>
            <a:r>
              <a:rPr lang="ar-JO" b="1" u="sng" dirty="0">
                <a:latin typeface="Simplified Arabic" panose="02020603050405020304" pitchFamily="18" charset="-78"/>
                <a:cs typeface="Simplified Arabic" panose="02020603050405020304" pitchFamily="18" charset="-78"/>
              </a:rPr>
              <a:t>تعتبر الرقابة الداخلية في إحدى وجوهها رقابة ذاتية </a:t>
            </a:r>
            <a:r>
              <a:rPr lang="ar-JO" dirty="0">
                <a:latin typeface="Simplified Arabic" panose="02020603050405020304" pitchFamily="18" charset="-78"/>
                <a:cs typeface="Simplified Arabic" panose="02020603050405020304" pitchFamily="18" charset="-78"/>
              </a:rPr>
              <a:t>لأن التنظيمات نفسها هي التي تراقب أدائها وتقدر انجازها في ضوء المقاييس والمعايير المحددة التي تضعها لنفسها. </a:t>
            </a:r>
            <a:endParaRPr lang="ar-JO"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لهذه الرقابة أهميتها نظراً صدورها عن الإدارة ذاتها ويمكن أن تحقق نتائج فعالة تعجز الأنواع الأخرى من الرقابة عن تحقيقها لأنها أكثر خبرة ودراية من غيرها بأخطائها وأقدر على تصحيحها.</a:t>
            </a:r>
            <a:endParaRPr lang="ar-JO"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 وإن كان البعض يرى عدم جديتها نظراً لصعوبة مراقبة النفس، لكن الرقابة الذاتية يمكن أن تحقق الجدية والفائدة المتوخاة إذا كانت هذه الرقابة صادرة عن إيمان بأهمية وفائدة النقد الذاتي والوعي الأكيد بالمسؤولية الذاتية نتيجة اندفاع داخلي دون خوف من عقاب او طمع في جزاء أو نتيجة ضغط خارجي أو إكراه أو إجبار.</a:t>
            </a:r>
            <a:endParaRPr lang="ar-SA" b="1" dirty="0">
              <a:solidFill>
                <a:srgbClr val="E2E7E9">
                  <a:lumMod val="10000"/>
                </a:srgbClr>
              </a:solidFill>
              <a:latin typeface="Simplified Arabic" panose="02020603050405020304" pitchFamily="18" charset="-78"/>
              <a:ea typeface="Montserrat" panose="00000500000000000000"/>
              <a:cs typeface="Simplified Arabic" panose="02020603050405020304" pitchFamily="18" charset="-78"/>
              <a:sym typeface="Montserrat" panose="00000500000000000000"/>
            </a:endParaRP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512" y="23048"/>
            <a:ext cx="9144000" cy="5140990"/>
          </a:xfrm>
          <a:prstGeom prst="rect">
            <a:avLst/>
          </a:prstGeom>
        </p:spPr>
      </p:pic>
      <p:sp>
        <p:nvSpPr>
          <p:cNvPr id="4" name="Rectangle 3"/>
          <p:cNvSpPr/>
          <p:nvPr/>
        </p:nvSpPr>
        <p:spPr>
          <a:xfrm>
            <a:off x="3452345" y="3597565"/>
            <a:ext cx="4932040" cy="338554"/>
          </a:xfrm>
          <a:prstGeom prst="rect">
            <a:avLst/>
          </a:prstGeom>
        </p:spPr>
        <p:txBody>
          <a:bodyPr wrap="square">
            <a:spAutoFit/>
          </a:bodyPr>
          <a:lstStyle/>
          <a:p>
            <a:pPr lvl="0" algn="just" rtl="1"/>
            <a:endParaRPr lang="ar-SA" sz="1600" b="1" dirty="0">
              <a:solidFill>
                <a:srgbClr val="E2E7E9">
                  <a:lumMod val="10000"/>
                </a:srgbClr>
              </a:solidFill>
              <a:latin typeface="Montserrat" panose="00000500000000000000"/>
              <a:ea typeface="Montserrat" panose="00000500000000000000"/>
              <a:cs typeface="Times New Roman" panose="02020603050405020304" pitchFamily="18" charset="0"/>
            </a:endParaRPr>
          </a:p>
        </p:txBody>
      </p:sp>
      <p:sp>
        <p:nvSpPr>
          <p:cNvPr id="6" name="Rectangle 5"/>
          <p:cNvSpPr/>
          <p:nvPr/>
        </p:nvSpPr>
        <p:spPr>
          <a:xfrm>
            <a:off x="851501" y="2293661"/>
            <a:ext cx="2220181" cy="523220"/>
          </a:xfrm>
          <a:prstGeom prst="rect">
            <a:avLst/>
          </a:prstGeom>
        </p:spPr>
        <p:txBody>
          <a:bodyPr wrap="square" anchor="b">
            <a:spAutoFit/>
          </a:bodyPr>
          <a:lstStyle/>
          <a:p>
            <a:pPr lvl="0" algn="ctr" rtl="1"/>
            <a:r>
              <a:rPr lang="ar-JO" sz="2800" b="1" dirty="0"/>
              <a:t>الرقابة الداخلية</a:t>
            </a:r>
            <a:endParaRPr lang="ar-SA" sz="2800" b="1" dirty="0"/>
          </a:p>
        </p:txBody>
      </p:sp>
      <p:sp>
        <p:nvSpPr>
          <p:cNvPr id="7" name="Rectangle 6"/>
          <p:cNvSpPr/>
          <p:nvPr/>
        </p:nvSpPr>
        <p:spPr>
          <a:xfrm>
            <a:off x="3563888" y="23048"/>
            <a:ext cx="5004048" cy="5001369"/>
          </a:xfrm>
          <a:prstGeom prst="rect">
            <a:avLst/>
          </a:prstGeom>
        </p:spPr>
        <p:txBody>
          <a:bodyPr wrap="square">
            <a:spAutoFit/>
          </a:bodyPr>
          <a:lstStyle/>
          <a:p>
            <a:pPr marL="457200" lvl="0" indent="-381000" algn="just" rtl="1">
              <a:spcBef>
                <a:spcPts val="600"/>
              </a:spcBef>
              <a:buClr>
                <a:srgbClr val="00BEF2"/>
              </a:buClr>
              <a:buSzPts val="2400"/>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 </a:t>
            </a:r>
            <a:r>
              <a:rPr lang="ar-JO" b="1" dirty="0">
                <a:latin typeface="Simplified Arabic" panose="02020603050405020304" pitchFamily="18" charset="-78"/>
                <a:cs typeface="Simplified Arabic" panose="02020603050405020304" pitchFamily="18" charset="-78"/>
              </a:rPr>
              <a:t>الرقابة باعتبارها إحدى الوظائف الإستراتجية الحساسة </a:t>
            </a:r>
            <a:r>
              <a:rPr lang="ar-JO" dirty="0">
                <a:latin typeface="Simplified Arabic" panose="02020603050405020304" pitchFamily="18" charset="-78"/>
                <a:cs typeface="Simplified Arabic" panose="02020603050405020304" pitchFamily="18" charset="-78"/>
              </a:rPr>
              <a:t>داخل الجهاز الإداري تتطلب فهماً مرناً وشاملاً للاعتبارات السلوكية والإنسانية التي تؤثر في العلاقات بين الأفراد العاملين في المنظمة وفي طرق أدائهم.</a:t>
            </a:r>
            <a:endParaRPr lang="ar-JO"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 </a:t>
            </a:r>
            <a:r>
              <a:rPr lang="ar-JO" b="1" dirty="0">
                <a:latin typeface="Simplified Arabic" panose="02020603050405020304" pitchFamily="18" charset="-78"/>
                <a:cs typeface="Simplified Arabic" panose="02020603050405020304" pitchFamily="18" charset="-78"/>
              </a:rPr>
              <a:t>الرقابة المتشددة (أو الرقابة السلبية) </a:t>
            </a:r>
            <a:r>
              <a:rPr lang="ar-JO" dirty="0">
                <a:latin typeface="Simplified Arabic" panose="02020603050405020304" pitchFamily="18" charset="-78"/>
                <a:cs typeface="Simplified Arabic" panose="02020603050405020304" pitchFamily="18" charset="-78"/>
              </a:rPr>
              <a:t>التي تستخدم الخوف والعقاب والإكراه والإجبار والتهديد بقوة السلطة والجزاءات الرسمية تخلق عدم الثقة بين الرئيس والمرؤوس مما يؤدي بالتالي إلى تهرب المرؤوس وتنصله من مسؤولية أداء عمله خوفاً من الوقوع في أخطاء.</a:t>
            </a:r>
            <a:endParaRPr lang="ar-JO"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 </a:t>
            </a:r>
            <a:r>
              <a:rPr lang="ar-JO" b="1" dirty="0">
                <a:latin typeface="Simplified Arabic" panose="02020603050405020304" pitchFamily="18" charset="-78"/>
                <a:cs typeface="Simplified Arabic" panose="02020603050405020304" pitchFamily="18" charset="-78"/>
              </a:rPr>
              <a:t>لذلك المفهوم السليم للرقابة من أجل تحقيق الأداء الجيد يعتمد على </a:t>
            </a:r>
            <a:r>
              <a:rPr lang="ar-JO" dirty="0">
                <a:latin typeface="Simplified Arabic" panose="02020603050405020304" pitchFamily="18" charset="-78"/>
                <a:cs typeface="Simplified Arabic" panose="02020603050405020304" pitchFamily="18" charset="-78"/>
              </a:rPr>
              <a:t>مشاركة الأفراد المعنيين ومدى قناعتهم بعدالة مقاييس الأداء حتى إذا ما أدركوا أن الرقابة ما هي إلا أداة لتحسين مستوى أدائهم وتقدمهم وزيادة فرصهم في المكافآت والترقيات كانوا أكثر تقبلاً لها.</a:t>
            </a:r>
            <a:endParaRPr lang="ar-JO"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 </a:t>
            </a:r>
            <a:r>
              <a:rPr lang="ar-JO" u="sng" dirty="0">
                <a:latin typeface="Simplified Arabic" panose="02020603050405020304" pitchFamily="18" charset="-78"/>
                <a:cs typeface="Simplified Arabic" panose="02020603050405020304" pitchFamily="18" charset="-78"/>
              </a:rPr>
              <a:t>فالرقابة ليست مصيدة تصيد الأخطاء لمعاقبة مرتكبيها بقدر ما هي أداة لتشجيع المبادأة وحفز الأفراد على العمل ورفع الكفاية الإنتاجية لهم ومساعدتهم في تحديد الأهداف والوسائل والمعايير بالاشتراك مع رؤسائهم، وكذلك تحديد طريقة التنفيذ</a:t>
            </a:r>
            <a:r>
              <a:rPr lang="ar-JO" dirty="0">
                <a:latin typeface="Simplified Arabic" panose="02020603050405020304" pitchFamily="18" charset="-78"/>
                <a:cs typeface="Simplified Arabic" panose="02020603050405020304" pitchFamily="18" charset="-78"/>
              </a:rPr>
              <a:t>.</a:t>
            </a:r>
            <a:endParaRPr lang="ar-JO"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 </a:t>
            </a:r>
            <a:r>
              <a:rPr lang="ar-JO" b="1" dirty="0">
                <a:latin typeface="Simplified Arabic" panose="02020603050405020304" pitchFamily="18" charset="-78"/>
                <a:cs typeface="Simplified Arabic" panose="02020603050405020304" pitchFamily="18" charset="-78"/>
              </a:rPr>
              <a:t>هذه هي إحدى أهداف أسلوب الإدارة بالأهداف كأداة رقابية </a:t>
            </a:r>
            <a:r>
              <a:rPr lang="ar-JO" dirty="0">
                <a:latin typeface="Simplified Arabic" panose="02020603050405020304" pitchFamily="18" charset="-78"/>
                <a:cs typeface="Simplified Arabic" panose="02020603050405020304" pitchFamily="18" charset="-78"/>
              </a:rPr>
              <a:t>يقوم الرئيس والمرؤوس بقياس النتائج طبقاً للمعايير التي حددوها سوياً ثم يناقشوا مواطن القوة والضعف في الأداء، وكيفية تفادي المشكلات في المستقبل.</a:t>
            </a:r>
            <a:endParaRPr lang="ar-JO"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Wingdings" panose="05000000000000000000" pitchFamily="2" charset="2"/>
              <a:buChar char="v"/>
            </a:pPr>
            <a:r>
              <a:rPr lang="ar-JO" b="1" dirty="0">
                <a:latin typeface="Simplified Arabic" panose="02020603050405020304" pitchFamily="18" charset="-78"/>
                <a:cs typeface="Simplified Arabic" panose="02020603050405020304" pitchFamily="18" charset="-78"/>
              </a:rPr>
              <a:t>أما الأغراض التي تحققها الرقابة الداخلية في المنظمة </a:t>
            </a:r>
            <a:r>
              <a:rPr lang="ar-JO" dirty="0">
                <a:latin typeface="Simplified Arabic" panose="02020603050405020304" pitchFamily="18" charset="-78"/>
                <a:cs typeface="Simplified Arabic" panose="02020603050405020304" pitchFamily="18" charset="-78"/>
              </a:rPr>
              <a:t>فهي تتمثل باختصار في مراقبة الأعمال الجارية فيها، وإحكام مسارها في الاتجاه الصحيح، حتى تحقق الأهداف المرسومة لها.</a:t>
            </a:r>
            <a:endParaRPr lang="ar-SA" b="1" dirty="0">
              <a:solidFill>
                <a:srgbClr val="E2E7E9">
                  <a:lumMod val="10000"/>
                </a:srgbClr>
              </a:solidFill>
              <a:latin typeface="Simplified Arabic" panose="02020603050405020304" pitchFamily="18" charset="-78"/>
              <a:ea typeface="Montserrat" panose="00000500000000000000"/>
              <a:cs typeface="Simplified Arabic" panose="02020603050405020304" pitchFamily="18" charset="-78"/>
              <a:sym typeface="Montserrat" panose="00000500000000000000"/>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048"/>
            <a:ext cx="9144000" cy="5140990"/>
          </a:xfrm>
          <a:prstGeom prst="rect">
            <a:avLst/>
          </a:prstGeom>
        </p:spPr>
      </p:pic>
      <p:sp>
        <p:nvSpPr>
          <p:cNvPr id="4" name="Rectangle 3"/>
          <p:cNvSpPr/>
          <p:nvPr/>
        </p:nvSpPr>
        <p:spPr>
          <a:xfrm>
            <a:off x="899592" y="1779662"/>
            <a:ext cx="2290304" cy="1384995"/>
          </a:xfrm>
          <a:prstGeom prst="rect">
            <a:avLst/>
          </a:prstGeom>
        </p:spPr>
        <p:txBody>
          <a:bodyPr wrap="square">
            <a:spAutoFit/>
          </a:bodyPr>
          <a:lstStyle/>
          <a:p>
            <a:pPr lvl="0" algn="ctr" rtl="1"/>
            <a:r>
              <a:rPr lang="ar-JO" sz="2800" b="1" dirty="0"/>
              <a:t>مهام الرقابة الداخلية بمفهومها الشامل</a:t>
            </a:r>
            <a:endParaRPr lang="ar-SA" sz="2400" b="1" dirty="0"/>
          </a:p>
        </p:txBody>
      </p:sp>
      <p:sp>
        <p:nvSpPr>
          <p:cNvPr id="5" name="Rectangle 4"/>
          <p:cNvSpPr/>
          <p:nvPr/>
        </p:nvSpPr>
        <p:spPr>
          <a:xfrm>
            <a:off x="3635896" y="483518"/>
            <a:ext cx="5040560" cy="3185487"/>
          </a:xfrm>
          <a:prstGeom prst="rect">
            <a:avLst/>
          </a:prstGeom>
        </p:spPr>
        <p:txBody>
          <a:bodyPr wrap="square">
            <a:spAutoFit/>
          </a:bodyPr>
          <a:lstStyle/>
          <a:p>
            <a:pPr marL="457200" lvl="0" indent="-381000" algn="just" rtl="1">
              <a:spcBef>
                <a:spcPts val="600"/>
              </a:spcBef>
              <a:buClr>
                <a:srgbClr val="00BEF2"/>
              </a:buClr>
              <a:buSzPts val="2400"/>
              <a:buFont typeface="+mj-lt"/>
              <a:buAutoNum type="arabicPeriod"/>
            </a:pPr>
            <a:r>
              <a:rPr lang="ar-JO" sz="1600" b="1" dirty="0">
                <a:latin typeface="Simplified Arabic" panose="02020603050405020304" pitchFamily="18" charset="-78"/>
                <a:cs typeface="Simplified Arabic" panose="02020603050405020304" pitchFamily="18" charset="-78"/>
              </a:rPr>
              <a:t> تقييم أوجه الرقابة في مختلف نشاطات المنظمة والعمل على جعلها أكثر كفاءة وبأقل قدر من التكاليف.</a:t>
            </a:r>
            <a:endParaRPr lang="ar-JO" sz="1600" b="1"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mj-lt"/>
              <a:buAutoNum type="arabicPeriod"/>
            </a:pPr>
            <a:r>
              <a:rPr lang="ar-JO" sz="1600" b="1" dirty="0">
                <a:latin typeface="Simplified Arabic" panose="02020603050405020304" pitchFamily="18" charset="-78"/>
                <a:cs typeface="Simplified Arabic" panose="02020603050405020304" pitchFamily="18" charset="-78"/>
              </a:rPr>
              <a:t> فحص مدى تطابق نشاطات المنظمة مع السياسات والإجراءات الموضوعة.</a:t>
            </a:r>
            <a:endParaRPr lang="ar-JO" sz="1600" b="1"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mj-lt"/>
              <a:buAutoNum type="arabicPeriod"/>
            </a:pPr>
            <a:r>
              <a:rPr lang="ar-JO" sz="1600" b="1" dirty="0">
                <a:latin typeface="Simplified Arabic" panose="02020603050405020304" pitchFamily="18" charset="-78"/>
                <a:cs typeface="Simplified Arabic" panose="02020603050405020304" pitchFamily="18" charset="-78"/>
              </a:rPr>
              <a:t>  المحافظة على أصول المنظمة ومنع التلاعب بها أو سرقتها أو إتلافها واكتشاف مواطن الخلل التي تؤدي إلى ذلك.</a:t>
            </a:r>
            <a:endParaRPr lang="ar-JO" sz="1600" b="1"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mj-lt"/>
              <a:buAutoNum type="arabicPeriod"/>
            </a:pPr>
            <a:r>
              <a:rPr lang="ar-JO" sz="1600" b="1" dirty="0">
                <a:latin typeface="Simplified Arabic" panose="02020603050405020304" pitchFamily="18" charset="-78"/>
                <a:cs typeface="Simplified Arabic" panose="02020603050405020304" pitchFamily="18" charset="-78"/>
              </a:rPr>
              <a:t>  تقييم درجة دقة وصحة وشمولية المعلومات الإدارية التي يتم توفيرها في داخل المنظمة. </a:t>
            </a:r>
            <a:endParaRPr lang="ar-JO" sz="1600" b="1"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mj-lt"/>
              <a:buAutoNum type="arabicPeriod"/>
            </a:pPr>
            <a:r>
              <a:rPr lang="ar-JO" sz="1600" b="1" dirty="0">
                <a:latin typeface="Simplified Arabic" panose="02020603050405020304" pitchFamily="18" charset="-78"/>
                <a:cs typeface="Simplified Arabic" panose="02020603050405020304" pitchFamily="18" charset="-78"/>
              </a:rPr>
              <a:t> تقييم درجة كفاءة الأداء الإداري بما في ذلك الاقتصاد والكفاية في استخدام موارد المنظمة، وكذلك درجة الكفاءة في تحقيق الأهداف.</a:t>
            </a:r>
            <a:endParaRPr lang="ar-JO" sz="1600" b="1" dirty="0">
              <a:latin typeface="Simplified Arabic" panose="02020603050405020304" pitchFamily="18" charset="-78"/>
              <a:cs typeface="Simplified Arabic" panose="02020603050405020304" pitchFamily="18" charset="-78"/>
            </a:endParaRPr>
          </a:p>
          <a:p>
            <a:pPr marL="419100" lvl="0" indent="-342900" algn="just" rtl="1">
              <a:spcBef>
                <a:spcPts val="600"/>
              </a:spcBef>
              <a:buClr>
                <a:srgbClr val="00BEF2"/>
              </a:buClr>
              <a:buSzPts val="2400"/>
              <a:buFont typeface="+mj-lt"/>
              <a:buAutoNum type="arabicPeriod"/>
            </a:pPr>
            <a:r>
              <a:rPr lang="ar-JO" sz="1600" b="1" dirty="0">
                <a:latin typeface="Simplified Arabic" panose="02020603050405020304" pitchFamily="18" charset="-78"/>
                <a:cs typeface="Simplified Arabic" panose="02020603050405020304" pitchFamily="18" charset="-78"/>
              </a:rPr>
              <a:t> اقتراح أية تحسينات في طريقة أداء المنظمة لمهامها</a:t>
            </a:r>
            <a:endParaRPr lang="ar-SA" sz="1500" b="1" dirty="0">
              <a:solidFill>
                <a:srgbClr val="E2E7E9">
                  <a:lumMod val="10000"/>
                </a:srgbClr>
              </a:solidFill>
              <a:latin typeface="Simplified Arabic" panose="02020603050405020304" pitchFamily="18" charset="-78"/>
              <a:ea typeface="Montserrat" panose="00000500000000000000"/>
              <a:cs typeface="Simplified Arabic" panose="02020603050405020304" pitchFamily="18" charset="-78"/>
              <a:sym typeface="Montserrat" panose="00000500000000000000"/>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p:cNvPicPr>
            <a:picLocks noChangeAspect="1"/>
          </p:cNvPicPr>
          <p:nvPr/>
        </p:nvPicPr>
        <p:blipFill rotWithShape="1">
          <a:blip r:embed="rId1">
            <a:extLst>
              <a:ext uri="{28A0092B-C50C-407E-A947-70E740481C1C}">
                <a14:useLocalDpi xmlns:a14="http://schemas.microsoft.com/office/drawing/2010/main" val="0"/>
              </a:ext>
            </a:extLst>
          </a:blip>
          <a:srcRect l="-73" t="72" r="73" b="13104"/>
          <a:stretch>
            <a:fillRect/>
          </a:stretch>
        </p:blipFill>
        <p:spPr>
          <a:xfrm>
            <a:off x="0" y="24418"/>
            <a:ext cx="9144000" cy="5119082"/>
          </a:xfrm>
          <a:prstGeom prst="rect">
            <a:avLst/>
          </a:prstGeom>
        </p:spPr>
      </p:pic>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sp>
        <p:nvSpPr>
          <p:cNvPr id="5" name="مستطيل 4"/>
          <p:cNvSpPr/>
          <p:nvPr/>
        </p:nvSpPr>
        <p:spPr>
          <a:xfrm>
            <a:off x="1619672" y="123478"/>
            <a:ext cx="36724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ar-JO" sz="3200" b="1" i="0" dirty="0">
                <a:solidFill>
                  <a:srgbClr val="FFFFFF"/>
                </a:solidFill>
                <a:effectLst/>
                <a:latin typeface="Simplified Arabic" panose="02020603050405020304" pitchFamily="18" charset="-78"/>
                <a:cs typeface="Simplified Arabic" panose="02020603050405020304" pitchFamily="18" charset="-78"/>
              </a:rPr>
              <a:t>انواع الرقابة الداخلية   </a:t>
            </a:r>
            <a:endParaRPr kumimoji="0" lang="ar-SA" sz="3200" b="1" i="0" u="none" strike="noStrike" kern="0" cap="none" spc="0" normalizeH="0" baseline="0" noProof="0" dirty="0">
              <a:ln>
                <a:noFill/>
              </a:ln>
              <a:solidFill>
                <a:srgbClr val="FFFFFF"/>
              </a:solidFill>
              <a:effectLst/>
              <a:uLnTx/>
              <a:uFillTx/>
              <a:latin typeface="Simplified Arabic" panose="02020603050405020304" pitchFamily="18" charset="-78"/>
              <a:cs typeface="Simplified Arabic" panose="02020603050405020304" pitchFamily="18" charset="-78"/>
              <a:sym typeface="Arial" panose="020B0604020202020204"/>
            </a:endParaRPr>
          </a:p>
        </p:txBody>
      </p:sp>
      <p:sp>
        <p:nvSpPr>
          <p:cNvPr id="6" name="مستطيل 5"/>
          <p:cNvSpPr/>
          <p:nvPr/>
        </p:nvSpPr>
        <p:spPr>
          <a:xfrm>
            <a:off x="251520" y="1746565"/>
            <a:ext cx="5328592" cy="864096"/>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panose="020B0604020202020204"/>
              <a:buNone/>
              <a:defRPr/>
            </a:pPr>
            <a:r>
              <a:rPr kumimoji="0" lang="ar-JO" sz="2400" b="1" i="0" u="none" strike="noStrike" kern="0" cap="none" spc="0" normalizeH="0" baseline="0" noProof="0" dirty="0">
                <a:ln>
                  <a:noFill/>
                </a:ln>
                <a:solidFill>
                  <a:srgbClr val="000000"/>
                </a:solidFill>
                <a:effectLst/>
                <a:uLnTx/>
                <a:uFillTx/>
                <a:latin typeface="Simplified Arabic" panose="02020603050405020304" pitchFamily="18" charset="-78"/>
                <a:cs typeface="Simplified Arabic" panose="02020603050405020304" pitchFamily="18" charset="-78"/>
                <a:sym typeface="Arial" panose="020B0604020202020204"/>
              </a:rPr>
              <a:t>الرقابة الرئاسية (</a:t>
            </a:r>
            <a:r>
              <a:rPr kumimoji="0" lang="ar-JO" sz="2400" b="1" i="0" u="none" strike="noStrike" kern="0" cap="none" spc="0" normalizeH="0" baseline="0" noProof="0" dirty="0">
                <a:ln>
                  <a:noFill/>
                </a:ln>
                <a:solidFill>
                  <a:srgbClr val="0070C0"/>
                </a:solidFill>
                <a:effectLst/>
                <a:uLnTx/>
                <a:uFillTx/>
                <a:latin typeface="Simplified Arabic" panose="02020603050405020304" pitchFamily="18" charset="-78"/>
                <a:cs typeface="Simplified Arabic" panose="02020603050405020304" pitchFamily="18" charset="-78"/>
                <a:sym typeface="Arial" panose="020B0604020202020204"/>
              </a:rPr>
              <a:t>الرقابة على الاشخاص </a:t>
            </a:r>
            <a:r>
              <a:rPr kumimoji="0" lang="ar-JO" sz="2400" b="1" i="0" u="none" strike="noStrike" kern="0" cap="none" spc="0" normalizeH="0" baseline="0" noProof="0" dirty="0">
                <a:ln>
                  <a:noFill/>
                </a:ln>
                <a:solidFill>
                  <a:srgbClr val="FF0000"/>
                </a:solidFill>
                <a:effectLst/>
                <a:uLnTx/>
                <a:uFillTx/>
                <a:latin typeface="Simplified Arabic" panose="02020603050405020304" pitchFamily="18" charset="-78"/>
                <a:cs typeface="Simplified Arabic" panose="02020603050405020304" pitchFamily="18" charset="-78"/>
                <a:sym typeface="Arial" panose="020B0604020202020204"/>
              </a:rPr>
              <a:t>والرقابة على الاعمال</a:t>
            </a:r>
            <a:r>
              <a:rPr kumimoji="0" lang="ar-JO" sz="2400" b="1" i="0" u="none" strike="noStrike" kern="0" cap="none" spc="0" normalizeH="0" baseline="0" noProof="0" dirty="0">
                <a:ln>
                  <a:noFill/>
                </a:ln>
                <a:solidFill>
                  <a:srgbClr val="000000"/>
                </a:solidFill>
                <a:effectLst/>
                <a:uLnTx/>
                <a:uFillTx/>
                <a:latin typeface="Simplified Arabic" panose="02020603050405020304" pitchFamily="18" charset="-78"/>
                <a:cs typeface="Simplified Arabic" panose="02020603050405020304" pitchFamily="18" charset="-78"/>
                <a:sym typeface="Arial" panose="020B0604020202020204"/>
              </a:rPr>
              <a:t>)</a:t>
            </a:r>
            <a:endParaRPr kumimoji="0" lang="ar-SA" sz="2400" b="1" i="0" u="none" strike="noStrike" kern="0" cap="none" spc="0" normalizeH="0" baseline="0" noProof="0" dirty="0">
              <a:ln>
                <a:noFill/>
              </a:ln>
              <a:solidFill>
                <a:srgbClr val="000000"/>
              </a:solidFill>
              <a:effectLst/>
              <a:uLnTx/>
              <a:uFillTx/>
              <a:latin typeface="Simplified Arabic" panose="02020603050405020304" pitchFamily="18" charset="-78"/>
              <a:cs typeface="Simplified Arabic" panose="02020603050405020304" pitchFamily="18" charset="-78"/>
              <a:sym typeface="Arial" panose="020B0604020202020204"/>
            </a:endParaRPr>
          </a:p>
        </p:txBody>
      </p:sp>
      <p:sp>
        <p:nvSpPr>
          <p:cNvPr id="7" name="مربع نص 6"/>
          <p:cNvSpPr txBox="1"/>
          <p:nvPr/>
        </p:nvSpPr>
        <p:spPr>
          <a:xfrm>
            <a:off x="6012160" y="2027624"/>
            <a:ext cx="792088" cy="40011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panose="020B0604020202020204"/>
              <a:buNone/>
              <a:defRPr/>
            </a:pPr>
            <a:r>
              <a:rPr kumimoji="0" lang="ar-SA" sz="20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أولاً</a:t>
            </a:r>
            <a:endParaRPr kumimoji="0" lang="ar-SA" sz="20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8" name="مربع نص 7"/>
          <p:cNvSpPr txBox="1"/>
          <p:nvPr/>
        </p:nvSpPr>
        <p:spPr>
          <a:xfrm>
            <a:off x="6012160" y="3802284"/>
            <a:ext cx="792088" cy="40011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panose="020B0604020202020204"/>
              <a:buNone/>
              <a:defRPr/>
            </a:pPr>
            <a:r>
              <a:rPr kumimoji="0" lang="ar-SA" sz="20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ثالثاً</a:t>
            </a:r>
            <a:endParaRPr kumimoji="0" lang="ar-SA" sz="20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3" name="سهم: لليسار 2"/>
          <p:cNvSpPr/>
          <p:nvPr/>
        </p:nvSpPr>
        <p:spPr>
          <a:xfrm>
            <a:off x="5580112" y="2715766"/>
            <a:ext cx="1224136" cy="864096"/>
          </a:xfrm>
          <a:prstGeom prst="leftArrow">
            <a:avLst/>
          </a:prstGeom>
          <a:solidFill>
            <a:srgbClr val="004AAD"/>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4" name="مستطيل 3"/>
          <p:cNvSpPr/>
          <p:nvPr/>
        </p:nvSpPr>
        <p:spPr>
          <a:xfrm>
            <a:off x="2123729" y="2912054"/>
            <a:ext cx="3216318" cy="46166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panose="020B0604020202020204"/>
              <a:buNone/>
              <a:defRPr/>
            </a:pPr>
            <a:r>
              <a:rPr kumimoji="0" lang="ar-JO" sz="2400" b="1" i="0" u="none" strike="noStrike" kern="0" cap="none" spc="0" normalizeH="0" baseline="0" noProof="0" dirty="0">
                <a:ln>
                  <a:noFill/>
                </a:ln>
                <a:solidFill>
                  <a:srgbClr val="000000"/>
                </a:solidFill>
                <a:effectLst/>
                <a:uLnTx/>
                <a:uFillTx/>
                <a:latin typeface="Simplified Arabic" panose="02020603050405020304" pitchFamily="18" charset="-78"/>
                <a:cs typeface="Simplified Arabic" panose="02020603050405020304" pitchFamily="18" charset="-78"/>
                <a:sym typeface="Arial" panose="020B0604020202020204"/>
              </a:rPr>
              <a:t>الرقابة الوصائية</a:t>
            </a:r>
            <a:endParaRPr kumimoji="0" lang="ar-SA" sz="2400" b="1" i="0" u="none" strike="noStrike" kern="0" cap="none" spc="0" normalizeH="0" baseline="0" noProof="0" dirty="0">
              <a:ln>
                <a:noFill/>
              </a:ln>
              <a:solidFill>
                <a:srgbClr val="000000"/>
              </a:solidFill>
              <a:effectLst/>
              <a:uLnTx/>
              <a:uFillTx/>
              <a:latin typeface="Simplified Arabic" panose="02020603050405020304" pitchFamily="18" charset="-78"/>
              <a:cs typeface="Simplified Arabic" panose="02020603050405020304" pitchFamily="18" charset="-78"/>
              <a:sym typeface="Arial" panose="020B0604020202020204"/>
            </a:endParaRPr>
          </a:p>
        </p:txBody>
      </p:sp>
      <p:sp>
        <p:nvSpPr>
          <p:cNvPr id="10" name="مستطيل 9"/>
          <p:cNvSpPr/>
          <p:nvPr/>
        </p:nvSpPr>
        <p:spPr>
          <a:xfrm>
            <a:off x="2123729" y="3833062"/>
            <a:ext cx="3111046" cy="46166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panose="020B0604020202020204"/>
              <a:buNone/>
              <a:defRPr/>
            </a:pPr>
            <a:r>
              <a:rPr kumimoji="0" lang="ar-JO" sz="2400" b="1" i="0" u="none" strike="noStrike" kern="0" cap="none" spc="0" normalizeH="0" baseline="0" noProof="0" dirty="0">
                <a:ln>
                  <a:noFill/>
                </a:ln>
                <a:solidFill>
                  <a:srgbClr val="000000"/>
                </a:solidFill>
                <a:effectLst/>
                <a:uLnTx/>
                <a:uFillTx/>
                <a:latin typeface="Simplified Arabic" panose="02020603050405020304" pitchFamily="18" charset="-78"/>
                <a:cs typeface="Simplified Arabic" panose="02020603050405020304" pitchFamily="18" charset="-78"/>
                <a:sym typeface="Arial" panose="020B0604020202020204"/>
              </a:rPr>
              <a:t>الرقابة المتخصصة</a:t>
            </a:r>
            <a:endParaRPr kumimoji="0" lang="ar-SA" sz="2400" b="1" i="0" u="none" strike="noStrike" kern="0" cap="none" spc="0" normalizeH="0" baseline="0" noProof="0" dirty="0">
              <a:ln>
                <a:noFill/>
              </a:ln>
              <a:solidFill>
                <a:srgbClr val="000000"/>
              </a:solidFill>
              <a:effectLst/>
              <a:uLnTx/>
              <a:uFillTx/>
              <a:latin typeface="Simplified Arabic" panose="02020603050405020304" pitchFamily="18" charset="-78"/>
              <a:cs typeface="Simplified Arabic" panose="02020603050405020304" pitchFamily="18" charset="-78"/>
              <a:sym typeface="Arial" panose="020B0604020202020204"/>
            </a:endParaRPr>
          </a:p>
        </p:txBody>
      </p:sp>
      <p:sp>
        <p:nvSpPr>
          <p:cNvPr id="12" name="مربع نص 11"/>
          <p:cNvSpPr txBox="1"/>
          <p:nvPr/>
        </p:nvSpPr>
        <p:spPr>
          <a:xfrm>
            <a:off x="6012160" y="2947759"/>
            <a:ext cx="792088" cy="40011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panose="020B0604020202020204"/>
              <a:buNone/>
              <a:defRPr/>
            </a:pPr>
            <a:r>
              <a:rPr kumimoji="0" lang="ar-SA" sz="20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ثانياً</a:t>
            </a:r>
            <a:endParaRPr kumimoji="0" lang="ar-SA" sz="20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5" name="صورة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pic>
        <p:nvPicPr>
          <p:cNvPr id="4"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 y="32325"/>
            <a:ext cx="9144000" cy="5140990"/>
          </a:xfrm>
          <a:prstGeom prst="rect">
            <a:avLst/>
          </a:prstGeom>
        </p:spPr>
      </p:pic>
      <p:sp>
        <p:nvSpPr>
          <p:cNvPr id="6" name="Rectangle 5"/>
          <p:cNvSpPr/>
          <p:nvPr/>
        </p:nvSpPr>
        <p:spPr>
          <a:xfrm>
            <a:off x="971600" y="1923678"/>
            <a:ext cx="1872208" cy="1817043"/>
          </a:xfrm>
          <a:prstGeom prst="rect">
            <a:avLst/>
          </a:prstGeom>
        </p:spPr>
        <p:txBody>
          <a:bodyPr wrap="square">
            <a:spAutoFit/>
          </a:bodyPr>
          <a:lstStyle/>
          <a:p>
            <a:pPr lvl="0" algn="ctr" rtl="1"/>
            <a:r>
              <a:rPr lang="ar-JO" sz="2800" b="1" dirty="0">
                <a:latin typeface="Simplified Arabic" panose="02020603050405020304" pitchFamily="18" charset="-78"/>
                <a:cs typeface="Simplified Arabic" panose="02020603050405020304" pitchFamily="18" charset="-78"/>
              </a:rPr>
              <a:t>الرقابة الرئاسية او الرقابة التسلسلية</a:t>
            </a:r>
            <a:endParaRPr lang="ar-SA" sz="2400" b="1" dirty="0">
              <a:latin typeface="Simplified Arabic" panose="02020603050405020304" pitchFamily="18" charset="-78"/>
              <a:cs typeface="Simplified Arabic" panose="02020603050405020304" pitchFamily="18" charset="-78"/>
            </a:endParaRPr>
          </a:p>
        </p:txBody>
      </p:sp>
      <p:sp>
        <p:nvSpPr>
          <p:cNvPr id="7" name="Rectangle 6"/>
          <p:cNvSpPr/>
          <p:nvPr/>
        </p:nvSpPr>
        <p:spPr>
          <a:xfrm>
            <a:off x="3595184" y="771550"/>
            <a:ext cx="5282048" cy="4416594"/>
          </a:xfrm>
          <a:prstGeom prst="rect">
            <a:avLst/>
          </a:prstGeom>
        </p:spPr>
        <p:txBody>
          <a:bodyPr wrap="square">
            <a:spAutoFit/>
          </a:bodyPr>
          <a:lstStyle/>
          <a:p>
            <a:pPr marL="457200" lvl="0" indent="-381000" algn="just" rtl="1">
              <a:spcBef>
                <a:spcPts val="600"/>
              </a:spcBef>
              <a:buClr>
                <a:srgbClr val="00BEF2"/>
              </a:buClr>
              <a:buSzPts val="2400"/>
              <a:buFont typeface="Source Sans Pro" panose="020B0503030403020204"/>
              <a:buChar char="»"/>
            </a:pPr>
            <a:r>
              <a:rPr lang="ar-JO" sz="1600" b="1" dirty="0">
                <a:latin typeface="Simplified Arabic" panose="02020603050405020304" pitchFamily="18" charset="-78"/>
                <a:cs typeface="Simplified Arabic" panose="02020603050405020304" pitchFamily="18" charset="-78"/>
              </a:rPr>
              <a:t>الرقابة التي يمارسها الرئيس (مثل: الوزير، وكيل الوزارة، المدير، كبار الموظفين) على مرؤوسيه .</a:t>
            </a:r>
            <a:endParaRPr lang="ar-JO" sz="1600" b="1"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Source Sans Pro" panose="020B0503030403020204"/>
              <a:buChar char="»"/>
            </a:pPr>
            <a:r>
              <a:rPr lang="ar-JO" sz="1600" b="1" u="sng" dirty="0">
                <a:latin typeface="Simplified Arabic" panose="02020603050405020304" pitchFamily="18" charset="-78"/>
                <a:cs typeface="Simplified Arabic" panose="02020603050405020304" pitchFamily="18" charset="-78"/>
              </a:rPr>
              <a:t>وتسمى الرقابة التسلسلية ابتداء من الرئيس في قمة الهرم الإداري وانتهاء بالمستويات الإدارية الدنيا.</a:t>
            </a:r>
            <a:endParaRPr lang="ar-JO" sz="1600" b="1" u="sng"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Source Sans Pro" panose="020B0503030403020204"/>
              <a:buChar char="»"/>
            </a:pPr>
            <a:r>
              <a:rPr lang="ar-JO" sz="1600" dirty="0">
                <a:latin typeface="Simplified Arabic" panose="02020603050405020304" pitchFamily="18" charset="-78"/>
                <a:cs typeface="Simplified Arabic" panose="02020603050405020304" pitchFamily="18" charset="-78"/>
              </a:rPr>
              <a:t> وتخول السلطة الرئاسية للرئيس جملة اختصاصات يمارسها على مرؤوسيهم وعلى أعمالهم من تعيين وترقية ونقل وتوقيع الجزاءات التأديبية.</a:t>
            </a:r>
            <a:endParaRPr lang="ar-JO" sz="1600"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Source Sans Pro" panose="020B0503030403020204"/>
              <a:buChar char="»"/>
            </a:pPr>
            <a:r>
              <a:rPr lang="ar-JO" sz="1600" dirty="0">
                <a:latin typeface="Simplified Arabic" panose="02020603050405020304" pitchFamily="18" charset="-78"/>
                <a:cs typeface="Simplified Arabic" panose="02020603050405020304" pitchFamily="18" charset="-78"/>
              </a:rPr>
              <a:t> الرقابة على </a:t>
            </a:r>
            <a:r>
              <a:rPr lang="ar-JO" sz="1600" b="1" dirty="0">
                <a:latin typeface="Simplified Arabic" panose="02020603050405020304" pitchFamily="18" charset="-78"/>
                <a:cs typeface="Simplified Arabic" panose="02020603050405020304" pitchFamily="18" charset="-78"/>
              </a:rPr>
              <a:t>الأعمال تشمل سلطة التوجيه</a:t>
            </a:r>
            <a:r>
              <a:rPr lang="ar-JO" sz="1600" dirty="0">
                <a:latin typeface="Simplified Arabic" panose="02020603050405020304" pitchFamily="18" charset="-78"/>
                <a:cs typeface="Simplified Arabic" panose="02020603050405020304" pitchFamily="18" charset="-78"/>
              </a:rPr>
              <a:t> في صورة ما يصدره الرئيس إلى مرؤوسيه من أوامر وتعليمات داخلية ومنشورات وكتب دورية بهدف توجيه وضمان حسن سير العمل داخل الجهاز الإداري الحكومي.</a:t>
            </a:r>
            <a:endParaRPr lang="ar-JO" sz="1600"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Source Sans Pro" panose="020B0503030403020204"/>
              <a:buChar char="»"/>
            </a:pPr>
            <a:r>
              <a:rPr lang="ar-JO" sz="1600" dirty="0">
                <a:latin typeface="Simplified Arabic" panose="02020603050405020304" pitchFamily="18" charset="-78"/>
                <a:cs typeface="Simplified Arabic" panose="02020603050405020304" pitchFamily="18" charset="-78"/>
              </a:rPr>
              <a:t> </a:t>
            </a:r>
            <a:r>
              <a:rPr lang="ar-JO" sz="1600" b="1" dirty="0">
                <a:latin typeface="Simplified Arabic" panose="02020603050405020304" pitchFamily="18" charset="-78"/>
                <a:cs typeface="Simplified Arabic" panose="02020603050405020304" pitchFamily="18" charset="-78"/>
              </a:rPr>
              <a:t>كما تشمل الرقابة على الأعمال سلطة التعقيب </a:t>
            </a:r>
            <a:r>
              <a:rPr lang="ar-JO" sz="1600" u="sng" dirty="0">
                <a:latin typeface="Simplified Arabic" panose="02020603050405020304" pitchFamily="18" charset="-78"/>
                <a:cs typeface="Simplified Arabic" panose="02020603050405020304" pitchFamily="18" charset="-78"/>
              </a:rPr>
              <a:t>ومن صورها حق الرئيس في إقرار أعمال مرؤوسيه أو وقفها أو إلغائها أو تعديل آثارها او سحب قراراتهم أو الاحلال محلهم في مباشرة أدائهم.</a:t>
            </a:r>
            <a:endParaRPr lang="ar-JO" sz="1600" u="sng"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Source Sans Pro" panose="020B0503030403020204"/>
              <a:buChar char="»"/>
            </a:pPr>
            <a:r>
              <a:rPr lang="ar-JO" sz="1600" dirty="0"/>
              <a:t>للرئيس في ممارسة هذه السلطات أن يراقب قرارات مرؤوسيه ليس فقط من ناحية المشروعية ،وإنما كذلك من حيث الملائمة أي أن له أن يلغي قرارات مرؤوسيه ويسحبها ويعدلها ... إلخ، لأسباب تتصل بملاءمات العمل الإداري حتى ولو كانت مشروعة .</a:t>
            </a:r>
            <a:endParaRPr lang="ar-SA" sz="1600" b="1" u="sng" dirty="0">
              <a:solidFill>
                <a:srgbClr val="E2E7E9">
                  <a:lumMod val="10000"/>
                </a:srgbClr>
              </a:solidFill>
              <a:latin typeface="Simplified Arabic" panose="02020603050405020304" pitchFamily="18" charset="-78"/>
              <a:ea typeface="Montserrat" panose="00000500000000000000"/>
              <a:cs typeface="Simplified Arabic" panose="02020603050405020304" pitchFamily="18" charset="-78"/>
              <a:sym typeface="Montserrat" panose="0000050000000000000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sp>
        <p:nvSpPr>
          <p:cNvPr id="4" name="مستطيل 3"/>
          <p:cNvSpPr/>
          <p:nvPr/>
        </p:nvSpPr>
        <p:spPr>
          <a:xfrm>
            <a:off x="0" y="51470"/>
            <a:ext cx="4427985" cy="461665"/>
          </a:xfrm>
          <a:prstGeom prst="rect">
            <a:avLst/>
          </a:prstGeom>
        </p:spPr>
        <p:txBody>
          <a:bodyPr wrap="square">
            <a:spAutoFit/>
          </a:bodyPr>
          <a:lstStyle/>
          <a:p>
            <a:pPr algn="ctr"/>
            <a:r>
              <a:rPr lang="ar-JO" sz="2400" b="1" dirty="0">
                <a:solidFill>
                  <a:schemeClr val="bg1"/>
                </a:solidFill>
                <a:latin typeface="Simplified Arabic" panose="02020603050405020304" pitchFamily="18" charset="-78"/>
                <a:cs typeface="Simplified Arabic" panose="02020603050405020304" pitchFamily="18" charset="-78"/>
              </a:rPr>
              <a:t>انواع الرقابة حسب المدى الزمني للتنفيذ</a:t>
            </a:r>
            <a:endParaRPr lang="ar-SA" sz="2400" b="1" dirty="0">
              <a:solidFill>
                <a:schemeClr val="bg1"/>
              </a:solidFill>
              <a:latin typeface="Simplified Arabic" panose="02020603050405020304" pitchFamily="18" charset="-78"/>
              <a:cs typeface="Simplified Arabic" panose="02020603050405020304" pitchFamily="18" charset="-78"/>
            </a:endParaRPr>
          </a:p>
        </p:txBody>
      </p:sp>
      <p:sp>
        <p:nvSpPr>
          <p:cNvPr id="6" name="Google Shape;90;p15"/>
          <p:cNvSpPr txBox="1"/>
          <p:nvPr/>
        </p:nvSpPr>
        <p:spPr>
          <a:xfrm>
            <a:off x="0" y="809572"/>
            <a:ext cx="7164288" cy="428245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342900" indent="-342900" algn="r" rtl="1">
              <a:lnSpc>
                <a:spcPct val="150000"/>
              </a:lnSpc>
              <a:buFont typeface="Wingdings" panose="05000000000000000000" pitchFamily="2" charset="2"/>
              <a:buChar char="Ø"/>
            </a:pPr>
            <a:r>
              <a:rPr lang="ar-JO" sz="2400" b="1" dirty="0">
                <a:solidFill>
                  <a:schemeClr val="tx1">
                    <a:lumMod val="50000"/>
                  </a:schemeClr>
                </a:solidFill>
                <a:latin typeface="Simplified Arabic" panose="02020603050405020304" pitchFamily="18" charset="-78"/>
                <a:cs typeface="Simplified Arabic" panose="02020603050405020304" pitchFamily="18" charset="-78"/>
              </a:rPr>
              <a:t>اولاً: الرقابة المستمرة الموجهه. </a:t>
            </a:r>
            <a:endParaRPr lang="ar-JO" sz="2400" b="1" dirty="0">
              <a:solidFill>
                <a:schemeClr val="tx1">
                  <a:lumMod val="50000"/>
                </a:schemeClr>
              </a:solidFill>
              <a:latin typeface="Simplified Arabic" panose="02020603050405020304" pitchFamily="18" charset="-78"/>
              <a:cs typeface="Simplified Arabic" panose="02020603050405020304" pitchFamily="18" charset="-78"/>
            </a:endParaRPr>
          </a:p>
          <a:p>
            <a:pPr marL="342900" indent="-342900" algn="r" rtl="1">
              <a:lnSpc>
                <a:spcPct val="150000"/>
              </a:lnSpc>
              <a:buFont typeface="Wingdings" panose="05000000000000000000" pitchFamily="2" charset="2"/>
              <a:buChar char="Ø"/>
            </a:pPr>
            <a:endParaRPr lang="ar-JO" sz="2400" b="1" dirty="0">
              <a:solidFill>
                <a:schemeClr val="tx1">
                  <a:lumMod val="50000"/>
                </a:schemeClr>
              </a:solidFill>
              <a:latin typeface="Simplified Arabic" panose="02020603050405020304" pitchFamily="18" charset="-78"/>
              <a:cs typeface="Simplified Arabic" panose="02020603050405020304" pitchFamily="18" charset="-78"/>
            </a:endParaRPr>
          </a:p>
          <a:p>
            <a:pPr marL="342900" indent="-342900" algn="r" rtl="1">
              <a:lnSpc>
                <a:spcPct val="150000"/>
              </a:lnSpc>
              <a:buFont typeface="Wingdings" panose="05000000000000000000" pitchFamily="2" charset="2"/>
              <a:buChar char="Ø"/>
            </a:pPr>
            <a:r>
              <a:rPr lang="ar-JO" sz="2400" b="1" dirty="0">
                <a:solidFill>
                  <a:schemeClr val="tx1">
                    <a:lumMod val="50000"/>
                  </a:schemeClr>
                </a:solidFill>
                <a:latin typeface="Simplified Arabic" panose="02020603050405020304" pitchFamily="18" charset="-78"/>
                <a:cs typeface="Simplified Arabic" panose="02020603050405020304" pitchFamily="18" charset="-78"/>
              </a:rPr>
              <a:t>ثانياً: الرقابة المرحلية.</a:t>
            </a:r>
            <a:endParaRPr lang="ar-JO" sz="2400" b="1" dirty="0">
              <a:solidFill>
                <a:schemeClr val="tx1">
                  <a:lumMod val="50000"/>
                </a:schemeClr>
              </a:solidFill>
              <a:latin typeface="Simplified Arabic" panose="02020603050405020304" pitchFamily="18" charset="-78"/>
              <a:cs typeface="Simplified Arabic" panose="02020603050405020304" pitchFamily="18" charset="-78"/>
            </a:endParaRPr>
          </a:p>
          <a:p>
            <a:pPr marL="342900" indent="-342900" algn="r" rtl="1">
              <a:lnSpc>
                <a:spcPct val="150000"/>
              </a:lnSpc>
              <a:buFont typeface="Wingdings" panose="05000000000000000000" pitchFamily="2" charset="2"/>
              <a:buChar char="Ø"/>
            </a:pPr>
            <a:endParaRPr lang="ar-JO" sz="2400" b="1" dirty="0">
              <a:solidFill>
                <a:schemeClr val="tx1">
                  <a:lumMod val="50000"/>
                </a:schemeClr>
              </a:solidFill>
              <a:latin typeface="Simplified Arabic" panose="02020603050405020304" pitchFamily="18" charset="-78"/>
              <a:cs typeface="Simplified Arabic" panose="02020603050405020304" pitchFamily="18" charset="-78"/>
            </a:endParaRPr>
          </a:p>
          <a:p>
            <a:pPr marL="342900" indent="-342900" algn="r" rtl="1">
              <a:lnSpc>
                <a:spcPct val="150000"/>
              </a:lnSpc>
              <a:buFont typeface="Wingdings" panose="05000000000000000000" pitchFamily="2" charset="2"/>
              <a:buChar char="Ø"/>
            </a:pPr>
            <a:r>
              <a:rPr lang="ar-JO" sz="2400" b="1" dirty="0">
                <a:solidFill>
                  <a:schemeClr val="tx1">
                    <a:lumMod val="50000"/>
                  </a:schemeClr>
                </a:solidFill>
                <a:latin typeface="Simplified Arabic" panose="02020603050405020304" pitchFamily="18" charset="-78"/>
                <a:cs typeface="Simplified Arabic" panose="02020603050405020304" pitchFamily="18" charset="-78"/>
              </a:rPr>
              <a:t>ثالثاً:الرقابة بعد التنفيذ.</a:t>
            </a:r>
            <a:endParaRPr lang="ar-SA" sz="2400" b="1" dirty="0">
              <a:solidFill>
                <a:schemeClr val="tx1">
                  <a:lumMod val="50000"/>
                </a:schemeClr>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5" name="صورة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pic>
        <p:nvPicPr>
          <p:cNvPr id="4"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 y="32325"/>
            <a:ext cx="9144000" cy="5140990"/>
          </a:xfrm>
          <a:prstGeom prst="rect">
            <a:avLst/>
          </a:prstGeom>
        </p:spPr>
      </p:pic>
      <p:sp>
        <p:nvSpPr>
          <p:cNvPr id="6" name="Rectangle 5"/>
          <p:cNvSpPr/>
          <p:nvPr/>
        </p:nvSpPr>
        <p:spPr>
          <a:xfrm>
            <a:off x="971600" y="1923678"/>
            <a:ext cx="2016224" cy="954107"/>
          </a:xfrm>
          <a:prstGeom prst="rect">
            <a:avLst/>
          </a:prstGeom>
        </p:spPr>
        <p:txBody>
          <a:bodyPr wrap="square">
            <a:spAutoFit/>
          </a:bodyPr>
          <a:lstStyle/>
          <a:p>
            <a:pPr lvl="0" algn="ctr" rtl="1"/>
            <a:r>
              <a:rPr lang="ar-JO" sz="2800" b="1" dirty="0">
                <a:latin typeface="Simplified Arabic" panose="02020603050405020304" pitchFamily="18" charset="-78"/>
                <a:cs typeface="Simplified Arabic" panose="02020603050405020304" pitchFamily="18" charset="-78"/>
              </a:rPr>
              <a:t>الرقابة على الاشخاص</a:t>
            </a:r>
            <a:endParaRPr lang="ar-SA" sz="2400" b="1" dirty="0">
              <a:latin typeface="Simplified Arabic" panose="02020603050405020304" pitchFamily="18" charset="-78"/>
              <a:cs typeface="Simplified Arabic" panose="02020603050405020304" pitchFamily="18" charset="-78"/>
            </a:endParaRPr>
          </a:p>
        </p:txBody>
      </p:sp>
      <p:sp>
        <p:nvSpPr>
          <p:cNvPr id="7" name="Rectangle 6"/>
          <p:cNvSpPr/>
          <p:nvPr/>
        </p:nvSpPr>
        <p:spPr>
          <a:xfrm>
            <a:off x="3595184" y="339503"/>
            <a:ext cx="5225288" cy="4678204"/>
          </a:xfrm>
          <a:prstGeom prst="rect">
            <a:avLst/>
          </a:prstGeom>
        </p:spPr>
        <p:txBody>
          <a:bodyPr wrap="square">
            <a:spAutoFit/>
          </a:bodyPr>
          <a:lstStyle/>
          <a:p>
            <a:pPr marL="457200" lvl="0" indent="-381000" algn="ctr" rtl="1">
              <a:spcBef>
                <a:spcPts val="600"/>
              </a:spcBef>
              <a:buClr>
                <a:srgbClr val="00BEF2"/>
              </a:buClr>
              <a:buSzPts val="2400"/>
              <a:buFont typeface="Source Sans Pro" panose="020B0503030403020204"/>
              <a:buChar char="»"/>
            </a:pPr>
            <a:r>
              <a:rPr lang="ar-JO" sz="2800" b="1" u="sng" dirty="0">
                <a:solidFill>
                  <a:srgbClr val="FF0000"/>
                </a:solidFill>
                <a:latin typeface="Simplified Arabic" panose="02020603050405020304" pitchFamily="18" charset="-78"/>
                <a:cs typeface="Simplified Arabic" panose="02020603050405020304" pitchFamily="18" charset="-78"/>
              </a:rPr>
              <a:t>وسائل الرقابة الرئاسية</a:t>
            </a:r>
            <a:endParaRPr lang="ar-JO" sz="2800" b="1" u="sng" dirty="0">
              <a:solidFill>
                <a:srgbClr val="FF0000"/>
              </a:solidFill>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Source Sans Pro" panose="020B0503030403020204"/>
              <a:buChar char="»"/>
            </a:pPr>
            <a:r>
              <a:rPr lang="ar-JO" sz="1600" dirty="0">
                <a:latin typeface="Simplified Arabic" panose="02020603050405020304" pitchFamily="18" charset="-78"/>
                <a:cs typeface="Simplified Arabic" panose="02020603050405020304" pitchFamily="18" charset="-78"/>
              </a:rPr>
              <a:t>اولاً: </a:t>
            </a:r>
            <a:r>
              <a:rPr lang="ar-JO" sz="1600" b="1" dirty="0">
                <a:latin typeface="Simplified Arabic" panose="02020603050405020304" pitchFamily="18" charset="-78"/>
                <a:cs typeface="Simplified Arabic" panose="02020603050405020304" pitchFamily="18" charset="-78"/>
              </a:rPr>
              <a:t>الرقابة على الأشخاص:</a:t>
            </a:r>
            <a:endParaRPr lang="ar-JO" sz="1600" b="1"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Source Sans Pro" panose="020B0503030403020204"/>
              <a:buChar char="»"/>
            </a:pPr>
            <a:r>
              <a:rPr lang="ar-JO" sz="1600" dirty="0">
                <a:latin typeface="Simplified Arabic" panose="02020603050405020304" pitchFamily="18" charset="-78"/>
                <a:cs typeface="Simplified Arabic" panose="02020603050405020304" pitchFamily="18" charset="-78"/>
              </a:rPr>
              <a:t> يتمتع الرئيس الإداري الأعلى في قمة الهرم الإداري بالسلطات التالية:</a:t>
            </a:r>
            <a:endParaRPr lang="ar-JO" sz="1600"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mj-lt"/>
              <a:buAutoNum type="arabicPeriod"/>
            </a:pPr>
            <a:r>
              <a:rPr lang="ar-JO" sz="1600" b="1" u="sng" dirty="0">
                <a:latin typeface="Simplified Arabic" panose="02020603050405020304" pitchFamily="18" charset="-78"/>
                <a:cs typeface="Simplified Arabic" panose="02020603050405020304" pitchFamily="18" charset="-78"/>
              </a:rPr>
              <a:t> سلطة التنظيم الداخلي لإدارته مع اتخاذ القرارات الإدارية اللازمة</a:t>
            </a:r>
            <a:r>
              <a:rPr lang="ar-JO" sz="1600" dirty="0">
                <a:latin typeface="Simplified Arabic" panose="02020603050405020304" pitchFamily="18" charset="-78"/>
                <a:cs typeface="Simplified Arabic" panose="02020603050405020304" pitchFamily="18" charset="-78"/>
              </a:rPr>
              <a:t> المتعلقة بالموظفين وتوزيع العمل والاختصاصات والصلاحيات الوظيفية المتناسبة مع المسؤوليات، والعناية بالسلوك الوظيفي من أجل رفع مستوى القيم والمثل لدى الموظف وذلك لتفهم مهام وظيفته. ويجوز للرئيس تفويض صلاحياته بهذا الشأن لوكيل الوزارة وكبار الموظفين. </a:t>
            </a:r>
            <a:endParaRPr lang="ar-JO" sz="1600"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mj-lt"/>
              <a:buAutoNum type="arabicPeriod"/>
            </a:pPr>
            <a:r>
              <a:rPr lang="ar-JO" sz="1600" b="1" u="sng" dirty="0">
                <a:latin typeface="Simplified Arabic" panose="02020603050405020304" pitchFamily="18" charset="-78"/>
                <a:cs typeface="Simplified Arabic" panose="02020603050405020304" pitchFamily="18" charset="-78"/>
              </a:rPr>
              <a:t>التأديب</a:t>
            </a:r>
            <a:r>
              <a:rPr lang="ar-JO" sz="1600" dirty="0">
                <a:latin typeface="Simplified Arabic" panose="02020603050405020304" pitchFamily="18" charset="-78"/>
                <a:cs typeface="Simplified Arabic" panose="02020603050405020304" pitchFamily="18" charset="-78"/>
              </a:rPr>
              <a:t>، وتعني سلطة توقيع الجزاء التأديبي المناسب على مرؤوسيه الذين يخالفون الواجبات الوظيفية في حدود القوانين والأنظمة المرعية، ويتم ذلك من خلال الإنذار أو الحسم من الراتب أو توقيف الزيادة السنوية لسنة أو أكثر.</a:t>
            </a:r>
            <a:endParaRPr lang="ar-JO" sz="1600"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mj-lt"/>
              <a:buAutoNum type="arabicPeriod"/>
            </a:pPr>
            <a:r>
              <a:rPr lang="ar-JO" sz="1600" dirty="0">
                <a:latin typeface="Simplified Arabic" panose="02020603050405020304" pitchFamily="18" charset="-78"/>
                <a:cs typeface="Simplified Arabic" panose="02020603050405020304" pitchFamily="18" charset="-78"/>
              </a:rPr>
              <a:t>  </a:t>
            </a:r>
            <a:r>
              <a:rPr lang="ar-JO" sz="1600" b="1" u="sng" dirty="0">
                <a:latin typeface="Simplified Arabic" panose="02020603050405020304" pitchFamily="18" charset="-78"/>
                <a:cs typeface="Simplified Arabic" panose="02020603050405020304" pitchFamily="18" charset="-78"/>
              </a:rPr>
              <a:t>إصدار التعليمات الشفهية والكتابية </a:t>
            </a:r>
            <a:r>
              <a:rPr lang="ar-JO" sz="1600" dirty="0">
                <a:latin typeface="Simplified Arabic" panose="02020603050405020304" pitchFamily="18" charset="-78"/>
                <a:cs typeface="Simplified Arabic" panose="02020603050405020304" pitchFamily="18" charset="-78"/>
              </a:rPr>
              <a:t>من أجل تعريف المرؤوسين بما يجب وما لا يجب بغرض تسيير العمل الإداري على أحسن وجه. </a:t>
            </a:r>
            <a:endParaRPr lang="ar-JO" sz="1600" dirty="0">
              <a:latin typeface="Simplified Arabic" panose="02020603050405020304" pitchFamily="18" charset="-78"/>
              <a:cs typeface="Simplified Arabic" panose="02020603050405020304" pitchFamily="18" charset="-78"/>
            </a:endParaRPr>
          </a:p>
          <a:p>
            <a:pPr marL="361950" lvl="0" indent="-285750" algn="just" rtl="1">
              <a:spcBef>
                <a:spcPts val="600"/>
              </a:spcBef>
              <a:buClr>
                <a:srgbClr val="00BEF2"/>
              </a:buClr>
              <a:buSzPts val="2400"/>
              <a:buFont typeface="Wingdings" panose="05000000000000000000" pitchFamily="2" charset="2"/>
              <a:buChar char="v"/>
            </a:pPr>
            <a:r>
              <a:rPr lang="ar-JO" sz="1600" b="1" dirty="0"/>
              <a:t>إصدار التعليمات تعتبر وسيلة فعالة من وسائل الرقابة على الأشخاص في مجال السلوك الوظيفي.</a:t>
            </a:r>
            <a:r>
              <a:rPr lang="ar-JO" sz="1600" b="1" dirty="0">
                <a:latin typeface="Simplified Arabic" panose="02020603050405020304" pitchFamily="18" charset="-78"/>
                <a:cs typeface="Simplified Arabic" panose="02020603050405020304" pitchFamily="18" charset="-78"/>
              </a:rPr>
              <a:t> </a:t>
            </a:r>
            <a:endParaRPr lang="ar-SA" sz="1600" b="1" u="sng" dirty="0">
              <a:solidFill>
                <a:srgbClr val="E2E7E9">
                  <a:lumMod val="10000"/>
                </a:srgbClr>
              </a:solidFill>
              <a:latin typeface="Simplified Arabic" panose="02020603050405020304" pitchFamily="18" charset="-78"/>
              <a:ea typeface="Montserrat" panose="00000500000000000000"/>
              <a:cs typeface="Simplified Arabic" panose="02020603050405020304" pitchFamily="18" charset="-78"/>
              <a:sym typeface="Montserrat" panose="00000500000000000000"/>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5" name="صورة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pic>
        <p:nvPicPr>
          <p:cNvPr id="4"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 y="32325"/>
            <a:ext cx="9144000" cy="5140990"/>
          </a:xfrm>
          <a:prstGeom prst="rect">
            <a:avLst/>
          </a:prstGeom>
        </p:spPr>
      </p:pic>
      <p:sp>
        <p:nvSpPr>
          <p:cNvPr id="6" name="Rectangle 5"/>
          <p:cNvSpPr/>
          <p:nvPr/>
        </p:nvSpPr>
        <p:spPr>
          <a:xfrm>
            <a:off x="971600" y="1923678"/>
            <a:ext cx="2016224" cy="954107"/>
          </a:xfrm>
          <a:prstGeom prst="rect">
            <a:avLst/>
          </a:prstGeom>
        </p:spPr>
        <p:txBody>
          <a:bodyPr wrap="square">
            <a:spAutoFit/>
          </a:bodyPr>
          <a:lstStyle/>
          <a:p>
            <a:pPr lvl="0" algn="ctr" rtl="1"/>
            <a:r>
              <a:rPr lang="ar-JO" sz="2800" b="1" dirty="0">
                <a:latin typeface="Simplified Arabic" panose="02020603050405020304" pitchFamily="18" charset="-78"/>
                <a:cs typeface="Simplified Arabic" panose="02020603050405020304" pitchFamily="18" charset="-78"/>
              </a:rPr>
              <a:t>الرقابة على الاعمال</a:t>
            </a:r>
            <a:endParaRPr lang="ar-SA" sz="2400" b="1" dirty="0">
              <a:latin typeface="Simplified Arabic" panose="02020603050405020304" pitchFamily="18" charset="-78"/>
              <a:cs typeface="Simplified Arabic" panose="02020603050405020304" pitchFamily="18" charset="-78"/>
            </a:endParaRPr>
          </a:p>
        </p:txBody>
      </p:sp>
      <p:sp>
        <p:nvSpPr>
          <p:cNvPr id="7" name="Rectangle 6"/>
          <p:cNvSpPr/>
          <p:nvPr/>
        </p:nvSpPr>
        <p:spPr>
          <a:xfrm>
            <a:off x="3595184" y="339503"/>
            <a:ext cx="5225288" cy="4601260"/>
          </a:xfrm>
          <a:prstGeom prst="rect">
            <a:avLst/>
          </a:prstGeom>
        </p:spPr>
        <p:txBody>
          <a:bodyPr wrap="square">
            <a:spAutoFit/>
          </a:bodyPr>
          <a:lstStyle/>
          <a:p>
            <a:pPr marL="457200" lvl="0" indent="-381000" algn="ctr" rtl="1">
              <a:spcBef>
                <a:spcPts val="600"/>
              </a:spcBef>
              <a:buClr>
                <a:srgbClr val="00BEF2"/>
              </a:buClr>
              <a:buSzPts val="2400"/>
              <a:buFont typeface="Source Sans Pro" panose="020B0503030403020204"/>
              <a:buChar char="»"/>
            </a:pPr>
            <a:r>
              <a:rPr lang="ar-JO" sz="2800" b="1" u="sng" dirty="0">
                <a:solidFill>
                  <a:srgbClr val="FF0000"/>
                </a:solidFill>
                <a:latin typeface="Simplified Arabic" panose="02020603050405020304" pitchFamily="18" charset="-78"/>
                <a:cs typeface="Simplified Arabic" panose="02020603050405020304" pitchFamily="18" charset="-78"/>
              </a:rPr>
              <a:t>وسائل الرقابة الرئاسية</a:t>
            </a:r>
            <a:endParaRPr lang="ar-JO" sz="2800" b="1" u="sng" dirty="0">
              <a:solidFill>
                <a:srgbClr val="FF0000"/>
              </a:solidFill>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Source Sans Pro" panose="020B0503030403020204"/>
              <a:buChar char="»"/>
            </a:pPr>
            <a:r>
              <a:rPr lang="ar-JO" sz="1600" dirty="0">
                <a:latin typeface="Simplified Arabic" panose="02020603050405020304" pitchFamily="18" charset="-78"/>
                <a:cs typeface="Simplified Arabic" panose="02020603050405020304" pitchFamily="18" charset="-78"/>
              </a:rPr>
              <a:t>ثانياً: </a:t>
            </a:r>
            <a:r>
              <a:rPr lang="ar-JO" sz="1600" b="1" dirty="0">
                <a:latin typeface="Simplified Arabic" panose="02020603050405020304" pitchFamily="18" charset="-78"/>
                <a:cs typeface="Simplified Arabic" panose="02020603050405020304" pitchFamily="18" charset="-78"/>
              </a:rPr>
              <a:t>الرقابة على الأعمال:</a:t>
            </a:r>
            <a:endParaRPr lang="ar-JO" sz="1600" b="1"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Source Sans Pro" panose="020B0503030403020204"/>
              <a:buChar char="»"/>
            </a:pPr>
            <a:r>
              <a:rPr lang="ar-JO" sz="1600" dirty="0">
                <a:latin typeface="Simplified Arabic" panose="02020603050405020304" pitchFamily="18" charset="-78"/>
                <a:cs typeface="Simplified Arabic" panose="02020603050405020304" pitchFamily="18" charset="-78"/>
              </a:rPr>
              <a:t>يتمتع الرئيس الإداري في قمة الهرم الإداري بسلطة الرقابة على أعمال موظفي إدارته </a:t>
            </a:r>
            <a:r>
              <a:rPr lang="ar-JO" sz="1600" b="1" u="sng" dirty="0">
                <a:latin typeface="Simplified Arabic" panose="02020603050405020304" pitchFamily="18" charset="-78"/>
                <a:cs typeface="Simplified Arabic" panose="02020603050405020304" pitchFamily="18" charset="-78"/>
              </a:rPr>
              <a:t>ويمارس الرئيس الإداري في قمة الهرم هذه السلطات من خلال الوسائل التالية: </a:t>
            </a:r>
            <a:endParaRPr lang="ar-JO" sz="1600" b="1" u="sng"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Source Sans Pro" panose="020B0503030403020204"/>
              <a:buChar char="»"/>
            </a:pPr>
            <a:r>
              <a:rPr lang="ar-JO" sz="1600" dirty="0">
                <a:latin typeface="Simplified Arabic" panose="02020603050405020304" pitchFamily="18" charset="-78"/>
                <a:cs typeface="Simplified Arabic" panose="02020603050405020304" pitchFamily="18" charset="-78"/>
              </a:rPr>
              <a:t>الإشراف الإداري، التفتيش الدوري المفاجئ، التقارير الإدارية بأنواعها فحص الشكاوي وكلها تتعلق بأعمال الموظفين.</a:t>
            </a:r>
            <a:endParaRPr lang="ar-JO" sz="1600"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Source Sans Pro" panose="020B0503030403020204"/>
              <a:buChar char="»"/>
            </a:pPr>
            <a:r>
              <a:rPr lang="ar-JO" sz="1600" dirty="0">
                <a:latin typeface="Simplified Arabic" panose="02020603050405020304" pitchFamily="18" charset="-78"/>
                <a:cs typeface="Simplified Arabic" panose="02020603050405020304" pitchFamily="18" charset="-78"/>
              </a:rPr>
              <a:t> ومن الطبيعي أن ينتج عن السلطة التسلسلية هذه ترتب مسؤولية الرئيس عن أعمال مرؤوسيه وبالتالي عدم تمكنه التهرب من هذه المسؤولية، فالرئيس مسؤول عن التأكد من حسن سير العمل ومن أن تعليماته وتوجيهاته وقراراته وكذلك التعليمات والتوجيهات الصادرة من رؤوسائه منفذة بصورة مرضية. </a:t>
            </a:r>
            <a:endParaRPr lang="ar-JO" sz="1600"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Source Sans Pro" panose="020B0503030403020204"/>
              <a:buChar char="»"/>
            </a:pPr>
            <a:r>
              <a:rPr lang="ar-JO" sz="1600" u="sng" dirty="0">
                <a:latin typeface="Simplified Arabic" panose="02020603050405020304" pitchFamily="18" charset="-78"/>
                <a:cs typeface="Simplified Arabic" panose="02020603050405020304" pitchFamily="18" charset="-78"/>
              </a:rPr>
              <a:t>وفي حالة تعذره لممارسة هذا النوع من الرقابة حينئذ يصبح وجود وحدة داخلية تمارس الرقابة أمراً في غاية الأهمية. وفي هذه الحالة تقوم الوحدة الداخلية للرقابة بممارسة هذا النوع من الرقابة وترفع تقاريرها إلى الرئيس الذي تتبعه لاتخاذ القرارات والإجراءات اللازمة بشأنها.</a:t>
            </a:r>
            <a:endParaRPr lang="ar-SA" sz="1600" b="1" u="sng" dirty="0">
              <a:solidFill>
                <a:srgbClr val="E2E7E9">
                  <a:lumMod val="10000"/>
                </a:srgbClr>
              </a:solidFill>
              <a:latin typeface="Simplified Arabic" panose="02020603050405020304" pitchFamily="18" charset="-78"/>
              <a:ea typeface="Montserrat" panose="00000500000000000000"/>
              <a:cs typeface="Simplified Arabic" panose="02020603050405020304" pitchFamily="18" charset="-78"/>
              <a:sym typeface="Montserrat" panose="00000500000000000000"/>
            </a:endParaRP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5" name="صورة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pic>
        <p:nvPicPr>
          <p:cNvPr id="4"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 y="32325"/>
            <a:ext cx="9144000" cy="5140990"/>
          </a:xfrm>
          <a:prstGeom prst="rect">
            <a:avLst/>
          </a:prstGeom>
        </p:spPr>
      </p:pic>
      <p:sp>
        <p:nvSpPr>
          <p:cNvPr id="6" name="Rectangle 5"/>
          <p:cNvSpPr/>
          <p:nvPr/>
        </p:nvSpPr>
        <p:spPr>
          <a:xfrm>
            <a:off x="971600" y="1923678"/>
            <a:ext cx="2016224" cy="954107"/>
          </a:xfrm>
          <a:prstGeom prst="rect">
            <a:avLst/>
          </a:prstGeom>
        </p:spPr>
        <p:txBody>
          <a:bodyPr wrap="square">
            <a:spAutoFit/>
          </a:bodyPr>
          <a:lstStyle/>
          <a:p>
            <a:pPr lvl="0" algn="ctr" rtl="1"/>
            <a:r>
              <a:rPr lang="ar-JO" sz="2800" b="1" dirty="0">
                <a:latin typeface="Simplified Arabic" panose="02020603050405020304" pitchFamily="18" charset="-78"/>
                <a:cs typeface="Simplified Arabic" panose="02020603050405020304" pitchFamily="18" charset="-78"/>
              </a:rPr>
              <a:t>الرقابة على الاعمال</a:t>
            </a:r>
            <a:endParaRPr lang="ar-SA" sz="2400" b="1" dirty="0">
              <a:latin typeface="Simplified Arabic" panose="02020603050405020304" pitchFamily="18" charset="-78"/>
              <a:cs typeface="Simplified Arabic" panose="02020603050405020304" pitchFamily="18" charset="-78"/>
            </a:endParaRPr>
          </a:p>
        </p:txBody>
      </p:sp>
      <p:sp>
        <p:nvSpPr>
          <p:cNvPr id="7" name="Rectangle 6"/>
          <p:cNvSpPr/>
          <p:nvPr/>
        </p:nvSpPr>
        <p:spPr>
          <a:xfrm>
            <a:off x="3563888" y="0"/>
            <a:ext cx="5400600" cy="5047536"/>
          </a:xfrm>
          <a:prstGeom prst="rect">
            <a:avLst/>
          </a:prstGeom>
        </p:spPr>
        <p:txBody>
          <a:bodyPr wrap="square">
            <a:spAutoFit/>
          </a:bodyPr>
          <a:lstStyle/>
          <a:p>
            <a:pPr marL="457200" lvl="0" indent="-381000" algn="r" rtl="1">
              <a:spcBef>
                <a:spcPts val="600"/>
              </a:spcBef>
              <a:buClr>
                <a:srgbClr val="00BEF2"/>
              </a:buClr>
              <a:buSzPts val="2400"/>
              <a:buFont typeface="Source Sans Pro" panose="020B0503030403020204"/>
              <a:buChar char="»"/>
            </a:pPr>
            <a:r>
              <a:rPr lang="ar-JO" sz="2800" b="1" u="sng" dirty="0">
                <a:solidFill>
                  <a:srgbClr val="FF0000"/>
                </a:solidFill>
                <a:latin typeface="Simplified Arabic" panose="02020603050405020304" pitchFamily="18" charset="-78"/>
                <a:cs typeface="Simplified Arabic" panose="02020603050405020304" pitchFamily="18" charset="-78"/>
              </a:rPr>
              <a:t>وسائل الرقابة الرئاسية</a:t>
            </a:r>
            <a:endParaRPr lang="ar-JO" sz="2800" b="1" u="sng" dirty="0">
              <a:solidFill>
                <a:srgbClr val="FF0000"/>
              </a:solidFill>
              <a:latin typeface="Simplified Arabic" panose="02020603050405020304" pitchFamily="18" charset="-78"/>
              <a:cs typeface="Simplified Arabic" panose="02020603050405020304" pitchFamily="18" charset="-78"/>
            </a:endParaRPr>
          </a:p>
          <a:p>
            <a:pPr marL="457200" lvl="0" indent="-381000" algn="ctr" rtl="1">
              <a:spcBef>
                <a:spcPts val="600"/>
              </a:spcBef>
              <a:buClr>
                <a:srgbClr val="00BEF2"/>
              </a:buClr>
              <a:buSzPts val="2400"/>
              <a:buFont typeface="Source Sans Pro" panose="020B0503030403020204"/>
              <a:buChar char="»"/>
            </a:pPr>
            <a:r>
              <a:rPr lang="ar-JO" sz="2000" b="1" u="sng" dirty="0">
                <a:solidFill>
                  <a:schemeClr val="bg2">
                    <a:lumMod val="50000"/>
                  </a:schemeClr>
                </a:solidFill>
                <a:latin typeface="Simplified Arabic" panose="02020603050405020304" pitchFamily="18" charset="-78"/>
                <a:cs typeface="Simplified Arabic" panose="02020603050405020304" pitchFamily="18" charset="-78"/>
              </a:rPr>
              <a:t>يجري الرئيس رقابته بطرق مختلفة وهي:</a:t>
            </a:r>
            <a:endParaRPr lang="ar-JO" sz="2000" b="1" u="sng" dirty="0">
              <a:solidFill>
                <a:schemeClr val="bg2">
                  <a:lumMod val="50000"/>
                </a:schemeClr>
              </a:solidFill>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mj-lt"/>
              <a:buAutoNum type="arabicPeriod"/>
            </a:pPr>
            <a:r>
              <a:rPr lang="ar-JO" sz="1600" b="1" u="sng" dirty="0">
                <a:latin typeface="Simplified Arabic" panose="02020603050405020304" pitchFamily="18" charset="-78"/>
                <a:cs typeface="Simplified Arabic" panose="02020603050405020304" pitchFamily="18" charset="-78"/>
              </a:rPr>
              <a:t>الرقابة الشاملة </a:t>
            </a:r>
            <a:r>
              <a:rPr lang="ar-JO" sz="1500" dirty="0">
                <a:latin typeface="Simplified Arabic" panose="02020603050405020304" pitchFamily="18" charset="-78"/>
                <a:cs typeface="Simplified Arabic" panose="02020603050405020304" pitchFamily="18" charset="-78"/>
              </a:rPr>
              <a:t>بحيث تشمل رقابته جميع الأعمال الموكولة إلى مرؤوسيه.</a:t>
            </a:r>
            <a:endParaRPr lang="ar-JO" sz="1500"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mj-lt"/>
              <a:buAutoNum type="arabicPeriod"/>
            </a:pPr>
            <a:r>
              <a:rPr lang="ar-JO" sz="1600" b="1" u="sng" dirty="0">
                <a:latin typeface="Simplified Arabic" panose="02020603050405020304" pitchFamily="18" charset="-78"/>
                <a:cs typeface="Simplified Arabic" panose="02020603050405020304" pitchFamily="18" charset="-78"/>
              </a:rPr>
              <a:t>الرقابة الجزئية </a:t>
            </a:r>
            <a:r>
              <a:rPr lang="ar-JO" sz="1500" dirty="0">
                <a:latin typeface="Simplified Arabic" panose="02020603050405020304" pitchFamily="18" charset="-78"/>
                <a:cs typeface="Simplified Arabic" panose="02020603050405020304" pitchFamily="18" charset="-78"/>
              </a:rPr>
              <a:t>بحيث تستهدف رقابته قسماً معيناً من الأعمال الموكولة إلى مرؤوسيه.</a:t>
            </a:r>
            <a:endParaRPr lang="ar-JO" sz="1500" dirty="0">
              <a:latin typeface="Simplified Arabic" panose="02020603050405020304" pitchFamily="18" charset="-78"/>
              <a:cs typeface="Simplified Arabic" panose="02020603050405020304" pitchFamily="18" charset="-78"/>
            </a:endParaRPr>
          </a:p>
          <a:p>
            <a:pPr marL="457200" lvl="0" indent="-381000" algn="just" rtl="1">
              <a:spcBef>
                <a:spcPts val="600"/>
              </a:spcBef>
              <a:buClr>
                <a:srgbClr val="00BEF2"/>
              </a:buClr>
              <a:buSzPts val="2400"/>
              <a:buFont typeface="+mj-lt"/>
              <a:buAutoNum type="arabicPeriod"/>
            </a:pPr>
            <a:r>
              <a:rPr lang="ar-JO" sz="1500" dirty="0">
                <a:latin typeface="Simplified Arabic" panose="02020603050405020304" pitchFamily="18" charset="-78"/>
                <a:cs typeface="Simplified Arabic" panose="02020603050405020304" pitchFamily="18" charset="-78"/>
              </a:rPr>
              <a:t> </a:t>
            </a:r>
            <a:r>
              <a:rPr lang="ar-JO" sz="1600" b="1" u="sng" dirty="0">
                <a:latin typeface="Simplified Arabic" panose="02020603050405020304" pitchFamily="18" charset="-78"/>
                <a:cs typeface="Simplified Arabic" panose="02020603050405020304" pitchFamily="18" charset="-78"/>
              </a:rPr>
              <a:t>الرقابة الخاطفة </a:t>
            </a:r>
            <a:r>
              <a:rPr lang="ar-JO" sz="1500" dirty="0">
                <a:latin typeface="Simplified Arabic" panose="02020603050405020304" pitchFamily="18" charset="-78"/>
                <a:cs typeface="Simplified Arabic" panose="02020603050405020304" pitchFamily="18" charset="-78"/>
              </a:rPr>
              <a:t>التي يقوم بها الرئيس يومياً وساعة يشاء، ومن شأنها إشعار المرؤوسين بالوجود الدائم والفعال لرئيسهم ومساهمته معهم في تحمل المسؤوليات.</a:t>
            </a:r>
            <a:endParaRPr lang="ar-JO" sz="1500" dirty="0">
              <a:latin typeface="Simplified Arabic" panose="02020603050405020304" pitchFamily="18" charset="-78"/>
              <a:cs typeface="Simplified Arabic" panose="02020603050405020304" pitchFamily="18" charset="-78"/>
            </a:endParaRPr>
          </a:p>
          <a:p>
            <a:pPr marL="76200" lvl="0" algn="just" rtl="1">
              <a:spcBef>
                <a:spcPts val="600"/>
              </a:spcBef>
              <a:buClr>
                <a:srgbClr val="00BEF2"/>
              </a:buClr>
              <a:buSzPts val="2400"/>
            </a:pPr>
            <a:r>
              <a:rPr lang="ar-JO" sz="1800" b="1" dirty="0">
                <a:latin typeface="Simplified Arabic" panose="02020603050405020304" pitchFamily="18" charset="-78"/>
                <a:cs typeface="Simplified Arabic" panose="02020603050405020304" pitchFamily="18" charset="-78"/>
              </a:rPr>
              <a:t>    </a:t>
            </a:r>
            <a:r>
              <a:rPr lang="ar-JO" sz="1800" b="1" u="sng" dirty="0">
                <a:latin typeface="Simplified Arabic" panose="02020603050405020304" pitchFamily="18" charset="-78"/>
                <a:cs typeface="Simplified Arabic" panose="02020603050405020304" pitchFamily="18" charset="-78"/>
              </a:rPr>
              <a:t> الأساليب التي يستخدمها الرئيس في رقابته على مرؤوسيه</a:t>
            </a:r>
            <a:endParaRPr lang="ar-JO" sz="1800" b="1" u="sng" dirty="0">
              <a:latin typeface="Simplified Arabic" panose="02020603050405020304" pitchFamily="18" charset="-78"/>
              <a:cs typeface="Simplified Arabic" panose="02020603050405020304" pitchFamily="18" charset="-78"/>
            </a:endParaRPr>
          </a:p>
          <a:p>
            <a:pPr marL="360045" lvl="0" indent="-342900" algn="just" rtl="1">
              <a:spcBef>
                <a:spcPts val="600"/>
              </a:spcBef>
              <a:buClr>
                <a:srgbClr val="00BEF2"/>
              </a:buClr>
              <a:buSzPts val="2400"/>
              <a:buFont typeface="+mj-lt"/>
              <a:buAutoNum type="arabicPeriod"/>
            </a:pPr>
            <a:r>
              <a:rPr lang="ar-JO" sz="1500" dirty="0">
                <a:latin typeface="Simplified Arabic" panose="02020603050405020304" pitchFamily="18" charset="-78"/>
                <a:cs typeface="Simplified Arabic" panose="02020603050405020304" pitchFamily="18" charset="-78"/>
              </a:rPr>
              <a:t>التحليل الدقيق للأهداف.</a:t>
            </a:r>
            <a:endParaRPr lang="ar-JO" sz="1500" dirty="0">
              <a:latin typeface="Simplified Arabic" panose="02020603050405020304" pitchFamily="18" charset="-78"/>
              <a:cs typeface="Simplified Arabic" panose="02020603050405020304" pitchFamily="18" charset="-78"/>
            </a:endParaRPr>
          </a:p>
          <a:p>
            <a:pPr marL="360045" lvl="0" indent="-342900" algn="just" rtl="1">
              <a:spcBef>
                <a:spcPts val="600"/>
              </a:spcBef>
              <a:buClr>
                <a:srgbClr val="00BEF2"/>
              </a:buClr>
              <a:buSzPts val="2400"/>
              <a:buFont typeface="+mj-lt"/>
              <a:buAutoNum type="arabicPeriod"/>
            </a:pPr>
            <a:r>
              <a:rPr lang="ar-JO" sz="1500" dirty="0">
                <a:latin typeface="Simplified Arabic" panose="02020603050405020304" pitchFamily="18" charset="-78"/>
                <a:cs typeface="Simplified Arabic" panose="02020603050405020304" pitchFamily="18" charset="-78"/>
              </a:rPr>
              <a:t> وضع معدلات للأداء. </a:t>
            </a:r>
            <a:endParaRPr lang="ar-JO" sz="1500" dirty="0">
              <a:latin typeface="Simplified Arabic" panose="02020603050405020304" pitchFamily="18" charset="-78"/>
              <a:cs typeface="Simplified Arabic" panose="02020603050405020304" pitchFamily="18" charset="-78"/>
            </a:endParaRPr>
          </a:p>
          <a:p>
            <a:pPr marL="360045" lvl="0" indent="-342900" algn="just" rtl="1">
              <a:spcBef>
                <a:spcPts val="600"/>
              </a:spcBef>
              <a:buClr>
                <a:srgbClr val="00BEF2"/>
              </a:buClr>
              <a:buSzPts val="2400"/>
              <a:buFont typeface="+mj-lt"/>
              <a:buAutoNum type="arabicPeriod"/>
            </a:pPr>
            <a:r>
              <a:rPr lang="ar-JO" sz="1500" dirty="0">
                <a:latin typeface="Simplified Arabic" panose="02020603050405020304" pitchFamily="18" charset="-78"/>
                <a:cs typeface="Simplified Arabic" panose="02020603050405020304" pitchFamily="18" charset="-78"/>
              </a:rPr>
              <a:t>دراسة النماذج والحالات، والقياس عليها للوقوف على نواحي الاختلاف إن وجدت. </a:t>
            </a:r>
            <a:endParaRPr lang="ar-JO" sz="1500" dirty="0">
              <a:latin typeface="Simplified Arabic" panose="02020603050405020304" pitchFamily="18" charset="-78"/>
              <a:cs typeface="Simplified Arabic" panose="02020603050405020304" pitchFamily="18" charset="-78"/>
            </a:endParaRPr>
          </a:p>
          <a:p>
            <a:pPr marL="360045" lvl="0" indent="-342900" algn="just" rtl="1">
              <a:spcBef>
                <a:spcPts val="600"/>
              </a:spcBef>
              <a:buClr>
                <a:srgbClr val="00BEF2"/>
              </a:buClr>
              <a:buSzPts val="2400"/>
              <a:buFont typeface="+mj-lt"/>
              <a:buAutoNum type="arabicPeriod"/>
            </a:pPr>
            <a:r>
              <a:rPr lang="ar-JO" sz="1500" dirty="0">
                <a:latin typeface="Simplified Arabic" panose="02020603050405020304" pitchFamily="18" charset="-78"/>
                <a:cs typeface="Simplified Arabic" panose="02020603050405020304" pitchFamily="18" charset="-78"/>
              </a:rPr>
              <a:t>الإحصاءات التي تمكن من عمل المقارنات والدراسات الضرورية. </a:t>
            </a:r>
            <a:endParaRPr lang="ar-JO" sz="1500" dirty="0">
              <a:latin typeface="Simplified Arabic" panose="02020603050405020304" pitchFamily="18" charset="-78"/>
              <a:cs typeface="Simplified Arabic" panose="02020603050405020304" pitchFamily="18" charset="-78"/>
            </a:endParaRPr>
          </a:p>
          <a:p>
            <a:pPr marL="360045" lvl="0" indent="-342900" algn="just" rtl="1">
              <a:spcBef>
                <a:spcPts val="600"/>
              </a:spcBef>
              <a:buClr>
                <a:srgbClr val="00BEF2"/>
              </a:buClr>
              <a:buSzPts val="2400"/>
              <a:buFont typeface="+mj-lt"/>
              <a:buAutoNum type="arabicPeriod"/>
            </a:pPr>
            <a:r>
              <a:rPr lang="ar-JO" sz="1500" dirty="0">
                <a:latin typeface="Simplified Arabic" panose="02020603050405020304" pitchFamily="18" charset="-78"/>
                <a:cs typeface="Simplified Arabic" panose="02020603050405020304" pitchFamily="18" charset="-78"/>
              </a:rPr>
              <a:t>دراسة التقارير التي تحوي المعلومات المتحصلة نتيجة عمليات التفتيش.</a:t>
            </a:r>
            <a:endParaRPr lang="ar-JO" sz="1500" dirty="0">
              <a:latin typeface="Simplified Arabic" panose="02020603050405020304" pitchFamily="18" charset="-78"/>
              <a:cs typeface="Simplified Arabic" panose="02020603050405020304" pitchFamily="18" charset="-78"/>
            </a:endParaRPr>
          </a:p>
          <a:p>
            <a:pPr marL="360045" lvl="0" indent="-342900" algn="just" rtl="1">
              <a:spcBef>
                <a:spcPts val="600"/>
              </a:spcBef>
              <a:buClr>
                <a:srgbClr val="00BEF2"/>
              </a:buClr>
              <a:buSzPts val="2400"/>
              <a:buFont typeface="+mj-lt"/>
              <a:buAutoNum type="arabicPeriod"/>
            </a:pPr>
            <a:r>
              <a:rPr lang="ar-JO" sz="1500" dirty="0">
                <a:latin typeface="Simplified Arabic" panose="02020603050405020304" pitchFamily="18" charset="-78"/>
                <a:cs typeface="Simplified Arabic" panose="02020603050405020304" pitchFamily="18" charset="-78"/>
              </a:rPr>
              <a:t> تقسيم العملية الإدارية على مكوناتها المختلفة :القيادة، اتخاذ القرارات الاتصالات، ورقابة كل هذه العناصر.</a:t>
            </a:r>
            <a:endParaRPr lang="ar-JO" sz="1500" b="1" u="sng" dirty="0">
              <a:latin typeface="Simplified Arabic" panose="02020603050405020304" pitchFamily="18" charset="-78"/>
              <a:cs typeface="Simplified Arabic" panose="02020603050405020304" pitchFamily="18" charset="-78"/>
            </a:endParaRPr>
          </a:p>
          <a:p>
            <a:pPr marL="76200" lvl="0" algn="just" rtl="1">
              <a:spcBef>
                <a:spcPts val="600"/>
              </a:spcBef>
              <a:buClr>
                <a:srgbClr val="00BEF2"/>
              </a:buClr>
              <a:buSzPts val="2400"/>
            </a:pPr>
            <a:endParaRPr lang="ar-SA" sz="1600" b="1" u="sng" dirty="0">
              <a:solidFill>
                <a:srgbClr val="E2E7E9">
                  <a:lumMod val="10000"/>
                </a:srgbClr>
              </a:solidFill>
              <a:latin typeface="Simplified Arabic" panose="02020603050405020304" pitchFamily="18" charset="-78"/>
              <a:ea typeface="Montserrat" panose="00000500000000000000"/>
              <a:cs typeface="Simplified Arabic" panose="02020603050405020304" pitchFamily="18" charset="-78"/>
              <a:sym typeface="Montserrat" panose="00000500000000000000"/>
            </a:endParaRP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5" name="صورة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pic>
        <p:nvPicPr>
          <p:cNvPr id="4"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 y="32325"/>
            <a:ext cx="9144000" cy="5140990"/>
          </a:xfrm>
          <a:prstGeom prst="rect">
            <a:avLst/>
          </a:prstGeom>
        </p:spPr>
      </p:pic>
      <p:sp>
        <p:nvSpPr>
          <p:cNvPr id="6" name="Rectangle 5"/>
          <p:cNvSpPr/>
          <p:nvPr/>
        </p:nvSpPr>
        <p:spPr>
          <a:xfrm>
            <a:off x="971600" y="1923678"/>
            <a:ext cx="2016224" cy="954107"/>
          </a:xfrm>
          <a:prstGeom prst="rect">
            <a:avLst/>
          </a:prstGeom>
        </p:spPr>
        <p:txBody>
          <a:bodyPr wrap="square">
            <a:spAutoFit/>
          </a:bodyPr>
          <a:lstStyle/>
          <a:p>
            <a:pPr lvl="0" algn="ctr" rtl="1"/>
            <a:r>
              <a:rPr lang="ar-JO" sz="2800" b="1" dirty="0">
                <a:solidFill>
                  <a:srgbClr val="FF0000"/>
                </a:solidFill>
                <a:latin typeface="Simplified Arabic" panose="02020603050405020304" pitchFamily="18" charset="-78"/>
                <a:cs typeface="Simplified Arabic" panose="02020603050405020304" pitchFamily="18" charset="-78"/>
              </a:rPr>
              <a:t>اهداف الرقابة الرئاسية</a:t>
            </a:r>
            <a:endParaRPr lang="ar-SA" sz="2400" b="1" dirty="0">
              <a:solidFill>
                <a:srgbClr val="FF0000"/>
              </a:solidFill>
              <a:latin typeface="Simplified Arabic" panose="02020603050405020304" pitchFamily="18" charset="-78"/>
              <a:cs typeface="Simplified Arabic" panose="02020603050405020304" pitchFamily="18" charset="-78"/>
            </a:endParaRPr>
          </a:p>
        </p:txBody>
      </p:sp>
      <p:sp>
        <p:nvSpPr>
          <p:cNvPr id="7" name="Rectangle 6"/>
          <p:cNvSpPr/>
          <p:nvPr/>
        </p:nvSpPr>
        <p:spPr>
          <a:xfrm>
            <a:off x="3563888" y="1351195"/>
            <a:ext cx="5184576" cy="2585323"/>
          </a:xfrm>
          <a:prstGeom prst="rect">
            <a:avLst/>
          </a:prstGeom>
        </p:spPr>
        <p:txBody>
          <a:bodyPr wrap="square">
            <a:spAutoFit/>
          </a:bodyPr>
          <a:lstStyle/>
          <a:p>
            <a:pPr marL="419100" lvl="0" indent="-342900" algn="r" rtl="1">
              <a:spcBef>
                <a:spcPts val="600"/>
              </a:spcBef>
              <a:buClr>
                <a:srgbClr val="00BEF2"/>
              </a:buClr>
              <a:buSzPts val="2400"/>
              <a:buFont typeface="+mj-lt"/>
              <a:buAutoNum type="arabicPeriod"/>
            </a:pPr>
            <a:r>
              <a:rPr lang="ar-JO" sz="1800" dirty="0">
                <a:latin typeface="Simplified Arabic" panose="02020603050405020304" pitchFamily="18" charset="-78"/>
                <a:cs typeface="Simplified Arabic" panose="02020603050405020304" pitchFamily="18" charset="-78"/>
              </a:rPr>
              <a:t>الوقوف على المعلومات الأساسية بصورة عاجلة. </a:t>
            </a:r>
            <a:endParaRPr lang="ar-JO" sz="1800" dirty="0">
              <a:latin typeface="Simplified Arabic" panose="02020603050405020304" pitchFamily="18" charset="-78"/>
              <a:cs typeface="Simplified Arabic" panose="02020603050405020304" pitchFamily="18" charset="-78"/>
            </a:endParaRPr>
          </a:p>
          <a:p>
            <a:pPr marL="419100" lvl="0" indent="-342900" algn="r" rtl="1">
              <a:spcBef>
                <a:spcPts val="600"/>
              </a:spcBef>
              <a:buClr>
                <a:srgbClr val="00BEF2"/>
              </a:buClr>
              <a:buSzPts val="2400"/>
              <a:buFont typeface="+mj-lt"/>
              <a:buAutoNum type="arabicPeriod"/>
            </a:pPr>
            <a:r>
              <a:rPr lang="ar-JO" sz="1800" dirty="0">
                <a:latin typeface="Simplified Arabic" panose="02020603050405020304" pitchFamily="18" charset="-78"/>
                <a:cs typeface="Simplified Arabic" panose="02020603050405020304" pitchFamily="18" charset="-78"/>
              </a:rPr>
              <a:t>الحصول على هذه المعلومات في شكل جداول إحصائية ورسومات بيانية تعكس الصورة العامة بجلاء. </a:t>
            </a:r>
            <a:endParaRPr lang="ar-JO" sz="1800" dirty="0">
              <a:latin typeface="Simplified Arabic" panose="02020603050405020304" pitchFamily="18" charset="-78"/>
              <a:cs typeface="Simplified Arabic" panose="02020603050405020304" pitchFamily="18" charset="-78"/>
            </a:endParaRPr>
          </a:p>
          <a:p>
            <a:pPr marL="419100" lvl="0" indent="-342900" algn="r" rtl="1">
              <a:spcBef>
                <a:spcPts val="600"/>
              </a:spcBef>
              <a:buClr>
                <a:srgbClr val="00BEF2"/>
              </a:buClr>
              <a:buSzPts val="2400"/>
              <a:buFont typeface="+mj-lt"/>
              <a:buAutoNum type="arabicPeriod"/>
            </a:pPr>
            <a:r>
              <a:rPr lang="ar-JO" sz="1800" dirty="0">
                <a:latin typeface="Simplified Arabic" panose="02020603050405020304" pitchFamily="18" charset="-78"/>
                <a:cs typeface="Simplified Arabic" panose="02020603050405020304" pitchFamily="18" charset="-78"/>
              </a:rPr>
              <a:t>عمل المقارنات بين النتائج التي تحصل عليها في ميادين مختلفة.</a:t>
            </a:r>
            <a:endParaRPr lang="ar-JO" sz="1800" dirty="0">
              <a:latin typeface="Simplified Arabic" panose="02020603050405020304" pitchFamily="18" charset="-78"/>
              <a:cs typeface="Simplified Arabic" panose="02020603050405020304" pitchFamily="18" charset="-78"/>
            </a:endParaRPr>
          </a:p>
          <a:p>
            <a:pPr marL="419100" lvl="0" indent="-342900" algn="r" rtl="1">
              <a:spcBef>
                <a:spcPts val="600"/>
              </a:spcBef>
              <a:buClr>
                <a:srgbClr val="00BEF2"/>
              </a:buClr>
              <a:buSzPts val="2400"/>
              <a:buFont typeface="+mj-lt"/>
              <a:buAutoNum type="arabicPeriod"/>
            </a:pPr>
            <a:r>
              <a:rPr lang="ar-JO" sz="1800" dirty="0">
                <a:latin typeface="Simplified Arabic" panose="02020603050405020304" pitchFamily="18" charset="-78"/>
                <a:cs typeface="Simplified Arabic" panose="02020603050405020304" pitchFamily="18" charset="-78"/>
              </a:rPr>
              <a:t> استبعاد أنواع الرقابة غير المجدية أو التي لا توجد حاجة ماسة إليها. </a:t>
            </a:r>
            <a:endParaRPr lang="ar-JO" sz="1800" b="1" u="sng" dirty="0">
              <a:solidFill>
                <a:schemeClr val="bg2">
                  <a:lumMod val="50000"/>
                </a:schemeClr>
              </a:solidFill>
              <a:latin typeface="Simplified Arabic" panose="02020603050405020304" pitchFamily="18" charset="-78"/>
              <a:cs typeface="Simplified Arabic" panose="02020603050405020304" pitchFamily="18" charset="-78"/>
            </a:endParaRPr>
          </a:p>
          <a:p>
            <a:pPr marL="76200" lvl="0" algn="just" rtl="1">
              <a:spcBef>
                <a:spcPts val="600"/>
              </a:spcBef>
              <a:buClr>
                <a:srgbClr val="00BEF2"/>
              </a:buClr>
              <a:buSzPts val="2400"/>
            </a:pPr>
            <a:endParaRPr lang="ar-SA" sz="1600" b="1" u="sng" dirty="0">
              <a:solidFill>
                <a:srgbClr val="E2E7E9">
                  <a:lumMod val="10000"/>
                </a:srgbClr>
              </a:solidFill>
              <a:latin typeface="Simplified Arabic" panose="02020603050405020304" pitchFamily="18" charset="-78"/>
              <a:ea typeface="Montserrat" panose="00000500000000000000"/>
              <a:cs typeface="Simplified Arabic" panose="02020603050405020304" pitchFamily="18" charset="-78"/>
              <a:sym typeface="Montserrat" panose="00000500000000000000"/>
            </a:endParaRP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5" name="صورة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pic>
        <p:nvPicPr>
          <p:cNvPr id="4"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 y="32325"/>
            <a:ext cx="9144000" cy="5140990"/>
          </a:xfrm>
          <a:prstGeom prst="rect">
            <a:avLst/>
          </a:prstGeom>
        </p:spPr>
      </p:pic>
      <p:sp>
        <p:nvSpPr>
          <p:cNvPr id="6" name="Rectangle 5"/>
          <p:cNvSpPr/>
          <p:nvPr/>
        </p:nvSpPr>
        <p:spPr>
          <a:xfrm>
            <a:off x="971600" y="1923678"/>
            <a:ext cx="2016224" cy="954107"/>
          </a:xfrm>
          <a:prstGeom prst="rect">
            <a:avLst/>
          </a:prstGeom>
        </p:spPr>
        <p:txBody>
          <a:bodyPr wrap="square">
            <a:spAutoFit/>
          </a:bodyPr>
          <a:lstStyle/>
          <a:p>
            <a:pPr lvl="0" algn="ctr" rtl="1"/>
            <a:r>
              <a:rPr lang="ar-JO" sz="2800" b="1" dirty="0">
                <a:solidFill>
                  <a:srgbClr val="FF0000"/>
                </a:solidFill>
                <a:latin typeface="Simplified Arabic" panose="02020603050405020304" pitchFamily="18" charset="-78"/>
                <a:cs typeface="Simplified Arabic" panose="02020603050405020304" pitchFamily="18" charset="-78"/>
              </a:rPr>
              <a:t>ثانياً:الرقابة الوصائية</a:t>
            </a:r>
            <a:endParaRPr lang="ar-SA" sz="2400" b="1" dirty="0">
              <a:solidFill>
                <a:srgbClr val="FF0000"/>
              </a:solidFill>
              <a:latin typeface="Simplified Arabic" panose="02020603050405020304" pitchFamily="18" charset="-78"/>
              <a:cs typeface="Simplified Arabic" panose="02020603050405020304" pitchFamily="18" charset="-78"/>
            </a:endParaRPr>
          </a:p>
        </p:txBody>
      </p:sp>
      <p:sp>
        <p:nvSpPr>
          <p:cNvPr id="7" name="Rectangle 6"/>
          <p:cNvSpPr/>
          <p:nvPr/>
        </p:nvSpPr>
        <p:spPr>
          <a:xfrm>
            <a:off x="3563888" y="123478"/>
            <a:ext cx="5328592" cy="5262979"/>
          </a:xfrm>
          <a:prstGeom prst="rect">
            <a:avLst/>
          </a:prstGeom>
        </p:spPr>
        <p:txBody>
          <a:bodyPr wrap="square">
            <a:spAutoFit/>
          </a:bodyPr>
          <a:lstStyle/>
          <a:p>
            <a:pPr marL="419100" lvl="0" indent="-342900" algn="just" rtl="1">
              <a:spcBef>
                <a:spcPts val="600"/>
              </a:spcBef>
              <a:buClr>
                <a:srgbClr val="00BEF2"/>
              </a:buClr>
              <a:buSzPts val="2400"/>
              <a:buFont typeface="Wingdings" panose="05000000000000000000" pitchFamily="2" charset="2"/>
              <a:buChar char="q"/>
            </a:pPr>
            <a:r>
              <a:rPr lang="ar-JO" sz="1500" dirty="0">
                <a:latin typeface="Simplified Arabic" panose="02020603050405020304" pitchFamily="18" charset="-78"/>
                <a:cs typeface="Simplified Arabic" panose="02020603050405020304" pitchFamily="18" charset="-78"/>
              </a:rPr>
              <a:t>الرقابة الرئاسية (أو التسلسلية) هي التي يمارسها الرئيس على أعمال مرؤوسيه. </a:t>
            </a:r>
            <a:endParaRPr lang="ar-JO" sz="1500" dirty="0">
              <a:latin typeface="Simplified Arabic" panose="02020603050405020304" pitchFamily="18" charset="-78"/>
              <a:cs typeface="Simplified Arabic" panose="02020603050405020304" pitchFamily="18" charset="-78"/>
            </a:endParaRPr>
          </a:p>
          <a:p>
            <a:pPr marL="419100" lvl="0" indent="-342900" algn="just" rtl="1">
              <a:spcBef>
                <a:spcPts val="600"/>
              </a:spcBef>
              <a:buClr>
                <a:srgbClr val="00BEF2"/>
              </a:buClr>
              <a:buSzPts val="2400"/>
              <a:buFont typeface="Wingdings" panose="05000000000000000000" pitchFamily="2" charset="2"/>
              <a:buChar char="q"/>
            </a:pPr>
            <a:r>
              <a:rPr lang="ar-JO" sz="1500" dirty="0">
                <a:latin typeface="Simplified Arabic" panose="02020603050405020304" pitchFamily="18" charset="-78"/>
                <a:cs typeface="Simplified Arabic" panose="02020603050405020304" pitchFamily="18" charset="-78"/>
              </a:rPr>
              <a:t>الرقابة الوصائية هي التي تمارسها السلطات المركزية على الهيئات اللامركزية الإقليمية أو المرفقية (مثل: البلديات والمؤسسات العامة) والتي تتمتع بالاستقلال المالي والإداري.</a:t>
            </a:r>
            <a:endParaRPr lang="ar-JO" sz="1500" dirty="0">
              <a:latin typeface="Simplified Arabic" panose="02020603050405020304" pitchFamily="18" charset="-78"/>
              <a:cs typeface="Simplified Arabic" panose="02020603050405020304" pitchFamily="18" charset="-78"/>
            </a:endParaRPr>
          </a:p>
          <a:p>
            <a:pPr marL="419100" lvl="0" indent="-342900" algn="just" rtl="1">
              <a:spcBef>
                <a:spcPts val="600"/>
              </a:spcBef>
              <a:buClr>
                <a:srgbClr val="00BEF2"/>
              </a:buClr>
              <a:buSzPts val="2400"/>
              <a:buFont typeface="Wingdings" panose="05000000000000000000" pitchFamily="2" charset="2"/>
              <a:buChar char="q"/>
            </a:pPr>
            <a:r>
              <a:rPr lang="ar-JO" sz="1500" dirty="0">
                <a:latin typeface="Simplified Arabic" panose="02020603050405020304" pitchFamily="18" charset="-78"/>
                <a:cs typeface="Simplified Arabic" panose="02020603050405020304" pitchFamily="18" charset="-78"/>
              </a:rPr>
              <a:t> </a:t>
            </a:r>
            <a:r>
              <a:rPr lang="ar-JO" sz="1500" b="1" dirty="0">
                <a:latin typeface="Simplified Arabic" panose="02020603050405020304" pitchFamily="18" charset="-78"/>
                <a:cs typeface="Simplified Arabic" panose="02020603050405020304" pitchFamily="18" charset="-78"/>
              </a:rPr>
              <a:t>على الرغم من أنها تتمتع بهذه الاستقلالية إلا أنها تخضع لنوع من الرقابة تمارسها عليها الإدارة المركزية اصطلح على تسميتها بالوصاية الإدارية أو الرقابة الوصائية.</a:t>
            </a:r>
            <a:endParaRPr lang="ar-JO" sz="1500" b="1" dirty="0">
              <a:latin typeface="Simplified Arabic" panose="02020603050405020304" pitchFamily="18" charset="-78"/>
              <a:cs typeface="Simplified Arabic" panose="02020603050405020304" pitchFamily="18" charset="-78"/>
            </a:endParaRPr>
          </a:p>
          <a:p>
            <a:pPr marL="419100" lvl="0" indent="-342900" algn="just" rtl="1">
              <a:spcBef>
                <a:spcPts val="600"/>
              </a:spcBef>
              <a:buClr>
                <a:srgbClr val="00BEF2"/>
              </a:buClr>
              <a:buSzPts val="2400"/>
              <a:buFont typeface="Wingdings" panose="05000000000000000000" pitchFamily="2" charset="2"/>
              <a:buChar char="q"/>
            </a:pPr>
            <a:r>
              <a:rPr lang="ar-JO" sz="1500" b="1" dirty="0">
                <a:latin typeface="Simplified Arabic" panose="02020603050405020304" pitchFamily="18" charset="-78"/>
                <a:cs typeface="Simplified Arabic" panose="02020603050405020304" pitchFamily="18" charset="-78"/>
              </a:rPr>
              <a:t>المؤسسات العامة هي مشروعات حكومية خدمية واقتصادية لها شخصية تمكنها من إدارة شؤونها بأساليب ونظم تختلف عن تلك المعتمدة في إدارة الوزارات والمديريات العامة التابعة لها بسبب طبيعة نشاطاتها التي تمارسها.</a:t>
            </a:r>
            <a:endParaRPr lang="ar-JO" sz="1500" b="1" dirty="0">
              <a:latin typeface="Simplified Arabic" panose="02020603050405020304" pitchFamily="18" charset="-78"/>
              <a:cs typeface="Simplified Arabic" panose="02020603050405020304" pitchFamily="18" charset="-78"/>
            </a:endParaRPr>
          </a:p>
          <a:p>
            <a:pPr marL="419100" lvl="0" indent="-342900" algn="just" rtl="1">
              <a:spcBef>
                <a:spcPts val="600"/>
              </a:spcBef>
              <a:buClr>
                <a:srgbClr val="00BEF2"/>
              </a:buClr>
              <a:buSzPts val="2400"/>
              <a:buFont typeface="Wingdings" panose="05000000000000000000" pitchFamily="2" charset="2"/>
              <a:buChar char="q"/>
            </a:pPr>
            <a:r>
              <a:rPr lang="ar-JO" sz="1500" dirty="0">
                <a:latin typeface="Simplified Arabic" panose="02020603050405020304" pitchFamily="18" charset="-78"/>
                <a:cs typeface="Simplified Arabic" panose="02020603050405020304" pitchFamily="18" charset="-78"/>
              </a:rPr>
              <a:t>  </a:t>
            </a:r>
            <a:r>
              <a:rPr lang="ar-JO" sz="1500" b="1" u="sng" dirty="0">
                <a:latin typeface="Simplified Arabic" panose="02020603050405020304" pitchFamily="18" charset="-78"/>
                <a:cs typeface="Simplified Arabic" panose="02020603050405020304" pitchFamily="18" charset="-78"/>
              </a:rPr>
              <a:t>أطلق على إدارة هذه المشروعات اسم اللامركزية المرفقية </a:t>
            </a:r>
            <a:r>
              <a:rPr lang="ar-JO" sz="1500" dirty="0">
                <a:latin typeface="Simplified Arabic" panose="02020603050405020304" pitchFamily="18" charset="-78"/>
                <a:cs typeface="Simplified Arabic" panose="02020603050405020304" pitchFamily="18" charset="-78"/>
              </a:rPr>
              <a:t>نظراً لنقل اختصاصات إدارتها من الأجهزة المركزية التقليدية إلى مجالس إدارة مستقلة تتولى ذلك نيابة عنها. </a:t>
            </a:r>
            <a:endParaRPr lang="ar-JO" sz="1500" dirty="0">
              <a:latin typeface="Simplified Arabic" panose="02020603050405020304" pitchFamily="18" charset="-78"/>
              <a:cs typeface="Simplified Arabic" panose="02020603050405020304" pitchFamily="18" charset="-78"/>
            </a:endParaRPr>
          </a:p>
          <a:p>
            <a:pPr marL="419100" lvl="0" indent="-342900" algn="just" rtl="1">
              <a:spcBef>
                <a:spcPts val="600"/>
              </a:spcBef>
              <a:buClr>
                <a:srgbClr val="00BEF2"/>
              </a:buClr>
              <a:buSzPts val="2400"/>
              <a:buFont typeface="Wingdings" panose="05000000000000000000" pitchFamily="2" charset="2"/>
              <a:buChar char="q"/>
            </a:pPr>
            <a:r>
              <a:rPr lang="ar-JO" sz="1500" b="1" u="sng" dirty="0">
                <a:latin typeface="Simplified Arabic" panose="02020603050405020304" pitchFamily="18" charset="-78"/>
                <a:cs typeface="Simplified Arabic" panose="02020603050405020304" pitchFamily="18" charset="-78"/>
              </a:rPr>
              <a:t>أما الإدارة المحلية أو( اللامركزية الجغرافية أو إدارة الأقاليم والمحافظات)</a:t>
            </a:r>
            <a:r>
              <a:rPr lang="ar-JO" sz="1500" dirty="0">
                <a:latin typeface="Simplified Arabic" panose="02020603050405020304" pitchFamily="18" charset="-78"/>
                <a:cs typeface="Simplified Arabic" panose="02020603050405020304" pitchFamily="18" charset="-78"/>
              </a:rPr>
              <a:t> فتظهر عندما تلجأ الدولة إلى توزيع الوظيفة الإدارية بين الحكومة المركزية وبين الهيئات المحلية.</a:t>
            </a:r>
            <a:endParaRPr lang="ar-JO" sz="1500" dirty="0">
              <a:latin typeface="Simplified Arabic" panose="02020603050405020304" pitchFamily="18" charset="-78"/>
              <a:cs typeface="Simplified Arabic" panose="02020603050405020304" pitchFamily="18" charset="-78"/>
            </a:endParaRPr>
          </a:p>
          <a:p>
            <a:pPr marL="419100" lvl="0" indent="-342900" algn="just" rtl="1">
              <a:spcBef>
                <a:spcPts val="600"/>
              </a:spcBef>
              <a:buClr>
                <a:srgbClr val="00BEF2"/>
              </a:buClr>
              <a:buSzPts val="2400"/>
              <a:buFont typeface="Wingdings" panose="05000000000000000000" pitchFamily="2" charset="2"/>
              <a:buChar char="q"/>
            </a:pPr>
            <a:r>
              <a:rPr lang="ar-JO" sz="1500" b="1" u="sng" dirty="0">
                <a:latin typeface="Simplified Arabic" panose="02020603050405020304" pitchFamily="18" charset="-78"/>
                <a:cs typeface="Simplified Arabic" panose="02020603050405020304" pitchFamily="18" charset="-78"/>
              </a:rPr>
              <a:t>تشمل الرقابة الوصائية حق السلطة المركزية في تصديق قرارات الهيئة اللامركزية والحلول محلها استثناء وحلها أو إيقافها عن العمل وغيرها من الصلاحيات المحددة بصورة دقيقة في القوانين والأنظمة النافذة.</a:t>
            </a:r>
            <a:endParaRPr lang="ar-JO" sz="1500" b="1" u="sng" dirty="0">
              <a:latin typeface="Simplified Arabic" panose="02020603050405020304" pitchFamily="18" charset="-78"/>
              <a:cs typeface="Simplified Arabic" panose="02020603050405020304" pitchFamily="18" charset="-78"/>
            </a:endParaRPr>
          </a:p>
          <a:p>
            <a:pPr marL="419100" lvl="0" indent="-342900" algn="just" rtl="1">
              <a:spcBef>
                <a:spcPts val="600"/>
              </a:spcBef>
              <a:buClr>
                <a:srgbClr val="00BEF2"/>
              </a:buClr>
              <a:buSzPts val="2400"/>
              <a:buFont typeface="Wingdings" panose="05000000000000000000" pitchFamily="2" charset="2"/>
              <a:buChar char="q"/>
            </a:pPr>
            <a:endParaRPr lang="ar-SA" sz="1600" b="1" u="sng" dirty="0">
              <a:solidFill>
                <a:srgbClr val="E2E7E9">
                  <a:lumMod val="10000"/>
                </a:srgbClr>
              </a:solidFill>
              <a:latin typeface="Simplified Arabic" panose="02020603050405020304" pitchFamily="18" charset="-78"/>
              <a:ea typeface="Montserrat" panose="00000500000000000000"/>
              <a:cs typeface="Simplified Arabic" panose="02020603050405020304" pitchFamily="18" charset="-78"/>
              <a:sym typeface="Montserrat" panose="00000500000000000000"/>
            </a:endParaRP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5" name="صورة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pic>
        <p:nvPicPr>
          <p:cNvPr id="4"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 y="32325"/>
            <a:ext cx="9144000" cy="5140990"/>
          </a:xfrm>
          <a:prstGeom prst="rect">
            <a:avLst/>
          </a:prstGeom>
        </p:spPr>
      </p:pic>
      <p:sp>
        <p:nvSpPr>
          <p:cNvPr id="6" name="Rectangle 5"/>
          <p:cNvSpPr/>
          <p:nvPr/>
        </p:nvSpPr>
        <p:spPr>
          <a:xfrm>
            <a:off x="971600" y="1923678"/>
            <a:ext cx="2016224" cy="954107"/>
          </a:xfrm>
          <a:prstGeom prst="rect">
            <a:avLst/>
          </a:prstGeom>
        </p:spPr>
        <p:txBody>
          <a:bodyPr wrap="square">
            <a:spAutoFit/>
          </a:bodyPr>
          <a:lstStyle/>
          <a:p>
            <a:pPr lvl="0" algn="ctr" rtl="1"/>
            <a:r>
              <a:rPr lang="ar-JO" sz="2800" b="1" dirty="0">
                <a:solidFill>
                  <a:srgbClr val="FF0000"/>
                </a:solidFill>
                <a:latin typeface="Simplified Arabic" panose="02020603050405020304" pitchFamily="18" charset="-78"/>
                <a:cs typeface="Simplified Arabic" panose="02020603050405020304" pitchFamily="18" charset="-78"/>
              </a:rPr>
              <a:t>ثالثاً:الرقابة المتخصصة</a:t>
            </a:r>
            <a:endParaRPr lang="ar-SA" sz="2400" b="1" dirty="0">
              <a:solidFill>
                <a:srgbClr val="FF0000"/>
              </a:solidFill>
              <a:latin typeface="Simplified Arabic" panose="02020603050405020304" pitchFamily="18" charset="-78"/>
              <a:cs typeface="Simplified Arabic" panose="02020603050405020304" pitchFamily="18" charset="-78"/>
            </a:endParaRPr>
          </a:p>
        </p:txBody>
      </p:sp>
      <p:sp>
        <p:nvSpPr>
          <p:cNvPr id="7" name="Rectangle 6"/>
          <p:cNvSpPr/>
          <p:nvPr/>
        </p:nvSpPr>
        <p:spPr>
          <a:xfrm>
            <a:off x="3635896" y="195486"/>
            <a:ext cx="5184576" cy="4785926"/>
          </a:xfrm>
          <a:prstGeom prst="rect">
            <a:avLst/>
          </a:prstGeom>
        </p:spPr>
        <p:txBody>
          <a:bodyPr wrap="square">
            <a:spAutoFit/>
          </a:bodyPr>
          <a:lstStyle/>
          <a:p>
            <a:pPr marL="419100" lvl="0" indent="-342900" algn="just" rtl="1">
              <a:spcBef>
                <a:spcPts val="600"/>
              </a:spcBef>
              <a:buClr>
                <a:srgbClr val="00BEF2"/>
              </a:buClr>
              <a:buSzPts val="2400"/>
              <a:buFont typeface="Wingdings" panose="05000000000000000000" pitchFamily="2" charset="2"/>
              <a:buChar char="q"/>
            </a:pPr>
            <a:r>
              <a:rPr lang="ar-JO" dirty="0">
                <a:latin typeface="Simplified Arabic" panose="02020603050405020304" pitchFamily="18" charset="-78"/>
                <a:cs typeface="Simplified Arabic" panose="02020603050405020304" pitchFamily="18" charset="-78"/>
              </a:rPr>
              <a:t>مهام الإدارة العامة تطورت وتعقدت نتيجة دورها الهام في عمليات التنمية الاقتصادية والاجتماعية،إلى جانب وظائفها التقليدية فأصبحت إدارة المنظمات العامة أكثر تعقيداً مما كان عليه الحال سابقاً.</a:t>
            </a:r>
            <a:endParaRPr lang="ar-JO" dirty="0">
              <a:latin typeface="Simplified Arabic" panose="02020603050405020304" pitchFamily="18" charset="-78"/>
              <a:cs typeface="Simplified Arabic" panose="02020603050405020304" pitchFamily="18" charset="-78"/>
            </a:endParaRPr>
          </a:p>
          <a:p>
            <a:pPr marL="419100" lvl="0" indent="-342900" algn="just" rtl="1">
              <a:spcBef>
                <a:spcPts val="600"/>
              </a:spcBef>
              <a:buClr>
                <a:srgbClr val="00BEF2"/>
              </a:buClr>
              <a:buSzPts val="2400"/>
              <a:buFont typeface="Wingdings" panose="05000000000000000000" pitchFamily="2" charset="2"/>
              <a:buChar char="q"/>
            </a:pPr>
            <a:r>
              <a:rPr lang="ar-JO" dirty="0">
                <a:latin typeface="Simplified Arabic" panose="02020603050405020304" pitchFamily="18" charset="-78"/>
                <a:cs typeface="Simplified Arabic" panose="02020603050405020304" pitchFamily="18" charset="-78"/>
              </a:rPr>
              <a:t> كانت النتيجة الطبيعية لهذا النمو أن استوجب ضرورة وجود متابعة فعالة ومتخصصة لأوجه النشاط المختلفة والتنسيق بينها ورقابتها للتأكد من سير العمل وتنفيذ السياسات التي تقررت مسبقاً بما يحقق الصالح العام والتحقق من حسن استخدام الموارد البشرية. </a:t>
            </a:r>
            <a:endParaRPr lang="ar-JO" dirty="0">
              <a:latin typeface="Simplified Arabic" panose="02020603050405020304" pitchFamily="18" charset="-78"/>
              <a:cs typeface="Simplified Arabic" panose="02020603050405020304" pitchFamily="18" charset="-78"/>
            </a:endParaRPr>
          </a:p>
          <a:p>
            <a:pPr marL="419100" lvl="0" indent="-342900" algn="just" rtl="1">
              <a:spcBef>
                <a:spcPts val="600"/>
              </a:spcBef>
              <a:buClr>
                <a:srgbClr val="00BEF2"/>
              </a:buClr>
              <a:buSzPts val="2400"/>
              <a:buFont typeface="Wingdings" panose="05000000000000000000" pitchFamily="2" charset="2"/>
              <a:buChar char="q"/>
            </a:pPr>
            <a:r>
              <a:rPr lang="ar-JO" dirty="0">
                <a:latin typeface="Simplified Arabic" panose="02020603050405020304" pitchFamily="18" charset="-78"/>
                <a:cs typeface="Simplified Arabic" panose="02020603050405020304" pitchFamily="18" charset="-78"/>
              </a:rPr>
              <a:t>ومع تعاظم دور الدولة في الحياة الاقتصادية والاجتماعية وازدادت مسؤولية أجهزة الإدارة العامة نتيجة تضخم أعمالها وتعقدها، مما أدى إلى ضرورة وجود تخصص وتقنية ومتابعة لأعمالها تتعدى في معظم الأحيان قدرة الرؤساء على ممارسة وظائفهم الرئيسية بكفاءة وفعالية. </a:t>
            </a:r>
            <a:endParaRPr lang="ar-JO" dirty="0">
              <a:latin typeface="Simplified Arabic" panose="02020603050405020304" pitchFamily="18" charset="-78"/>
              <a:cs typeface="Simplified Arabic" panose="02020603050405020304" pitchFamily="18" charset="-78"/>
            </a:endParaRPr>
          </a:p>
          <a:p>
            <a:pPr marL="419100" lvl="0" indent="-342900" algn="just" rtl="1">
              <a:spcBef>
                <a:spcPts val="600"/>
              </a:spcBef>
              <a:buClr>
                <a:srgbClr val="00BEF2"/>
              </a:buClr>
              <a:buSzPts val="2400"/>
              <a:buFont typeface="Wingdings" panose="05000000000000000000" pitchFamily="2" charset="2"/>
              <a:buChar char="q"/>
            </a:pPr>
            <a:r>
              <a:rPr lang="ar-JO" dirty="0">
                <a:latin typeface="Simplified Arabic" panose="02020603050405020304" pitchFamily="18" charset="-78"/>
                <a:cs typeface="Simplified Arabic" panose="02020603050405020304" pitchFamily="18" charset="-78"/>
              </a:rPr>
              <a:t>من هنا أوجدت معظم الأجهزة الإدارية العامة أجهزة داخلية متخصصة فيها عناصر بشرية فنية لازمة للقيام بأعمال الرقابة ،التفتيش على سير العمل في المنظمات للتأكد من تنفيذ السياسات المقررة مسبقاً، ولتحقيق الكفاية الإنتاجية بالقطاع العام.</a:t>
            </a:r>
            <a:endParaRPr lang="ar-JO" dirty="0">
              <a:latin typeface="Simplified Arabic" panose="02020603050405020304" pitchFamily="18" charset="-78"/>
              <a:cs typeface="Simplified Arabic" panose="02020603050405020304" pitchFamily="18" charset="-78"/>
            </a:endParaRPr>
          </a:p>
          <a:p>
            <a:pPr marL="419100" lvl="0" indent="-342900" algn="just" rtl="1">
              <a:spcBef>
                <a:spcPts val="600"/>
              </a:spcBef>
              <a:buClr>
                <a:srgbClr val="00BEF2"/>
              </a:buClr>
              <a:buSzPts val="2400"/>
              <a:buFont typeface="Wingdings" panose="05000000000000000000" pitchFamily="2" charset="2"/>
              <a:buChar char="q"/>
            </a:pPr>
            <a:r>
              <a:rPr lang="ar-JO" dirty="0">
                <a:latin typeface="Simplified Arabic" panose="02020603050405020304" pitchFamily="18" charset="-78"/>
                <a:cs typeface="Simplified Arabic" panose="02020603050405020304" pitchFamily="18" charset="-78"/>
              </a:rPr>
              <a:t> تعمل هذه الأجهزة الداخلية للرقابة والتفتيش عملاً موازياً مع مستويات السلطة الرسمية لتعزيز هذه السلطة وتزيد حيويتها.</a:t>
            </a:r>
            <a:endParaRPr lang="ar-JO" dirty="0">
              <a:latin typeface="Simplified Arabic" panose="02020603050405020304" pitchFamily="18" charset="-78"/>
              <a:cs typeface="Simplified Arabic" panose="02020603050405020304" pitchFamily="18" charset="-78"/>
            </a:endParaRPr>
          </a:p>
          <a:p>
            <a:pPr marL="419100" lvl="0" indent="-342900" algn="just" rtl="1">
              <a:spcBef>
                <a:spcPts val="600"/>
              </a:spcBef>
              <a:buClr>
                <a:srgbClr val="00BEF2"/>
              </a:buClr>
              <a:buSzPts val="2400"/>
              <a:buFont typeface="Wingdings" panose="05000000000000000000" pitchFamily="2" charset="2"/>
              <a:buChar char="q"/>
            </a:pPr>
            <a:r>
              <a:rPr lang="ar-JO" dirty="0">
                <a:latin typeface="Simplified Arabic" panose="02020603050405020304" pitchFamily="18" charset="-78"/>
                <a:cs typeface="Simplified Arabic" panose="02020603050405020304" pitchFamily="18" charset="-78"/>
              </a:rPr>
              <a:t> ومن الأمثلة على مثل هذه الأجهزة المتخصصة للرقابة والتفتيش "الإداري": </a:t>
            </a:r>
            <a:r>
              <a:rPr lang="ar-JO" b="1" dirty="0">
                <a:latin typeface="Simplified Arabic" panose="02020603050405020304" pitchFamily="18" charset="-78"/>
                <a:cs typeface="Simplified Arabic" panose="02020603050405020304" pitchFamily="18" charset="-78"/>
              </a:rPr>
              <a:t>مجلس الخدمة المدنية ،التفتيش المركزي، المجلس التأديبي العام ديوان المحاسبة، وزارة المالية ومن المعروف أن هذه الأجهزة تحمل أسماء مختلفة ومتعددة تختلف باختلاف الأنظمة المطبقة</a:t>
            </a:r>
            <a:r>
              <a:rPr lang="ar-JO" dirty="0">
                <a:latin typeface="Simplified Arabic" panose="02020603050405020304" pitchFamily="18" charset="-78"/>
                <a:cs typeface="Simplified Arabic" panose="02020603050405020304" pitchFamily="18" charset="-78"/>
              </a:rPr>
              <a:t>. </a:t>
            </a:r>
            <a:endParaRPr lang="ar-SA" b="1" u="sng" dirty="0">
              <a:solidFill>
                <a:srgbClr val="E2E7E9">
                  <a:lumMod val="10000"/>
                </a:srgbClr>
              </a:solidFill>
              <a:latin typeface="Simplified Arabic" panose="02020603050405020304" pitchFamily="18" charset="-78"/>
              <a:ea typeface="Montserrat" panose="00000500000000000000"/>
              <a:cs typeface="Simplified Arabic" panose="02020603050405020304" pitchFamily="18" charset="-78"/>
              <a:sym typeface="Montserrat" panose="00000500000000000000"/>
            </a:endParaRP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510"/>
            <a:ext cx="9144000" cy="5140990"/>
          </a:xfrm>
          <a:prstGeom prst="rect">
            <a:avLst/>
          </a:prstGeom>
        </p:spPr>
      </p:pic>
      <p:sp>
        <p:nvSpPr>
          <p:cNvPr id="6" name="Google Shape;90;p15"/>
          <p:cNvSpPr txBox="1"/>
          <p:nvPr/>
        </p:nvSpPr>
        <p:spPr>
          <a:xfrm>
            <a:off x="683568" y="1203598"/>
            <a:ext cx="7056784" cy="309634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R="0" lvl="0" algn="ctr" defTabSz="914400" rtl="1" eaLnBrk="1" fontAlgn="auto" latinLnBrk="0" hangingPunct="1">
              <a:lnSpc>
                <a:spcPct val="200000"/>
              </a:lnSpc>
              <a:spcBef>
                <a:spcPts val="0"/>
              </a:spcBef>
              <a:spcAft>
                <a:spcPts val="0"/>
              </a:spcAft>
              <a:buClr>
                <a:srgbClr val="000000"/>
              </a:buClr>
              <a:buSzTx/>
              <a:defRPr/>
            </a:pPr>
            <a:r>
              <a:rPr lang="ar-JO" sz="5400" b="1" dirty="0">
                <a:solidFill>
                  <a:srgbClr val="FF0000"/>
                </a:solidFill>
                <a:latin typeface="Simplified Arabic" panose="02020603050405020304" pitchFamily="18" charset="-78"/>
                <a:cs typeface="Simplified Arabic" panose="02020603050405020304" pitchFamily="18" charset="-78"/>
              </a:rPr>
              <a:t>الرقابة الخارجية</a:t>
            </a:r>
            <a:endParaRPr kumimoji="0" lang="ar-SA" sz="5400" b="1" i="0" u="none" strike="noStrike" kern="0" cap="none" spc="0" normalizeH="0" baseline="0" noProof="0" dirty="0">
              <a:ln>
                <a:noFill/>
              </a:ln>
              <a:solidFill>
                <a:srgbClr val="FF0000"/>
              </a:solidFill>
              <a:effectLst/>
              <a:uLnTx/>
              <a:uFillTx/>
              <a:latin typeface="Simplified Arabic" panose="02020603050405020304" pitchFamily="18" charset="-78"/>
              <a:cs typeface="Simplified Arabic" panose="02020603050405020304" pitchFamily="18" charset="-78"/>
              <a:sym typeface="Arial" panose="020B0604020202020204"/>
            </a:endParaRPr>
          </a:p>
          <a:p>
            <a:pPr marL="285750" marR="0" lvl="0" indent="-285750" algn="r"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Ø"/>
              <a:defRPr/>
            </a:pPr>
            <a:endParaRPr kumimoji="0" lang="ar-SA" sz="1800" b="0" i="0" u="none" strike="noStrike" kern="0" cap="none" spc="0" normalizeH="0" baseline="0" noProof="0" dirty="0">
              <a:ln>
                <a:noFill/>
              </a:ln>
              <a:solidFill>
                <a:srgbClr val="00BEF2">
                  <a:lumMod val="50000"/>
                </a:srgbClr>
              </a:solidFill>
              <a:effectLst/>
              <a:uLnTx/>
              <a:uFillTx/>
              <a:latin typeface="Arabic Typesetting" panose="03020402040406030203" pitchFamily="66" charset="-78"/>
              <a:cs typeface="Arial" panose="020B0604020202020204" pitchFamily="34" charset="0"/>
              <a:sym typeface="Arial" panose="020B0604020202020204"/>
            </a:endParaRP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7" name="صورة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3137"/>
            <a:ext cx="9144000" cy="5140990"/>
          </a:xfrm>
          <a:prstGeom prst="rect">
            <a:avLst/>
          </a:prstGeom>
        </p:spPr>
      </p:pic>
      <p:sp>
        <p:nvSpPr>
          <p:cNvPr id="2" name="Rectangle 10"/>
          <p:cNvSpPr/>
          <p:nvPr/>
        </p:nvSpPr>
        <p:spPr>
          <a:xfrm>
            <a:off x="971600" y="2139702"/>
            <a:ext cx="2088232" cy="523220"/>
          </a:xfrm>
          <a:prstGeom prst="rect">
            <a:avLst/>
          </a:prstGeom>
        </p:spPr>
        <p:txBody>
          <a:bodyPr wrap="square">
            <a:spAutoFit/>
          </a:bodyPr>
          <a:lstStyle/>
          <a:p>
            <a:pPr lvl="0" algn="ctr" rtl="1"/>
            <a:r>
              <a:rPr lang="ar-JO" sz="2800" b="1" dirty="0"/>
              <a:t>الرقابة الخارجية</a:t>
            </a:r>
            <a:endParaRPr lang="ar-SA" sz="2400" b="1" dirty="0"/>
          </a:p>
        </p:txBody>
      </p:sp>
      <p:sp>
        <p:nvSpPr>
          <p:cNvPr id="3" name="Rectangle 9"/>
          <p:cNvSpPr/>
          <p:nvPr/>
        </p:nvSpPr>
        <p:spPr>
          <a:xfrm>
            <a:off x="3635896" y="339502"/>
            <a:ext cx="5184576" cy="5143716"/>
          </a:xfrm>
          <a:prstGeom prst="rect">
            <a:avLst/>
          </a:prstGeom>
        </p:spPr>
        <p:txBody>
          <a:bodyPr wrap="square">
            <a:spAutoFit/>
          </a:bodyPr>
          <a:lstStyle/>
          <a:p>
            <a:pPr marL="457200" lvl="0" indent="-381000" algn="just" rtl="1">
              <a:lnSpc>
                <a:spcPct val="150000"/>
              </a:lnSpc>
              <a:spcBef>
                <a:spcPts val="600"/>
              </a:spcBef>
              <a:buClr>
                <a:srgbClr val="00BEF2"/>
              </a:buClr>
              <a:buSzPts val="2400"/>
              <a:buFont typeface="Wingdings" panose="05000000000000000000" pitchFamily="2" charset="2"/>
              <a:buChar char="v"/>
            </a:pPr>
            <a:r>
              <a:rPr lang="ar-JO" b="1" dirty="0">
                <a:latin typeface="Simplified Arabic" panose="02020603050405020304" pitchFamily="18" charset="-78"/>
                <a:cs typeface="Simplified Arabic" panose="02020603050405020304" pitchFamily="18" charset="-78"/>
              </a:rPr>
              <a:t>الرقابة الداخلية التي تمارسها كل منظمة بنفسها على أوجه نشاطاتها التي تؤديها،بينما الرقابة الخارجية التي تمارسها جهات متخصصة ومستقلة عن الإدارة.</a:t>
            </a:r>
            <a:r>
              <a:rPr lang="ar-JO" dirty="0">
                <a:latin typeface="Simplified Arabic" panose="02020603050405020304" pitchFamily="18" charset="-78"/>
                <a:cs typeface="Simplified Arabic" panose="02020603050405020304" pitchFamily="18" charset="-78"/>
              </a:rPr>
              <a:t> </a:t>
            </a:r>
            <a:endParaRPr lang="ar-JO" dirty="0">
              <a:latin typeface="Simplified Arabic" panose="02020603050405020304" pitchFamily="18" charset="-78"/>
              <a:cs typeface="Simplified Arabic" panose="02020603050405020304" pitchFamily="18" charset="-78"/>
            </a:endParaRPr>
          </a:p>
          <a:p>
            <a:pPr marL="457200" lvl="0" indent="-381000" algn="just" rtl="1">
              <a:lnSpc>
                <a:spcPct val="150000"/>
              </a:lnSpc>
              <a:spcBef>
                <a:spcPts val="600"/>
              </a:spcBef>
              <a:buClr>
                <a:srgbClr val="00BEF2"/>
              </a:buClr>
              <a:buSzPts val="2400"/>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على الرغم من اختلاف المصادر التي تمارس الرقابة الخارجية، وشموليتها، والكيفية التي تتم بها، إلا أن هذه العوامل لا تقلل أبداً من أهمية الرقابة الداخلية إذا كانت على درجة عالية من الإتقان بما يكفل حسن الأداء.</a:t>
            </a:r>
            <a:endParaRPr lang="ar-JO" dirty="0">
              <a:latin typeface="Simplified Arabic" panose="02020603050405020304" pitchFamily="18" charset="-78"/>
              <a:cs typeface="Simplified Arabic" panose="02020603050405020304" pitchFamily="18" charset="-78"/>
            </a:endParaRPr>
          </a:p>
          <a:p>
            <a:pPr marL="457200" lvl="0" indent="-381000" algn="just" rtl="1">
              <a:lnSpc>
                <a:spcPct val="150000"/>
              </a:lnSpc>
              <a:spcBef>
                <a:spcPts val="600"/>
              </a:spcBef>
              <a:buClr>
                <a:srgbClr val="00BEF2"/>
              </a:buClr>
              <a:buSzPts val="2400"/>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 مما لا شك فيه أن الإتقان وحسن الأداء يأتي من الإحساس الديني وتقديس الواجب لدى الرئيس والمرؤوس، وبدون ذلك الإحساس فإن وسائل الرقابة جميعها داخلية أو خارجية - قد تعجز عن معرفة بواعث الموظف ونواياه، فإذا لم تكن هذه البواعث والنوايا محكومة بالتربية الدينية السليمة، فقد الموظف أسمى الضوابط والمعايير التي تدفعه إلى الإخلاص والتفاني في عمله بغض النظر عن مدى الثواب الأدبي أو المادي الذي قد يتحقق في نهاية المطاف ، كل ذلك له الأثر القوي على إتقان الموظف لعمله وحسن الأداء وبالتالي لا حاجة لرقابة أخرى خارجية.</a:t>
            </a:r>
            <a:endParaRPr lang="ar-JO" dirty="0">
              <a:latin typeface="Simplified Arabic" panose="02020603050405020304" pitchFamily="18" charset="-78"/>
              <a:cs typeface="Simplified Arabic" panose="02020603050405020304" pitchFamily="18" charset="-78"/>
            </a:endParaRPr>
          </a:p>
          <a:p>
            <a:pPr marL="457200" lvl="0" indent="-381000" algn="just" rtl="1">
              <a:lnSpc>
                <a:spcPct val="150000"/>
              </a:lnSpc>
              <a:spcBef>
                <a:spcPts val="600"/>
              </a:spcBef>
              <a:buClr>
                <a:srgbClr val="00BEF2"/>
              </a:buClr>
              <a:buSzPts val="2400"/>
              <a:buFont typeface="Wingdings" panose="05000000000000000000" pitchFamily="2" charset="2"/>
              <a:buChar char="v"/>
            </a:pPr>
            <a:endParaRPr lang="ar-SA" b="1" dirty="0">
              <a:solidFill>
                <a:srgbClr val="E2E7E9">
                  <a:lumMod val="10000"/>
                </a:srgbClr>
              </a:solidFill>
              <a:latin typeface="Simplified Arabic" panose="02020603050405020304" pitchFamily="18" charset="-78"/>
              <a:ea typeface="Montserrat" panose="00000500000000000000"/>
              <a:cs typeface="Simplified Arabic" panose="02020603050405020304" pitchFamily="18" charset="-78"/>
              <a:sym typeface="Montserrat" panose="00000500000000000000"/>
            </a:endParaRP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7" name="صورة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3137"/>
            <a:ext cx="9144000" cy="5140990"/>
          </a:xfrm>
          <a:prstGeom prst="rect">
            <a:avLst/>
          </a:prstGeom>
        </p:spPr>
      </p:pic>
      <p:sp>
        <p:nvSpPr>
          <p:cNvPr id="2" name="Rectangle 10"/>
          <p:cNvSpPr/>
          <p:nvPr/>
        </p:nvSpPr>
        <p:spPr>
          <a:xfrm>
            <a:off x="971600" y="2139702"/>
            <a:ext cx="2088232" cy="523220"/>
          </a:xfrm>
          <a:prstGeom prst="rect">
            <a:avLst/>
          </a:prstGeom>
        </p:spPr>
        <p:txBody>
          <a:bodyPr wrap="square">
            <a:spAutoFit/>
          </a:bodyPr>
          <a:lstStyle/>
          <a:p>
            <a:pPr lvl="0" algn="ctr" rtl="1"/>
            <a:r>
              <a:rPr lang="ar-JO" sz="2800" b="1" dirty="0"/>
              <a:t>الرقابة الخارجية</a:t>
            </a:r>
            <a:endParaRPr lang="ar-SA" sz="2400" b="1" dirty="0"/>
          </a:p>
        </p:txBody>
      </p:sp>
      <p:sp>
        <p:nvSpPr>
          <p:cNvPr id="3" name="Rectangle 9"/>
          <p:cNvSpPr/>
          <p:nvPr/>
        </p:nvSpPr>
        <p:spPr>
          <a:xfrm>
            <a:off x="3563888" y="0"/>
            <a:ext cx="5256584" cy="4989828"/>
          </a:xfrm>
          <a:prstGeom prst="rect">
            <a:avLst/>
          </a:prstGeom>
        </p:spPr>
        <p:txBody>
          <a:bodyPr wrap="square">
            <a:spAutoFit/>
          </a:bodyPr>
          <a:lstStyle/>
          <a:p>
            <a:pPr marL="457200" lvl="0" indent="-381000" algn="just" rtl="1">
              <a:lnSpc>
                <a:spcPct val="150000"/>
              </a:lnSpc>
              <a:spcBef>
                <a:spcPts val="600"/>
              </a:spcBef>
              <a:buClr>
                <a:srgbClr val="00BEF2"/>
              </a:buClr>
              <a:buSzPts val="2400"/>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مهمة الرقابة الخارجية التي لا تخرج في إطارها العام عن مباشرة الرقابة على نوع معين من النشاط (مثل الرقابة على الميزانية والشؤون المالية أو الأمور التي تتعلق بالسياسة العامة والقانون إلخ) تكون في العادة شاملة غير تفصيلية بما يكفل ضمان المنظمة التزام القوانين المعمول بها، ونظام الخدمة المدنية المتبعة، واللوائح والأنظمة والاعتمادات المالية، فالرقابة الخارجية لا تهتم برقابة التصاميم الهندسية لبناء أبنية الدوائر الحكومية أو مختبرات أو أجهزة التبريد والحرارة ... الخ. بقدر ما تهتم بعدم مخالفة الجهاز الإداري للمنظمة ،وعدم مخالفته للقوانين ومسايرة الخطط العامة للدولة  وحسن الادارة بصفة عامة.</a:t>
            </a:r>
            <a:endParaRPr lang="ar-JO" dirty="0">
              <a:latin typeface="Simplified Arabic" panose="02020603050405020304" pitchFamily="18" charset="-78"/>
              <a:cs typeface="Simplified Arabic" panose="02020603050405020304" pitchFamily="18" charset="-78"/>
            </a:endParaRPr>
          </a:p>
          <a:p>
            <a:pPr marL="457200" lvl="0" indent="-381000" algn="just" rtl="1">
              <a:lnSpc>
                <a:spcPct val="150000"/>
              </a:lnSpc>
              <a:spcBef>
                <a:spcPts val="600"/>
              </a:spcBef>
              <a:buClr>
                <a:srgbClr val="00BEF2"/>
              </a:buClr>
              <a:buSzPts val="2400"/>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هناك نوعاً من التأكد المستمر حول ضرورة الرقابة الخارجية لأن ممارسة الرقابة من جهة مستقلة عن جهة الإدارة أمر يكفل جديتها وفاعليتها، وإن كان الآخرون ينتقدون الرقابة الخارجية بمقولة احتمال تعددها وتكرار أعمالها ،فضلاً عن احتمال انصرافها من التوجيه والإرشاد إلى التعبيب والانتقاد،كذلك أن تحقق هذه الاحتمالات لا يرجع إلى عيوب في الرقابة الخارجية ذاتها ولكنه يرجع العيوب قد تشوب بعض تطبيقاتها، وليس أدل على ذلك من اتجاه أغلب الدول المعاصرة إلى الأخذ بنظام الرقابة الخارجية تقديرا لمزاياها.</a:t>
            </a:r>
            <a:endParaRPr lang="ar-SA" b="1" dirty="0">
              <a:solidFill>
                <a:srgbClr val="E2E7E9">
                  <a:lumMod val="10000"/>
                </a:srgbClr>
              </a:solidFill>
              <a:latin typeface="Simplified Arabic" panose="02020603050405020304" pitchFamily="18" charset="-78"/>
              <a:ea typeface="Montserrat" panose="00000500000000000000"/>
              <a:cs typeface="Simplified Arabic" panose="02020603050405020304" pitchFamily="18" charset="-78"/>
              <a:sym typeface="Montserrat" panose="00000500000000000000"/>
            </a:endParaRP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7" name="صورة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3137"/>
            <a:ext cx="9144000" cy="5140990"/>
          </a:xfrm>
          <a:prstGeom prst="rect">
            <a:avLst/>
          </a:prstGeom>
        </p:spPr>
      </p:pic>
      <p:sp>
        <p:nvSpPr>
          <p:cNvPr id="2" name="Rectangle 10"/>
          <p:cNvSpPr/>
          <p:nvPr/>
        </p:nvSpPr>
        <p:spPr>
          <a:xfrm>
            <a:off x="971600" y="2139702"/>
            <a:ext cx="2088232" cy="523220"/>
          </a:xfrm>
          <a:prstGeom prst="rect">
            <a:avLst/>
          </a:prstGeom>
        </p:spPr>
        <p:txBody>
          <a:bodyPr wrap="square">
            <a:spAutoFit/>
          </a:bodyPr>
          <a:lstStyle/>
          <a:p>
            <a:pPr lvl="0" algn="ctr" rtl="1"/>
            <a:r>
              <a:rPr lang="ar-JO" sz="2800" b="1" dirty="0"/>
              <a:t>الرقابة الخارجية</a:t>
            </a:r>
            <a:endParaRPr lang="ar-SA" sz="2400" b="1" dirty="0"/>
          </a:p>
        </p:txBody>
      </p:sp>
      <p:sp>
        <p:nvSpPr>
          <p:cNvPr id="3" name="Rectangle 9"/>
          <p:cNvSpPr/>
          <p:nvPr/>
        </p:nvSpPr>
        <p:spPr>
          <a:xfrm>
            <a:off x="3851920" y="1563638"/>
            <a:ext cx="4896544" cy="2646878"/>
          </a:xfrm>
          <a:prstGeom prst="rect">
            <a:avLst/>
          </a:prstGeom>
        </p:spPr>
        <p:txBody>
          <a:bodyPr wrap="square">
            <a:spAutoFit/>
          </a:bodyPr>
          <a:lstStyle/>
          <a:p>
            <a:pPr marL="457200" lvl="0" indent="-381000" algn="just" rtl="1">
              <a:lnSpc>
                <a:spcPct val="150000"/>
              </a:lnSpc>
              <a:spcBef>
                <a:spcPts val="600"/>
              </a:spcBef>
              <a:buClr>
                <a:srgbClr val="00BEF2"/>
              </a:buClr>
              <a:buSzPts val="2400"/>
              <a:buFont typeface="Wingdings" panose="05000000000000000000" pitchFamily="2" charset="2"/>
              <a:buChar char="v"/>
            </a:pPr>
            <a:r>
              <a:rPr lang="ar-JO" sz="1600" dirty="0">
                <a:latin typeface="Simplified Arabic" panose="02020603050405020304" pitchFamily="18" charset="-78"/>
                <a:cs typeface="Simplified Arabic" panose="02020603050405020304" pitchFamily="18" charset="-78"/>
              </a:rPr>
              <a:t>من التبريرات الأخرى التي تذكر في هذا الشأن ان أساليب العمل بأجهزة الرقابة الخارجية المركزية قد تطورت فلم تعد مهمتها مقصورة على مجرد الرقابة والتفتيش ،وإنما امتدت إلى النواحي الإيجابية البناءه، ومن ذلك القيام بالبحوث والدراسات ودراسة المشكلات وتحليلها والوقوف على أسبابها .كل ذلك يهدف إلى مساعدة الأجهزة الحكومية على تحقيق أهدافها، وإزالة العقبات في سبيلها، وترشيد عملية وضع السياسات، وتحسين الأداء، وتبسيط الإجراءات.</a:t>
            </a:r>
            <a:endParaRPr lang="ar-JO" sz="1600" dirty="0">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53" y="-1674"/>
            <a:ext cx="9144000" cy="5140990"/>
          </a:xfrm>
          <a:prstGeom prst="rect">
            <a:avLst/>
          </a:prstGeom>
        </p:spPr>
      </p:pic>
      <p:sp>
        <p:nvSpPr>
          <p:cNvPr id="6" name="Google Shape;90;p15"/>
          <p:cNvSpPr txBox="1"/>
          <p:nvPr/>
        </p:nvSpPr>
        <p:spPr>
          <a:xfrm>
            <a:off x="828875" y="1320124"/>
            <a:ext cx="5255294" cy="319584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342900" indent="-342900" algn="just" rtl="1">
              <a:buFont typeface="Wingdings" panose="05000000000000000000" pitchFamily="2" charset="2"/>
              <a:buChar char="v"/>
            </a:pPr>
            <a:endParaRPr lang="ar-SA" sz="1800" dirty="0">
              <a:solidFill>
                <a:schemeClr val="tx2">
                  <a:lumMod val="10000"/>
                </a:schemeClr>
              </a:solidFill>
              <a:latin typeface="Simplified Arabic" panose="02020603050405020304" pitchFamily="18" charset="-78"/>
              <a:cs typeface="Simplified Arabic" panose="02020603050405020304" pitchFamily="18" charset="-78"/>
            </a:endParaRPr>
          </a:p>
        </p:txBody>
      </p:sp>
      <p:sp>
        <p:nvSpPr>
          <p:cNvPr id="5" name="مستطيل 3"/>
          <p:cNvSpPr/>
          <p:nvPr/>
        </p:nvSpPr>
        <p:spPr>
          <a:xfrm>
            <a:off x="0" y="51470"/>
            <a:ext cx="4427985" cy="461665"/>
          </a:xfrm>
          <a:prstGeom prst="rect">
            <a:avLst/>
          </a:prstGeom>
        </p:spPr>
        <p:txBody>
          <a:bodyPr wrap="square">
            <a:spAutoFit/>
          </a:bodyPr>
          <a:lstStyle/>
          <a:p>
            <a:pPr algn="ctr"/>
            <a:r>
              <a:rPr lang="ar-JO" sz="2400" b="1" dirty="0">
                <a:solidFill>
                  <a:schemeClr val="bg1"/>
                </a:solidFill>
                <a:latin typeface="Simplified Arabic" panose="02020603050405020304" pitchFamily="18" charset="-78"/>
                <a:cs typeface="Simplified Arabic" panose="02020603050405020304" pitchFamily="18" charset="-78"/>
              </a:rPr>
              <a:t>الرقابة المستمرة الموجهة</a:t>
            </a:r>
            <a:endParaRPr lang="ar-SA" sz="2400" b="1" dirty="0">
              <a:solidFill>
                <a:schemeClr val="bg1"/>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179513" y="802035"/>
            <a:ext cx="6739984" cy="4278094"/>
          </a:xfrm>
          <a:prstGeom prst="rect">
            <a:avLst/>
          </a:prstGeom>
        </p:spPr>
        <p:txBody>
          <a:bodyPr wrap="square">
            <a:spAutoFit/>
          </a:bodyPr>
          <a:lstStyle/>
          <a:p>
            <a:pPr marL="285750" indent="-285750" algn="just" rtl="1">
              <a:buFont typeface="Wingdings" panose="05000000000000000000" pitchFamily="2" charset="2"/>
              <a:buChar char="v"/>
            </a:pPr>
            <a:r>
              <a:rPr lang="ar-JO" sz="1600" dirty="0">
                <a:latin typeface="Simplified Arabic" panose="02020603050405020304" pitchFamily="18" charset="-78"/>
                <a:cs typeface="Simplified Arabic" panose="02020603050405020304" pitchFamily="18" charset="-78"/>
              </a:rPr>
              <a:t>هي الرقابة التي تصاحب عملية التنفيذ وتتم في أثناء تكوين المراحل الأولى من العمل وقبل اكتمال النتائج والانتهاء من التنفيذ والتي تعمل على التحقق من أن عملية التنفيذ صحيحة وواقعية. </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b="1" u="sng" dirty="0">
                <a:latin typeface="Simplified Arabic" panose="02020603050405020304" pitchFamily="18" charset="-78"/>
                <a:cs typeface="Simplified Arabic" panose="02020603050405020304" pitchFamily="18" charset="-78"/>
              </a:rPr>
              <a:t>تهدف الرقابة المستمرة الموجهة </a:t>
            </a:r>
            <a:r>
              <a:rPr lang="ar-JO" sz="1600" dirty="0">
                <a:latin typeface="Simplified Arabic" panose="02020603050405020304" pitchFamily="18" charset="-78"/>
                <a:cs typeface="Simplified Arabic" panose="02020603050405020304" pitchFamily="18" charset="-78"/>
              </a:rPr>
              <a:t>إلى منع وقوع الأخطاء والانحرافات منذ البداية وقبل الانتهاء من التنفيذ، ولذا </a:t>
            </a:r>
            <a:r>
              <a:rPr lang="ar-JO" sz="1600" b="1" dirty="0">
                <a:latin typeface="Simplified Arabic" panose="02020603050405020304" pitchFamily="18" charset="-78"/>
                <a:cs typeface="Simplified Arabic" panose="02020603050405020304" pitchFamily="18" charset="-78"/>
              </a:rPr>
              <a:t>يطلق عليها اسم الرقابة المانعة </a:t>
            </a:r>
            <a:r>
              <a:rPr lang="ar-JO" sz="1600" dirty="0">
                <a:latin typeface="Simplified Arabic" panose="02020603050405020304" pitchFamily="18" charset="-78"/>
                <a:cs typeface="Simplified Arabic" panose="02020603050405020304" pitchFamily="18" charset="-78"/>
              </a:rPr>
              <a:t>ويسمى أحيانا هذا النوع من الرقابة </a:t>
            </a:r>
            <a:r>
              <a:rPr lang="ar-JO" sz="1600" b="1" dirty="0">
                <a:latin typeface="Simplified Arabic" panose="02020603050405020304" pitchFamily="18" charset="-78"/>
                <a:cs typeface="Simplified Arabic" panose="02020603050405020304" pitchFamily="18" charset="-78"/>
              </a:rPr>
              <a:t>بالرقابة المباشرة</a:t>
            </a:r>
            <a:r>
              <a:rPr lang="ar-JO" sz="1600" dirty="0">
                <a:latin typeface="Simplified Arabic" panose="02020603050405020304" pitchFamily="18" charset="-78"/>
                <a:cs typeface="Simplified Arabic" panose="02020603050405020304" pitchFamily="18" charset="-78"/>
              </a:rPr>
              <a:t> حيث </a:t>
            </a:r>
            <a:r>
              <a:rPr lang="ar-JO" sz="1600" u="sng" dirty="0">
                <a:latin typeface="Simplified Arabic" panose="02020603050405020304" pitchFamily="18" charset="-78"/>
                <a:cs typeface="Simplified Arabic" panose="02020603050405020304" pitchFamily="18" charset="-78"/>
              </a:rPr>
              <a:t>تباشر التنفيذ باستمرار أي متابعة العمل عن طريق حضور المدير المباشر أو رئيس الوحدة إلى مكان التنفيذ والإطلاع على سيره وتصحيح الأخطاء في حينها بالتوجيه والإرشاد أو الممارسة</a:t>
            </a:r>
            <a:r>
              <a:rPr lang="ar-JO" sz="1600" dirty="0">
                <a:latin typeface="Simplified Arabic" panose="02020603050405020304" pitchFamily="18" charset="-78"/>
                <a:cs typeface="Simplified Arabic" panose="02020603050405020304" pitchFamily="18" charset="-78"/>
              </a:rPr>
              <a:t>. </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dirty="0">
                <a:latin typeface="Simplified Arabic" panose="02020603050405020304" pitchFamily="18" charset="-78"/>
                <a:cs typeface="Simplified Arabic" panose="02020603050405020304" pitchFamily="18" charset="-78"/>
              </a:rPr>
              <a:t>يعتبر هذا النوع من أفضل أنواع الرقابة وأدقها في أعمال المستويات الدنيا وسلوك أفرادها حيث يتم التوقع بحدوث الأخطاء ، فيتم منع وقوعها أو التقليل منها من خلال اتخاذ القرارات العلاجية بشأنها قبل استفحالها. </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dirty="0">
                <a:latin typeface="Simplified Arabic" panose="02020603050405020304" pitchFamily="18" charset="-78"/>
                <a:cs typeface="Simplified Arabic" panose="02020603050405020304" pitchFamily="18" charset="-78"/>
              </a:rPr>
              <a:t>المغالاة في استخدام الرقابة المستمرة الموجهة قد تؤدي إلى نتائج عكسية بسبب المضايقات التي يستشعرها الموظفون من جهة وضياع وقت الإدارة العليا وابتعادهم عن القيام بوظائفهم الرئيسية من تخطيط وتنظيم وتنسيق وغيرها من جهة اخرى. ولهذا وذاك وكقاعدة عامة نقول أن المدير المباشر هو الذي يعتمد على أسلوب الرقابة المباشرة بينما تعتمد الإدارة العليا على الرقابة غير المباشرة مع القيام بزيارات تفتيشية بين الفينة والأخرى للإطلاع شخصيا على حسن سير العمل وحسن الأداء وتصحيح الانحرافات.</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endParaRPr lang="en-US" sz="1600" dirty="0">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7" name="صورة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3137"/>
            <a:ext cx="9144000" cy="5140990"/>
          </a:xfrm>
          <a:prstGeom prst="rect">
            <a:avLst/>
          </a:prstGeom>
        </p:spPr>
      </p:pic>
      <p:sp>
        <p:nvSpPr>
          <p:cNvPr id="2" name="Rectangle 10"/>
          <p:cNvSpPr/>
          <p:nvPr/>
        </p:nvSpPr>
        <p:spPr>
          <a:xfrm>
            <a:off x="971600" y="2139702"/>
            <a:ext cx="2088232" cy="523220"/>
          </a:xfrm>
          <a:prstGeom prst="rect">
            <a:avLst/>
          </a:prstGeom>
        </p:spPr>
        <p:txBody>
          <a:bodyPr wrap="square">
            <a:spAutoFit/>
          </a:bodyPr>
          <a:lstStyle/>
          <a:p>
            <a:pPr lvl="0" algn="ctr" rtl="1"/>
            <a:r>
              <a:rPr lang="ar-JO" sz="2800" b="1" dirty="0"/>
              <a:t>الرقابة الخارجية</a:t>
            </a:r>
            <a:endParaRPr lang="ar-SA" sz="2400" b="1" dirty="0"/>
          </a:p>
        </p:txBody>
      </p:sp>
      <p:sp>
        <p:nvSpPr>
          <p:cNvPr id="4" name="Rectangle 3"/>
          <p:cNvSpPr/>
          <p:nvPr/>
        </p:nvSpPr>
        <p:spPr>
          <a:xfrm>
            <a:off x="3635896" y="483518"/>
            <a:ext cx="5184576" cy="3570208"/>
          </a:xfrm>
          <a:prstGeom prst="rect">
            <a:avLst/>
          </a:prstGeom>
        </p:spPr>
        <p:txBody>
          <a:bodyPr wrap="square">
            <a:spAutoFit/>
          </a:bodyPr>
          <a:lstStyle/>
          <a:p>
            <a:pPr algn="just" rtl="1"/>
            <a:r>
              <a:rPr lang="ar-JO" sz="1800" b="1" u="sng" dirty="0">
                <a:solidFill>
                  <a:srgbClr val="FF0000"/>
                </a:solidFill>
                <a:latin typeface="Simplified Arabic" panose="02020603050405020304" pitchFamily="18" charset="-78"/>
                <a:cs typeface="Simplified Arabic" panose="02020603050405020304" pitchFamily="18" charset="-78"/>
              </a:rPr>
              <a:t>من أبرز أنواع الأجهزة المركزية المستقلة التي تمارس الرقابة الخارجية</a:t>
            </a:r>
            <a:endParaRPr lang="ar-JO" sz="1800" b="1" u="sng" dirty="0">
              <a:solidFill>
                <a:srgbClr val="FF0000"/>
              </a:solidFill>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dirty="0"/>
              <a:t> </a:t>
            </a:r>
            <a:r>
              <a:rPr lang="ar-JO" sz="1600" b="1" dirty="0">
                <a:latin typeface="Simplified Arabic" panose="02020603050405020304" pitchFamily="18" charset="-78"/>
                <a:cs typeface="Simplified Arabic" panose="02020603050405020304" pitchFamily="18" charset="-78"/>
              </a:rPr>
              <a:t>في المملكة العربية السعودية</a:t>
            </a:r>
            <a:r>
              <a:rPr lang="ar-JO" sz="1600" dirty="0">
                <a:latin typeface="Simplified Arabic" panose="02020603050405020304" pitchFamily="18" charset="-78"/>
                <a:cs typeface="Simplified Arabic" panose="02020603050405020304" pitchFamily="18" charset="-78"/>
              </a:rPr>
              <a:t>: ديوان المراقبة العامة، ووزارة المالية والاقتصاد الوطني، وهيئة الرقابة والتحقيق والديوان العام للخدمة المدنية، وديوان المظالم.</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b="1" dirty="0">
                <a:latin typeface="Simplified Arabic" panose="02020603050405020304" pitchFamily="18" charset="-78"/>
                <a:cs typeface="Simplified Arabic" panose="02020603050405020304" pitchFamily="18" charset="-78"/>
              </a:rPr>
              <a:t>في المملكة الأردنية الهاشمية </a:t>
            </a:r>
            <a:r>
              <a:rPr lang="ar-JO" sz="1600" dirty="0">
                <a:latin typeface="Simplified Arabic" panose="02020603050405020304" pitchFamily="18" charset="-78"/>
                <a:cs typeface="Simplified Arabic" panose="02020603050405020304" pitchFamily="18" charset="-78"/>
              </a:rPr>
              <a:t>فهناك ديوان الموظفين، وديوان المحاسبة ووحدة التنظيم والأساليب المركزية ومحكمة العدل العليا، ووزارة المالية. </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b="1" dirty="0">
                <a:latin typeface="Simplified Arabic" panose="02020603050405020304" pitchFamily="18" charset="-78"/>
                <a:cs typeface="Simplified Arabic" panose="02020603050405020304" pitchFamily="18" charset="-78"/>
              </a:rPr>
              <a:t>في جمهورية مصر العربية </a:t>
            </a:r>
            <a:r>
              <a:rPr lang="ar-JO" sz="1600" dirty="0">
                <a:latin typeface="Simplified Arabic" panose="02020603050405020304" pitchFamily="18" charset="-78"/>
                <a:cs typeface="Simplified Arabic" panose="02020603050405020304" pitchFamily="18" charset="-78"/>
              </a:rPr>
              <a:t>فهناك الوزير المختص، والجهاز المصرفي والجهاز المركزي للتنظيم والإدارة، والنيابة الإدارية، والنيابة العامة، ووزارة الخزانة، والجهاز المركزي للمحاسبات وهيئة الرقابة الإدارية، ومجلس القطاع ومجلس الشعب، ومجلس الدولة ومكتب العمل.</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dirty="0">
                <a:latin typeface="Simplified Arabic" panose="02020603050405020304" pitchFamily="18" charset="-78"/>
                <a:cs typeface="Simplified Arabic" panose="02020603050405020304" pitchFamily="18" charset="-78"/>
              </a:rPr>
              <a:t> </a:t>
            </a:r>
            <a:r>
              <a:rPr lang="ar-JO" sz="1600" b="1" dirty="0">
                <a:latin typeface="Simplified Arabic" panose="02020603050405020304" pitchFamily="18" charset="-78"/>
                <a:cs typeface="Simplified Arabic" panose="02020603050405020304" pitchFamily="18" charset="-78"/>
              </a:rPr>
              <a:t>في لبنان </a:t>
            </a:r>
            <a:r>
              <a:rPr lang="ar-JO" sz="1600" dirty="0">
                <a:latin typeface="Simplified Arabic" panose="02020603050405020304" pitchFamily="18" charset="-78"/>
                <a:cs typeface="Simplified Arabic" panose="02020603050405020304" pitchFamily="18" charset="-78"/>
              </a:rPr>
              <a:t>فهناك مجلس الخدمة المدنية، والتفتيش المركزي، وديوان المحاسبة، ووزارة المالية، والمجلس التأديبي العام. </a:t>
            </a:r>
            <a:endParaRPr lang="ar-JO" sz="1600" dirty="0">
              <a:latin typeface="Simplified Arabic" panose="02020603050405020304" pitchFamily="18" charset="-78"/>
              <a:cs typeface="Simplified Arabic" panose="02020603050405020304" pitchFamily="18" charset="-78"/>
            </a:endParaRPr>
          </a:p>
          <a:p>
            <a:pPr marL="285750" indent="-285750" algn="r" rtl="1">
              <a:buFont typeface="Wingdings" panose="05000000000000000000" pitchFamily="2" charset="2"/>
              <a:buChar char="v"/>
            </a:pPr>
            <a:endParaRPr lang="en-US" dirty="0"/>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lvl="0" algn="ctr"/>
            <a:r>
              <a:rPr lang="ar-JO" sz="3200" dirty="0">
                <a:latin typeface="Simplified Arabic" panose="02020603050405020304" pitchFamily="18" charset="-78"/>
                <a:cs typeface="Simplified Arabic" panose="02020603050405020304" pitchFamily="18" charset="-78"/>
              </a:rPr>
              <a:t>انواع الرقابة الخارجية</a:t>
            </a:r>
            <a:endParaRPr sz="3200" dirty="0">
              <a:latin typeface="Simplified Arabic" panose="02020603050405020304" pitchFamily="18" charset="-78"/>
              <a:cs typeface="Simplified Arabic" panose="02020603050405020304" pitchFamily="18" charset="-78"/>
            </a:endParaRPr>
          </a:p>
        </p:txBody>
      </p:sp>
      <p:sp>
        <p:nvSpPr>
          <p:cNvPr id="152" name="Google Shape;152;p2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GB"/>
            </a:fld>
            <a:endParaRPr dirty="0"/>
          </a:p>
        </p:txBody>
      </p:sp>
      <p:sp>
        <p:nvSpPr>
          <p:cNvPr id="5" name="مستطيل 4"/>
          <p:cNvSpPr/>
          <p:nvPr/>
        </p:nvSpPr>
        <p:spPr>
          <a:xfrm>
            <a:off x="971600" y="1347614"/>
            <a:ext cx="7056784" cy="615553"/>
          </a:xfrm>
          <a:prstGeom prst="rect">
            <a:avLst/>
          </a:prstGeom>
        </p:spPr>
        <p:txBody>
          <a:bodyPr wrap="square">
            <a:spAutoFit/>
          </a:bodyPr>
          <a:lstStyle/>
          <a:p>
            <a:pPr algn="r" rtl="1"/>
            <a:endParaRPr lang="ar-SA" sz="1600" dirty="0"/>
          </a:p>
          <a:p>
            <a:pPr algn="r" rtl="1"/>
            <a:endParaRPr lang="ar-SA" sz="1800" dirty="0"/>
          </a:p>
        </p:txBody>
      </p:sp>
      <p:sp>
        <p:nvSpPr>
          <p:cNvPr id="2" name="Rectangle 1"/>
          <p:cNvSpPr/>
          <p:nvPr/>
        </p:nvSpPr>
        <p:spPr>
          <a:xfrm>
            <a:off x="971600" y="1452141"/>
            <a:ext cx="6922416" cy="615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2400" b="1" dirty="0">
                <a:solidFill>
                  <a:srgbClr val="002060"/>
                </a:solidFill>
                <a:latin typeface="Simplified Arabic" panose="02020603050405020304" pitchFamily="18" charset="-78"/>
                <a:cs typeface="Simplified Arabic" panose="02020603050405020304" pitchFamily="18" charset="-78"/>
              </a:rPr>
              <a:t>الرقابة التشريعية</a:t>
            </a:r>
            <a:endParaRPr lang="ar-SA" sz="2400" b="1" dirty="0">
              <a:solidFill>
                <a:srgbClr val="002060"/>
              </a:solidFill>
              <a:latin typeface="Simplified Arabic" panose="02020603050405020304" pitchFamily="18" charset="-78"/>
              <a:cs typeface="Simplified Arabic" panose="02020603050405020304" pitchFamily="18" charset="-78"/>
            </a:endParaRPr>
          </a:p>
        </p:txBody>
      </p:sp>
      <p:sp>
        <p:nvSpPr>
          <p:cNvPr id="8" name="Rectangle 7"/>
          <p:cNvSpPr/>
          <p:nvPr/>
        </p:nvSpPr>
        <p:spPr>
          <a:xfrm>
            <a:off x="971600" y="2283718"/>
            <a:ext cx="6922416" cy="615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2400" b="1" dirty="0">
                <a:solidFill>
                  <a:srgbClr val="002060"/>
                </a:solidFill>
                <a:latin typeface="Simplified Arabic" panose="02020603050405020304" pitchFamily="18" charset="-78"/>
                <a:cs typeface="Simplified Arabic" panose="02020603050405020304" pitchFamily="18" charset="-78"/>
              </a:rPr>
              <a:t>الرقابة القضائية</a:t>
            </a:r>
            <a:endParaRPr lang="ar-SA" sz="2400" b="1" dirty="0">
              <a:solidFill>
                <a:srgbClr val="002060"/>
              </a:solidFill>
              <a:latin typeface="Simplified Arabic" panose="02020603050405020304" pitchFamily="18" charset="-78"/>
              <a:cs typeface="Simplified Arabic" panose="02020603050405020304" pitchFamily="18" charset="-78"/>
            </a:endParaRPr>
          </a:p>
        </p:txBody>
      </p:sp>
      <p:sp>
        <p:nvSpPr>
          <p:cNvPr id="7" name="Rectangle 6"/>
          <p:cNvSpPr/>
          <p:nvPr/>
        </p:nvSpPr>
        <p:spPr>
          <a:xfrm rot="10800000" flipV="1">
            <a:off x="971601" y="3075806"/>
            <a:ext cx="6922415" cy="59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2400" b="1" dirty="0">
                <a:solidFill>
                  <a:srgbClr val="002060"/>
                </a:solidFill>
                <a:latin typeface="Simplified Arabic" panose="02020603050405020304" pitchFamily="18" charset="-78"/>
                <a:cs typeface="Simplified Arabic" panose="02020603050405020304" pitchFamily="18" charset="-78"/>
              </a:rPr>
              <a:t>الرقابة الشعبية</a:t>
            </a:r>
            <a:endParaRPr lang="ar-SA" sz="2400" b="1" dirty="0">
              <a:solidFill>
                <a:srgbClr val="002060"/>
              </a:solidFill>
              <a:latin typeface="Simplified Arabic" panose="02020603050405020304" pitchFamily="18" charset="-78"/>
              <a:cs typeface="Simplified Arabic" panose="02020603050405020304" pitchFamily="18" charset="-78"/>
            </a:endParaRPr>
          </a:p>
        </p:txBody>
      </p:sp>
      <p:sp>
        <p:nvSpPr>
          <p:cNvPr id="9" name="Rectangle 8"/>
          <p:cNvSpPr/>
          <p:nvPr/>
        </p:nvSpPr>
        <p:spPr>
          <a:xfrm rot="10800000" flipV="1">
            <a:off x="971599" y="3742984"/>
            <a:ext cx="6922414" cy="591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2400" b="1" dirty="0">
                <a:solidFill>
                  <a:srgbClr val="002060"/>
                </a:solidFill>
                <a:latin typeface="Simplified Arabic" panose="02020603050405020304" pitchFamily="18" charset="-78"/>
                <a:cs typeface="Simplified Arabic" panose="02020603050405020304" pitchFamily="18" charset="-78"/>
              </a:rPr>
              <a:t>الرقابة المالية والمحاسبية</a:t>
            </a:r>
            <a:endParaRPr lang="ar-SA" sz="2400" b="1" dirty="0">
              <a:solidFill>
                <a:srgbClr val="002060"/>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909" y="-26237"/>
            <a:ext cx="9144000" cy="5140990"/>
          </a:xfrm>
          <a:prstGeom prst="rect">
            <a:avLst/>
          </a:prstGeom>
        </p:spPr>
      </p:pic>
      <p:sp>
        <p:nvSpPr>
          <p:cNvPr id="6" name="Google Shape;90;p15"/>
          <p:cNvSpPr txBox="1"/>
          <p:nvPr/>
        </p:nvSpPr>
        <p:spPr>
          <a:xfrm>
            <a:off x="323528" y="843568"/>
            <a:ext cx="6336704" cy="418365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50" lvl="0" indent="-285750" algn="just" rtl="1">
              <a:lnSpc>
                <a:spcPct val="200000"/>
              </a:lnSpc>
              <a:buFont typeface="Wingdings" panose="05000000000000000000" pitchFamily="2" charset="2"/>
              <a:buChar char="Ø"/>
              <a:defRPr/>
            </a:pPr>
            <a:r>
              <a:rPr lang="ar-JO" sz="1600" dirty="0">
                <a:latin typeface="Simplified Arabic" panose="02020603050405020304" pitchFamily="18" charset="-78"/>
                <a:cs typeface="Simplified Arabic" panose="02020603050405020304" pitchFamily="18" charset="-78"/>
              </a:rPr>
              <a:t>تمثل رقابة السلطة التشريعية (أو الرقابة البرلمانية) المظهر الأول والأهم من مظاهر الرقابة الخارجية على المنظمات والمصالح الحكومية.</a:t>
            </a:r>
            <a:endParaRPr lang="ar-JO" sz="1600" dirty="0">
              <a:latin typeface="Simplified Arabic" panose="02020603050405020304" pitchFamily="18" charset="-78"/>
              <a:cs typeface="Simplified Arabic" panose="02020603050405020304" pitchFamily="18" charset="-78"/>
            </a:endParaRPr>
          </a:p>
          <a:p>
            <a:pPr marL="285750" lvl="0" indent="-285750" algn="just" rtl="1">
              <a:lnSpc>
                <a:spcPct val="200000"/>
              </a:lnSpc>
              <a:buFont typeface="Wingdings" panose="05000000000000000000" pitchFamily="2" charset="2"/>
              <a:buChar char="Ø"/>
              <a:defRPr/>
            </a:pPr>
            <a:r>
              <a:rPr lang="ar-JO" sz="1600" dirty="0">
                <a:latin typeface="Simplified Arabic" panose="02020603050405020304" pitchFamily="18" charset="-78"/>
                <a:cs typeface="Simplified Arabic" panose="02020603050405020304" pitchFamily="18" charset="-78"/>
              </a:rPr>
              <a:t> يعود السبب في ذلك إلى أن أعضاء السلطة التشريعية تستمد سلطاتها، لمراقبة أعمال السلطة التنفيذية من أنها الفئة الممثلة الشرعية الإرادة المجتمع والمفوضة للتعبير عن رغباته.</a:t>
            </a:r>
            <a:endParaRPr lang="ar-JO" sz="1600" dirty="0">
              <a:latin typeface="Simplified Arabic" panose="02020603050405020304" pitchFamily="18" charset="-78"/>
              <a:cs typeface="Simplified Arabic" panose="02020603050405020304" pitchFamily="18" charset="-78"/>
            </a:endParaRPr>
          </a:p>
          <a:p>
            <a:pPr marL="285750" lvl="0" indent="-285750" algn="just" rtl="1">
              <a:lnSpc>
                <a:spcPct val="200000"/>
              </a:lnSpc>
              <a:buFont typeface="Wingdings" panose="05000000000000000000" pitchFamily="2" charset="2"/>
              <a:buChar char="Ø"/>
              <a:defRPr/>
            </a:pPr>
            <a:r>
              <a:rPr lang="ar-JO" sz="1600" dirty="0">
                <a:latin typeface="Simplified Arabic" panose="02020603050405020304" pitchFamily="18" charset="-78"/>
                <a:cs typeface="Simplified Arabic" panose="02020603050405020304" pitchFamily="18" charset="-78"/>
              </a:rPr>
              <a:t> وهي التي تتولى الرقابة على أعمال الإدارة العامة في الأمور المالية والسياسية والقانونية وغيرها، وهي التي تحقق بأي إجراء من إجراءاتها وفي أي صورة من صورها وذلك للتأكد من احترامها للقوانين وعدم تعسفها في استعمال سلطاتها الممنوحة لها لتنفيذ تلك القوانين.</a:t>
            </a:r>
            <a:endParaRPr kumimoji="0" lang="ar-SA" sz="1600" b="0" i="0" u="none" strike="noStrike" kern="0" cap="none" spc="0" normalizeH="0" baseline="0" noProof="0" dirty="0">
              <a:ln>
                <a:noFill/>
              </a:ln>
              <a:solidFill>
                <a:srgbClr val="00BEF2">
                  <a:lumMod val="50000"/>
                </a:srgbClr>
              </a:solidFill>
              <a:effectLst/>
              <a:uLnTx/>
              <a:uFillTx/>
              <a:latin typeface="Simplified Arabic" panose="02020603050405020304" pitchFamily="18" charset="-78"/>
              <a:cs typeface="Simplified Arabic" panose="02020603050405020304" pitchFamily="18" charset="-78"/>
              <a:sym typeface="Arial" panose="020B0604020202020204"/>
            </a:endParaRPr>
          </a:p>
        </p:txBody>
      </p:sp>
      <p:sp>
        <p:nvSpPr>
          <p:cNvPr id="4" name="TextBox 7"/>
          <p:cNvSpPr txBox="1"/>
          <p:nvPr/>
        </p:nvSpPr>
        <p:spPr>
          <a:xfrm>
            <a:off x="323528" y="116278"/>
            <a:ext cx="3528392" cy="584775"/>
          </a:xfrm>
          <a:prstGeom prst="rect">
            <a:avLst/>
          </a:prstGeom>
          <a:noFill/>
        </p:spPr>
        <p:txBody>
          <a:bodyPr wrap="square" rtlCol="0">
            <a:spAutoFit/>
          </a:bodyPr>
          <a:lstStyle/>
          <a:p>
            <a:pPr algn="ctr"/>
            <a:r>
              <a:rPr lang="ar-JO" sz="3200" b="1" dirty="0">
                <a:solidFill>
                  <a:schemeClr val="bg1"/>
                </a:solidFill>
                <a:latin typeface="Simplified Arabic" panose="02020603050405020304" pitchFamily="18" charset="-78"/>
                <a:cs typeface="Simplified Arabic" panose="02020603050405020304" pitchFamily="18" charset="-78"/>
              </a:rPr>
              <a:t>الرقابة التشريعية</a:t>
            </a:r>
            <a:endParaRPr lang="ar-SA" sz="3200" b="1" dirty="0">
              <a:solidFill>
                <a:schemeClr val="bg1"/>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909" y="-26237"/>
            <a:ext cx="9144000" cy="5140990"/>
          </a:xfrm>
          <a:prstGeom prst="rect">
            <a:avLst/>
          </a:prstGeom>
        </p:spPr>
      </p:pic>
      <p:sp>
        <p:nvSpPr>
          <p:cNvPr id="6" name="Google Shape;90;p15"/>
          <p:cNvSpPr txBox="1"/>
          <p:nvPr/>
        </p:nvSpPr>
        <p:spPr>
          <a:xfrm>
            <a:off x="323527" y="701053"/>
            <a:ext cx="6587113" cy="432616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179705" lvl="0" indent="-285750" algn="ctr" rtl="1">
              <a:lnSpc>
                <a:spcPct val="200000"/>
              </a:lnSpc>
              <a:buFont typeface="Wingdings" panose="05000000000000000000" pitchFamily="2" charset="2"/>
              <a:buChar char="Ø"/>
              <a:defRPr/>
            </a:pPr>
            <a:r>
              <a:rPr lang="ar-JO" sz="1800" b="1" dirty="0">
                <a:solidFill>
                  <a:srgbClr val="FF0000"/>
                </a:solidFill>
                <a:latin typeface="Simplified Arabic" panose="02020603050405020304" pitchFamily="18" charset="-78"/>
                <a:cs typeface="Simplified Arabic" panose="02020603050405020304" pitchFamily="18" charset="-78"/>
              </a:rPr>
              <a:t>صور الرقابة على أعمال الإدارة العامة :</a:t>
            </a:r>
            <a:endParaRPr lang="ar-JO" sz="1800" b="1" dirty="0">
              <a:solidFill>
                <a:srgbClr val="FF0000"/>
              </a:solidFill>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sz="1800" u="sng" dirty="0">
                <a:latin typeface="Simplified Arabic" panose="02020603050405020304" pitchFamily="18" charset="-78"/>
                <a:cs typeface="Simplified Arabic" panose="02020603050405020304" pitchFamily="18" charset="-78"/>
              </a:rPr>
              <a:t> </a:t>
            </a:r>
            <a:r>
              <a:rPr lang="ar-JO" sz="1600" b="1" u="sng" dirty="0">
                <a:latin typeface="Simplified Arabic" panose="02020603050405020304" pitchFamily="18" charset="-78"/>
                <a:cs typeface="Simplified Arabic" panose="02020603050405020304" pitchFamily="18" charset="-78"/>
              </a:rPr>
              <a:t>الرقابة على الميزانية أو الرقابة على الاعتمادات المالية</a:t>
            </a:r>
            <a:r>
              <a:rPr lang="ar-JO" sz="1600" dirty="0">
                <a:latin typeface="Simplified Arabic" panose="02020603050405020304" pitchFamily="18" charset="-78"/>
                <a:cs typeface="Simplified Arabic" panose="02020603050405020304" pitchFamily="18" charset="-78"/>
              </a:rPr>
              <a:t> </a:t>
            </a:r>
            <a:r>
              <a:rPr lang="ar-JO" sz="1500" dirty="0">
                <a:latin typeface="Simplified Arabic" panose="02020603050405020304" pitchFamily="18" charset="-78"/>
                <a:cs typeface="Simplified Arabic" panose="02020603050405020304" pitchFamily="18" charset="-78"/>
              </a:rPr>
              <a:t>التي تخصص لعمل الإدارة التنفيذية خلال سنة الميزانية كضمان بأن مشروع الميزانية الذي تتقدم به الحكومة، والذي لا يخرج في طبيعته الأساسية عن كونه خطة أو برنامج عمل تفصيلي عن فترة زمنية محددة، يمثل أفضل الخطط وأكثرها مقدرة على تحقيق الصالح العام. </a:t>
            </a:r>
            <a:endParaRPr lang="ar-JO" sz="1500"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sz="1500" dirty="0">
                <a:latin typeface="Simplified Arabic" panose="02020603050405020304" pitchFamily="18" charset="-78"/>
                <a:cs typeface="Simplified Arabic" panose="02020603050405020304" pitchFamily="18" charset="-78"/>
              </a:rPr>
              <a:t> </a:t>
            </a:r>
            <a:r>
              <a:rPr lang="ar-JO" sz="1600" b="1" u="sng" dirty="0">
                <a:latin typeface="Simplified Arabic" panose="02020603050405020304" pitchFamily="18" charset="-78"/>
                <a:cs typeface="Simplified Arabic" panose="02020603050405020304" pitchFamily="18" charset="-78"/>
              </a:rPr>
              <a:t>الرقابة على أعمال الإدارة العامة من خلال لجنة تضم عضويتها عدداً من أعضاء البرلمان </a:t>
            </a:r>
            <a:r>
              <a:rPr lang="ar-JO" sz="1500" dirty="0">
                <a:latin typeface="Simplified Arabic" panose="02020603050405020304" pitchFamily="18" charset="-78"/>
                <a:cs typeface="Simplified Arabic" panose="02020603050405020304" pitchFamily="18" charset="-78"/>
              </a:rPr>
              <a:t>تكون وظيفتها الأساسية تحري الكيفية التي تفسر بها التشريعات المفوضة للحكومة التي أصدرتها السلطة التشريعية، وأنه ليس هناك تجاوز المضمون التشريع سواء بطريقة التعمد أو الخطأ أو ما إلى غير ذلك من الاحتمالات التي يمكن أن تصاحب أي اجتهاد في تفسير نص العين، أو تفسير الحدود المناسبة لتطبيقه، ورفع تقارير بذلك إلى المجلس النيابي المسؤول لاتخاذ الإجراءات اللازمة بهذا الشأن. </a:t>
            </a:r>
            <a:endParaRPr lang="ar-JO" sz="1500"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sz="1600" b="1" u="sng" dirty="0">
                <a:latin typeface="Simplified Arabic" panose="02020603050405020304" pitchFamily="18" charset="-78"/>
                <a:cs typeface="Simplified Arabic" panose="02020603050405020304" pitchFamily="18" charset="-78"/>
              </a:rPr>
              <a:t> الرقابة على أعمال الإدارة العامة من خلال حق النواب في تقديم الاستجوابات والأسئلة للوزراء </a:t>
            </a:r>
            <a:r>
              <a:rPr lang="ar-JO" sz="1500" dirty="0">
                <a:latin typeface="Simplified Arabic" panose="02020603050405020304" pitchFamily="18" charset="-78"/>
                <a:cs typeface="Simplified Arabic" panose="02020603050405020304" pitchFamily="18" charset="-78"/>
              </a:rPr>
              <a:t>عن أي مسألة تتعلق بوزارتهم وواجب الوزراء في تقديم أجوبة على تلك الأسئلة وتهدف هذه الأسئلة إلى الحصول على بيانات محددة عن بعض الأمور ثم يتولى الوزراء المختصون بحصتها ودراستها مع كبار المسؤولين في وزاراتهم وإعداد الردود المناسبة بشأنها. وتعتبر هذه الطريقة أداة هامة تستخدم في جذب الاهتمام إلى بعض الأخطاء الحادثة في عمل الجهاز الحكومي، أو لفت النظر إلى مظاهر سوء استخدام السلطة، أو التعبير عن مشاكل الناس وتظلمهم من أوضاع حكومية معينة .</a:t>
            </a:r>
            <a:endParaRPr kumimoji="0" lang="ar-SA" sz="1500" b="0" i="0" u="none" strike="noStrike" kern="0" cap="none" spc="0" normalizeH="0" baseline="0" noProof="0" dirty="0">
              <a:ln>
                <a:noFill/>
              </a:ln>
              <a:solidFill>
                <a:srgbClr val="00BEF2">
                  <a:lumMod val="50000"/>
                </a:srgbClr>
              </a:solidFill>
              <a:effectLst/>
              <a:uLnTx/>
              <a:uFillTx/>
              <a:latin typeface="Simplified Arabic" panose="02020603050405020304" pitchFamily="18" charset="-78"/>
              <a:cs typeface="Simplified Arabic" panose="02020603050405020304" pitchFamily="18" charset="-78"/>
              <a:sym typeface="Arial" panose="020B0604020202020204"/>
            </a:endParaRPr>
          </a:p>
        </p:txBody>
      </p:sp>
      <p:sp>
        <p:nvSpPr>
          <p:cNvPr id="4" name="TextBox 7"/>
          <p:cNvSpPr txBox="1"/>
          <p:nvPr/>
        </p:nvSpPr>
        <p:spPr>
          <a:xfrm>
            <a:off x="323528" y="116278"/>
            <a:ext cx="3528392" cy="584775"/>
          </a:xfrm>
          <a:prstGeom prst="rect">
            <a:avLst/>
          </a:prstGeom>
          <a:noFill/>
        </p:spPr>
        <p:txBody>
          <a:bodyPr wrap="square" rtlCol="0">
            <a:spAutoFit/>
          </a:bodyPr>
          <a:lstStyle/>
          <a:p>
            <a:pPr algn="ctr"/>
            <a:r>
              <a:rPr lang="ar-JO" sz="3200" b="1" dirty="0">
                <a:solidFill>
                  <a:schemeClr val="bg1"/>
                </a:solidFill>
                <a:latin typeface="Simplified Arabic" panose="02020603050405020304" pitchFamily="18" charset="-78"/>
                <a:cs typeface="Simplified Arabic" panose="02020603050405020304" pitchFamily="18" charset="-78"/>
              </a:rPr>
              <a:t>الرقابة التشريعية</a:t>
            </a:r>
            <a:endParaRPr lang="ar-SA" sz="3200" b="1" dirty="0">
              <a:solidFill>
                <a:schemeClr val="bg1"/>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909" y="-26237"/>
            <a:ext cx="9144000" cy="5140990"/>
          </a:xfrm>
          <a:prstGeom prst="rect">
            <a:avLst/>
          </a:prstGeom>
        </p:spPr>
      </p:pic>
      <p:sp>
        <p:nvSpPr>
          <p:cNvPr id="6" name="Google Shape;90;p15"/>
          <p:cNvSpPr txBox="1"/>
          <p:nvPr/>
        </p:nvSpPr>
        <p:spPr>
          <a:xfrm>
            <a:off x="323527" y="701053"/>
            <a:ext cx="6587113" cy="432616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179705" lvl="0" indent="-285750" algn="ctr" rtl="1">
              <a:lnSpc>
                <a:spcPct val="200000"/>
              </a:lnSpc>
              <a:buFont typeface="Wingdings" panose="05000000000000000000" pitchFamily="2" charset="2"/>
              <a:buChar char="Ø"/>
              <a:defRPr/>
            </a:pPr>
            <a:r>
              <a:rPr lang="ar-JO" sz="1800" dirty="0">
                <a:solidFill>
                  <a:srgbClr val="FF0000"/>
                </a:solidFill>
                <a:latin typeface="Simplified Arabic" panose="02020603050405020304" pitchFamily="18" charset="-78"/>
                <a:cs typeface="Simplified Arabic" panose="02020603050405020304" pitchFamily="18" charset="-78"/>
              </a:rPr>
              <a:t>صور الرقابة على أعمال الإدارة العامة :</a:t>
            </a:r>
            <a:endParaRPr lang="ar-JO" sz="1800" dirty="0">
              <a:solidFill>
                <a:srgbClr val="FF0000"/>
              </a:solidFill>
              <a:latin typeface="Simplified Arabic" panose="02020603050405020304" pitchFamily="18" charset="-78"/>
              <a:cs typeface="Simplified Arabic" panose="02020603050405020304" pitchFamily="18" charset="-78"/>
            </a:endParaRPr>
          </a:p>
          <a:p>
            <a:pPr lvl="0" algn="ctr" rtl="1">
              <a:lnSpc>
                <a:spcPct val="200000"/>
              </a:lnSpc>
              <a:defRPr/>
            </a:pPr>
            <a:endParaRPr lang="ar-JO" sz="1800" dirty="0">
              <a:solidFill>
                <a:srgbClr val="FF0000"/>
              </a:solidFill>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startAt="4"/>
              <a:defRPr/>
            </a:pPr>
            <a:r>
              <a:rPr lang="ar-JO" sz="1600" b="1" u="sng" dirty="0">
                <a:latin typeface="Simplified Arabic" panose="02020603050405020304" pitchFamily="18" charset="-78"/>
                <a:cs typeface="Simplified Arabic" panose="02020603050405020304" pitchFamily="18" charset="-78"/>
              </a:rPr>
              <a:t>الرقابة على اعمال الإدارة العامة من خلال حق أعضاء البرلمان في التحقيق المباشر </a:t>
            </a:r>
            <a:r>
              <a:rPr lang="ar-JO" sz="1600" dirty="0">
                <a:latin typeface="Simplified Arabic" panose="02020603050405020304" pitchFamily="18" charset="-78"/>
                <a:cs typeface="Simplified Arabic" panose="02020603050405020304" pitchFamily="18" charset="-78"/>
              </a:rPr>
              <a:t>بأية شكوى تصلهم من ناخبيهم على أي جهاز أو إدارة حكومية. </a:t>
            </a:r>
            <a:endParaRPr lang="ar-JO" sz="1600" dirty="0">
              <a:latin typeface="Simplified Arabic" panose="02020603050405020304" pitchFamily="18" charset="-78"/>
              <a:cs typeface="Simplified Arabic" panose="02020603050405020304" pitchFamily="18" charset="-78"/>
            </a:endParaRPr>
          </a:p>
          <a:p>
            <a:pPr lvl="0" algn="just" rtl="1">
              <a:defRPr/>
            </a:pPr>
            <a:endParaRPr lang="ar-JO" sz="1600"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startAt="5"/>
              <a:defRPr/>
            </a:pPr>
            <a:r>
              <a:rPr lang="ar-JO" sz="1600" b="1" u="sng" dirty="0">
                <a:latin typeface="Simplified Arabic" panose="02020603050405020304" pitchFamily="18" charset="-78"/>
                <a:cs typeface="Simplified Arabic" panose="02020603050405020304" pitchFamily="18" charset="-78"/>
              </a:rPr>
              <a:t>الرقابة البرلمانية من خلال أعمال اللجان البرلمانية المتخصصة </a:t>
            </a:r>
            <a:r>
              <a:rPr lang="ar-JO" sz="1600" dirty="0">
                <a:latin typeface="Simplified Arabic" panose="02020603050405020304" pitchFamily="18" charset="-78"/>
                <a:cs typeface="Simplified Arabic" panose="02020603050405020304" pitchFamily="18" charset="-78"/>
              </a:rPr>
              <a:t>في النشاطات الرئيسية للدولة مثل لجنة الشؤون المالية، لجنة الشؤون الخارجية لجنة الدفاع ... الخ.</a:t>
            </a:r>
            <a:endParaRPr kumimoji="0" lang="ar-SA" sz="1500" b="0" i="0" u="none" strike="noStrike" kern="0" cap="none" spc="0" normalizeH="0" baseline="0" noProof="0" dirty="0">
              <a:ln>
                <a:noFill/>
              </a:ln>
              <a:solidFill>
                <a:srgbClr val="00BEF2">
                  <a:lumMod val="50000"/>
                </a:srgbClr>
              </a:solidFill>
              <a:effectLst/>
              <a:uLnTx/>
              <a:uFillTx/>
              <a:latin typeface="Simplified Arabic" panose="02020603050405020304" pitchFamily="18" charset="-78"/>
              <a:cs typeface="Simplified Arabic" panose="02020603050405020304" pitchFamily="18" charset="-78"/>
              <a:sym typeface="Arial" panose="020B0604020202020204"/>
            </a:endParaRPr>
          </a:p>
        </p:txBody>
      </p:sp>
      <p:sp>
        <p:nvSpPr>
          <p:cNvPr id="4" name="TextBox 7"/>
          <p:cNvSpPr txBox="1"/>
          <p:nvPr/>
        </p:nvSpPr>
        <p:spPr>
          <a:xfrm>
            <a:off x="323528" y="116278"/>
            <a:ext cx="3528392" cy="584775"/>
          </a:xfrm>
          <a:prstGeom prst="rect">
            <a:avLst/>
          </a:prstGeom>
          <a:noFill/>
        </p:spPr>
        <p:txBody>
          <a:bodyPr wrap="square" rtlCol="0">
            <a:spAutoFit/>
          </a:bodyPr>
          <a:lstStyle/>
          <a:p>
            <a:pPr algn="ctr"/>
            <a:r>
              <a:rPr lang="ar-JO" sz="3200" b="1" dirty="0">
                <a:solidFill>
                  <a:schemeClr val="bg1"/>
                </a:solidFill>
                <a:latin typeface="Simplified Arabic" panose="02020603050405020304" pitchFamily="18" charset="-78"/>
                <a:cs typeface="Simplified Arabic" panose="02020603050405020304" pitchFamily="18" charset="-78"/>
              </a:rPr>
              <a:t>الرقابة التشريعية</a:t>
            </a:r>
            <a:endParaRPr lang="ar-SA" sz="3200" b="1" dirty="0">
              <a:solidFill>
                <a:schemeClr val="bg1"/>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504" y="-101606"/>
            <a:ext cx="9144000" cy="5140990"/>
          </a:xfrm>
          <a:prstGeom prst="rect">
            <a:avLst/>
          </a:prstGeom>
        </p:spPr>
      </p:pic>
      <p:sp>
        <p:nvSpPr>
          <p:cNvPr id="6" name="Google Shape;90;p15"/>
          <p:cNvSpPr txBox="1"/>
          <p:nvPr/>
        </p:nvSpPr>
        <p:spPr>
          <a:xfrm>
            <a:off x="467544" y="918937"/>
            <a:ext cx="7573230" cy="41082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179705" lvl="0" indent="-285750" algn="ctr" rtl="1">
              <a:buFont typeface="Wingdings" panose="05000000000000000000" pitchFamily="2" charset="2"/>
              <a:buChar char="Ø"/>
              <a:defRPr/>
            </a:pPr>
            <a:r>
              <a:rPr lang="ar-JO" sz="1600" b="1" u="sng" dirty="0">
                <a:solidFill>
                  <a:srgbClr val="FF0000"/>
                </a:solidFill>
                <a:latin typeface="Simplified Arabic" panose="02020603050405020304" pitchFamily="18" charset="-78"/>
                <a:cs typeface="Simplified Arabic" panose="02020603050405020304" pitchFamily="18" charset="-78"/>
              </a:rPr>
              <a:t>إذا كانت إجراءات الرقابة البرلمانية بشكلها السابق تعد أكثر انطباقاً على أوضاع الحكومات البرلمانية، فإن هذه الرقابة تنحو في ظل أنظمة الحكم الرئاسي لأن تأخذ بالإضافة إلى بعض الطرق والوسائل السابقة الصور التالية :</a:t>
            </a:r>
            <a:endParaRPr lang="ar-JO" sz="1600" b="1" u="sng" dirty="0">
              <a:solidFill>
                <a:srgbClr val="FF0000"/>
              </a:solidFill>
              <a:latin typeface="Simplified Arabic" panose="02020603050405020304" pitchFamily="18" charset="-78"/>
              <a:cs typeface="Simplified Arabic" panose="02020603050405020304" pitchFamily="18" charset="-78"/>
            </a:endParaRPr>
          </a:p>
          <a:p>
            <a:pPr marL="179705" lvl="0" indent="-285750" algn="ctr" rtl="1">
              <a:buFont typeface="Wingdings" panose="05000000000000000000" pitchFamily="2" charset="2"/>
              <a:buChar char="Ø"/>
              <a:defRPr/>
            </a:pPr>
            <a:endParaRPr lang="ar-JO" sz="1600" b="1" u="sng" dirty="0">
              <a:solidFill>
                <a:srgbClr val="FF0000"/>
              </a:solidFill>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sz="1600" dirty="0">
                <a:latin typeface="Simplified Arabic" panose="02020603050405020304" pitchFamily="18" charset="-78"/>
                <a:cs typeface="Simplified Arabic" panose="02020603050405020304" pitchFamily="18" charset="-78"/>
              </a:rPr>
              <a:t>قد يلجأ البرلمان - كما هو الحال في الكونجرس الأمريكي - إلى تحديد الواجبات والسلطات المخصصة للجهاز التنفيذي في أمور معينة عن طريق التشريعات، كما أنه يستصدر بعض القوانين التي يتضمنها تحديداً السياسات والإجراءات ونظم العمل التي يتعين على هذا الجهاز إتباعها والتقيد بها.</a:t>
            </a:r>
            <a:endParaRPr lang="ar-JO" sz="1600"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sz="1600" dirty="0">
                <a:latin typeface="Simplified Arabic" panose="02020603050405020304" pitchFamily="18" charset="-78"/>
                <a:cs typeface="Simplified Arabic" panose="02020603050405020304" pitchFamily="18" charset="-78"/>
              </a:rPr>
              <a:t> للبرلمان الحق في تشكيل لجان استقصاء وتحري للحقائق التي تتكون عضويتها من بعض أعضائه وذلك للبحث في تصرفات بعض المسؤولين في أي قطاع من قطاعات العمل الحكومي، ويكون من حق هذه اللجان استدعاء أي موظف للإدلاء بشهادته أمامها، أو الدفاع عن نفسه إزاء التصرفات المنسوبة إليه.</a:t>
            </a:r>
            <a:endParaRPr lang="ar-JO" sz="1600"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sz="1600" dirty="0">
                <a:latin typeface="Simplified Arabic" panose="02020603050405020304" pitchFamily="18" charset="-78"/>
                <a:cs typeface="Simplified Arabic" panose="02020603050405020304" pitchFamily="18" charset="-78"/>
              </a:rPr>
              <a:t> سلطة البرلمان في مقاضاة الإدارة التنفيذية وتوجيه الاتهامات إلى رئيس الجمهورية إذا ما رأى في مسلكه خروجاً من المبادئ الدستورية المقررة. </a:t>
            </a:r>
            <a:endParaRPr kumimoji="0" lang="ar-SA" sz="1600" b="0" i="0" u="none" strike="noStrike" kern="0" cap="none" spc="0" normalizeH="0" baseline="0" noProof="0" dirty="0">
              <a:ln>
                <a:noFill/>
              </a:ln>
              <a:solidFill>
                <a:srgbClr val="00BEF2">
                  <a:lumMod val="50000"/>
                </a:srgbClr>
              </a:solidFill>
              <a:effectLst/>
              <a:uLnTx/>
              <a:uFillTx/>
              <a:latin typeface="Simplified Arabic" panose="02020603050405020304" pitchFamily="18" charset="-78"/>
              <a:cs typeface="Simplified Arabic" panose="02020603050405020304" pitchFamily="18" charset="-78"/>
              <a:sym typeface="Arial" panose="020B0604020202020204"/>
            </a:endParaRPr>
          </a:p>
        </p:txBody>
      </p:sp>
      <p:sp>
        <p:nvSpPr>
          <p:cNvPr id="4" name="TextBox 7"/>
          <p:cNvSpPr txBox="1"/>
          <p:nvPr/>
        </p:nvSpPr>
        <p:spPr>
          <a:xfrm>
            <a:off x="323528" y="116278"/>
            <a:ext cx="3528392" cy="584775"/>
          </a:xfrm>
          <a:prstGeom prst="rect">
            <a:avLst/>
          </a:prstGeom>
          <a:noFill/>
        </p:spPr>
        <p:txBody>
          <a:bodyPr wrap="square" rtlCol="0">
            <a:spAutoFit/>
          </a:bodyPr>
          <a:lstStyle/>
          <a:p>
            <a:pPr algn="ctr"/>
            <a:r>
              <a:rPr lang="ar-JO" sz="3200" b="1" dirty="0">
                <a:solidFill>
                  <a:schemeClr val="bg1"/>
                </a:solidFill>
                <a:latin typeface="Simplified Arabic" panose="02020603050405020304" pitchFamily="18" charset="-78"/>
                <a:cs typeface="Simplified Arabic" panose="02020603050405020304" pitchFamily="18" charset="-78"/>
              </a:rPr>
              <a:t>الرقابة التشريعية</a:t>
            </a:r>
            <a:endParaRPr lang="ar-SA" sz="3200" b="1" dirty="0">
              <a:solidFill>
                <a:schemeClr val="bg1"/>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504" y="-101606"/>
            <a:ext cx="9144000" cy="5140990"/>
          </a:xfrm>
          <a:prstGeom prst="rect">
            <a:avLst/>
          </a:prstGeom>
        </p:spPr>
      </p:pic>
      <p:sp>
        <p:nvSpPr>
          <p:cNvPr id="6" name="Google Shape;90;p15"/>
          <p:cNvSpPr txBox="1"/>
          <p:nvPr/>
        </p:nvSpPr>
        <p:spPr>
          <a:xfrm>
            <a:off x="467544" y="918937"/>
            <a:ext cx="7573230" cy="41082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179705" lvl="0" indent="-285750" algn="just" rtl="1">
              <a:buFont typeface="Wingdings" panose="05000000000000000000" pitchFamily="2" charset="2"/>
              <a:buChar char="q"/>
              <a:defRPr/>
            </a:pPr>
            <a:r>
              <a:rPr lang="ar-JO" sz="1600" b="1" u="sng" dirty="0">
                <a:latin typeface="Simplified Arabic" panose="02020603050405020304" pitchFamily="18" charset="-78"/>
                <a:cs typeface="Simplified Arabic" panose="02020603050405020304" pitchFamily="18" charset="-78"/>
              </a:rPr>
              <a:t>ومن وسائل الرقابة التشريعية الأخرى على عمل الجهاز التنفيذي في الدولة نظام المفوض البرلماني أو نظام الأمبدزمان </a:t>
            </a:r>
            <a:endParaRPr lang="ar-JO" sz="1600" b="1" u="sng" dirty="0">
              <a:latin typeface="Simplified Arabic" panose="02020603050405020304" pitchFamily="18" charset="-78"/>
              <a:cs typeface="Simplified Arabic" panose="02020603050405020304" pitchFamily="18" charset="-78"/>
            </a:endParaRPr>
          </a:p>
          <a:p>
            <a:pPr marL="179705" lvl="0" indent="-285750" algn="just" rtl="1">
              <a:buFont typeface="Wingdings" panose="05000000000000000000" pitchFamily="2" charset="2"/>
              <a:buChar char="Ø"/>
              <a:defRPr/>
            </a:pPr>
            <a:r>
              <a:rPr lang="en-US" sz="1600" dirty="0">
                <a:latin typeface="Simplified Arabic" panose="02020603050405020304" pitchFamily="18" charset="-78"/>
                <a:cs typeface="Simplified Arabic" panose="02020603050405020304" pitchFamily="18" charset="-78"/>
              </a:rPr>
              <a:t>Ombudsman </a:t>
            </a:r>
            <a:r>
              <a:rPr lang="ar-JO" sz="1600" dirty="0">
                <a:latin typeface="Simplified Arabic" panose="02020603050405020304" pitchFamily="18" charset="-78"/>
                <a:cs typeface="Simplified Arabic" panose="02020603050405020304" pitchFamily="18" charset="-78"/>
              </a:rPr>
              <a:t>الأمبدزمان (أو المراقب البرلماني أو مأمور التحريات أو المحتسب) وهو نوع آخر من أنواع الرقابة التشريعية على عمل الجهاز الإداري الحكومي. </a:t>
            </a:r>
            <a:endParaRPr lang="ar-JO" sz="1600" dirty="0">
              <a:latin typeface="Simplified Arabic" panose="02020603050405020304" pitchFamily="18" charset="-78"/>
              <a:cs typeface="Simplified Arabic" panose="02020603050405020304" pitchFamily="18" charset="-78"/>
            </a:endParaRPr>
          </a:p>
          <a:p>
            <a:pPr marL="179705" lvl="0" indent="-285750" algn="just" rtl="1">
              <a:buFont typeface="Wingdings" panose="05000000000000000000" pitchFamily="2" charset="2"/>
              <a:buChar char="Ø"/>
              <a:defRPr/>
            </a:pPr>
            <a:r>
              <a:rPr lang="ar-JO" sz="1600" dirty="0">
                <a:latin typeface="Simplified Arabic" panose="02020603050405020304" pitchFamily="18" charset="-78"/>
                <a:cs typeface="Simplified Arabic" panose="02020603050405020304" pitchFamily="18" charset="-78"/>
              </a:rPr>
              <a:t>قد ظهر هذا النوع من الرقابة في السويد منذ عام 1809م حيث أقر برلمانها في ذلك العام دستوراً جديداً ولا يزال قائماً رغم ما جرى عليه من تعديلات عديدة. </a:t>
            </a:r>
            <a:endParaRPr lang="ar-JO" sz="1600" dirty="0">
              <a:latin typeface="Simplified Arabic" panose="02020603050405020304" pitchFamily="18" charset="-78"/>
              <a:cs typeface="Simplified Arabic" panose="02020603050405020304" pitchFamily="18" charset="-78"/>
            </a:endParaRPr>
          </a:p>
          <a:p>
            <a:pPr marL="179705" lvl="0" indent="-285750" algn="just" rtl="1">
              <a:buFont typeface="Wingdings" panose="05000000000000000000" pitchFamily="2" charset="2"/>
              <a:buChar char="Ø"/>
              <a:defRPr/>
            </a:pPr>
            <a:r>
              <a:rPr lang="ar-JO" sz="1600" dirty="0">
                <a:latin typeface="Simplified Arabic" panose="02020603050405020304" pitchFamily="18" charset="-78"/>
                <a:cs typeface="Simplified Arabic" panose="02020603050405020304" pitchFamily="18" charset="-78"/>
              </a:rPr>
              <a:t>والأمبدزمان هو شخص يتم اختياره في العادة من الشخصيات المرموقة في المجتمع بواسطة البرلمان في وظيفة قضائية عليا لمدة أربع سنوات، وهو يختار موظفيه بنفسه فيصبحون دائمين في وظائفهم ولا يتغيرون بتغير المراقب على أن يكون أحدهم على الأقل من السلك القضائي.</a:t>
            </a:r>
            <a:endParaRPr lang="ar-JO" sz="1600" dirty="0">
              <a:latin typeface="Simplified Arabic" panose="02020603050405020304" pitchFamily="18" charset="-78"/>
              <a:cs typeface="Simplified Arabic" panose="02020603050405020304" pitchFamily="18" charset="-78"/>
            </a:endParaRPr>
          </a:p>
          <a:p>
            <a:pPr marL="179705" lvl="0" indent="-285750" algn="just" rtl="1">
              <a:buFont typeface="Wingdings" panose="05000000000000000000" pitchFamily="2" charset="2"/>
              <a:buChar char="Ø"/>
              <a:defRPr/>
            </a:pPr>
            <a:r>
              <a:rPr lang="ar-JO" sz="1600" dirty="0">
                <a:latin typeface="Simplified Arabic" panose="02020603050405020304" pitchFamily="18" charset="-78"/>
                <a:cs typeface="Simplified Arabic" panose="02020603050405020304" pitchFamily="18" charset="-78"/>
              </a:rPr>
              <a:t> في مقدور المراقب البرلماني أن يفوض في سلطاته التحقيقية إلى من ينوب عنه وذلك مثلاً عندما يكون في رحلة تفقدية ولكنه لا يستطيع أن يفوض لغيره سلطة اتخاذ القرارات في غيابه.</a:t>
            </a:r>
            <a:endParaRPr lang="ar-JO" sz="1600" dirty="0">
              <a:latin typeface="Simplified Arabic" panose="02020603050405020304" pitchFamily="18" charset="-78"/>
              <a:cs typeface="Simplified Arabic" panose="02020603050405020304" pitchFamily="18" charset="-78"/>
            </a:endParaRPr>
          </a:p>
          <a:p>
            <a:pPr marL="179705" lvl="0" indent="-285750" algn="just" rtl="1">
              <a:buFont typeface="Wingdings" panose="05000000000000000000" pitchFamily="2" charset="2"/>
              <a:buChar char="Ø"/>
              <a:defRPr/>
            </a:pPr>
            <a:r>
              <a:rPr lang="ar-JO" sz="1600" dirty="0">
                <a:latin typeface="Simplified Arabic" panose="02020603050405020304" pitchFamily="18" charset="-78"/>
                <a:cs typeface="Simplified Arabic" panose="02020603050405020304" pitchFamily="18" charset="-78"/>
              </a:rPr>
              <a:t> حتى يستطيع المراقب البرلماني أن يمارس عمله في النظر في القضية المعروضة فقد حوله البرلمان الصلاحيات الكافية للوصول إلى الوثائق والسجلات الرسمية مهما كانت سريتها. </a:t>
            </a:r>
            <a:endParaRPr lang="ar-JO" sz="1600" dirty="0">
              <a:latin typeface="Simplified Arabic" panose="02020603050405020304" pitchFamily="18" charset="-78"/>
              <a:cs typeface="Simplified Arabic" panose="02020603050405020304" pitchFamily="18" charset="-78"/>
            </a:endParaRPr>
          </a:p>
        </p:txBody>
      </p:sp>
      <p:sp>
        <p:nvSpPr>
          <p:cNvPr id="4" name="TextBox 7"/>
          <p:cNvSpPr txBox="1"/>
          <p:nvPr/>
        </p:nvSpPr>
        <p:spPr>
          <a:xfrm>
            <a:off x="323528" y="116278"/>
            <a:ext cx="3528392" cy="584775"/>
          </a:xfrm>
          <a:prstGeom prst="rect">
            <a:avLst/>
          </a:prstGeom>
          <a:noFill/>
        </p:spPr>
        <p:txBody>
          <a:bodyPr wrap="square" rtlCol="0">
            <a:spAutoFit/>
          </a:bodyPr>
          <a:lstStyle/>
          <a:p>
            <a:pPr algn="ctr"/>
            <a:r>
              <a:rPr lang="ar-JO" sz="3200" b="1" dirty="0">
                <a:solidFill>
                  <a:schemeClr val="bg1"/>
                </a:solidFill>
                <a:latin typeface="Simplified Arabic" panose="02020603050405020304" pitchFamily="18" charset="-78"/>
                <a:cs typeface="Simplified Arabic" panose="02020603050405020304" pitchFamily="18" charset="-78"/>
              </a:rPr>
              <a:t>الرقابة التشريعية</a:t>
            </a:r>
            <a:endParaRPr lang="ar-SA" sz="3200" b="1" dirty="0">
              <a:solidFill>
                <a:schemeClr val="bg1"/>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504" y="-101606"/>
            <a:ext cx="9144000" cy="5140990"/>
          </a:xfrm>
          <a:prstGeom prst="rect">
            <a:avLst/>
          </a:prstGeom>
        </p:spPr>
      </p:pic>
      <p:sp>
        <p:nvSpPr>
          <p:cNvPr id="6" name="Google Shape;90;p15"/>
          <p:cNvSpPr txBox="1"/>
          <p:nvPr/>
        </p:nvSpPr>
        <p:spPr>
          <a:xfrm>
            <a:off x="467545" y="918937"/>
            <a:ext cx="6264696" cy="41082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179705" lvl="0" indent="-285750" algn="just" rtl="1">
              <a:buFont typeface="Wingdings" panose="05000000000000000000" pitchFamily="2" charset="2"/>
              <a:buChar char="Ø"/>
              <a:defRPr/>
            </a:pPr>
            <a:r>
              <a:rPr lang="ar-JO" sz="1600" b="1" dirty="0">
                <a:latin typeface="Simplified Arabic" panose="02020603050405020304" pitchFamily="18" charset="-78"/>
                <a:cs typeface="Simplified Arabic" panose="02020603050405020304" pitchFamily="18" charset="-78"/>
              </a:rPr>
              <a:t>أما مهمة المراقب البرلماني </a:t>
            </a:r>
            <a:r>
              <a:rPr lang="ar-JO" sz="1600" dirty="0">
                <a:latin typeface="Simplified Arabic" panose="02020603050405020304" pitchFamily="18" charset="-78"/>
                <a:cs typeface="Simplified Arabic" panose="02020603050405020304" pitchFamily="18" charset="-78"/>
              </a:rPr>
              <a:t>فتتمثل في فحص شكاوي الأشخاص الطبيعيين أو المعنويين وتظلماتهم المتعلقة بالعمل الإداري في الجهاز الحكومي واقتراح ما تقتضيه كل حالة من علاج.</a:t>
            </a:r>
            <a:endParaRPr lang="ar-JO" sz="1600" dirty="0">
              <a:latin typeface="Simplified Arabic" panose="02020603050405020304" pitchFamily="18" charset="-78"/>
              <a:cs typeface="Simplified Arabic" panose="02020603050405020304" pitchFamily="18" charset="-78"/>
            </a:endParaRPr>
          </a:p>
          <a:p>
            <a:pPr marL="179705" lvl="0" indent="-285750" algn="just" rtl="1">
              <a:buFont typeface="Wingdings" panose="05000000000000000000" pitchFamily="2" charset="2"/>
              <a:buChar char="Ø"/>
              <a:defRPr/>
            </a:pPr>
            <a:r>
              <a:rPr lang="ar-JO" sz="1600" dirty="0">
                <a:latin typeface="Simplified Arabic" panose="02020603050405020304" pitchFamily="18" charset="-78"/>
                <a:cs typeface="Simplified Arabic" panose="02020603050405020304" pitchFamily="18" charset="-78"/>
              </a:rPr>
              <a:t> كما انه يتمتع بسلطة البحث والتحري في أي عمل إداري في الجهاز الإداري الحكومي فيقوم المراقب البرلماني أو (الأمبدزمان) ومعاونيه أو جهاز الأمبدزمان بالبحث والتحريات والتحقيق في هذه الشكاوي ثم  يقدم توصياته للإدارة المعنية، كما انه يقدم تقريراً سنوياً للبرلمان متضمناً الأعمال التي قام بالتحقيق فيها وتوصياته في تحسين وتطوير العمل الإداري في الجهاز الحكومي. </a:t>
            </a:r>
            <a:endParaRPr lang="ar-JO" sz="1600" dirty="0">
              <a:latin typeface="Simplified Arabic" panose="02020603050405020304" pitchFamily="18" charset="-78"/>
              <a:cs typeface="Simplified Arabic" panose="02020603050405020304" pitchFamily="18" charset="-78"/>
            </a:endParaRPr>
          </a:p>
          <a:p>
            <a:pPr marL="179705" lvl="0" indent="-285750" algn="just" rtl="1">
              <a:buFont typeface="Wingdings" panose="05000000000000000000" pitchFamily="2" charset="2"/>
              <a:buChar char="Ø"/>
              <a:defRPr/>
            </a:pPr>
            <a:r>
              <a:rPr lang="ar-JO" sz="1600" dirty="0">
                <a:latin typeface="Simplified Arabic" panose="02020603050405020304" pitchFamily="18" charset="-78"/>
                <a:cs typeface="Simplified Arabic" panose="02020603050405020304" pitchFamily="18" charset="-78"/>
              </a:rPr>
              <a:t>ومن بين الأمور التي ينظر فيها الأميدزمان ايضا الشكاوي التي تتعلق بتعقيد الإجراءات الإدارية التي تسبب التأخير في إنجاز الأعمال أو الإزعاج أو سوء المعاملة أو الانتظار الطويل أو التنقل بين دوائر مختلفة في أماكن متعددة.</a:t>
            </a:r>
            <a:endParaRPr lang="ar-JO" sz="1600" dirty="0">
              <a:latin typeface="Simplified Arabic" panose="02020603050405020304" pitchFamily="18" charset="-78"/>
              <a:cs typeface="Simplified Arabic" panose="02020603050405020304" pitchFamily="18" charset="-78"/>
            </a:endParaRPr>
          </a:p>
          <a:p>
            <a:pPr marL="179705" lvl="0" indent="-285750" algn="just" rtl="1">
              <a:buFont typeface="Wingdings" panose="05000000000000000000" pitchFamily="2" charset="2"/>
              <a:buChar char="Ø"/>
              <a:defRPr/>
            </a:pPr>
            <a:r>
              <a:rPr lang="ar-JO" sz="1600" b="1" dirty="0">
                <a:latin typeface="Simplified Arabic" panose="02020603050405020304" pitchFamily="18" charset="-78"/>
                <a:cs typeface="Simplified Arabic" panose="02020603050405020304" pitchFamily="18" charset="-78"/>
              </a:rPr>
              <a:t>أما الإجراءات التي يتبعها المراقب البرلماني </a:t>
            </a:r>
            <a:r>
              <a:rPr lang="ar-JO" sz="1600" dirty="0">
                <a:latin typeface="Simplified Arabic" panose="02020603050405020304" pitchFamily="18" charset="-78"/>
                <a:cs typeface="Simplified Arabic" panose="02020603050405020304" pitchFamily="18" charset="-78"/>
              </a:rPr>
              <a:t>عند وصول شكوى إلى مكتبه فإنه يطلب إلى الجهة الإدارية ذات العلاقة بموافاته بالمستندات والوثائق المتعلقة بموضوع الشكوى، ثم ينظر ويبت فيها غالباً على ضوء هذه المستندات، فإن تعذر ذلك طلب إيضاحاً مكتوباً عنها من الجهة الإدارية أو الموظف المختص وهو ما يتم على وجه السرعة،والجدير بالذكر أن المواطن صاحب الشكوى لا يحتاج إلى الاستعانة بمحام أو غيره لتقديم شكواه إلى المراقب البرلماني.</a:t>
            </a:r>
            <a:endParaRPr lang="ar-JO" sz="1600" dirty="0">
              <a:latin typeface="Simplified Arabic" panose="02020603050405020304" pitchFamily="18" charset="-78"/>
              <a:cs typeface="Simplified Arabic" panose="02020603050405020304" pitchFamily="18" charset="-78"/>
            </a:endParaRPr>
          </a:p>
          <a:p>
            <a:pPr marL="179705" lvl="0" indent="-285750" algn="just" rtl="1">
              <a:buFont typeface="Wingdings" panose="05000000000000000000" pitchFamily="2" charset="2"/>
              <a:buChar char="Ø"/>
              <a:defRPr/>
            </a:pPr>
            <a:endParaRPr kumimoji="0" lang="ar-SA" sz="1600" b="0" i="0" u="none" strike="noStrike" kern="0" cap="none" spc="0" normalizeH="0" baseline="0" noProof="0" dirty="0">
              <a:ln>
                <a:noFill/>
              </a:ln>
              <a:solidFill>
                <a:srgbClr val="00BEF2">
                  <a:lumMod val="50000"/>
                </a:srgbClr>
              </a:solidFill>
              <a:effectLst/>
              <a:uLnTx/>
              <a:uFillTx/>
              <a:latin typeface="Simplified Arabic" panose="02020603050405020304" pitchFamily="18" charset="-78"/>
              <a:cs typeface="Simplified Arabic" panose="02020603050405020304" pitchFamily="18" charset="-78"/>
              <a:sym typeface="Arial" panose="020B0604020202020204"/>
            </a:endParaRPr>
          </a:p>
        </p:txBody>
      </p:sp>
      <p:sp>
        <p:nvSpPr>
          <p:cNvPr id="4" name="TextBox 7"/>
          <p:cNvSpPr txBox="1"/>
          <p:nvPr/>
        </p:nvSpPr>
        <p:spPr>
          <a:xfrm>
            <a:off x="323528" y="116278"/>
            <a:ext cx="3528392" cy="584775"/>
          </a:xfrm>
          <a:prstGeom prst="rect">
            <a:avLst/>
          </a:prstGeom>
          <a:noFill/>
        </p:spPr>
        <p:txBody>
          <a:bodyPr wrap="square" rtlCol="0">
            <a:spAutoFit/>
          </a:bodyPr>
          <a:lstStyle/>
          <a:p>
            <a:pPr algn="ctr"/>
            <a:r>
              <a:rPr lang="ar-JO" sz="3200" b="1" dirty="0">
                <a:solidFill>
                  <a:schemeClr val="bg1"/>
                </a:solidFill>
                <a:latin typeface="Simplified Arabic" panose="02020603050405020304" pitchFamily="18" charset="-78"/>
                <a:cs typeface="Simplified Arabic" panose="02020603050405020304" pitchFamily="18" charset="-78"/>
              </a:rPr>
              <a:t>الرقابة التشريعية</a:t>
            </a:r>
            <a:endParaRPr lang="ar-SA" sz="3200" b="1" dirty="0">
              <a:solidFill>
                <a:schemeClr val="bg1"/>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504" y="-101606"/>
            <a:ext cx="9144000" cy="5140990"/>
          </a:xfrm>
          <a:prstGeom prst="rect">
            <a:avLst/>
          </a:prstGeom>
        </p:spPr>
      </p:pic>
      <p:sp>
        <p:nvSpPr>
          <p:cNvPr id="6" name="Google Shape;90;p15"/>
          <p:cNvSpPr txBox="1"/>
          <p:nvPr/>
        </p:nvSpPr>
        <p:spPr>
          <a:xfrm>
            <a:off x="467545" y="918937"/>
            <a:ext cx="6264696" cy="41082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179705" lvl="0" indent="-285750" algn="just" rtl="1">
              <a:buFont typeface="Wingdings" panose="05000000000000000000" pitchFamily="2" charset="2"/>
              <a:buChar char="Ø"/>
              <a:defRPr/>
            </a:pPr>
            <a:r>
              <a:rPr lang="ar-JO" dirty="0">
                <a:latin typeface="Simplified Arabic" panose="02020603050405020304" pitchFamily="18" charset="-78"/>
                <a:cs typeface="Simplified Arabic" panose="02020603050405020304" pitchFamily="18" charset="-78"/>
              </a:rPr>
              <a:t>كذلك فإن المراقب البرلماني يباشر وظيفته الرقابية عن طريق الزيارات التفتيشية المحلية، وتعتبر الملاحظات التي تعلن له خلالها من أهم مصادر المعلومات بشان حالات الخطأ والإهمال .</a:t>
            </a:r>
            <a:endParaRPr lang="ar-JO" dirty="0">
              <a:latin typeface="Simplified Arabic" panose="02020603050405020304" pitchFamily="18" charset="-78"/>
              <a:cs typeface="Simplified Arabic" panose="02020603050405020304" pitchFamily="18" charset="-78"/>
            </a:endParaRPr>
          </a:p>
          <a:p>
            <a:pPr marL="179705" lvl="0" indent="-285750" algn="just" rtl="1">
              <a:buFont typeface="Wingdings" panose="05000000000000000000" pitchFamily="2" charset="2"/>
              <a:buChar char="Ø"/>
              <a:defRPr/>
            </a:pPr>
            <a:r>
              <a:rPr lang="ar-JO" dirty="0">
                <a:latin typeface="Simplified Arabic" panose="02020603050405020304" pitchFamily="18" charset="-78"/>
                <a:cs typeface="Simplified Arabic" panose="02020603050405020304" pitchFamily="18" charset="-78"/>
              </a:rPr>
              <a:t>إن شهرة نظام الأمبدزمان في كفاءته وفعاليته في حماية الفرد من الجهاز الإداري الحكومي دفعت الكثير من المنظمات العامة والخاصة في كثير من البلدان في العالم بتطبيقه فانشات أجهزة شبيهة به فهو الآن يطبق في الدول الإسكندنافية كفنلندا والدانمارك والترويج، وفي الولايات المتحدة الأمريكية وبريطانيا واستراليا وروسيا وغير ذلك من الدول، كما أن له مقابلاً في فرنسا يعرف باسم الوسيط.</a:t>
            </a:r>
            <a:endParaRPr lang="ar-JO" dirty="0">
              <a:latin typeface="Simplified Arabic" panose="02020603050405020304" pitchFamily="18" charset="-78"/>
              <a:cs typeface="Simplified Arabic" panose="02020603050405020304" pitchFamily="18" charset="-78"/>
            </a:endParaRPr>
          </a:p>
          <a:p>
            <a:pPr marL="179705" lvl="0" indent="-285750" algn="just" rtl="1">
              <a:buFont typeface="Wingdings" panose="05000000000000000000" pitchFamily="2" charset="2"/>
              <a:buChar char="Ø"/>
              <a:defRPr/>
            </a:pPr>
            <a:r>
              <a:rPr lang="ar-JO" b="1" dirty="0">
                <a:latin typeface="Simplified Arabic" panose="02020603050405020304" pitchFamily="18" charset="-78"/>
                <a:cs typeface="Simplified Arabic" panose="02020603050405020304" pitchFamily="18" charset="-78"/>
              </a:rPr>
              <a:t>أن نظام الأميدزمان، على الرغم من بساطته وفاعليته، فإنه يكفل حقوق المواطنين وحرياتهم في مواجهة عسف الإدارة وتسلط البيروقراطية دون إخلال أو تعويق في تحقيق أهدافها في إطار السياسة العامة للدولة من ناحية ودون أن تمتد دائرة اختصاصاته إلى رئاسة الدولة والوزراء، </a:t>
            </a:r>
            <a:r>
              <a:rPr lang="ar-JO" dirty="0">
                <a:latin typeface="Simplified Arabic" panose="02020603050405020304" pitchFamily="18" charset="-78"/>
                <a:cs typeface="Simplified Arabic" panose="02020603050405020304" pitchFamily="18" charset="-78"/>
              </a:rPr>
              <a:t>وتفسير ذلك أن الوزراء لا يملكون اتخاذ قرارات من تلقاء أنفسهم فكل الشؤون المتعلقة بالحكومة بيت فيها مجلس الوزراء </a:t>
            </a:r>
            <a:endParaRPr lang="ar-JO" dirty="0">
              <a:latin typeface="Simplified Arabic" panose="02020603050405020304" pitchFamily="18" charset="-78"/>
              <a:cs typeface="Simplified Arabic" panose="02020603050405020304" pitchFamily="18" charset="-78"/>
            </a:endParaRPr>
          </a:p>
          <a:p>
            <a:pPr marL="179705" lvl="0" indent="-285750" algn="just" rtl="1">
              <a:buFont typeface="Wingdings" panose="05000000000000000000" pitchFamily="2" charset="2"/>
              <a:buChar char="Ø"/>
              <a:defRPr/>
            </a:pPr>
            <a:r>
              <a:rPr lang="ar-JO" dirty="0">
                <a:latin typeface="Simplified Arabic" panose="02020603050405020304" pitchFamily="18" charset="-78"/>
                <a:cs typeface="Simplified Arabic" panose="02020603050405020304" pitchFamily="18" charset="-78"/>
              </a:rPr>
              <a:t>أما أعضاء الحكومة فيعتبرون من الناحية الرسمية مجرد مستشارين يخضعون لرقابة البرلمان الذي له أن يتخذ ما يرى من إجراءات ضد أي وزير أمام محكمة خاصة وفي مثل هذه الحالة يقوم المراقب البرلماني بدور المدعي العام.</a:t>
            </a:r>
            <a:endParaRPr lang="ar-JO" dirty="0">
              <a:latin typeface="Simplified Arabic" panose="02020603050405020304" pitchFamily="18" charset="-78"/>
              <a:cs typeface="Simplified Arabic" panose="02020603050405020304" pitchFamily="18" charset="-78"/>
            </a:endParaRPr>
          </a:p>
          <a:p>
            <a:pPr marL="179705" lvl="0" indent="-285750" algn="just" rtl="1">
              <a:buFont typeface="Wingdings" panose="05000000000000000000" pitchFamily="2" charset="2"/>
              <a:buChar char="Ø"/>
              <a:defRPr/>
            </a:pPr>
            <a:r>
              <a:rPr lang="ar-JO" u="sng" dirty="0">
                <a:latin typeface="Simplified Arabic" panose="02020603050405020304" pitchFamily="18" charset="-78"/>
                <a:cs typeface="Simplified Arabic" panose="02020603050405020304" pitchFamily="18" charset="-78"/>
              </a:rPr>
              <a:t> كذلك لا تمتد رقابة المراقب البرلماني إلى العسكريين وموظفي الدفاع وإنما تشملهم رقابة المراقب البرلماني العسكري، والذي يقوم بدور مماثل لما يقوم به المراقب البرلماني بالنسبة لموظفي الإدارة العامة (او الخدمة المدنية في الدولة) كما أن رقابته بالنسبة لأعضاء محكمة القضاء العليا والمحكمة الإدارية العليا جداً محدودة إذ تقتصر فقط على حالة سوء السلوك  الجسيم، وهذه من المآخذ عليه لأن ذلك مساس باستقلال القضاء.</a:t>
            </a:r>
            <a:endParaRPr kumimoji="0" lang="ar-SA" b="0" i="0" u="sng" strike="noStrike" kern="0" cap="none" spc="0" normalizeH="0" baseline="0" noProof="0" dirty="0">
              <a:ln>
                <a:noFill/>
              </a:ln>
              <a:solidFill>
                <a:srgbClr val="00BEF2">
                  <a:lumMod val="50000"/>
                </a:srgbClr>
              </a:solidFill>
              <a:effectLst/>
              <a:uLnTx/>
              <a:uFillTx/>
              <a:latin typeface="Simplified Arabic" panose="02020603050405020304" pitchFamily="18" charset="-78"/>
              <a:cs typeface="Simplified Arabic" panose="02020603050405020304" pitchFamily="18" charset="-78"/>
              <a:sym typeface="Arial" panose="020B0604020202020204"/>
            </a:endParaRPr>
          </a:p>
        </p:txBody>
      </p:sp>
      <p:sp>
        <p:nvSpPr>
          <p:cNvPr id="4" name="TextBox 7"/>
          <p:cNvSpPr txBox="1"/>
          <p:nvPr/>
        </p:nvSpPr>
        <p:spPr>
          <a:xfrm>
            <a:off x="323528" y="116278"/>
            <a:ext cx="3528392" cy="584775"/>
          </a:xfrm>
          <a:prstGeom prst="rect">
            <a:avLst/>
          </a:prstGeom>
          <a:noFill/>
        </p:spPr>
        <p:txBody>
          <a:bodyPr wrap="square" rtlCol="0">
            <a:spAutoFit/>
          </a:bodyPr>
          <a:lstStyle/>
          <a:p>
            <a:pPr algn="ctr"/>
            <a:r>
              <a:rPr lang="ar-JO" sz="3200" b="1" dirty="0">
                <a:solidFill>
                  <a:schemeClr val="bg1"/>
                </a:solidFill>
                <a:latin typeface="Simplified Arabic" panose="02020603050405020304" pitchFamily="18" charset="-78"/>
                <a:cs typeface="Simplified Arabic" panose="02020603050405020304" pitchFamily="18" charset="-78"/>
              </a:rPr>
              <a:t>الرقابة التشريعية</a:t>
            </a:r>
            <a:endParaRPr lang="ar-SA" sz="3200" b="1" dirty="0">
              <a:solidFill>
                <a:schemeClr val="bg1"/>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909" y="-26237"/>
            <a:ext cx="9144000" cy="5140990"/>
          </a:xfrm>
          <a:prstGeom prst="rect">
            <a:avLst/>
          </a:prstGeom>
        </p:spPr>
      </p:pic>
      <p:sp>
        <p:nvSpPr>
          <p:cNvPr id="6" name="Google Shape;90;p15"/>
          <p:cNvSpPr txBox="1"/>
          <p:nvPr/>
        </p:nvSpPr>
        <p:spPr>
          <a:xfrm>
            <a:off x="323528" y="843568"/>
            <a:ext cx="6336704" cy="418365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50" lvl="0" indent="-285750" algn="just" rtl="1">
              <a:buFont typeface="Wingdings" panose="05000000000000000000" pitchFamily="2" charset="2"/>
              <a:buChar char="Ø"/>
              <a:defRPr/>
            </a:pPr>
            <a:r>
              <a:rPr lang="ar-JO" sz="1600" b="1" u="sng" dirty="0">
                <a:latin typeface="Simplified Arabic" panose="02020603050405020304" pitchFamily="18" charset="-78"/>
                <a:cs typeface="Simplified Arabic" panose="02020603050405020304" pitchFamily="18" charset="-78"/>
              </a:rPr>
              <a:t>الرقابة القضائية هي الرقابة التي تمارسها المحاكم على أعمال الإدارة العامة بهدف حماية حقوق وحريات الغير من تعسف الإدارة،وسلطة المحاكم قوة احتياطية يلجأ إليها لإحباط ما قد يقوم به الموظف العام من اغتصاب السلطة أو سوء تطبيق لها أو للعدالة أو عندما يلحق بالمواطن ضرر ما، نتيجة لأعمال الإدارة ونشاطاتها.</a:t>
            </a:r>
            <a:r>
              <a:rPr lang="ar-JO" sz="1600" dirty="0">
                <a:latin typeface="Simplified Arabic" panose="02020603050405020304" pitchFamily="18" charset="-78"/>
                <a:cs typeface="Simplified Arabic" panose="02020603050405020304" pitchFamily="18" charset="-78"/>
              </a:rPr>
              <a:t> </a:t>
            </a:r>
            <a:endParaRPr lang="ar-JO" sz="1600" dirty="0">
              <a:latin typeface="Simplified Arabic" panose="02020603050405020304" pitchFamily="18" charset="-78"/>
              <a:cs typeface="Simplified Arabic" panose="02020603050405020304" pitchFamily="18" charset="-78"/>
            </a:endParaRPr>
          </a:p>
          <a:p>
            <a:pPr marL="285750" lvl="0" indent="-285750" algn="just" rtl="1">
              <a:buFont typeface="Wingdings" panose="05000000000000000000" pitchFamily="2" charset="2"/>
              <a:buChar char="Ø"/>
              <a:defRPr/>
            </a:pPr>
            <a:r>
              <a:rPr lang="ar-JO" sz="1600" dirty="0">
                <a:latin typeface="Simplified Arabic" panose="02020603050405020304" pitchFamily="18" charset="-78"/>
                <a:cs typeface="Simplified Arabic" panose="02020603050405020304" pitchFamily="18" charset="-78"/>
              </a:rPr>
              <a:t>وهي تمثل ضماناً فعالاً آخر من ضمانات تقييد السلوك الإداري داخل الإطار الذي يحدده القانون، ومعاقبة الانحرافات التي قد تصدر عن هذا السلوك بسلطة الجزاءات القانونية التي تقوم هذه المحاكم على فرضها وتطبيقها.</a:t>
            </a:r>
            <a:endParaRPr lang="ar-JO" sz="1600" dirty="0">
              <a:latin typeface="Simplified Arabic" panose="02020603050405020304" pitchFamily="18" charset="-78"/>
              <a:cs typeface="Simplified Arabic" panose="02020603050405020304" pitchFamily="18" charset="-78"/>
            </a:endParaRPr>
          </a:p>
          <a:p>
            <a:pPr marL="285750" lvl="0" indent="-285750" algn="just" rtl="1">
              <a:buFont typeface="Wingdings" panose="05000000000000000000" pitchFamily="2" charset="2"/>
              <a:buChar char="Ø"/>
              <a:defRPr/>
            </a:pPr>
            <a:r>
              <a:rPr lang="ar-JO" sz="1600" dirty="0">
                <a:latin typeface="Simplified Arabic" panose="02020603050405020304" pitchFamily="18" charset="-78"/>
                <a:cs typeface="Simplified Arabic" panose="02020603050405020304" pitchFamily="18" charset="-78"/>
              </a:rPr>
              <a:t> في ذلك يقول ليونارد هوايت </a:t>
            </a:r>
            <a:r>
              <a:rPr lang="en-US" sz="1600" dirty="0">
                <a:latin typeface="Simplified Arabic" panose="02020603050405020304" pitchFamily="18" charset="-78"/>
                <a:cs typeface="Simplified Arabic" panose="02020603050405020304" pitchFamily="18" charset="-78"/>
              </a:rPr>
              <a:t>Leonard D. White </a:t>
            </a:r>
            <a:r>
              <a:rPr lang="ar-JO" sz="1600" dirty="0">
                <a:latin typeface="Simplified Arabic" panose="02020603050405020304" pitchFamily="18" charset="-78"/>
                <a:cs typeface="Simplified Arabic" panose="02020603050405020304" pitchFamily="18" charset="-78"/>
              </a:rPr>
              <a:t>أحد أساتذة الإدارة العامة البارزين في الولايات المتحدة الأمريكية أنه إذا كانت الرقابة التشريعية تستهدف أساساً التحقق من مسايرة السياسات العامة وسياسات الإنفاق الحكومي طبقاً لما يتم التوصل إليه من اتفاق بين السلطتين التشريعية والتنفيذية، فإن الغاية من ممارسة الرقابة القضائية هي ضمان شرعية التصرفات الإدارية وتأمين الحقوق الدستورية للجماعات والأفراد ضد أي انتهاك قد تتعرض له من قبل الادارة التنفيذية.</a:t>
            </a:r>
            <a:endParaRPr lang="ar-JO" sz="1600" dirty="0">
              <a:latin typeface="Simplified Arabic" panose="02020603050405020304" pitchFamily="18" charset="-78"/>
              <a:cs typeface="Simplified Arabic" panose="02020603050405020304" pitchFamily="18" charset="-78"/>
            </a:endParaRPr>
          </a:p>
        </p:txBody>
      </p:sp>
      <p:sp>
        <p:nvSpPr>
          <p:cNvPr id="4" name="TextBox 7"/>
          <p:cNvSpPr txBox="1"/>
          <p:nvPr/>
        </p:nvSpPr>
        <p:spPr>
          <a:xfrm>
            <a:off x="323528" y="116278"/>
            <a:ext cx="3528392" cy="584775"/>
          </a:xfrm>
          <a:prstGeom prst="rect">
            <a:avLst/>
          </a:prstGeom>
          <a:noFill/>
        </p:spPr>
        <p:txBody>
          <a:bodyPr wrap="square" rtlCol="0">
            <a:spAutoFit/>
          </a:bodyPr>
          <a:lstStyle/>
          <a:p>
            <a:pPr algn="ctr"/>
            <a:r>
              <a:rPr lang="ar-JO" sz="3200" b="1" dirty="0">
                <a:solidFill>
                  <a:schemeClr val="bg1"/>
                </a:solidFill>
                <a:latin typeface="Simplified Arabic" panose="02020603050405020304" pitchFamily="18" charset="-78"/>
                <a:cs typeface="Simplified Arabic" panose="02020603050405020304" pitchFamily="18" charset="-78"/>
              </a:rPr>
              <a:t>الرقابة القضائية</a:t>
            </a:r>
            <a:endParaRPr lang="ar-SA" sz="3200" b="1" dirty="0">
              <a:solidFill>
                <a:schemeClr val="bg1"/>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53" y="-1674"/>
            <a:ext cx="9144000" cy="5140990"/>
          </a:xfrm>
          <a:prstGeom prst="rect">
            <a:avLst/>
          </a:prstGeom>
        </p:spPr>
      </p:pic>
      <p:sp>
        <p:nvSpPr>
          <p:cNvPr id="6" name="Google Shape;90;p15"/>
          <p:cNvSpPr txBox="1"/>
          <p:nvPr/>
        </p:nvSpPr>
        <p:spPr>
          <a:xfrm>
            <a:off x="828875" y="1320124"/>
            <a:ext cx="5255294" cy="319584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342900" indent="-342900" algn="just" rtl="1">
              <a:buFont typeface="Wingdings" panose="05000000000000000000" pitchFamily="2" charset="2"/>
              <a:buChar char="v"/>
            </a:pPr>
            <a:endParaRPr lang="ar-SA" sz="1800" dirty="0">
              <a:solidFill>
                <a:schemeClr val="tx2">
                  <a:lumMod val="10000"/>
                </a:schemeClr>
              </a:solidFill>
              <a:latin typeface="Simplified Arabic" panose="02020603050405020304" pitchFamily="18" charset="-78"/>
              <a:cs typeface="Simplified Arabic" panose="02020603050405020304" pitchFamily="18" charset="-78"/>
            </a:endParaRPr>
          </a:p>
        </p:txBody>
      </p:sp>
      <p:sp>
        <p:nvSpPr>
          <p:cNvPr id="5" name="مستطيل 3"/>
          <p:cNvSpPr/>
          <p:nvPr/>
        </p:nvSpPr>
        <p:spPr>
          <a:xfrm>
            <a:off x="0" y="51470"/>
            <a:ext cx="4427985" cy="461665"/>
          </a:xfrm>
          <a:prstGeom prst="rect">
            <a:avLst/>
          </a:prstGeom>
        </p:spPr>
        <p:txBody>
          <a:bodyPr wrap="square">
            <a:spAutoFit/>
          </a:bodyPr>
          <a:lstStyle/>
          <a:p>
            <a:pPr algn="ctr"/>
            <a:r>
              <a:rPr lang="ar-JO" sz="2400" b="1" dirty="0">
                <a:solidFill>
                  <a:schemeClr val="bg1"/>
                </a:solidFill>
                <a:latin typeface="Simplified Arabic" panose="02020603050405020304" pitchFamily="18" charset="-78"/>
                <a:cs typeface="Simplified Arabic" panose="02020603050405020304" pitchFamily="18" charset="-78"/>
              </a:rPr>
              <a:t>الرقابة المستمرة الموجهة</a:t>
            </a:r>
            <a:endParaRPr lang="ar-SA" sz="2400" b="1" dirty="0">
              <a:solidFill>
                <a:schemeClr val="bg1"/>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179513" y="802035"/>
            <a:ext cx="6739984" cy="584775"/>
          </a:xfrm>
          <a:prstGeom prst="rect">
            <a:avLst/>
          </a:prstGeom>
        </p:spPr>
        <p:txBody>
          <a:bodyPr wrap="square">
            <a:spAutoFit/>
          </a:bodyPr>
          <a:lstStyle/>
          <a:p>
            <a:pPr marL="285750" indent="-285750" algn="just" rtl="1">
              <a:buFont typeface="Wingdings" panose="05000000000000000000" pitchFamily="2" charset="2"/>
              <a:buChar char="v"/>
            </a:pP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endParaRPr lang="en-US" sz="1600" dirty="0">
              <a:latin typeface="Simplified Arabic" panose="02020603050405020304" pitchFamily="18" charset="-78"/>
              <a:cs typeface="Simplified Arabic" panose="02020603050405020304" pitchFamily="18" charset="-78"/>
            </a:endParaRPr>
          </a:p>
        </p:txBody>
      </p:sp>
      <p:sp>
        <p:nvSpPr>
          <p:cNvPr id="7" name="Rectangle 6"/>
          <p:cNvSpPr/>
          <p:nvPr/>
        </p:nvSpPr>
        <p:spPr>
          <a:xfrm>
            <a:off x="395536" y="1386811"/>
            <a:ext cx="7128792" cy="2553092"/>
          </a:xfrm>
          <a:prstGeom prst="rect">
            <a:avLst/>
          </a:prstGeom>
        </p:spPr>
        <p:txBody>
          <a:bodyPr wrap="square">
            <a:spAutoFit/>
          </a:bodyPr>
          <a:lstStyle/>
          <a:p>
            <a:pPr marL="285750" indent="-285750" algn="r" rtl="1">
              <a:buFont typeface="Wingdings" panose="05000000000000000000" pitchFamily="2" charset="2"/>
              <a:buChar char="v"/>
            </a:pPr>
            <a:r>
              <a:rPr lang="ar-JO" sz="1600" u="sng" dirty="0">
                <a:latin typeface="Simplified Arabic" panose="02020603050405020304" pitchFamily="18" charset="-78"/>
                <a:cs typeface="Simplified Arabic" panose="02020603050405020304" pitchFamily="18" charset="-78"/>
              </a:rPr>
              <a:t>هذا النوع من الرقابة يستخدم في مراقبة تنفيذ الميزانية للمنظمات العامة وتسمى آنذاك بالرقابة السابقة أو القبلية.</a:t>
            </a:r>
            <a:endParaRPr lang="ar-JO" sz="1600" u="sng" dirty="0">
              <a:latin typeface="Simplified Arabic" panose="02020603050405020304" pitchFamily="18" charset="-78"/>
              <a:cs typeface="Simplified Arabic" panose="02020603050405020304" pitchFamily="18" charset="-78"/>
            </a:endParaRPr>
          </a:p>
          <a:p>
            <a:pPr algn="r" rtl="1"/>
            <a:endParaRPr lang="ar-JO" sz="1600" dirty="0">
              <a:latin typeface="Simplified Arabic" panose="02020603050405020304" pitchFamily="18" charset="-78"/>
              <a:cs typeface="Simplified Arabic" panose="02020603050405020304" pitchFamily="18" charset="-78"/>
            </a:endParaRPr>
          </a:p>
          <a:p>
            <a:pPr marL="285750" indent="-285750" algn="r" rtl="1">
              <a:buFont typeface="Wingdings" panose="05000000000000000000" pitchFamily="2" charset="2"/>
              <a:buChar char="v"/>
            </a:pPr>
            <a:r>
              <a:rPr lang="ar-JO" sz="1600" dirty="0">
                <a:latin typeface="Simplified Arabic" panose="02020603050405020304" pitchFamily="18" charset="-78"/>
                <a:cs typeface="Simplified Arabic" panose="02020603050405020304" pitchFamily="18" charset="-78"/>
              </a:rPr>
              <a:t>أما بالنسبة للرقابة السابقة في الأمور التي تتعلق بالمعاملات المالية فهي تعني أنه لا يجوز لأي وحدة الارتباط بالتزام أو دفع (صرف) أي مبلغ من الميزانية قبل الحصول على موافقته من الجهة المختصة بالرقابة.</a:t>
            </a:r>
            <a:endParaRPr lang="ar-JO" sz="1600" dirty="0">
              <a:latin typeface="Simplified Arabic" panose="02020603050405020304" pitchFamily="18" charset="-78"/>
              <a:cs typeface="Simplified Arabic" panose="02020603050405020304" pitchFamily="18" charset="-78"/>
            </a:endParaRPr>
          </a:p>
          <a:p>
            <a:pPr algn="r" rtl="1"/>
            <a:endParaRPr lang="ar-JO" sz="1600" dirty="0">
              <a:latin typeface="Simplified Arabic" panose="02020603050405020304" pitchFamily="18" charset="-78"/>
              <a:cs typeface="Simplified Arabic" panose="02020603050405020304" pitchFamily="18" charset="-78"/>
            </a:endParaRPr>
          </a:p>
          <a:p>
            <a:pPr marL="285750" indent="-285750" algn="r" rtl="1">
              <a:buFont typeface="Wingdings" panose="05000000000000000000" pitchFamily="2" charset="2"/>
              <a:buChar char="v"/>
            </a:pPr>
            <a:r>
              <a:rPr lang="ar-JO" sz="1600" dirty="0">
                <a:latin typeface="Simplified Arabic" panose="02020603050405020304" pitchFamily="18" charset="-78"/>
                <a:cs typeface="Simplified Arabic" panose="02020603050405020304" pitchFamily="18" charset="-78"/>
              </a:rPr>
              <a:t>كذلك الرقابة السابقة تهدف إلى التدقيق في المعاملات المالية قبل تنفيذها للحيلولة دون ارتكاب مخالفات. وتقوم وزارة المالية بواسطة موظفيها بإجراء الرقابة على الصرف، وفي بعض البلدان يقوم ديوان المحاسبة (المملكة الأردنية الهاشمية) أو ديوان المراقبة بإجراء نوع من الرقابة قبل الصرف. </a:t>
            </a:r>
            <a:endParaRPr lang="en-US" sz="1600" dirty="0">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909" y="-26237"/>
            <a:ext cx="9144000" cy="5140990"/>
          </a:xfrm>
          <a:prstGeom prst="rect">
            <a:avLst/>
          </a:prstGeom>
        </p:spPr>
      </p:pic>
      <p:sp>
        <p:nvSpPr>
          <p:cNvPr id="6" name="Google Shape;90;p15"/>
          <p:cNvSpPr txBox="1"/>
          <p:nvPr/>
        </p:nvSpPr>
        <p:spPr>
          <a:xfrm>
            <a:off x="323528" y="843568"/>
            <a:ext cx="6336704" cy="418365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50" lvl="0" indent="-285750" algn="just" rtl="1">
              <a:buFont typeface="Wingdings" panose="05000000000000000000" pitchFamily="2" charset="2"/>
              <a:buChar char="Ø"/>
              <a:defRPr/>
            </a:pPr>
            <a:r>
              <a:rPr lang="ar-JO" sz="1500" dirty="0">
                <a:latin typeface="Simplified Arabic" panose="02020603050405020304" pitchFamily="18" charset="-78"/>
                <a:cs typeface="Simplified Arabic" panose="02020603050405020304" pitchFamily="18" charset="-78"/>
              </a:rPr>
              <a:t>تختلف الدول في مدى التوسع في تطبيق هذا الأسلوب من مراقبة على أعمال الإدارة العامة عن طريق القضاء.</a:t>
            </a:r>
            <a:endParaRPr lang="ar-JO" sz="1500" dirty="0">
              <a:latin typeface="Simplified Arabic" panose="02020603050405020304" pitchFamily="18" charset="-78"/>
              <a:cs typeface="Simplified Arabic" panose="02020603050405020304" pitchFamily="18" charset="-78"/>
            </a:endParaRPr>
          </a:p>
          <a:p>
            <a:pPr marL="285750" lvl="0" indent="-285750" algn="just" rtl="1">
              <a:buFont typeface="Wingdings" panose="05000000000000000000" pitchFamily="2" charset="2"/>
              <a:buChar char="Ø"/>
              <a:defRPr/>
            </a:pPr>
            <a:r>
              <a:rPr lang="ar-JO" sz="1500" b="1" dirty="0">
                <a:latin typeface="Simplified Arabic" panose="02020603050405020304" pitchFamily="18" charset="-78"/>
                <a:cs typeface="Simplified Arabic" panose="02020603050405020304" pitchFamily="18" charset="-78"/>
              </a:rPr>
              <a:t> فهناك نظام القضاء الموحد </a:t>
            </a:r>
            <a:r>
              <a:rPr lang="ar-JO" sz="1500" dirty="0">
                <a:latin typeface="Simplified Arabic" panose="02020603050405020304" pitchFamily="18" charset="-78"/>
                <a:cs typeface="Simplified Arabic" panose="02020603050405020304" pitchFamily="18" charset="-78"/>
              </a:rPr>
              <a:t>الذي بموجبه تنظر المحاكم العادية في كافة ما يعرض عليها من قضايا سواء أكان أطرافها أشخاص عاديون أو موظفون عموميون كما هو الحال في المملكة الأردنية الهاشمية وفي الدول الأنجلوسكسونية مثل بريطانيا والولايات المتحدة الأمريكية. </a:t>
            </a:r>
            <a:endParaRPr lang="ar-JO" sz="1500" dirty="0">
              <a:latin typeface="Simplified Arabic" panose="02020603050405020304" pitchFamily="18" charset="-78"/>
              <a:cs typeface="Simplified Arabic" panose="02020603050405020304" pitchFamily="18" charset="-78"/>
            </a:endParaRPr>
          </a:p>
          <a:p>
            <a:pPr marL="285750" lvl="0" indent="-285750" algn="just" rtl="1">
              <a:buFont typeface="Wingdings" panose="05000000000000000000" pitchFamily="2" charset="2"/>
              <a:buChar char="Ø"/>
              <a:defRPr/>
            </a:pPr>
            <a:r>
              <a:rPr lang="ar-JO" sz="1500" b="1" dirty="0">
                <a:latin typeface="Simplified Arabic" panose="02020603050405020304" pitchFamily="18" charset="-78"/>
                <a:cs typeface="Simplified Arabic" panose="02020603050405020304" pitchFamily="18" charset="-78"/>
              </a:rPr>
              <a:t>هناك نظام القضاء المزدوج </a:t>
            </a:r>
            <a:r>
              <a:rPr lang="ar-JO" sz="1500" dirty="0">
                <a:latin typeface="Simplified Arabic" panose="02020603050405020304" pitchFamily="18" charset="-78"/>
                <a:cs typeface="Simplified Arabic" panose="02020603050405020304" pitchFamily="18" charset="-78"/>
              </a:rPr>
              <a:t>فبموجيه يوجد نوعان من المحاكم :</a:t>
            </a:r>
            <a:r>
              <a:rPr lang="ar-JO" sz="1500" b="1" u="sng" dirty="0">
                <a:latin typeface="Simplified Arabic" panose="02020603050405020304" pitchFamily="18" charset="-78"/>
                <a:cs typeface="Simplified Arabic" panose="02020603050405020304" pitchFamily="18" charset="-78"/>
              </a:rPr>
              <a:t>محاكم عادية </a:t>
            </a:r>
            <a:r>
              <a:rPr lang="ar-JO" sz="1500" dirty="0">
                <a:latin typeface="Simplified Arabic" panose="02020603050405020304" pitchFamily="18" charset="-78"/>
                <a:cs typeface="Simplified Arabic" panose="02020603050405020304" pitchFamily="18" charset="-78"/>
              </a:rPr>
              <a:t>تنظر في قضايا الأفراد العاديين، </a:t>
            </a:r>
            <a:r>
              <a:rPr lang="ar-JO" sz="1500" b="1" u="sng" dirty="0">
                <a:latin typeface="Simplified Arabic" panose="02020603050405020304" pitchFamily="18" charset="-78"/>
                <a:cs typeface="Simplified Arabic" panose="02020603050405020304" pitchFamily="18" charset="-78"/>
              </a:rPr>
              <a:t>ومحاكم إدارية </a:t>
            </a:r>
            <a:r>
              <a:rPr lang="ar-JO" sz="1500" dirty="0">
                <a:latin typeface="Simplified Arabic" panose="02020603050405020304" pitchFamily="18" charset="-78"/>
                <a:cs typeface="Simplified Arabic" panose="02020603050405020304" pitchFamily="18" charset="-78"/>
              </a:rPr>
              <a:t>تنظر في القضايا التي تنشأ بين الأفراد والحكومة كما هو الحال في فرنسا ولبنان والأردن ومصر ودول أخرى.</a:t>
            </a:r>
            <a:endParaRPr lang="ar-JO" sz="1500" dirty="0">
              <a:latin typeface="Simplified Arabic" panose="02020603050405020304" pitchFamily="18" charset="-78"/>
              <a:cs typeface="Simplified Arabic" panose="02020603050405020304" pitchFamily="18" charset="-78"/>
            </a:endParaRPr>
          </a:p>
          <a:p>
            <a:pPr marL="285750" lvl="0" indent="-285750" algn="just" rtl="1">
              <a:buFont typeface="Wingdings" panose="05000000000000000000" pitchFamily="2" charset="2"/>
              <a:buChar char="Ø"/>
              <a:defRPr/>
            </a:pPr>
            <a:r>
              <a:rPr lang="ar-JO" sz="1500" dirty="0">
                <a:latin typeface="Simplified Arabic" panose="02020603050405020304" pitchFamily="18" charset="-78"/>
                <a:cs typeface="Simplified Arabic" panose="02020603050405020304" pitchFamily="18" charset="-78"/>
              </a:rPr>
              <a:t> وللرقابة القضائية على أعمال الإدارة العامة ونشاطاتها وقراراتها أهمية بالغة على اعتبار أن الهيئة التي تمارسها تتمتع بالاستقلال والحياد، ما يجعلها أكثر أنواع الرقابة فعالية.</a:t>
            </a:r>
            <a:endParaRPr lang="ar-JO" sz="1500" dirty="0">
              <a:latin typeface="Simplified Arabic" panose="02020603050405020304" pitchFamily="18" charset="-78"/>
              <a:cs typeface="Simplified Arabic" panose="02020603050405020304" pitchFamily="18" charset="-78"/>
            </a:endParaRPr>
          </a:p>
          <a:p>
            <a:pPr marL="285750" lvl="0" indent="-285750" algn="just" rtl="1">
              <a:buFont typeface="Wingdings" panose="05000000000000000000" pitchFamily="2" charset="2"/>
              <a:buChar char="Ø"/>
              <a:defRPr/>
            </a:pPr>
            <a:r>
              <a:rPr lang="ar-JO" sz="1500" dirty="0">
                <a:latin typeface="Simplified Arabic" panose="02020603050405020304" pitchFamily="18" charset="-78"/>
                <a:cs typeface="Simplified Arabic" panose="02020603050405020304" pitchFamily="18" charset="-78"/>
              </a:rPr>
              <a:t> تزداد أهمية هذه الرقابة أيضاً عندما يكون هناك قضاء إداري متخصص في حسم النزاعات التي تنشأ بين الأفراد والحكومة، نظراً لاختلاف طبيعة هذه النزاعات عن القضايا التي ينظر فيها القضاء العادي ،والتي تفترض في الهيئة القضائية إلى جانب حيادها وموضوعيتها التخصص والخبرة العملية في نشاطات الإدارة المختلفة. </a:t>
            </a:r>
            <a:endParaRPr lang="ar-JO" sz="1500" dirty="0">
              <a:latin typeface="Simplified Arabic" panose="02020603050405020304" pitchFamily="18" charset="-78"/>
              <a:cs typeface="Simplified Arabic" panose="02020603050405020304" pitchFamily="18" charset="-78"/>
            </a:endParaRPr>
          </a:p>
          <a:p>
            <a:pPr marL="285750" lvl="0" indent="-285750" algn="just" rtl="1">
              <a:buFont typeface="Wingdings" panose="05000000000000000000" pitchFamily="2" charset="2"/>
              <a:buChar char="Ø"/>
              <a:defRPr/>
            </a:pPr>
            <a:r>
              <a:rPr lang="ar-JO" sz="1500" dirty="0">
                <a:latin typeface="Simplified Arabic" panose="02020603050405020304" pitchFamily="18" charset="-78"/>
                <a:cs typeface="Simplified Arabic" panose="02020603050405020304" pitchFamily="18" charset="-78"/>
              </a:rPr>
              <a:t>القضاء الإداري ليس مجرد قضاء تطبيقي كالقضاء المدني، بل هو في الأغلب قضاء إنشائي يبتدع الحلول المناسبة للروابط القانونية التي تنشأ بين </a:t>
            </a:r>
            <a:r>
              <a:rPr lang="ar-JO" sz="1600" dirty="0"/>
              <a:t>الإدارة في تسييرها للمرافق العامة وبين الأفراد وهي روابط تختلف بطبيعتها عن روابط القانون الإداري .</a:t>
            </a:r>
            <a:endParaRPr lang="ar-JO" sz="1500" dirty="0">
              <a:latin typeface="Simplified Arabic" panose="02020603050405020304" pitchFamily="18" charset="-78"/>
              <a:cs typeface="Simplified Arabic" panose="02020603050405020304" pitchFamily="18" charset="-78"/>
            </a:endParaRPr>
          </a:p>
        </p:txBody>
      </p:sp>
      <p:sp>
        <p:nvSpPr>
          <p:cNvPr id="4" name="TextBox 7"/>
          <p:cNvSpPr txBox="1"/>
          <p:nvPr/>
        </p:nvSpPr>
        <p:spPr>
          <a:xfrm>
            <a:off x="323528" y="116278"/>
            <a:ext cx="3528392" cy="584775"/>
          </a:xfrm>
          <a:prstGeom prst="rect">
            <a:avLst/>
          </a:prstGeom>
          <a:noFill/>
        </p:spPr>
        <p:txBody>
          <a:bodyPr wrap="square" rtlCol="0">
            <a:spAutoFit/>
          </a:bodyPr>
          <a:lstStyle/>
          <a:p>
            <a:pPr algn="ctr"/>
            <a:r>
              <a:rPr lang="ar-JO" sz="3200" b="1" dirty="0">
                <a:solidFill>
                  <a:schemeClr val="bg1"/>
                </a:solidFill>
                <a:latin typeface="Simplified Arabic" panose="02020603050405020304" pitchFamily="18" charset="-78"/>
                <a:cs typeface="Simplified Arabic" panose="02020603050405020304" pitchFamily="18" charset="-78"/>
              </a:rPr>
              <a:t>الرقابة القضائية</a:t>
            </a:r>
            <a:endParaRPr lang="ar-SA" sz="3200" b="1" dirty="0">
              <a:solidFill>
                <a:schemeClr val="bg1"/>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p:cNvPicPr>
            <a:picLocks noChangeAspect="1"/>
          </p:cNvPicPr>
          <p:nvPr/>
        </p:nvPicPr>
        <p:blipFill rotWithShape="1">
          <a:blip r:embed="rId1">
            <a:extLst>
              <a:ext uri="{28A0092B-C50C-407E-A947-70E740481C1C}">
                <a14:useLocalDpi xmlns:a14="http://schemas.microsoft.com/office/drawing/2010/main" val="0"/>
              </a:ext>
            </a:extLst>
          </a:blip>
          <a:srcRect l="-73" t="72" r="73" b="13104"/>
          <a:stretch>
            <a:fillRect/>
          </a:stretch>
        </p:blipFill>
        <p:spPr>
          <a:xfrm>
            <a:off x="0" y="12209"/>
            <a:ext cx="9144000" cy="5119082"/>
          </a:xfrm>
          <a:prstGeom prst="rect">
            <a:avLst/>
          </a:prstGeom>
        </p:spPr>
      </p:pic>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sp>
        <p:nvSpPr>
          <p:cNvPr id="5" name="مستطيل 4"/>
          <p:cNvSpPr/>
          <p:nvPr/>
        </p:nvSpPr>
        <p:spPr>
          <a:xfrm>
            <a:off x="251520" y="123478"/>
            <a:ext cx="5328592"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ar-JO" sz="2400" b="1" i="0" dirty="0">
                <a:solidFill>
                  <a:srgbClr val="FFFFFF"/>
                </a:solidFill>
                <a:effectLst/>
                <a:latin typeface="Simplified Arabic" panose="02020603050405020304" pitchFamily="18" charset="-78"/>
                <a:cs typeface="Simplified Arabic" panose="02020603050405020304" pitchFamily="18" charset="-78"/>
              </a:rPr>
              <a:t>انواع الرقابة القضائية على اعمال الادارة العامة   </a:t>
            </a:r>
            <a:endParaRPr kumimoji="0" lang="ar-SA" sz="2400" b="1" i="0" u="none" strike="noStrike" kern="0" cap="none" spc="0" normalizeH="0" baseline="0" noProof="0" dirty="0">
              <a:ln>
                <a:noFill/>
              </a:ln>
              <a:solidFill>
                <a:srgbClr val="FFFFFF"/>
              </a:solidFill>
              <a:effectLst/>
              <a:uLnTx/>
              <a:uFillTx/>
              <a:latin typeface="Simplified Arabic" panose="02020603050405020304" pitchFamily="18" charset="-78"/>
              <a:cs typeface="Simplified Arabic" panose="02020603050405020304" pitchFamily="18" charset="-78"/>
              <a:sym typeface="Arial" panose="020B0604020202020204"/>
            </a:endParaRPr>
          </a:p>
        </p:txBody>
      </p:sp>
      <p:sp>
        <p:nvSpPr>
          <p:cNvPr id="6" name="مستطيل 5"/>
          <p:cNvSpPr/>
          <p:nvPr/>
        </p:nvSpPr>
        <p:spPr>
          <a:xfrm>
            <a:off x="251520" y="1746565"/>
            <a:ext cx="5328592" cy="46166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panose="020B0604020202020204"/>
              <a:buNone/>
              <a:defRPr/>
            </a:pPr>
            <a:r>
              <a:rPr kumimoji="0" lang="ar-JO" sz="2400" b="1" i="0" u="none" strike="noStrike" kern="0" cap="none" spc="0" normalizeH="0" baseline="0" noProof="0" dirty="0">
                <a:ln>
                  <a:noFill/>
                </a:ln>
                <a:solidFill>
                  <a:srgbClr val="000000"/>
                </a:solidFill>
                <a:effectLst/>
                <a:uLnTx/>
                <a:uFillTx/>
                <a:latin typeface="Simplified Arabic" panose="02020603050405020304" pitchFamily="18" charset="-78"/>
                <a:cs typeface="Simplified Arabic" panose="02020603050405020304" pitchFamily="18" charset="-78"/>
                <a:sym typeface="Arial" panose="020B0604020202020204"/>
              </a:rPr>
              <a:t>رقابة الالغاء</a:t>
            </a:r>
            <a:endParaRPr kumimoji="0" lang="ar-SA" sz="2400" b="1" i="0" u="none" strike="noStrike" kern="0" cap="none" spc="0" normalizeH="0" baseline="0" noProof="0" dirty="0">
              <a:ln>
                <a:noFill/>
              </a:ln>
              <a:solidFill>
                <a:srgbClr val="000000"/>
              </a:solidFill>
              <a:effectLst/>
              <a:uLnTx/>
              <a:uFillTx/>
              <a:latin typeface="Simplified Arabic" panose="02020603050405020304" pitchFamily="18" charset="-78"/>
              <a:cs typeface="Simplified Arabic" panose="02020603050405020304" pitchFamily="18" charset="-78"/>
              <a:sym typeface="Arial" panose="020B0604020202020204"/>
            </a:endParaRPr>
          </a:p>
        </p:txBody>
      </p:sp>
      <p:sp>
        <p:nvSpPr>
          <p:cNvPr id="7" name="مربع نص 6"/>
          <p:cNvSpPr txBox="1"/>
          <p:nvPr/>
        </p:nvSpPr>
        <p:spPr>
          <a:xfrm>
            <a:off x="6012160" y="2027624"/>
            <a:ext cx="792088" cy="40011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panose="020B0604020202020204"/>
              <a:buNone/>
              <a:defRPr/>
            </a:pPr>
            <a:r>
              <a:rPr kumimoji="0" lang="ar-SA" sz="20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أولاً</a:t>
            </a:r>
            <a:endParaRPr kumimoji="0" lang="ar-SA" sz="20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8" name="مربع نص 7"/>
          <p:cNvSpPr txBox="1"/>
          <p:nvPr/>
        </p:nvSpPr>
        <p:spPr>
          <a:xfrm>
            <a:off x="6012160" y="3802284"/>
            <a:ext cx="792088" cy="40011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panose="020B0604020202020204"/>
              <a:buNone/>
              <a:defRPr/>
            </a:pPr>
            <a:r>
              <a:rPr kumimoji="0" lang="ar-SA" sz="20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ثالثاً</a:t>
            </a:r>
            <a:endParaRPr kumimoji="0" lang="ar-SA" sz="20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3" name="سهم: لليسار 2"/>
          <p:cNvSpPr/>
          <p:nvPr/>
        </p:nvSpPr>
        <p:spPr>
          <a:xfrm>
            <a:off x="5580112" y="2715766"/>
            <a:ext cx="1224136" cy="864096"/>
          </a:xfrm>
          <a:prstGeom prst="leftArrow">
            <a:avLst/>
          </a:prstGeom>
          <a:solidFill>
            <a:srgbClr val="004AAD"/>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4" name="مستطيل 3"/>
          <p:cNvSpPr/>
          <p:nvPr/>
        </p:nvSpPr>
        <p:spPr>
          <a:xfrm>
            <a:off x="2123729" y="2912054"/>
            <a:ext cx="3216318" cy="461665"/>
          </a:xfrm>
          <a:prstGeom prst="rect">
            <a:avLst/>
          </a:prstGeom>
        </p:spPr>
        <p:txBody>
          <a:bodyPr wrap="square">
            <a:spAutoFit/>
          </a:bodyPr>
          <a:lstStyle/>
          <a:p>
            <a:pPr marL="0" marR="0" lvl="0" indent="0" defTabSz="914400" rtl="1" eaLnBrk="1" fontAlgn="auto" latinLnBrk="0" hangingPunct="1">
              <a:lnSpc>
                <a:spcPct val="100000"/>
              </a:lnSpc>
              <a:spcBef>
                <a:spcPts val="0"/>
              </a:spcBef>
              <a:spcAft>
                <a:spcPts val="0"/>
              </a:spcAft>
              <a:buClr>
                <a:srgbClr val="000000"/>
              </a:buClr>
              <a:buSzTx/>
              <a:buFont typeface="Arial" panose="020B0604020202020204"/>
              <a:buNone/>
              <a:defRPr/>
            </a:pPr>
            <a:r>
              <a:rPr kumimoji="0" lang="ar-JO" sz="2400" b="1" i="0" u="none" strike="noStrike" kern="0" cap="none" spc="0" normalizeH="0" baseline="0" noProof="0" dirty="0">
                <a:ln>
                  <a:noFill/>
                </a:ln>
                <a:solidFill>
                  <a:srgbClr val="000000"/>
                </a:solidFill>
                <a:effectLst/>
                <a:uLnTx/>
                <a:uFillTx/>
                <a:latin typeface="Simplified Arabic" panose="02020603050405020304" pitchFamily="18" charset="-78"/>
                <a:cs typeface="Simplified Arabic" panose="02020603050405020304" pitchFamily="18" charset="-78"/>
                <a:sym typeface="Arial" panose="020B0604020202020204"/>
              </a:rPr>
              <a:t>رقابة التعويض</a:t>
            </a:r>
            <a:endParaRPr kumimoji="0" lang="ar-SA" sz="2400" b="1" i="0" u="none" strike="noStrike" kern="0" cap="none" spc="0" normalizeH="0" baseline="0" noProof="0" dirty="0">
              <a:ln>
                <a:noFill/>
              </a:ln>
              <a:solidFill>
                <a:srgbClr val="000000"/>
              </a:solidFill>
              <a:effectLst/>
              <a:uLnTx/>
              <a:uFillTx/>
              <a:latin typeface="Simplified Arabic" panose="02020603050405020304" pitchFamily="18" charset="-78"/>
              <a:cs typeface="Simplified Arabic" panose="02020603050405020304" pitchFamily="18" charset="-78"/>
              <a:sym typeface="Arial" panose="020B0604020202020204"/>
            </a:endParaRPr>
          </a:p>
        </p:txBody>
      </p:sp>
      <p:sp>
        <p:nvSpPr>
          <p:cNvPr id="10" name="مستطيل 9"/>
          <p:cNvSpPr/>
          <p:nvPr/>
        </p:nvSpPr>
        <p:spPr>
          <a:xfrm>
            <a:off x="827584" y="3833062"/>
            <a:ext cx="4407191"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panose="020B0604020202020204"/>
              <a:buNone/>
              <a:defRPr/>
            </a:pPr>
            <a:r>
              <a:rPr kumimoji="0" lang="ar-JO" sz="2400" b="1" i="0" u="none" strike="noStrike" kern="0" cap="none" spc="0" normalizeH="0" baseline="0" noProof="0" dirty="0">
                <a:ln>
                  <a:noFill/>
                </a:ln>
                <a:solidFill>
                  <a:srgbClr val="000000"/>
                </a:solidFill>
                <a:effectLst/>
                <a:uLnTx/>
                <a:uFillTx/>
                <a:latin typeface="Simplified Arabic" panose="02020603050405020304" pitchFamily="18" charset="-78"/>
                <a:cs typeface="Simplified Arabic" panose="02020603050405020304" pitchFamily="18" charset="-78"/>
                <a:sym typeface="Arial" panose="020B0604020202020204"/>
              </a:rPr>
              <a:t>رقابة التفسير وشرعية الاعمال الادارية</a:t>
            </a:r>
            <a:endParaRPr kumimoji="0" lang="ar-SA" sz="2400" b="1" i="0" u="none" strike="noStrike" kern="0" cap="none" spc="0" normalizeH="0" baseline="0" noProof="0" dirty="0">
              <a:ln>
                <a:noFill/>
              </a:ln>
              <a:solidFill>
                <a:srgbClr val="000000"/>
              </a:solidFill>
              <a:effectLst/>
              <a:uLnTx/>
              <a:uFillTx/>
              <a:latin typeface="Simplified Arabic" panose="02020603050405020304" pitchFamily="18" charset="-78"/>
              <a:cs typeface="Simplified Arabic" panose="02020603050405020304" pitchFamily="18" charset="-78"/>
              <a:sym typeface="Arial" panose="020B0604020202020204"/>
            </a:endParaRPr>
          </a:p>
        </p:txBody>
      </p:sp>
      <p:sp>
        <p:nvSpPr>
          <p:cNvPr id="12" name="مربع نص 11"/>
          <p:cNvSpPr txBox="1"/>
          <p:nvPr/>
        </p:nvSpPr>
        <p:spPr>
          <a:xfrm>
            <a:off x="6012160" y="2947759"/>
            <a:ext cx="792088" cy="40011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panose="020B0604020202020204"/>
              <a:buNone/>
              <a:defRPr/>
            </a:pPr>
            <a:r>
              <a:rPr kumimoji="0" lang="ar-SA" sz="20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ثانياً</a:t>
            </a:r>
            <a:endParaRPr kumimoji="0" lang="ar-SA" sz="2000" b="1"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909" y="-26237"/>
            <a:ext cx="9144000" cy="5140990"/>
          </a:xfrm>
          <a:prstGeom prst="rect">
            <a:avLst/>
          </a:prstGeom>
        </p:spPr>
      </p:pic>
      <p:sp>
        <p:nvSpPr>
          <p:cNvPr id="6" name="Google Shape;90;p15"/>
          <p:cNvSpPr txBox="1"/>
          <p:nvPr/>
        </p:nvSpPr>
        <p:spPr>
          <a:xfrm>
            <a:off x="323528" y="843568"/>
            <a:ext cx="6336704" cy="418365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342900" lvl="0" indent="-342900" algn="just" rtl="1">
              <a:buFont typeface="+mj-lt"/>
              <a:buAutoNum type="arabicPeriod"/>
              <a:defRPr/>
            </a:pPr>
            <a:r>
              <a:rPr lang="ar-JO" sz="1800" b="1" dirty="0">
                <a:solidFill>
                  <a:srgbClr val="FF0000"/>
                </a:solidFill>
                <a:latin typeface="Simplified Arabic" panose="02020603050405020304" pitchFamily="18" charset="-78"/>
                <a:cs typeface="Simplified Arabic" panose="02020603050405020304" pitchFamily="18" charset="-78"/>
              </a:rPr>
              <a:t>رقابة الإلغاء </a:t>
            </a:r>
            <a:endParaRPr lang="ar-JO" sz="1800" b="1" dirty="0">
              <a:solidFill>
                <a:srgbClr val="FF0000"/>
              </a:solidFill>
              <a:latin typeface="Simplified Arabic" panose="02020603050405020304" pitchFamily="18" charset="-78"/>
              <a:cs typeface="Simplified Arabic" panose="02020603050405020304" pitchFamily="18" charset="-78"/>
            </a:endParaRPr>
          </a:p>
          <a:p>
            <a:pPr marL="285750" lvl="0" indent="-285750" algn="just" rtl="1">
              <a:buFont typeface="Wingdings" panose="05000000000000000000" pitchFamily="2" charset="2"/>
              <a:buChar char="Ø"/>
              <a:defRPr/>
            </a:pPr>
            <a:r>
              <a:rPr lang="ar-JO" sz="1800" dirty="0">
                <a:latin typeface="Simplified Arabic" panose="02020603050405020304" pitchFamily="18" charset="-78"/>
                <a:cs typeface="Simplified Arabic" panose="02020603050405020304" pitchFamily="18" charset="-78"/>
              </a:rPr>
              <a:t>تكون المحاكم الإدارية أو الاعتيادية محولة بإلغاء أو إبطال القرارات الإدارية المخالفة للقانون ومطعون بها من أصحاب المصلحة، </a:t>
            </a:r>
            <a:r>
              <a:rPr lang="ar-JO" sz="1800" b="1" dirty="0">
                <a:latin typeface="Simplified Arabic" panose="02020603050405020304" pitchFamily="18" charset="-78"/>
                <a:cs typeface="Simplified Arabic" panose="02020603050405020304" pitchFamily="18" charset="-78"/>
              </a:rPr>
              <a:t>وتدخل ضمن هذا النطاق المراسيم والقرارات الصادرة عن الإدارة العامة، وبصورة عامة، قضايا الابطال لتتجاوز حد السلطة.</a:t>
            </a:r>
            <a:endParaRPr lang="ar-JO" sz="1800" b="1"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startAt="2"/>
              <a:defRPr/>
            </a:pPr>
            <a:r>
              <a:rPr lang="ar-JO" sz="1800" dirty="0">
                <a:solidFill>
                  <a:srgbClr val="FF0000"/>
                </a:solidFill>
                <a:latin typeface="Simplified Arabic" panose="02020603050405020304" pitchFamily="18" charset="-78"/>
                <a:cs typeface="Simplified Arabic" panose="02020603050405020304" pitchFamily="18" charset="-78"/>
              </a:rPr>
              <a:t>  </a:t>
            </a:r>
            <a:r>
              <a:rPr lang="ar-JO" sz="1800" b="1" dirty="0">
                <a:solidFill>
                  <a:srgbClr val="FF0000"/>
                </a:solidFill>
                <a:latin typeface="Simplified Arabic" panose="02020603050405020304" pitchFamily="18" charset="-78"/>
                <a:cs typeface="Simplified Arabic" panose="02020603050405020304" pitchFamily="18" charset="-78"/>
              </a:rPr>
              <a:t>رقابة التعويض</a:t>
            </a:r>
            <a:endParaRPr lang="ar-JO" sz="1800" b="1" dirty="0">
              <a:solidFill>
                <a:srgbClr val="FF0000"/>
              </a:solidFill>
              <a:latin typeface="Simplified Arabic" panose="02020603050405020304" pitchFamily="18" charset="-78"/>
              <a:cs typeface="Simplified Arabic" panose="02020603050405020304" pitchFamily="18" charset="-78"/>
            </a:endParaRPr>
          </a:p>
          <a:p>
            <a:pPr marL="285750" lvl="0" indent="-285750" algn="just" rtl="1">
              <a:buFont typeface="Wingdings" panose="05000000000000000000" pitchFamily="2" charset="2"/>
              <a:buChar char="Ø"/>
              <a:defRPr/>
            </a:pPr>
            <a:r>
              <a:rPr lang="ar-JO" sz="1800" b="1" dirty="0">
                <a:latin typeface="Simplified Arabic" panose="02020603050405020304" pitchFamily="18" charset="-78"/>
                <a:cs typeface="Simplified Arabic" panose="02020603050405020304" pitchFamily="18" charset="-78"/>
              </a:rPr>
              <a:t> </a:t>
            </a:r>
            <a:r>
              <a:rPr lang="ar-JO" sz="1800" dirty="0">
                <a:latin typeface="Simplified Arabic" panose="02020603050405020304" pitchFamily="18" charset="-78"/>
                <a:cs typeface="Simplified Arabic" panose="02020603050405020304" pitchFamily="18" charset="-78"/>
              </a:rPr>
              <a:t>تملك المحاكم بموجبه إلزام الإدارة بتعويض الأفراد عن الأضرار التي تصيبهم بفعل الموظفين العموميين أو من جراء سير المرافق العامة التابعة لها،اي تقضي هذه الرقابة بالحكم على الإدارة بالتعويض على الأفراد الذين تعرضوا لضرر ما بفعل عمل الموظفين العموميين أو من جراء إخلال الإدارة بموجبات المرفق العام.</a:t>
            </a:r>
            <a:endParaRPr lang="ar-JO" sz="1800"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startAt="3"/>
              <a:defRPr/>
            </a:pPr>
            <a:r>
              <a:rPr lang="ar-JO" sz="1800" dirty="0">
                <a:latin typeface="Simplified Arabic" panose="02020603050405020304" pitchFamily="18" charset="-78"/>
                <a:cs typeface="Simplified Arabic" panose="02020603050405020304" pitchFamily="18" charset="-78"/>
              </a:rPr>
              <a:t>  </a:t>
            </a:r>
            <a:r>
              <a:rPr lang="ar-JO" sz="1800" b="1" dirty="0">
                <a:solidFill>
                  <a:srgbClr val="FF0000"/>
                </a:solidFill>
                <a:latin typeface="Simplified Arabic" panose="02020603050405020304" pitchFamily="18" charset="-78"/>
                <a:cs typeface="Simplified Arabic" panose="02020603050405020304" pitchFamily="18" charset="-78"/>
              </a:rPr>
              <a:t>رقابة التفسير وشرعية الأعمال الإدارية </a:t>
            </a:r>
            <a:endParaRPr lang="ar-JO" sz="1800" b="1" dirty="0">
              <a:solidFill>
                <a:srgbClr val="FF0000"/>
              </a:solidFill>
              <a:latin typeface="Simplified Arabic" panose="02020603050405020304" pitchFamily="18" charset="-78"/>
              <a:cs typeface="Simplified Arabic" panose="02020603050405020304" pitchFamily="18" charset="-78"/>
            </a:endParaRPr>
          </a:p>
          <a:p>
            <a:pPr marL="342900" lvl="0" indent="-342900" algn="just" rtl="1">
              <a:buFont typeface="Wingdings" panose="05000000000000000000" pitchFamily="2" charset="2"/>
              <a:buChar char="Ø"/>
              <a:defRPr/>
            </a:pPr>
            <a:r>
              <a:rPr lang="ar-JO" sz="1800" dirty="0">
                <a:latin typeface="Simplified Arabic" panose="02020603050405020304" pitchFamily="18" charset="-78"/>
                <a:cs typeface="Simplified Arabic" panose="02020603050405020304" pitchFamily="18" charset="-78"/>
              </a:rPr>
              <a:t>تملك المحاكم المختصة هنا صلاحية فحص شرعية القرارات الإدارية واستبعاد تطبيقها إذا ادعي بعدم صحتها وثبت مخالفتها للتشريعات النافذة.</a:t>
            </a:r>
            <a:endParaRPr lang="ar-JO" sz="1800" dirty="0">
              <a:latin typeface="Simplified Arabic" panose="02020603050405020304" pitchFamily="18" charset="-78"/>
              <a:cs typeface="Simplified Arabic" panose="02020603050405020304" pitchFamily="18" charset="-78"/>
            </a:endParaRPr>
          </a:p>
        </p:txBody>
      </p:sp>
      <p:sp>
        <p:nvSpPr>
          <p:cNvPr id="4" name="TextBox 7"/>
          <p:cNvSpPr txBox="1"/>
          <p:nvPr/>
        </p:nvSpPr>
        <p:spPr>
          <a:xfrm>
            <a:off x="323528" y="116278"/>
            <a:ext cx="3960440" cy="369332"/>
          </a:xfrm>
          <a:prstGeom prst="rect">
            <a:avLst/>
          </a:prstGeom>
          <a:noFill/>
        </p:spPr>
        <p:txBody>
          <a:bodyPr wrap="square" rtlCol="0">
            <a:spAutoFit/>
          </a:bodyPr>
          <a:lstStyle/>
          <a:p>
            <a:pPr lvl="0" algn="r">
              <a:defRPr/>
            </a:pPr>
            <a:r>
              <a:rPr lang="ar-JO" sz="1800" b="1" dirty="0">
                <a:solidFill>
                  <a:srgbClr val="FFFFFF"/>
                </a:solidFill>
                <a:latin typeface="Simplified Arabic" panose="02020603050405020304" pitchFamily="18" charset="-78"/>
                <a:cs typeface="Simplified Arabic" panose="02020603050405020304" pitchFamily="18" charset="-78"/>
              </a:rPr>
              <a:t>انواع الرقابة القضائية على اعمال الادارة العامة   </a:t>
            </a:r>
            <a:endParaRPr lang="ar-SA" sz="1800" b="1" dirty="0">
              <a:solidFill>
                <a:srgbClr val="FFFFFF"/>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909" y="-26237"/>
            <a:ext cx="9144000" cy="5140990"/>
          </a:xfrm>
          <a:prstGeom prst="rect">
            <a:avLst/>
          </a:prstGeom>
        </p:spPr>
      </p:pic>
      <p:sp>
        <p:nvSpPr>
          <p:cNvPr id="6" name="Google Shape;90;p15"/>
          <p:cNvSpPr txBox="1"/>
          <p:nvPr/>
        </p:nvSpPr>
        <p:spPr>
          <a:xfrm>
            <a:off x="323528" y="843568"/>
            <a:ext cx="6336704" cy="418365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342900" lvl="0" indent="-342900" algn="r" rtl="1">
              <a:buFont typeface="Wingdings" panose="05000000000000000000" pitchFamily="2" charset="2"/>
              <a:buChar char="v"/>
              <a:defRPr/>
            </a:pPr>
            <a:r>
              <a:rPr lang="ar-JO" sz="1500" b="1" dirty="0">
                <a:solidFill>
                  <a:srgbClr val="FF0000"/>
                </a:solidFill>
                <a:latin typeface="Simplified Arabic" panose="02020603050405020304" pitchFamily="18" charset="-78"/>
                <a:cs typeface="Simplified Arabic" panose="02020603050405020304" pitchFamily="18" charset="-78"/>
              </a:rPr>
              <a:t>الحالات التي تدخل فيها المحاكم في أعمال الإدارة</a:t>
            </a:r>
            <a:endParaRPr lang="ar-JO" sz="1500" b="1" dirty="0">
              <a:solidFill>
                <a:srgbClr val="FF0000"/>
              </a:solidFill>
              <a:latin typeface="Simplified Arabic" panose="02020603050405020304" pitchFamily="18" charset="-78"/>
              <a:cs typeface="Simplified Arabic" panose="02020603050405020304" pitchFamily="18" charset="-78"/>
            </a:endParaRPr>
          </a:p>
          <a:p>
            <a:pPr marL="342900" lvl="0" indent="-342900" algn="r" rtl="1">
              <a:buFont typeface="+mj-lt"/>
              <a:buAutoNum type="arabicPeriod"/>
              <a:defRPr/>
            </a:pPr>
            <a:r>
              <a:rPr lang="ar-JO" sz="1500" b="1" u="sng" dirty="0">
                <a:latin typeface="Simplified Arabic" panose="02020603050405020304" pitchFamily="18" charset="-78"/>
                <a:cs typeface="Simplified Arabic" panose="02020603050405020304" pitchFamily="18" charset="-78"/>
              </a:rPr>
              <a:t>حالة تجاوز الاختصاص </a:t>
            </a:r>
            <a:r>
              <a:rPr lang="en-US" sz="1500" b="1" dirty="0">
                <a:latin typeface="Simplified Arabic" panose="02020603050405020304" pitchFamily="18" charset="-78"/>
                <a:cs typeface="Simplified Arabic" panose="02020603050405020304" pitchFamily="18" charset="-78"/>
              </a:rPr>
              <a:t>Lack of Jurisdiction </a:t>
            </a:r>
            <a:r>
              <a:rPr lang="ar-JO" sz="1500" dirty="0">
                <a:latin typeface="Simplified Arabic" panose="02020603050405020304" pitchFamily="18" charset="-78"/>
                <a:cs typeface="Simplified Arabic" panose="02020603050405020304" pitchFamily="18" charset="-78"/>
              </a:rPr>
              <a:t>أو</a:t>
            </a:r>
            <a:r>
              <a:rPr lang="ar-JO" sz="1500" b="1" dirty="0">
                <a:latin typeface="Simplified Arabic" panose="02020603050405020304" pitchFamily="18" charset="-78"/>
                <a:cs typeface="Simplified Arabic" panose="02020603050405020304" pitchFamily="18" charset="-78"/>
              </a:rPr>
              <a:t> </a:t>
            </a:r>
            <a:r>
              <a:rPr lang="ar-JO" sz="1500" dirty="0">
                <a:latin typeface="Simplified Arabic" panose="02020603050405020304" pitchFamily="18" charset="-78"/>
                <a:cs typeface="Simplified Arabic" panose="02020603050405020304" pitchFamily="18" charset="-78"/>
              </a:rPr>
              <a:t>حينما يتعدى الموظف العمومي نطاق سلطاته ويخرج عن حدود الاختصاص المقرر له، فحينئذ يمكن للقضاء أن يحكم ببطلان التصرف عن التجاوز. </a:t>
            </a:r>
            <a:endParaRPr lang="ar-JO" sz="1500" dirty="0">
              <a:latin typeface="Simplified Arabic" panose="02020603050405020304" pitchFamily="18" charset="-78"/>
              <a:cs typeface="Simplified Arabic" panose="02020603050405020304" pitchFamily="18" charset="-78"/>
            </a:endParaRPr>
          </a:p>
          <a:p>
            <a:pPr marL="342900" lvl="0" indent="-342900" algn="r" rtl="1">
              <a:buFont typeface="+mj-lt"/>
              <a:buAutoNum type="arabicPeriod"/>
              <a:defRPr/>
            </a:pPr>
            <a:r>
              <a:rPr lang="ar-JO" sz="1500" b="1" u="sng" dirty="0">
                <a:latin typeface="Simplified Arabic" panose="02020603050405020304" pitchFamily="18" charset="-78"/>
                <a:cs typeface="Simplified Arabic" panose="02020603050405020304" pitchFamily="18" charset="-78"/>
              </a:rPr>
              <a:t>حالة التفسير الخاطئ لبعض النصوص القانونية </a:t>
            </a:r>
            <a:r>
              <a:rPr lang="en-US" sz="1500" b="1" dirty="0">
                <a:latin typeface="Simplified Arabic" panose="02020603050405020304" pitchFamily="18" charset="-78"/>
                <a:cs typeface="Simplified Arabic" panose="02020603050405020304" pitchFamily="18" charset="-78"/>
              </a:rPr>
              <a:t>Misinterpretation of Law </a:t>
            </a:r>
            <a:r>
              <a:rPr lang="ar-JO" sz="1500" dirty="0">
                <a:latin typeface="Simplified Arabic" panose="02020603050405020304" pitchFamily="18" charset="-78"/>
                <a:cs typeface="Simplified Arabic" panose="02020603050405020304" pitchFamily="18" charset="-78"/>
              </a:rPr>
              <a:t>مما قد يترتب عليه تحميل الأفراد بأعباء وواجبات لم يقررها القانون أصلاً، وهنا يكون من حق من لحق به الضرر أن يتظلم إلى القضاء لكي يعوضه وذلك تأسيساً على القاعدة القانونية التي تقول إن ما بني على خطأ فهو خطأ. </a:t>
            </a:r>
            <a:endParaRPr lang="ar-JO" sz="1500" dirty="0">
              <a:latin typeface="Simplified Arabic" panose="02020603050405020304" pitchFamily="18" charset="-78"/>
              <a:cs typeface="Simplified Arabic" panose="02020603050405020304" pitchFamily="18" charset="-78"/>
            </a:endParaRPr>
          </a:p>
          <a:p>
            <a:pPr marL="342900" lvl="0" indent="-342900" algn="r" rtl="1">
              <a:buFont typeface="+mj-lt"/>
              <a:buAutoNum type="arabicPeriod"/>
              <a:defRPr/>
            </a:pPr>
            <a:r>
              <a:rPr lang="ar-JO" sz="1500" dirty="0">
                <a:solidFill>
                  <a:schemeClr val="bg2">
                    <a:lumMod val="50000"/>
                  </a:schemeClr>
                </a:solidFill>
                <a:latin typeface="Simplified Arabic" panose="02020603050405020304" pitchFamily="18" charset="-78"/>
                <a:cs typeface="Simplified Arabic" panose="02020603050405020304" pitchFamily="18" charset="-78"/>
              </a:rPr>
              <a:t> </a:t>
            </a:r>
            <a:r>
              <a:rPr lang="ar-JO" sz="1500" b="1" u="sng" dirty="0">
                <a:solidFill>
                  <a:schemeClr val="bg2">
                    <a:lumMod val="50000"/>
                  </a:schemeClr>
                </a:solidFill>
                <a:latin typeface="Simplified Arabic" panose="02020603050405020304" pitchFamily="18" charset="-78"/>
                <a:cs typeface="Simplified Arabic" panose="02020603050405020304" pitchFamily="18" charset="-78"/>
              </a:rPr>
              <a:t>حالة سوء استعمال السلطة </a:t>
            </a:r>
            <a:r>
              <a:rPr lang="en-US" sz="1500" b="1" dirty="0">
                <a:solidFill>
                  <a:schemeClr val="bg2">
                    <a:lumMod val="50000"/>
                  </a:schemeClr>
                </a:solidFill>
                <a:latin typeface="Simplified Arabic" panose="02020603050405020304" pitchFamily="18" charset="-78"/>
                <a:cs typeface="Simplified Arabic" panose="02020603050405020304" pitchFamily="18" charset="-78"/>
              </a:rPr>
              <a:t>Abuse of Authority </a:t>
            </a:r>
            <a:r>
              <a:rPr lang="ar-JO" sz="1500" dirty="0">
                <a:solidFill>
                  <a:schemeClr val="bg2">
                    <a:lumMod val="50000"/>
                  </a:schemeClr>
                </a:solidFill>
                <a:latin typeface="Simplified Arabic" panose="02020603050405020304" pitchFamily="18" charset="-78"/>
                <a:cs typeface="Simplified Arabic" panose="02020603050405020304" pitchFamily="18" charset="-78"/>
              </a:rPr>
              <a:t>والتجاء الموظف العمومي إلى استعمالها بطريقة شخصية تخالف أهدافها المشروعة، عندئذ يكون من حق من أضير من وراء سوء الاستخدام هذا أن يرجع على المتسبب بالمسؤولية مع الاحتفاظ بحقه في كافة التعويضات التي يقررها القانون له.</a:t>
            </a:r>
            <a:endParaRPr lang="ar-JO" sz="1500" dirty="0">
              <a:solidFill>
                <a:schemeClr val="bg2">
                  <a:lumMod val="50000"/>
                </a:schemeClr>
              </a:solidFill>
              <a:latin typeface="Simplified Arabic" panose="02020603050405020304" pitchFamily="18" charset="-78"/>
              <a:cs typeface="Simplified Arabic" panose="02020603050405020304" pitchFamily="18" charset="-78"/>
            </a:endParaRPr>
          </a:p>
          <a:p>
            <a:pPr marL="342900" lvl="0" indent="-342900" algn="r" rtl="1">
              <a:buFont typeface="+mj-lt"/>
              <a:buAutoNum type="arabicPeriod"/>
              <a:defRPr/>
            </a:pPr>
            <a:r>
              <a:rPr lang="ar-JO" sz="1500" u="sng" dirty="0">
                <a:solidFill>
                  <a:schemeClr val="bg2">
                    <a:lumMod val="50000"/>
                  </a:schemeClr>
                </a:solidFill>
                <a:latin typeface="Simplified Arabic" panose="02020603050405020304" pitchFamily="18" charset="-78"/>
                <a:cs typeface="Simplified Arabic" panose="02020603050405020304" pitchFamily="18" charset="-78"/>
              </a:rPr>
              <a:t> </a:t>
            </a:r>
            <a:r>
              <a:rPr lang="ar-JO" sz="1500" b="1" u="sng" dirty="0">
                <a:solidFill>
                  <a:schemeClr val="bg2">
                    <a:lumMod val="50000"/>
                  </a:schemeClr>
                </a:solidFill>
                <a:latin typeface="Simplified Arabic" panose="02020603050405020304" pitchFamily="18" charset="-78"/>
                <a:cs typeface="Simplified Arabic" panose="02020603050405020304" pitchFamily="18" charset="-78"/>
              </a:rPr>
              <a:t> حالة سوء تفسير بعض الحقائق أو الوقائع </a:t>
            </a:r>
            <a:r>
              <a:rPr lang="en-US" sz="1500" b="1" dirty="0">
                <a:solidFill>
                  <a:schemeClr val="bg2">
                    <a:lumMod val="50000"/>
                  </a:schemeClr>
                </a:solidFill>
                <a:latin typeface="Simplified Arabic" panose="02020603050405020304" pitchFamily="18" charset="-78"/>
                <a:cs typeface="Simplified Arabic" panose="02020603050405020304" pitchFamily="18" charset="-78"/>
              </a:rPr>
              <a:t>Misinterpretation of Facts </a:t>
            </a:r>
            <a:r>
              <a:rPr lang="ar-JO" sz="1500" dirty="0">
                <a:solidFill>
                  <a:schemeClr val="bg2">
                    <a:lumMod val="50000"/>
                  </a:schemeClr>
                </a:solidFill>
                <a:latin typeface="Simplified Arabic" panose="02020603050405020304" pitchFamily="18" charset="-78"/>
                <a:cs typeface="Simplified Arabic" panose="02020603050405020304" pitchFamily="18" charset="-78"/>
              </a:rPr>
              <a:t>والتوصل إلى استنتاجات خاطئة بشأنها مما يضار معه بعض المواطنين حينئذ يمكن مقاضاة الموظف أو الجهة المخطئة والرجوع عليها بالمسؤولية.</a:t>
            </a:r>
            <a:endParaRPr lang="ar-JO" sz="1500" dirty="0">
              <a:solidFill>
                <a:schemeClr val="bg2">
                  <a:lumMod val="50000"/>
                </a:schemeClr>
              </a:solidFill>
              <a:latin typeface="Simplified Arabic" panose="02020603050405020304" pitchFamily="18" charset="-78"/>
              <a:cs typeface="Simplified Arabic" panose="02020603050405020304" pitchFamily="18" charset="-78"/>
            </a:endParaRPr>
          </a:p>
          <a:p>
            <a:pPr marL="342900" lvl="0" indent="-342900" algn="r" rtl="1">
              <a:buFont typeface="+mj-lt"/>
              <a:buAutoNum type="arabicPeriod"/>
              <a:defRPr/>
            </a:pPr>
            <a:r>
              <a:rPr lang="ar-JO" sz="1500" b="1" u="sng" dirty="0">
                <a:solidFill>
                  <a:schemeClr val="bg2">
                    <a:lumMod val="50000"/>
                  </a:schemeClr>
                </a:solidFill>
                <a:latin typeface="Simplified Arabic" panose="02020603050405020304" pitchFamily="18" charset="-78"/>
                <a:cs typeface="Simplified Arabic" panose="02020603050405020304" pitchFamily="18" charset="-78"/>
              </a:rPr>
              <a:t>حالة حدوث خطأ في الجوانب الإجرائية المتعلقة بأداء العمل التنفيذي </a:t>
            </a:r>
            <a:r>
              <a:rPr lang="en-US" sz="1500" b="1" dirty="0">
                <a:solidFill>
                  <a:schemeClr val="bg2">
                    <a:lumMod val="50000"/>
                  </a:schemeClr>
                </a:solidFill>
                <a:latin typeface="Simplified Arabic" panose="02020603050405020304" pitchFamily="18" charset="-78"/>
                <a:cs typeface="Simplified Arabic" panose="02020603050405020304" pitchFamily="18" charset="-78"/>
              </a:rPr>
              <a:t>Incorrect </a:t>
            </a:r>
            <a:r>
              <a:rPr lang="ar-JO" sz="1500" b="1" dirty="0">
                <a:solidFill>
                  <a:schemeClr val="bg2">
                    <a:lumMod val="50000"/>
                  </a:schemeClr>
                </a:solidFill>
                <a:latin typeface="Simplified Arabic" panose="02020603050405020304" pitchFamily="18" charset="-78"/>
                <a:cs typeface="Simplified Arabic" panose="02020603050405020304" pitchFamily="18" charset="-78"/>
              </a:rPr>
              <a:t>  </a:t>
            </a:r>
            <a:r>
              <a:rPr lang="en-US" sz="1500" b="1" dirty="0">
                <a:solidFill>
                  <a:schemeClr val="bg2">
                    <a:lumMod val="50000"/>
                  </a:schemeClr>
                </a:solidFill>
                <a:latin typeface="Simplified Arabic" panose="02020603050405020304" pitchFamily="18" charset="-78"/>
                <a:cs typeface="Simplified Arabic" panose="02020603050405020304" pitchFamily="18" charset="-78"/>
              </a:rPr>
              <a:t>performance Procedures </a:t>
            </a:r>
            <a:r>
              <a:rPr lang="ar-JO" sz="1500" dirty="0">
                <a:solidFill>
                  <a:schemeClr val="bg2">
                    <a:lumMod val="50000"/>
                  </a:schemeClr>
                </a:solidFill>
                <a:latin typeface="Simplified Arabic" panose="02020603050405020304" pitchFamily="18" charset="-78"/>
                <a:cs typeface="Simplified Arabic" panose="02020603050405020304" pitchFamily="18" charset="-78"/>
              </a:rPr>
              <a:t>وتضر المواطنين من هذا الخطأ باطلاً ويجوز الطعن في صحته وشرعيته أمام القضاء ... الخ </a:t>
            </a:r>
            <a:endParaRPr lang="ar-JO" sz="1500" b="1" dirty="0">
              <a:solidFill>
                <a:schemeClr val="bg2">
                  <a:lumMod val="50000"/>
                </a:schemeClr>
              </a:solidFill>
              <a:latin typeface="Simplified Arabic" panose="02020603050405020304" pitchFamily="18" charset="-78"/>
              <a:cs typeface="Simplified Arabic" panose="02020603050405020304" pitchFamily="18" charset="-78"/>
            </a:endParaRPr>
          </a:p>
        </p:txBody>
      </p:sp>
      <p:sp>
        <p:nvSpPr>
          <p:cNvPr id="4" name="TextBox 7"/>
          <p:cNvSpPr txBox="1"/>
          <p:nvPr/>
        </p:nvSpPr>
        <p:spPr>
          <a:xfrm>
            <a:off x="323528" y="116278"/>
            <a:ext cx="3960440" cy="369332"/>
          </a:xfrm>
          <a:prstGeom prst="rect">
            <a:avLst/>
          </a:prstGeom>
          <a:noFill/>
        </p:spPr>
        <p:txBody>
          <a:bodyPr wrap="square" rtlCol="0">
            <a:spAutoFit/>
          </a:bodyPr>
          <a:lstStyle/>
          <a:p>
            <a:pPr lvl="0" algn="r">
              <a:defRPr/>
            </a:pPr>
            <a:r>
              <a:rPr lang="ar-JO" sz="1800" b="1" dirty="0">
                <a:solidFill>
                  <a:srgbClr val="FFFFFF"/>
                </a:solidFill>
                <a:latin typeface="Simplified Arabic" panose="02020603050405020304" pitchFamily="18" charset="-78"/>
                <a:cs typeface="Simplified Arabic" panose="02020603050405020304" pitchFamily="18" charset="-78"/>
              </a:rPr>
              <a:t>انواع الرقابة القضائية على اعمال الادارة العامة   </a:t>
            </a:r>
            <a:endParaRPr lang="ar-SA" sz="1800" b="1" dirty="0">
              <a:solidFill>
                <a:srgbClr val="FFFFFF"/>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909" y="-26237"/>
            <a:ext cx="9144000" cy="5140990"/>
          </a:xfrm>
          <a:prstGeom prst="rect">
            <a:avLst/>
          </a:prstGeom>
        </p:spPr>
      </p:pic>
      <p:sp>
        <p:nvSpPr>
          <p:cNvPr id="6" name="Google Shape;90;p15"/>
          <p:cNvSpPr txBox="1"/>
          <p:nvPr/>
        </p:nvSpPr>
        <p:spPr>
          <a:xfrm>
            <a:off x="323528" y="843568"/>
            <a:ext cx="6336704" cy="418365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342900" lvl="0" indent="-342900" algn="just" rtl="1">
              <a:buFont typeface="Arial" panose="020B0604020202020204" pitchFamily="34" charset="0"/>
              <a:buChar char="•"/>
              <a:defRPr/>
            </a:pPr>
            <a:r>
              <a:rPr lang="ar-JO" sz="1600" b="1" dirty="0">
                <a:latin typeface="Simplified Arabic" panose="02020603050405020304" pitchFamily="18" charset="-78"/>
                <a:cs typeface="Simplified Arabic" panose="02020603050405020304" pitchFamily="18" charset="-78"/>
              </a:rPr>
              <a:t>ما يميز الرقابة الشعبية عن أنواع الرقابات الأخرى </a:t>
            </a:r>
            <a:r>
              <a:rPr lang="ar-JO" sz="1600" dirty="0">
                <a:latin typeface="Simplified Arabic" panose="02020603050405020304" pitchFamily="18" charset="-78"/>
                <a:cs typeface="Simplified Arabic" panose="02020603050405020304" pitchFamily="18" charset="-78"/>
              </a:rPr>
              <a:t>هو أنها رقابة مباشرة تحول دون انحراف الإدارة عن الأهداف العامة، وهي التي تحدد القيم  والمعايير التي تستخدم من الجهات الرقابية الأخرى, فهي تعتبر عاملاً أساسياً ومكملاً لنظم الرقابة السابقة.</a:t>
            </a:r>
            <a:endParaRPr lang="ar-JO" sz="1600" dirty="0">
              <a:latin typeface="Simplified Arabic" panose="02020603050405020304" pitchFamily="18" charset="-78"/>
              <a:cs typeface="Simplified Arabic" panose="02020603050405020304" pitchFamily="18" charset="-78"/>
            </a:endParaRPr>
          </a:p>
          <a:p>
            <a:pPr marL="342900" lvl="0" indent="-342900" algn="just" rtl="1">
              <a:buFont typeface="Arial" panose="020B0604020202020204" pitchFamily="34" charset="0"/>
              <a:buChar char="•"/>
              <a:defRPr/>
            </a:pPr>
            <a:r>
              <a:rPr lang="ar-JO" sz="1600" b="1" dirty="0">
                <a:latin typeface="Simplified Arabic" panose="02020603050405020304" pitchFamily="18" charset="-78"/>
                <a:cs typeface="Simplified Arabic" panose="02020603050405020304" pitchFamily="18" charset="-78"/>
              </a:rPr>
              <a:t>يمارس الرقابة الشعبية عادة المواطنين </a:t>
            </a:r>
            <a:r>
              <a:rPr lang="ar-JO" sz="1600" dirty="0">
                <a:latin typeface="Simplified Arabic" panose="02020603050405020304" pitchFamily="18" charset="-78"/>
                <a:cs typeface="Simplified Arabic" panose="02020603050405020304" pitchFamily="18" charset="-78"/>
              </a:rPr>
              <a:t>من خلال تعاملهم مع الأجهزة الإدارية الحكومية </a:t>
            </a:r>
            <a:r>
              <a:rPr lang="ar-JO" sz="1600" b="1" dirty="0">
                <a:latin typeface="Simplified Arabic" panose="02020603050405020304" pitchFamily="18" charset="-78"/>
                <a:cs typeface="Simplified Arabic" panose="02020603050405020304" pitchFamily="18" charset="-78"/>
              </a:rPr>
              <a:t>كأفراد أو كجماعات </a:t>
            </a:r>
            <a:r>
              <a:rPr lang="ar-JO" sz="1600" dirty="0">
                <a:latin typeface="Simplified Arabic" panose="02020603050405020304" pitchFamily="18" charset="-78"/>
                <a:cs typeface="Simplified Arabic" panose="02020603050405020304" pitchFamily="18" charset="-78"/>
              </a:rPr>
              <a:t>مثل: الجماعة الضاغطة، والنقابات العمالية والأقليات العرقية والدينية والمنظمات المهنية، والأحزاب، ورقابة الصحافة وغيرها من وسائل الإعلام، وجماعات حماية المستهلك، وجماعات حماية البيئة وغيرها من المنظمات غير الرسمية.</a:t>
            </a:r>
            <a:endParaRPr lang="ar-JO" sz="1600" dirty="0">
              <a:latin typeface="Simplified Arabic" panose="02020603050405020304" pitchFamily="18" charset="-78"/>
              <a:cs typeface="Simplified Arabic" panose="02020603050405020304" pitchFamily="18" charset="-78"/>
            </a:endParaRPr>
          </a:p>
          <a:p>
            <a:pPr marL="342900" lvl="0" indent="-342900" algn="just" rtl="1">
              <a:buFont typeface="Arial" panose="020B0604020202020204" pitchFamily="34" charset="0"/>
              <a:buChar char="•"/>
              <a:defRPr/>
            </a:pPr>
            <a:r>
              <a:rPr lang="ar-JO" sz="1600" dirty="0">
                <a:latin typeface="Simplified Arabic" panose="02020603050405020304" pitchFamily="18" charset="-78"/>
                <a:cs typeface="Simplified Arabic" panose="02020603050405020304" pitchFamily="18" charset="-78"/>
              </a:rPr>
              <a:t> وتلعب المنظمات الشعبية دوراً هاماً في تقرير السياسات العامة والمشاركة وإبداء الرأي في كافة القضايا الهامة في المجتمعات التي يكون فيها الرأي العام واعياً وناضجاً.</a:t>
            </a:r>
            <a:endParaRPr lang="ar-JO" sz="1600" dirty="0">
              <a:latin typeface="Simplified Arabic" panose="02020603050405020304" pitchFamily="18" charset="-78"/>
              <a:cs typeface="Simplified Arabic" panose="02020603050405020304" pitchFamily="18" charset="-78"/>
            </a:endParaRPr>
          </a:p>
          <a:p>
            <a:pPr marL="342900" lvl="0" indent="-342900" algn="just" rtl="1">
              <a:buFont typeface="Arial" panose="020B0604020202020204" pitchFamily="34" charset="0"/>
              <a:buChar char="•"/>
              <a:defRPr/>
            </a:pPr>
            <a:r>
              <a:rPr lang="ar-JO" sz="1600" dirty="0">
                <a:latin typeface="Simplified Arabic" panose="02020603050405020304" pitchFamily="18" charset="-78"/>
                <a:cs typeface="Simplified Arabic" panose="02020603050405020304" pitchFamily="18" charset="-78"/>
              </a:rPr>
              <a:t> </a:t>
            </a:r>
            <a:r>
              <a:rPr lang="ar-JO" sz="1600" u="sng" dirty="0">
                <a:latin typeface="Simplified Arabic" panose="02020603050405020304" pitchFamily="18" charset="-78"/>
                <a:cs typeface="Simplified Arabic" panose="02020603050405020304" pitchFamily="18" charset="-78"/>
              </a:rPr>
              <a:t>أما في المجتمعات التي يسمح فيها للمواطنين بممارسة النقد والرقابة كنشاطات وقرارات الإدارة العامة، فتنحصر الرقابة عندئذ في الأجهزة الرسمية التي أوجدتها وبالقدر الذي سمحت به نظراً لعدم إيمانها بقدرة المواطنين على المشاركة الفعالة.</a:t>
            </a:r>
            <a:endParaRPr lang="ar-JO" sz="1500" b="1" u="sng" dirty="0">
              <a:solidFill>
                <a:schemeClr val="bg2">
                  <a:lumMod val="50000"/>
                </a:schemeClr>
              </a:solidFill>
              <a:latin typeface="Simplified Arabic" panose="02020603050405020304" pitchFamily="18" charset="-78"/>
              <a:cs typeface="Simplified Arabic" panose="02020603050405020304" pitchFamily="18" charset="-78"/>
            </a:endParaRPr>
          </a:p>
        </p:txBody>
      </p:sp>
      <p:sp>
        <p:nvSpPr>
          <p:cNvPr id="4" name="TextBox 7"/>
          <p:cNvSpPr txBox="1"/>
          <p:nvPr/>
        </p:nvSpPr>
        <p:spPr>
          <a:xfrm>
            <a:off x="323528" y="116278"/>
            <a:ext cx="3960440" cy="461665"/>
          </a:xfrm>
          <a:prstGeom prst="rect">
            <a:avLst/>
          </a:prstGeom>
          <a:noFill/>
        </p:spPr>
        <p:txBody>
          <a:bodyPr wrap="square" rtlCol="0">
            <a:spAutoFit/>
          </a:bodyPr>
          <a:lstStyle/>
          <a:p>
            <a:pPr lvl="0" algn="ctr">
              <a:defRPr/>
            </a:pPr>
            <a:r>
              <a:rPr lang="ar-JO" sz="2400" b="1" dirty="0">
                <a:solidFill>
                  <a:srgbClr val="FFFFFF"/>
                </a:solidFill>
                <a:latin typeface="Simplified Arabic" panose="02020603050405020304" pitchFamily="18" charset="-78"/>
                <a:cs typeface="Simplified Arabic" panose="02020603050405020304" pitchFamily="18" charset="-78"/>
              </a:rPr>
              <a:t>الرقابة الشعبية</a:t>
            </a:r>
            <a:endParaRPr lang="ar-SA" sz="2400" b="1" dirty="0">
              <a:solidFill>
                <a:srgbClr val="FFFFFF"/>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909" y="-26237"/>
            <a:ext cx="9144000" cy="5140990"/>
          </a:xfrm>
          <a:prstGeom prst="rect">
            <a:avLst/>
          </a:prstGeom>
        </p:spPr>
      </p:pic>
      <p:sp>
        <p:nvSpPr>
          <p:cNvPr id="6" name="Google Shape;90;p15"/>
          <p:cNvSpPr txBox="1"/>
          <p:nvPr/>
        </p:nvSpPr>
        <p:spPr>
          <a:xfrm>
            <a:off x="323528" y="843568"/>
            <a:ext cx="6336704" cy="418365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342900" lvl="0" indent="-342900" algn="just" rtl="1">
              <a:buFont typeface="Arial" panose="020B0604020202020204" pitchFamily="34" charset="0"/>
              <a:buChar char="•"/>
              <a:defRPr/>
            </a:pPr>
            <a:r>
              <a:rPr lang="ar-JO" sz="1600" b="1" dirty="0">
                <a:latin typeface="Simplified Arabic" panose="02020603050405020304" pitchFamily="18" charset="-78"/>
                <a:cs typeface="Simplified Arabic" panose="02020603050405020304" pitchFamily="18" charset="-78"/>
              </a:rPr>
              <a:t>وهي الرقابة التي تنصب على أعمال الإدارة المالية المتعلقة بصرف وتحصيل الأموال العامة، وذلك عن طريق التأكد من أن عمليات الصرف والقبض والبيع والشراء وكافة التصرفات والقرارات التي يترتب عليها حقوق مالية للدولة أو للغير قد تمت وفقاً لأحكام القوانين والأنظمة واللوائح والتعليمات النافذة.</a:t>
            </a:r>
            <a:endParaRPr lang="ar-JO" sz="1600" b="1" dirty="0">
              <a:latin typeface="Simplified Arabic" panose="02020603050405020304" pitchFamily="18" charset="-78"/>
              <a:cs typeface="Simplified Arabic" panose="02020603050405020304" pitchFamily="18" charset="-78"/>
            </a:endParaRPr>
          </a:p>
          <a:p>
            <a:pPr marL="342900" lvl="0" indent="-342900" algn="just" rtl="1">
              <a:buFont typeface="Arial" panose="020B0604020202020204" pitchFamily="34" charset="0"/>
              <a:buChar char="•"/>
              <a:defRPr/>
            </a:pPr>
            <a:r>
              <a:rPr lang="ar-JO" sz="1600" dirty="0">
                <a:latin typeface="Simplified Arabic" panose="02020603050405020304" pitchFamily="18" charset="-78"/>
                <a:cs typeface="Simplified Arabic" panose="02020603050405020304" pitchFamily="18" charset="-78"/>
              </a:rPr>
              <a:t> يتم ذلك من خلال الرقابة على إعداد الدفاتر والسجلات والمستندات القانونية وأسلوب على النظام المحاسي وفقاً للطرق النظامية وقواعد الميزانية والمبادئ المحاسبية وإحكام القوانين والقرارات واللوائح والمنشورات المالية كل ذلك ابتغاء حماية المال العام وكشف الأخطاء والمخالفات المالية مع مؤاخذة مرتكبيها.</a:t>
            </a:r>
            <a:endParaRPr lang="ar-JO" sz="1600" dirty="0">
              <a:latin typeface="Simplified Arabic" panose="02020603050405020304" pitchFamily="18" charset="-78"/>
              <a:cs typeface="Simplified Arabic" panose="02020603050405020304" pitchFamily="18" charset="-78"/>
            </a:endParaRPr>
          </a:p>
          <a:p>
            <a:pPr marL="342900" lvl="0" indent="-342900" algn="just" rtl="1">
              <a:buFont typeface="Arial" panose="020B0604020202020204" pitchFamily="34" charset="0"/>
              <a:buChar char="•"/>
              <a:defRPr/>
            </a:pPr>
            <a:r>
              <a:rPr lang="ar-JO" sz="1600" dirty="0">
                <a:latin typeface="Simplified Arabic" panose="02020603050405020304" pitchFamily="18" charset="-78"/>
                <a:cs typeface="Simplified Arabic" panose="02020603050405020304" pitchFamily="18" charset="-78"/>
              </a:rPr>
              <a:t>  بالإضافة إلى البحث والاستقصاء عن الأسباب التي أدت إلى حدوث الانحرافات والأخطاء ومحاولة إيجاد الطرق الكفيلة لتصحيحها.</a:t>
            </a:r>
            <a:endParaRPr lang="ar-JO" sz="1600" dirty="0">
              <a:latin typeface="Simplified Arabic" panose="02020603050405020304" pitchFamily="18" charset="-78"/>
              <a:cs typeface="Simplified Arabic" panose="02020603050405020304" pitchFamily="18" charset="-78"/>
            </a:endParaRPr>
          </a:p>
          <a:p>
            <a:pPr marL="342900" lvl="0" indent="-342900" algn="just" rtl="1">
              <a:buFont typeface="Arial" panose="020B0604020202020204" pitchFamily="34" charset="0"/>
              <a:buChar char="•"/>
              <a:defRPr/>
            </a:pPr>
            <a:r>
              <a:rPr lang="ar-JO" sz="1600" dirty="0">
                <a:latin typeface="Simplified Arabic" panose="02020603050405020304" pitchFamily="18" charset="-78"/>
                <a:cs typeface="Simplified Arabic" panose="02020603050405020304" pitchFamily="18" charset="-78"/>
              </a:rPr>
              <a:t> </a:t>
            </a:r>
            <a:r>
              <a:rPr lang="ar-JO" sz="1600" b="1" dirty="0">
                <a:latin typeface="Simplified Arabic" panose="02020603050405020304" pitchFamily="18" charset="-78"/>
                <a:cs typeface="Simplified Arabic" panose="02020603050405020304" pitchFamily="18" charset="-78"/>
              </a:rPr>
              <a:t>وقد وصف الرقابة المالية أحد المختصين في هذا المجال بقوله </a:t>
            </a:r>
            <a:r>
              <a:rPr lang="ar-JO" sz="1600" dirty="0">
                <a:latin typeface="Simplified Arabic" panose="02020603050405020304" pitchFamily="18" charset="-78"/>
                <a:cs typeface="Simplified Arabic" panose="02020603050405020304" pitchFamily="18" charset="-78"/>
              </a:rPr>
              <a:t>بدأت الرقابة المالية في صورة رقابة شكلية على الإنفاق بهدف التأكد من صحة هذا الإنفاق من جهة، وأن الإنفاق الفعلي قد تم في حدود الاعتمادات المخصصة والمحددة في قانون الموازنة وبمعرفة السلطة التشريعية، ثم امتدت بعد ذلك لتشمل أيضاً رقابة شكلية على الإيرادات العامة بهدف التأكد من أن التحصيل قد تم وفقاً للقانون والتعليمات، وأن الأموال المحصلة قد تم توريدها للخزينة العامة للدولة. </a:t>
            </a:r>
            <a:endParaRPr lang="ar-JO" sz="1500" b="1" u="sng" dirty="0">
              <a:solidFill>
                <a:schemeClr val="bg2">
                  <a:lumMod val="50000"/>
                </a:schemeClr>
              </a:solidFill>
              <a:latin typeface="Simplified Arabic" panose="02020603050405020304" pitchFamily="18" charset="-78"/>
              <a:cs typeface="Simplified Arabic" panose="02020603050405020304" pitchFamily="18" charset="-78"/>
            </a:endParaRPr>
          </a:p>
        </p:txBody>
      </p:sp>
      <p:sp>
        <p:nvSpPr>
          <p:cNvPr id="4" name="TextBox 7"/>
          <p:cNvSpPr txBox="1"/>
          <p:nvPr/>
        </p:nvSpPr>
        <p:spPr>
          <a:xfrm>
            <a:off x="323528" y="116278"/>
            <a:ext cx="3960440" cy="461665"/>
          </a:xfrm>
          <a:prstGeom prst="rect">
            <a:avLst/>
          </a:prstGeom>
          <a:noFill/>
        </p:spPr>
        <p:txBody>
          <a:bodyPr wrap="square" rtlCol="0">
            <a:spAutoFit/>
          </a:bodyPr>
          <a:lstStyle/>
          <a:p>
            <a:pPr lvl="0" algn="ctr">
              <a:defRPr/>
            </a:pPr>
            <a:r>
              <a:rPr lang="ar-JO" sz="2400" b="1" dirty="0">
                <a:solidFill>
                  <a:srgbClr val="FFFFFF"/>
                </a:solidFill>
                <a:latin typeface="Simplified Arabic" panose="02020603050405020304" pitchFamily="18" charset="-78"/>
                <a:cs typeface="Simplified Arabic" panose="02020603050405020304" pitchFamily="18" charset="-78"/>
              </a:rPr>
              <a:t>الرقابة المالية والمحاسبية</a:t>
            </a:r>
            <a:endParaRPr lang="ar-SA" sz="2400" b="1" dirty="0">
              <a:solidFill>
                <a:srgbClr val="FFFFFF"/>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909" y="-26237"/>
            <a:ext cx="9144000" cy="5140990"/>
          </a:xfrm>
          <a:prstGeom prst="rect">
            <a:avLst/>
          </a:prstGeom>
        </p:spPr>
      </p:pic>
      <p:sp>
        <p:nvSpPr>
          <p:cNvPr id="6" name="Google Shape;90;p15"/>
          <p:cNvSpPr txBox="1"/>
          <p:nvPr/>
        </p:nvSpPr>
        <p:spPr>
          <a:xfrm>
            <a:off x="323528" y="1635646"/>
            <a:ext cx="6264696" cy="22322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342900" lvl="0" indent="-342900" algn="just" rtl="1">
              <a:buFont typeface="Wingdings" panose="05000000000000000000" pitchFamily="2" charset="2"/>
              <a:buChar char="§"/>
              <a:defRPr/>
            </a:pPr>
            <a:r>
              <a:rPr lang="ar-JO" sz="1600" dirty="0">
                <a:latin typeface="Simplified Arabic" panose="02020603050405020304" pitchFamily="18" charset="-78"/>
                <a:cs typeface="Simplified Arabic" panose="02020603050405020304" pitchFamily="18" charset="-78"/>
              </a:rPr>
              <a:t> طورت الرقابة المالية في البلدان الحديثة نظراً لتزايد أعباء الإدارات الحكومية المالية وارتباطها الوثيق بالاقتصاد القومي والضرائب والتشريعات المالية فأصبحت تشمل الرقابة المحاسبية وتقييم الآثار الاقتصادية لنشاطات الدولة من أجل ترشيد الإنفاق واستغلال الموارد بشكل أفضل.</a:t>
            </a:r>
            <a:endParaRPr lang="ar-JO" sz="1600" dirty="0">
              <a:latin typeface="Simplified Arabic" panose="02020603050405020304" pitchFamily="18" charset="-78"/>
              <a:cs typeface="Simplified Arabic" panose="02020603050405020304" pitchFamily="18" charset="-78"/>
            </a:endParaRPr>
          </a:p>
          <a:p>
            <a:pPr marL="342900" lvl="0" indent="-342900" algn="just" rtl="1">
              <a:buFont typeface="Wingdings" panose="05000000000000000000" pitchFamily="2" charset="2"/>
              <a:buChar char="§"/>
              <a:defRPr/>
            </a:pPr>
            <a:r>
              <a:rPr lang="ar-JO" sz="1600" dirty="0">
                <a:latin typeface="Simplified Arabic" panose="02020603050405020304" pitchFamily="18" charset="-78"/>
                <a:cs typeface="Simplified Arabic" panose="02020603050405020304" pitchFamily="18" charset="-78"/>
              </a:rPr>
              <a:t>  من أبرز الأجهزة المركزية التي تمارس الرقابة المالية في الدول العربية هي دواوين المحاسبة ودواوين المراقبة العامة ... الخ. كما تسمية هذه الأجهزة غير متفق عليها عربياً.</a:t>
            </a:r>
            <a:endParaRPr lang="ar-JO" sz="1500" b="1" u="sng" dirty="0">
              <a:solidFill>
                <a:schemeClr val="bg2">
                  <a:lumMod val="50000"/>
                </a:schemeClr>
              </a:solidFill>
              <a:latin typeface="Simplified Arabic" panose="02020603050405020304" pitchFamily="18" charset="-78"/>
              <a:cs typeface="Simplified Arabic" panose="02020603050405020304" pitchFamily="18" charset="-78"/>
            </a:endParaRPr>
          </a:p>
        </p:txBody>
      </p:sp>
      <p:sp>
        <p:nvSpPr>
          <p:cNvPr id="4" name="TextBox 7"/>
          <p:cNvSpPr txBox="1"/>
          <p:nvPr/>
        </p:nvSpPr>
        <p:spPr>
          <a:xfrm>
            <a:off x="323528" y="116278"/>
            <a:ext cx="3960440" cy="461665"/>
          </a:xfrm>
          <a:prstGeom prst="rect">
            <a:avLst/>
          </a:prstGeom>
          <a:noFill/>
        </p:spPr>
        <p:txBody>
          <a:bodyPr wrap="square" rtlCol="0">
            <a:spAutoFit/>
          </a:bodyPr>
          <a:lstStyle/>
          <a:p>
            <a:pPr lvl="0" algn="ctr">
              <a:defRPr/>
            </a:pPr>
            <a:r>
              <a:rPr lang="ar-JO" sz="2400" b="1" dirty="0">
                <a:solidFill>
                  <a:srgbClr val="FFFFFF"/>
                </a:solidFill>
                <a:latin typeface="Simplified Arabic" panose="02020603050405020304" pitchFamily="18" charset="-78"/>
                <a:cs typeface="Simplified Arabic" panose="02020603050405020304" pitchFamily="18" charset="-78"/>
              </a:rPr>
              <a:t>الرقابة المالية والمحاسبية</a:t>
            </a:r>
            <a:endParaRPr lang="ar-SA" sz="2400" b="1" dirty="0">
              <a:solidFill>
                <a:srgbClr val="FFFFFF"/>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909" y="-26237"/>
            <a:ext cx="9144000" cy="5140990"/>
          </a:xfrm>
          <a:prstGeom prst="rect">
            <a:avLst/>
          </a:prstGeom>
        </p:spPr>
      </p:pic>
      <p:sp>
        <p:nvSpPr>
          <p:cNvPr id="6" name="Google Shape;90;p15"/>
          <p:cNvSpPr txBox="1"/>
          <p:nvPr/>
        </p:nvSpPr>
        <p:spPr>
          <a:xfrm>
            <a:off x="323528" y="987574"/>
            <a:ext cx="6192688" cy="40396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342900" lvl="0" indent="-342900" algn="just" rtl="1">
              <a:buFont typeface="Arial" panose="020B0604020202020204" pitchFamily="34" charset="0"/>
              <a:buChar char="•"/>
              <a:defRPr/>
            </a:pPr>
            <a:r>
              <a:rPr lang="ar-JO" sz="1600" b="1" dirty="0">
                <a:latin typeface="Simplified Arabic" panose="02020603050405020304" pitchFamily="18" charset="-78"/>
                <a:cs typeface="Simplified Arabic" panose="02020603050405020304" pitchFamily="18" charset="-78"/>
              </a:rPr>
              <a:t>تمارس الرقابة المالية في المملكة الأردنية الهاشمية من قبل ديوان المحاسبة كجهاز خارجي عن السلطة التنفيذية يرتبط مباشرة بالسلطة العليا وهي الملك/ وفيما يلي اختصاصات ديوان المحاسبة:</a:t>
            </a:r>
            <a:endParaRPr lang="ar-JO" sz="1600" b="1"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sz="1600" b="1" dirty="0"/>
              <a:t>التأكد من صحة تحقيق الضرائب والرسوم والعوائد المختلفة من ناحية </a:t>
            </a:r>
            <a:r>
              <a:rPr lang="ar-JO" sz="1600" b="1" dirty="0">
                <a:latin typeface="Simplified Arabic" panose="02020603050405020304" pitchFamily="18" charset="-78"/>
                <a:cs typeface="Simplified Arabic" panose="02020603050405020304" pitchFamily="18" charset="-78"/>
              </a:rPr>
              <a:t>تحصيل الواردات على اختلاف أنواعها.</a:t>
            </a:r>
            <a:endParaRPr lang="ar-JO" sz="1600" b="1"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sz="1600" b="1" dirty="0">
                <a:latin typeface="Simplified Arabic" panose="02020603050405020304" pitchFamily="18" charset="-78"/>
                <a:cs typeface="Simplified Arabic" panose="02020603050405020304" pitchFamily="18" charset="-78"/>
              </a:rPr>
              <a:t> التأكد من أن النفقات صرفت في الأغراض المخصصة لها وأن صرفها تم وفقاً للقوانين والأنظمة. </a:t>
            </a:r>
            <a:endParaRPr lang="ar-JO" sz="1600" b="1"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sz="1600" b="1" dirty="0">
                <a:latin typeface="Simplified Arabic" panose="02020603050405020304" pitchFamily="18" charset="-78"/>
                <a:cs typeface="Simplified Arabic" panose="02020603050405020304" pitchFamily="18" charset="-78"/>
              </a:rPr>
              <a:t>التأكد من صحة المستندات والوثائق المقدمة للصرف. </a:t>
            </a:r>
            <a:endParaRPr lang="ar-JO" sz="1600" b="1"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sz="1600" b="1" dirty="0">
                <a:latin typeface="Simplified Arabic" panose="02020603050405020304" pitchFamily="18" charset="-78"/>
                <a:cs typeface="Simplified Arabic" panose="02020603050405020304" pitchFamily="18" charset="-78"/>
              </a:rPr>
              <a:t>التثبت من عدم تجاوز المخصصات المرصودة في الميزانية .</a:t>
            </a:r>
            <a:endParaRPr lang="ar-JO" sz="1600" b="1"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sz="1600" b="1" dirty="0">
                <a:latin typeface="Simplified Arabic" panose="02020603050405020304" pitchFamily="18" charset="-78"/>
                <a:cs typeface="Simplified Arabic" panose="02020603050405020304" pitchFamily="18" charset="-78"/>
              </a:rPr>
              <a:t>التثبت من تنفيذ أحكام قانون الميزانية العام.</a:t>
            </a:r>
            <a:endParaRPr lang="ar-JO" sz="1600" b="1" dirty="0">
              <a:latin typeface="Simplified Arabic" panose="02020603050405020304" pitchFamily="18" charset="-78"/>
              <a:cs typeface="Simplified Arabic" panose="02020603050405020304" pitchFamily="18" charset="-78"/>
            </a:endParaRPr>
          </a:p>
          <a:p>
            <a:pPr marL="285750" lvl="0" indent="-285750" algn="just" rtl="1">
              <a:buFont typeface="Wingdings" panose="05000000000000000000" pitchFamily="2" charset="2"/>
              <a:buChar char="v"/>
              <a:defRPr/>
            </a:pPr>
            <a:r>
              <a:rPr lang="ar-JO" sz="1600" dirty="0"/>
              <a:t>تضح من الاختصاصات والمهام التي تقوم بها الأجهزة المركزية للرقابة المالية في الإدارة العامة أنها تعددت أسماؤها واختلفت تسميتها وتبعيتها فإنها تدور وتعود لتحقيق أهداف واحدة تنصب على أعمال الإدارة المالية المتعلقة بصرف وتحصيل الأموال العامة والتأكد من أنها تمت وفقاً للقوانين والأنظمة واللوائح والتعليمات النافذة بهدف حماية الأموال العامة وكشف الأخطاء والمخالفات المالية ومؤاخذة مرتكييبها. فالرقابة لا تتم لذاتها ولكنها تتم تحقيقاً لأهدافها، ولا يمكن تحقيق هذه الأهداف إلا إذا كانت الرقابة فعالة. </a:t>
            </a:r>
            <a:endParaRPr lang="ar-JO" sz="1500" b="1" u="sng" dirty="0">
              <a:solidFill>
                <a:schemeClr val="bg2">
                  <a:lumMod val="50000"/>
                </a:schemeClr>
              </a:solidFill>
              <a:latin typeface="Simplified Arabic" panose="02020603050405020304" pitchFamily="18" charset="-78"/>
              <a:cs typeface="Simplified Arabic" panose="02020603050405020304" pitchFamily="18" charset="-78"/>
            </a:endParaRPr>
          </a:p>
        </p:txBody>
      </p:sp>
      <p:sp>
        <p:nvSpPr>
          <p:cNvPr id="4" name="TextBox 7"/>
          <p:cNvSpPr txBox="1"/>
          <p:nvPr/>
        </p:nvSpPr>
        <p:spPr>
          <a:xfrm>
            <a:off x="323528" y="116278"/>
            <a:ext cx="3960440" cy="461665"/>
          </a:xfrm>
          <a:prstGeom prst="rect">
            <a:avLst/>
          </a:prstGeom>
          <a:noFill/>
        </p:spPr>
        <p:txBody>
          <a:bodyPr wrap="square" rtlCol="0">
            <a:spAutoFit/>
          </a:bodyPr>
          <a:lstStyle/>
          <a:p>
            <a:pPr lvl="0" algn="ctr">
              <a:defRPr/>
            </a:pPr>
            <a:r>
              <a:rPr lang="ar-JO" sz="2400" b="1" dirty="0">
                <a:solidFill>
                  <a:srgbClr val="FFFFFF"/>
                </a:solidFill>
                <a:latin typeface="Simplified Arabic" panose="02020603050405020304" pitchFamily="18" charset="-78"/>
                <a:cs typeface="Simplified Arabic" panose="02020603050405020304" pitchFamily="18" charset="-78"/>
              </a:rPr>
              <a:t>الجهاز المركزي للرقابة المالية</a:t>
            </a:r>
            <a:endParaRPr lang="ar-SA" sz="2400" b="1" dirty="0">
              <a:solidFill>
                <a:srgbClr val="FFFFFF"/>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200" b="0" i="0" u="none" strike="noStrike" kern="0" cap="none" spc="0" normalizeH="0" baseline="0" noProof="0" smtClean="0">
                <a:ln>
                  <a:noFill/>
                </a:ln>
                <a:solidFill>
                  <a:srgbClr val="00BEF2"/>
                </a:solidFill>
                <a:effectLst/>
                <a:uLnTx/>
                <a:uFillTx/>
                <a:latin typeface="Montserrat" panose="00000500000000000000"/>
                <a:sym typeface="Montserrat" panose="00000500000000000000"/>
              </a:rPr>
            </a:fld>
            <a:endParaRPr kumimoji="0" lang="en-GB" sz="1200" b="0" i="0" u="none" strike="noStrike" kern="0" cap="none" spc="0" normalizeH="0" baseline="0" noProof="0">
              <a:ln>
                <a:noFill/>
              </a:ln>
              <a:solidFill>
                <a:srgbClr val="00BEF2"/>
              </a:solidFill>
              <a:effectLst/>
              <a:uLnTx/>
              <a:uFillTx/>
              <a:latin typeface="Montserrat" panose="00000500000000000000"/>
              <a:sym typeface="Montserrat" panose="00000500000000000000"/>
            </a:endParaRPr>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909" y="-26237"/>
            <a:ext cx="9144000" cy="5140990"/>
          </a:xfrm>
          <a:prstGeom prst="rect">
            <a:avLst/>
          </a:prstGeom>
        </p:spPr>
      </p:pic>
      <p:sp>
        <p:nvSpPr>
          <p:cNvPr id="6" name="Google Shape;90;p15"/>
          <p:cNvSpPr txBox="1"/>
          <p:nvPr/>
        </p:nvSpPr>
        <p:spPr>
          <a:xfrm>
            <a:off x="323528" y="843558"/>
            <a:ext cx="6336704" cy="427119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342900" lvl="0" indent="-342900" algn="just" rtl="1">
              <a:buFont typeface="+mj-lt"/>
              <a:buAutoNum type="arabicPeriod"/>
              <a:defRPr/>
            </a:pPr>
            <a:r>
              <a:rPr lang="ar-JO" b="1" dirty="0"/>
              <a:t> </a:t>
            </a:r>
            <a:r>
              <a:rPr lang="ar-JO" b="1" dirty="0">
                <a:latin typeface="Simplified Arabic" panose="02020603050405020304" pitchFamily="18" charset="-78"/>
                <a:cs typeface="Simplified Arabic" panose="02020603050405020304" pitchFamily="18" charset="-78"/>
              </a:rPr>
              <a:t>أن تكون الرقابة إيجابية بمعنى أن لا تقتصر على كشف الأخطاء والانحرافات وتصيد المخالفات وتحديد الأفراد المسؤولين عنها، بل تتعدى ذلك لإيجاد وسائل وطرق لتصحيحها وتجنب حدوثها مستقبلاً. </a:t>
            </a:r>
            <a:endParaRPr lang="ar-JO" b="1"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b="1" dirty="0">
                <a:latin typeface="Simplified Arabic" panose="02020603050405020304" pitchFamily="18" charset="-78"/>
                <a:cs typeface="Simplified Arabic" panose="02020603050405020304" pitchFamily="18" charset="-78"/>
              </a:rPr>
              <a:t> أن تكون الرقابة سهلة وواضحة ومفهومة للجميع وتتناسب مع قدرات المسؤولين وخبراتهم وإلا فقدت فاعليتها والهدف من وجودها.</a:t>
            </a:r>
            <a:endParaRPr lang="ar-JO" b="1"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b="1" dirty="0">
                <a:latin typeface="Simplified Arabic" panose="02020603050405020304" pitchFamily="18" charset="-78"/>
                <a:cs typeface="Simplified Arabic" panose="02020603050405020304" pitchFamily="18" charset="-78"/>
              </a:rPr>
              <a:t> أن تكون الرقابة اقتصادية غير مكلفة بمعنى أن العائد المتوقع منها يجب ألا يقل عن نفقتها.</a:t>
            </a:r>
            <a:endParaRPr lang="ar-JO" b="1"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b="1" dirty="0">
                <a:latin typeface="Simplified Arabic" panose="02020603050405020304" pitchFamily="18" charset="-78"/>
                <a:cs typeface="Simplified Arabic" panose="02020603050405020304" pitchFamily="18" charset="-78"/>
              </a:rPr>
              <a:t> أن تضمن الرقابة حماية الموظفين من الإجراءات التعسفية التي قد تتخذ ضدهم بسبب مباشرة مهامهم الوظيفية. </a:t>
            </a:r>
            <a:endParaRPr lang="ar-JO" b="1"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b="1" dirty="0">
                <a:latin typeface="Simplified Arabic" panose="02020603050405020304" pitchFamily="18" charset="-78"/>
                <a:cs typeface="Simplified Arabic" panose="02020603050405020304" pitchFamily="18" charset="-78"/>
              </a:rPr>
              <a:t>أن يتحلى من يمارس الرقابة بالنزاهة والكفاءة الممتازة والخبرة الإدارية والرقابية التي تتناسب مع الأعمال المشمولة برقابتهم. </a:t>
            </a:r>
            <a:endParaRPr lang="ar-JO" b="1"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b="1" dirty="0">
                <a:latin typeface="Simplified Arabic" panose="02020603050405020304" pitchFamily="18" charset="-78"/>
                <a:cs typeface="Simplified Arabic" panose="02020603050405020304" pitchFamily="18" charset="-78"/>
              </a:rPr>
              <a:t>أن تكون الرقابة أداة لمساعدة الموظفين على تحسين أدائهم وليست أداة للتخويف والتهديد والعقاب وتصيد الأخطاء لمعاقبة مرتكبيها، وهنا لا بد من مشاركتهم للحصول على تأييدهم من أجل زيادة اتجاهاتهم الإيجابية.</a:t>
            </a:r>
            <a:endParaRPr lang="ar-JO" b="1"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b="1" dirty="0">
                <a:latin typeface="Simplified Arabic" panose="02020603050405020304" pitchFamily="18" charset="-78"/>
                <a:cs typeface="Simplified Arabic" panose="02020603050405020304" pitchFamily="18" charset="-78"/>
              </a:rPr>
              <a:t>أن تكون الرقابة قائمة على أسس موضوعية وواقعية مما يستدعي وجود مقاييس محددة لمراقبة الأعمال وفقاً لها.</a:t>
            </a:r>
            <a:endParaRPr lang="ar-JO" b="1"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b="1" dirty="0">
                <a:latin typeface="Simplified Arabic" panose="02020603050405020304" pitchFamily="18" charset="-78"/>
                <a:cs typeface="Simplified Arabic" panose="02020603050405020304" pitchFamily="18" charset="-78"/>
              </a:rPr>
              <a:t>أن تكون الرقابة مرآة تنعكس عليها طبيعة أوجه النشاط وحجمها، فالرقابة التي تمارسها الإدارة العليا تختلف عن تلك التي تمارسها الإدارة الوسطى أو الإدارة الدنيا.</a:t>
            </a:r>
            <a:endParaRPr lang="ar-JO" b="1"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defRPr/>
            </a:pPr>
            <a:r>
              <a:rPr lang="ar-JO" b="1" dirty="0">
                <a:latin typeface="Simplified Arabic" panose="02020603050405020304" pitchFamily="18" charset="-78"/>
                <a:cs typeface="Simplified Arabic" panose="02020603050405020304" pitchFamily="18" charset="-78"/>
              </a:rPr>
              <a:t> أن تضمن الرقابة سرعة استرجاع المعلومات أي الحصول على التغذية الاسترجاعية حتى يتم التعرف على سير العمل أولاً بأول مما يضمن للجهات المسؤولة اتخاذ القرارات اللازمة لتصحيح الانحرافات والأخطاء قبل استفحالها وفوات أوانها. </a:t>
            </a:r>
            <a:endParaRPr lang="ar-JO" b="1" u="sng" dirty="0">
              <a:solidFill>
                <a:schemeClr val="bg2">
                  <a:lumMod val="50000"/>
                </a:schemeClr>
              </a:solidFill>
              <a:latin typeface="Simplified Arabic" panose="02020603050405020304" pitchFamily="18" charset="-78"/>
              <a:cs typeface="Simplified Arabic" panose="02020603050405020304" pitchFamily="18" charset="-78"/>
            </a:endParaRPr>
          </a:p>
        </p:txBody>
      </p:sp>
      <p:sp>
        <p:nvSpPr>
          <p:cNvPr id="4" name="TextBox 7"/>
          <p:cNvSpPr txBox="1"/>
          <p:nvPr/>
        </p:nvSpPr>
        <p:spPr>
          <a:xfrm>
            <a:off x="323528" y="116278"/>
            <a:ext cx="3960440" cy="461665"/>
          </a:xfrm>
          <a:prstGeom prst="rect">
            <a:avLst/>
          </a:prstGeom>
          <a:noFill/>
        </p:spPr>
        <p:txBody>
          <a:bodyPr wrap="square" rtlCol="0">
            <a:spAutoFit/>
          </a:bodyPr>
          <a:lstStyle/>
          <a:p>
            <a:pPr lvl="0" algn="ctr">
              <a:defRPr/>
            </a:pPr>
            <a:r>
              <a:rPr lang="ar-JO" sz="2400" b="1" dirty="0">
                <a:solidFill>
                  <a:srgbClr val="FFFFFF"/>
                </a:solidFill>
                <a:latin typeface="Simplified Arabic" panose="02020603050405020304" pitchFamily="18" charset="-78"/>
                <a:cs typeface="Simplified Arabic" panose="02020603050405020304" pitchFamily="18" charset="-78"/>
              </a:rPr>
              <a:t>صفات الرقابة الفعالة</a:t>
            </a:r>
            <a:endParaRPr lang="ar-SA" sz="2400" b="1" dirty="0">
              <a:solidFill>
                <a:srgbClr val="FFFFFF"/>
              </a:solidFill>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53" y="-1674"/>
            <a:ext cx="9144000" cy="5140990"/>
          </a:xfrm>
          <a:prstGeom prst="rect">
            <a:avLst/>
          </a:prstGeom>
        </p:spPr>
      </p:pic>
      <p:sp>
        <p:nvSpPr>
          <p:cNvPr id="6" name="Google Shape;90;p15"/>
          <p:cNvSpPr txBox="1"/>
          <p:nvPr/>
        </p:nvSpPr>
        <p:spPr>
          <a:xfrm>
            <a:off x="828875" y="1320124"/>
            <a:ext cx="5255294" cy="319584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342900" indent="-342900" algn="just" rtl="1">
              <a:buFont typeface="Wingdings" panose="05000000000000000000" pitchFamily="2" charset="2"/>
              <a:buChar char="v"/>
            </a:pPr>
            <a:endParaRPr lang="ar-SA" sz="1800" dirty="0">
              <a:solidFill>
                <a:schemeClr val="tx2">
                  <a:lumMod val="10000"/>
                </a:schemeClr>
              </a:solidFill>
              <a:latin typeface="Simplified Arabic" panose="02020603050405020304" pitchFamily="18" charset="-78"/>
              <a:cs typeface="Simplified Arabic" panose="02020603050405020304" pitchFamily="18" charset="-78"/>
            </a:endParaRPr>
          </a:p>
        </p:txBody>
      </p:sp>
      <p:sp>
        <p:nvSpPr>
          <p:cNvPr id="5" name="مستطيل 3"/>
          <p:cNvSpPr/>
          <p:nvPr/>
        </p:nvSpPr>
        <p:spPr>
          <a:xfrm>
            <a:off x="0" y="51470"/>
            <a:ext cx="4427985" cy="461665"/>
          </a:xfrm>
          <a:prstGeom prst="rect">
            <a:avLst/>
          </a:prstGeom>
        </p:spPr>
        <p:txBody>
          <a:bodyPr wrap="square">
            <a:spAutoFit/>
          </a:bodyPr>
          <a:lstStyle/>
          <a:p>
            <a:pPr algn="ctr"/>
            <a:r>
              <a:rPr lang="ar-JO" sz="2400" b="1" dirty="0">
                <a:solidFill>
                  <a:schemeClr val="bg1"/>
                </a:solidFill>
                <a:latin typeface="Simplified Arabic" panose="02020603050405020304" pitchFamily="18" charset="-78"/>
                <a:cs typeface="Simplified Arabic" panose="02020603050405020304" pitchFamily="18" charset="-78"/>
              </a:rPr>
              <a:t>الرقابة المرحلية</a:t>
            </a:r>
            <a:endParaRPr lang="ar-SA" sz="2400" b="1" dirty="0">
              <a:solidFill>
                <a:schemeClr val="bg1"/>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179513" y="802035"/>
            <a:ext cx="6739984" cy="584775"/>
          </a:xfrm>
          <a:prstGeom prst="rect">
            <a:avLst/>
          </a:prstGeom>
        </p:spPr>
        <p:txBody>
          <a:bodyPr wrap="square">
            <a:spAutoFit/>
          </a:bodyPr>
          <a:lstStyle/>
          <a:p>
            <a:pPr marL="285750" indent="-285750" algn="just" rtl="1">
              <a:buFont typeface="Wingdings" panose="05000000000000000000" pitchFamily="2" charset="2"/>
              <a:buChar char="v"/>
            </a:pP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endParaRPr lang="en-US" sz="1600" dirty="0">
              <a:latin typeface="Simplified Arabic" panose="02020603050405020304" pitchFamily="18" charset="-78"/>
              <a:cs typeface="Simplified Arabic" panose="02020603050405020304" pitchFamily="18" charset="-78"/>
            </a:endParaRPr>
          </a:p>
        </p:txBody>
      </p:sp>
      <p:sp>
        <p:nvSpPr>
          <p:cNvPr id="8" name="Rectangle 7"/>
          <p:cNvSpPr/>
          <p:nvPr/>
        </p:nvSpPr>
        <p:spPr>
          <a:xfrm>
            <a:off x="18053" y="802035"/>
            <a:ext cx="6714187" cy="4247317"/>
          </a:xfrm>
          <a:prstGeom prst="rect">
            <a:avLst/>
          </a:prstGeom>
        </p:spPr>
        <p:txBody>
          <a:bodyPr wrap="square">
            <a:spAutoFit/>
          </a:bodyPr>
          <a:lstStyle/>
          <a:p>
            <a:pPr marL="285750" indent="-285750" algn="just" rtl="1">
              <a:buFont typeface="Wingdings" panose="05000000000000000000" pitchFamily="2" charset="2"/>
              <a:buChar char="v"/>
            </a:pPr>
            <a:r>
              <a:rPr lang="ar-JO" sz="1600" dirty="0">
                <a:latin typeface="Simplified Arabic" panose="02020603050405020304" pitchFamily="18" charset="-78"/>
                <a:cs typeface="Simplified Arabic" panose="02020603050405020304" pitchFamily="18" charset="-78"/>
              </a:rPr>
              <a:t> هي رقابة الإدارة على كل مرحلة من مراحل الخطة بعد تنفيذها. </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dirty="0">
                <a:latin typeface="Simplified Arabic" panose="02020603050405020304" pitchFamily="18" charset="-78"/>
                <a:cs typeface="Simplified Arabic" panose="02020603050405020304" pitchFamily="18" charset="-78"/>
              </a:rPr>
              <a:t>تتم الرقابة هنا بعد تقسيم الخطة إلى مراحل ثم يتم قياس نتائج التنفيذ الفعلية بعد اكتمال كل مرحلة ومقارنتها بالمعايير الموضوعة مسبقا.</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dirty="0">
                <a:latin typeface="Simplified Arabic" panose="02020603050405020304" pitchFamily="18" charset="-78"/>
                <a:cs typeface="Simplified Arabic" panose="02020603050405020304" pitchFamily="18" charset="-78"/>
              </a:rPr>
              <a:t> ولا تتم الرقابة على تنفيذ فعلي لمرحلة ما قبل التأكد من أن المرحلة التي سبقتها قد تمت فعلا كما هو مخطط لها.</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b="1" u="sng" dirty="0">
                <a:latin typeface="Simplified Arabic" panose="02020603050405020304" pitchFamily="18" charset="-78"/>
                <a:cs typeface="Simplified Arabic" panose="02020603050405020304" pitchFamily="18" charset="-78"/>
              </a:rPr>
              <a:t>يسمى هذا النوع بالرقابة التخطيطية </a:t>
            </a:r>
            <a:r>
              <a:rPr lang="ar-JO" sz="1600" dirty="0">
                <a:latin typeface="Simplified Arabic" panose="02020603050405020304" pitchFamily="18" charset="-78"/>
                <a:cs typeface="Simplified Arabic" panose="02020603050405020304" pitchFamily="18" charset="-78"/>
              </a:rPr>
              <a:t>لكونها تتم على فترات دورية ووفقا لفترات الخطة للتأكد من أن كل جزئية من الخطة قد تمت في الوقت المخطط والمناسب لها.</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dirty="0">
                <a:latin typeface="Simplified Arabic" panose="02020603050405020304" pitchFamily="18" charset="-78"/>
                <a:cs typeface="Simplified Arabic" panose="02020603050405020304" pitchFamily="18" charset="-78"/>
              </a:rPr>
              <a:t> يساعد هذا النوع من الرقابة على تتبع ومراقبة الخطوات والمراحل التي تمر فيها الخطة من نقطة البداية إلى المرحلة النهائية فيها.</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dirty="0">
                <a:latin typeface="Simplified Arabic" panose="02020603050405020304" pitchFamily="18" charset="-78"/>
                <a:cs typeface="Simplified Arabic" panose="02020603050405020304" pitchFamily="18" charset="-78"/>
              </a:rPr>
              <a:t> </a:t>
            </a:r>
            <a:r>
              <a:rPr lang="ar-JO" sz="1600" b="1" u="sng" dirty="0">
                <a:latin typeface="Simplified Arabic" panose="02020603050405020304" pitchFamily="18" charset="-78"/>
                <a:cs typeface="Simplified Arabic" panose="02020603050405020304" pitchFamily="18" charset="-78"/>
              </a:rPr>
              <a:t>تعتبر من أفضل أنواع الرقابة في حالات معينة </a:t>
            </a:r>
            <a:r>
              <a:rPr lang="ar-JO" sz="1600" dirty="0">
                <a:latin typeface="Simplified Arabic" panose="02020603050405020304" pitchFamily="18" charset="-78"/>
                <a:cs typeface="Simplified Arabic" panose="02020603050405020304" pitchFamily="18" charset="-78"/>
              </a:rPr>
              <a:t>مثل الإجراءات المكتبية وإجراءات الموافقة القانونية على العقود وغيرها من الإجراءات المكتبية، حيث يتوقف اتخاذ كل إجراء على الإجراء السابق له، وتساعد على التساؤل عن أسباب ومبررات وجود كل خطوة من هذه الخطوات، ونتيجة للاستفسار عن الخطوات وتحليلها، يمكن اكتشاف نقاط الضعف في الإجراءات والتعرف على الخطوات غير الضرورية فيها، وعلى أماكن وجود وأسباب الاختناقات التي تعرقل سير المعاملة (والتي يطلق عليها عنق الزجاجة) ومن ثم اتخاذ الإجراءات التصحيحية.</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500" b="1" u="sng" dirty="0">
                <a:latin typeface="Simplified Arabic" panose="02020603050405020304" pitchFamily="18" charset="-78"/>
                <a:cs typeface="Simplified Arabic" panose="02020603050405020304" pitchFamily="18" charset="-78"/>
              </a:rPr>
              <a:t>من الأساليب الرقابية التي تستخدم في هذا النوع طريقة تخطيط وتقييم ومراجعة البرامج </a:t>
            </a:r>
            <a:r>
              <a:rPr lang="en-US" sz="1500" b="1" u="sng" dirty="0">
                <a:latin typeface="Simplified Arabic" panose="02020603050405020304" pitchFamily="18" charset="-78"/>
                <a:cs typeface="Simplified Arabic" panose="02020603050405020304" pitchFamily="18" charset="-78"/>
              </a:rPr>
              <a:t>PERT </a:t>
            </a:r>
            <a:r>
              <a:rPr lang="ar-JO" sz="1500" b="1" u="sng" dirty="0">
                <a:latin typeface="Simplified Arabic" panose="02020603050405020304" pitchFamily="18" charset="-78"/>
                <a:cs typeface="Simplified Arabic" panose="02020603050405020304" pitchFamily="18" charset="-78"/>
              </a:rPr>
              <a:t>وجداول جانت </a:t>
            </a:r>
            <a:r>
              <a:rPr lang="en-US" sz="1500" b="1" u="sng" dirty="0">
                <a:latin typeface="Simplified Arabic" panose="02020603050405020304" pitchFamily="18" charset="-78"/>
                <a:cs typeface="Simplified Arabic" panose="02020603050405020304" pitchFamily="18" charset="-78"/>
              </a:rPr>
              <a:t>GANTT Chart </a:t>
            </a:r>
            <a:r>
              <a:rPr lang="ar-JO" sz="1500" b="1" u="sng" dirty="0">
                <a:latin typeface="Simplified Arabic" panose="02020603050405020304" pitchFamily="18" charset="-78"/>
                <a:cs typeface="Simplified Arabic" panose="02020603050405020304" pitchFamily="18" charset="-78"/>
              </a:rPr>
              <a:t>وخريطة سير الإجراءات </a:t>
            </a:r>
            <a:r>
              <a:rPr lang="en-US" sz="1500" b="1" u="sng" dirty="0">
                <a:latin typeface="Simplified Arabic" panose="02020603050405020304" pitchFamily="18" charset="-78"/>
                <a:cs typeface="Simplified Arabic" panose="02020603050405020304" pitchFamily="18" charset="-78"/>
              </a:rPr>
              <a:t>Procedures Flow Chart</a:t>
            </a:r>
            <a:endParaRPr lang="en-US" sz="1500" b="1" u="sng" dirty="0">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54" y="0"/>
            <a:ext cx="9144000" cy="5140990"/>
          </a:xfrm>
          <a:prstGeom prst="rect">
            <a:avLst/>
          </a:prstGeom>
        </p:spPr>
      </p:pic>
      <p:sp>
        <p:nvSpPr>
          <p:cNvPr id="6" name="Google Shape;90;p15"/>
          <p:cNvSpPr txBox="1"/>
          <p:nvPr/>
        </p:nvSpPr>
        <p:spPr>
          <a:xfrm>
            <a:off x="828875" y="1320124"/>
            <a:ext cx="5255294" cy="319584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342900" indent="-342900" algn="just" rtl="1">
              <a:buFont typeface="Wingdings" panose="05000000000000000000" pitchFamily="2" charset="2"/>
              <a:buChar char="v"/>
            </a:pPr>
            <a:endParaRPr lang="ar-SA" sz="1800" dirty="0">
              <a:solidFill>
                <a:schemeClr val="tx2">
                  <a:lumMod val="10000"/>
                </a:schemeClr>
              </a:solidFill>
              <a:latin typeface="Simplified Arabic" panose="02020603050405020304" pitchFamily="18" charset="-78"/>
              <a:cs typeface="Simplified Arabic" panose="02020603050405020304" pitchFamily="18" charset="-78"/>
            </a:endParaRPr>
          </a:p>
        </p:txBody>
      </p:sp>
      <p:sp>
        <p:nvSpPr>
          <p:cNvPr id="5" name="مستطيل 3"/>
          <p:cNvSpPr/>
          <p:nvPr/>
        </p:nvSpPr>
        <p:spPr>
          <a:xfrm>
            <a:off x="0" y="51470"/>
            <a:ext cx="4427985" cy="461665"/>
          </a:xfrm>
          <a:prstGeom prst="rect">
            <a:avLst/>
          </a:prstGeom>
        </p:spPr>
        <p:txBody>
          <a:bodyPr wrap="square">
            <a:spAutoFit/>
          </a:bodyPr>
          <a:lstStyle/>
          <a:p>
            <a:pPr algn="ctr"/>
            <a:r>
              <a:rPr lang="ar-JO" sz="2400" b="1" dirty="0">
                <a:solidFill>
                  <a:schemeClr val="bg1"/>
                </a:solidFill>
                <a:latin typeface="Simplified Arabic" panose="02020603050405020304" pitchFamily="18" charset="-78"/>
                <a:cs typeface="Simplified Arabic" panose="02020603050405020304" pitchFamily="18" charset="-78"/>
              </a:rPr>
              <a:t>الرقابة بعد التنفيذ</a:t>
            </a:r>
            <a:endParaRPr lang="ar-SA" sz="2400" b="1" dirty="0">
              <a:solidFill>
                <a:schemeClr val="bg1"/>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179513" y="802035"/>
            <a:ext cx="6739984" cy="584775"/>
          </a:xfrm>
          <a:prstGeom prst="rect">
            <a:avLst/>
          </a:prstGeom>
        </p:spPr>
        <p:txBody>
          <a:bodyPr wrap="square">
            <a:spAutoFit/>
          </a:bodyPr>
          <a:lstStyle/>
          <a:p>
            <a:pPr marL="285750" indent="-285750" algn="just" rtl="1">
              <a:buFont typeface="Wingdings" panose="05000000000000000000" pitchFamily="2" charset="2"/>
              <a:buChar char="v"/>
            </a:pP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endParaRPr lang="en-US" sz="1600" dirty="0">
              <a:latin typeface="Simplified Arabic" panose="02020603050405020304" pitchFamily="18" charset="-78"/>
              <a:cs typeface="Simplified Arabic" panose="02020603050405020304" pitchFamily="18" charset="-78"/>
            </a:endParaRPr>
          </a:p>
        </p:txBody>
      </p:sp>
      <p:sp>
        <p:nvSpPr>
          <p:cNvPr id="8" name="Rectangle 7"/>
          <p:cNvSpPr/>
          <p:nvPr/>
        </p:nvSpPr>
        <p:spPr>
          <a:xfrm>
            <a:off x="828874" y="1031224"/>
            <a:ext cx="6335413" cy="3293209"/>
          </a:xfrm>
          <a:prstGeom prst="rect">
            <a:avLst/>
          </a:prstGeom>
        </p:spPr>
        <p:txBody>
          <a:bodyPr wrap="square">
            <a:spAutoFit/>
          </a:bodyPr>
          <a:lstStyle/>
          <a:p>
            <a:pPr marL="285750" indent="-285750" algn="just" rtl="1">
              <a:buFont typeface="Wingdings" panose="05000000000000000000" pitchFamily="2" charset="2"/>
              <a:buChar char="v"/>
            </a:pPr>
            <a:r>
              <a:rPr lang="ar-JO" sz="1600" b="1" u="sng" dirty="0">
                <a:latin typeface="Simplified Arabic" panose="02020603050405020304" pitchFamily="18" charset="-78"/>
                <a:cs typeface="Simplified Arabic" panose="02020603050405020304" pitchFamily="18" charset="-78"/>
              </a:rPr>
              <a:t>هي التي تتم بعد تنفيذ العمل كله أو بعد انجاز كل مرحلة من مراحله واكتمال نتائجه.</a:t>
            </a:r>
            <a:endParaRPr lang="ar-JO" sz="1600" b="1" u="sng"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endParaRPr lang="ar-JO" sz="1600" b="1" u="sng"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dirty="0">
                <a:latin typeface="Simplified Arabic" panose="02020603050405020304" pitchFamily="18" charset="-78"/>
                <a:cs typeface="Simplified Arabic" panose="02020603050405020304" pitchFamily="18" charset="-78"/>
              </a:rPr>
              <a:t> </a:t>
            </a:r>
            <a:r>
              <a:rPr lang="ar-JO" sz="1600" b="1" dirty="0">
                <a:latin typeface="Simplified Arabic" panose="02020603050405020304" pitchFamily="18" charset="-78"/>
                <a:cs typeface="Simplified Arabic" panose="02020603050405020304" pitchFamily="18" charset="-78"/>
              </a:rPr>
              <a:t>مهمتها</a:t>
            </a:r>
            <a:r>
              <a:rPr lang="ar-JO" sz="1600" dirty="0">
                <a:latin typeface="Simplified Arabic" panose="02020603050405020304" pitchFamily="18" charset="-78"/>
                <a:cs typeface="Simplified Arabic" panose="02020603050405020304" pitchFamily="18" charset="-78"/>
              </a:rPr>
              <a:t> مقارنة النتائج الفعلية النهائية بالمعايير الموضوعة مسبقا لتحديد الاختلافات، أي مراجعة ما تم انجازه ثم مقارنته مع ما هو مطلوب انجازه، ثم التعرف على الأخطاء والانحرافات - إن وجدت - ومعرفة - أسبابها ومحاولة إيجاد وسائل لتصحيحها في الوقت المناسب.</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b="1" dirty="0">
                <a:latin typeface="Simplified Arabic" panose="02020603050405020304" pitchFamily="18" charset="-78"/>
                <a:cs typeface="Simplified Arabic" panose="02020603050405020304" pitchFamily="18" charset="-78"/>
              </a:rPr>
              <a:t> </a:t>
            </a:r>
            <a:r>
              <a:rPr lang="ar-JO" sz="1600" b="1" u="sng" dirty="0">
                <a:latin typeface="Simplified Arabic" panose="02020603050405020304" pitchFamily="18" charset="-78"/>
                <a:cs typeface="Simplified Arabic" panose="02020603050405020304" pitchFamily="18" charset="-78"/>
              </a:rPr>
              <a:t>يتيح هذا النوع من الرقابة الفرصة لمراجعة نشاطات المنظمة مراجعة شاملة ودقيقة.</a:t>
            </a:r>
            <a:endParaRPr lang="ar-JO" sz="1600" b="1" u="sng"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endParaRPr lang="ar-JO" sz="1600" u="sng"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dirty="0">
                <a:latin typeface="Simplified Arabic" panose="02020603050405020304" pitchFamily="18" charset="-78"/>
                <a:cs typeface="Simplified Arabic" panose="02020603050405020304" pitchFamily="18" charset="-78"/>
              </a:rPr>
              <a:t> </a:t>
            </a:r>
            <a:r>
              <a:rPr lang="ar-JO" sz="1600" b="1" dirty="0">
                <a:latin typeface="Simplified Arabic" panose="02020603050405020304" pitchFamily="18" charset="-78"/>
                <a:cs typeface="Simplified Arabic" panose="02020603050405020304" pitchFamily="18" charset="-78"/>
              </a:rPr>
              <a:t>من المآخذ التي تؤخذ عليها </a:t>
            </a:r>
            <a:r>
              <a:rPr lang="ar-JO" sz="1600" b="1" u="sng" dirty="0">
                <a:latin typeface="Simplified Arabic" panose="02020603050405020304" pitchFamily="18" charset="-78"/>
                <a:cs typeface="Simplified Arabic" panose="02020603050405020304" pitchFamily="18" charset="-78"/>
              </a:rPr>
              <a:t>أنها تفتقر إلى الفاعلية </a:t>
            </a:r>
            <a:r>
              <a:rPr lang="ar-JO" sz="1600" dirty="0">
                <a:latin typeface="Simplified Arabic" panose="02020603050405020304" pitchFamily="18" charset="-78"/>
                <a:cs typeface="Simplified Arabic" panose="02020603050405020304" pitchFamily="18" charset="-78"/>
              </a:rPr>
              <a:t>نظراً لأنها تكتشف الانحرافات أو الأخطاء بعد وقوعها فيكون الأوان قد فات لتصحيحها مما يقلل من أهميتها. لذا، </a:t>
            </a:r>
            <a:r>
              <a:rPr lang="ar-JO" sz="1600" b="1" dirty="0">
                <a:latin typeface="Simplified Arabic" panose="02020603050405020304" pitchFamily="18" charset="-78"/>
                <a:cs typeface="Simplified Arabic" panose="02020603050405020304" pitchFamily="18" charset="-78"/>
              </a:rPr>
              <a:t>فالرقابة في هذه الحالة تعتبر رقابة سلبية </a:t>
            </a:r>
            <a:r>
              <a:rPr lang="ar-JO" sz="1600" dirty="0">
                <a:latin typeface="Simplified Arabic" panose="02020603050405020304" pitchFamily="18" charset="-78"/>
                <a:cs typeface="Simplified Arabic" panose="02020603050405020304" pitchFamily="18" charset="-78"/>
              </a:rPr>
              <a:t>لأنها لا تمنع وقوع الخطأ، ولا يستفاد منها إلا عند إعداد خطة مماثلة جديدة. </a:t>
            </a:r>
            <a:endParaRPr lang="ar-JO" sz="1600" dirty="0">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صورة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54" y="0"/>
            <a:ext cx="9144000" cy="5140990"/>
          </a:xfrm>
          <a:prstGeom prst="rect">
            <a:avLst/>
          </a:prstGeom>
        </p:spPr>
      </p:pic>
      <p:sp>
        <p:nvSpPr>
          <p:cNvPr id="6" name="Google Shape;90;p15"/>
          <p:cNvSpPr txBox="1"/>
          <p:nvPr/>
        </p:nvSpPr>
        <p:spPr>
          <a:xfrm>
            <a:off x="828875" y="1320124"/>
            <a:ext cx="5255294" cy="319584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342900" indent="-342900" algn="just" rtl="1">
              <a:buFont typeface="Wingdings" panose="05000000000000000000" pitchFamily="2" charset="2"/>
              <a:buChar char="v"/>
            </a:pPr>
            <a:endParaRPr lang="ar-SA" sz="1800" dirty="0">
              <a:solidFill>
                <a:schemeClr val="tx2">
                  <a:lumMod val="10000"/>
                </a:schemeClr>
              </a:solidFill>
              <a:latin typeface="Simplified Arabic" panose="02020603050405020304" pitchFamily="18" charset="-78"/>
              <a:cs typeface="Simplified Arabic" panose="02020603050405020304" pitchFamily="18" charset="-78"/>
            </a:endParaRPr>
          </a:p>
        </p:txBody>
      </p:sp>
      <p:sp>
        <p:nvSpPr>
          <p:cNvPr id="5" name="مستطيل 3"/>
          <p:cNvSpPr/>
          <p:nvPr/>
        </p:nvSpPr>
        <p:spPr>
          <a:xfrm>
            <a:off x="0" y="51470"/>
            <a:ext cx="4427985" cy="461665"/>
          </a:xfrm>
          <a:prstGeom prst="rect">
            <a:avLst/>
          </a:prstGeom>
        </p:spPr>
        <p:txBody>
          <a:bodyPr wrap="square">
            <a:spAutoFit/>
          </a:bodyPr>
          <a:lstStyle/>
          <a:p>
            <a:pPr algn="ctr"/>
            <a:r>
              <a:rPr lang="ar-JO" sz="2400" b="1" dirty="0">
                <a:solidFill>
                  <a:schemeClr val="bg1"/>
                </a:solidFill>
                <a:latin typeface="Simplified Arabic" panose="02020603050405020304" pitchFamily="18" charset="-78"/>
                <a:cs typeface="Simplified Arabic" panose="02020603050405020304" pitchFamily="18" charset="-78"/>
              </a:rPr>
              <a:t>الرقابة بعد التنفيذ</a:t>
            </a:r>
            <a:endParaRPr lang="ar-SA" sz="2400" b="1" dirty="0">
              <a:solidFill>
                <a:schemeClr val="bg1"/>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179513" y="802035"/>
            <a:ext cx="6739984" cy="584775"/>
          </a:xfrm>
          <a:prstGeom prst="rect">
            <a:avLst/>
          </a:prstGeom>
        </p:spPr>
        <p:txBody>
          <a:bodyPr wrap="square">
            <a:spAutoFit/>
          </a:bodyPr>
          <a:lstStyle/>
          <a:p>
            <a:pPr marL="285750" indent="-285750" algn="just" rtl="1">
              <a:buFont typeface="Wingdings" panose="05000000000000000000" pitchFamily="2" charset="2"/>
              <a:buChar char="v"/>
            </a:pP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endParaRPr lang="en-US" sz="1600" dirty="0">
              <a:latin typeface="Simplified Arabic" panose="02020603050405020304" pitchFamily="18" charset="-78"/>
              <a:cs typeface="Simplified Arabic" panose="02020603050405020304" pitchFamily="18" charset="-78"/>
            </a:endParaRPr>
          </a:p>
        </p:txBody>
      </p:sp>
      <p:sp>
        <p:nvSpPr>
          <p:cNvPr id="8" name="Rectangle 7"/>
          <p:cNvSpPr/>
          <p:nvPr/>
        </p:nvSpPr>
        <p:spPr>
          <a:xfrm>
            <a:off x="467544" y="1386809"/>
            <a:ext cx="6488060" cy="3539430"/>
          </a:xfrm>
          <a:prstGeom prst="rect">
            <a:avLst/>
          </a:prstGeom>
        </p:spPr>
        <p:txBody>
          <a:bodyPr wrap="square">
            <a:spAutoFit/>
          </a:bodyPr>
          <a:lstStyle/>
          <a:p>
            <a:pPr marL="285750" indent="-285750" algn="just" rtl="1">
              <a:buFont typeface="Wingdings" panose="05000000000000000000" pitchFamily="2" charset="2"/>
              <a:buChar char="v"/>
            </a:pPr>
            <a:r>
              <a:rPr lang="ar-JO" sz="1600" b="1" dirty="0">
                <a:latin typeface="Simplified Arabic" panose="02020603050405020304" pitchFamily="18" charset="-78"/>
                <a:cs typeface="Simplified Arabic" panose="02020603050405020304" pitchFamily="18" charset="-78"/>
              </a:rPr>
              <a:t>بالرغم من ذلك الرقابة اللاحقة تمتاز </a:t>
            </a:r>
            <a:r>
              <a:rPr lang="ar-JO" sz="1600" dirty="0">
                <a:latin typeface="Simplified Arabic" panose="02020603050405020304" pitchFamily="18" charset="-78"/>
                <a:cs typeface="Simplified Arabic" panose="02020603050405020304" pitchFamily="18" charset="-78"/>
              </a:rPr>
              <a:t>بأنها تقوم بكشف المخالفات مما يساعد على تحديد المسؤوليات ومساءلة المقصرين والمخالفين كما يساعد جهة الرقابة على متابعة وتقييم الأعمال.</a:t>
            </a: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b="1" dirty="0">
                <a:latin typeface="Simplified Arabic" panose="02020603050405020304" pitchFamily="18" charset="-78"/>
                <a:cs typeface="Simplified Arabic" panose="02020603050405020304" pitchFamily="18" charset="-78"/>
              </a:rPr>
              <a:t>وتسمى أحيانا هذا النوع بالرقابة غير المباشرة </a:t>
            </a:r>
            <a:r>
              <a:rPr lang="en-US" sz="1600" b="1" dirty="0">
                <a:latin typeface="Simplified Arabic" panose="02020603050405020304" pitchFamily="18" charset="-78"/>
                <a:cs typeface="Simplified Arabic" panose="02020603050405020304" pitchFamily="18" charset="-78"/>
              </a:rPr>
              <a:t>Indirect Control </a:t>
            </a:r>
            <a:r>
              <a:rPr lang="ar-JO" sz="1600" b="1" dirty="0">
                <a:latin typeface="Simplified Arabic" panose="02020603050405020304" pitchFamily="18" charset="-78"/>
                <a:cs typeface="Simplified Arabic" panose="02020603050405020304" pitchFamily="18" charset="-78"/>
              </a:rPr>
              <a:t> أو الرقابة البعدية أو الرقابة اللاحقة </a:t>
            </a:r>
            <a:r>
              <a:rPr lang="ar-JO" sz="1600" dirty="0">
                <a:latin typeface="Simplified Arabic" panose="02020603050405020304" pitchFamily="18" charset="-78"/>
                <a:cs typeface="Simplified Arabic" panose="02020603050405020304" pitchFamily="18" charset="-78"/>
              </a:rPr>
              <a:t>. وخير مثال على ذلك الرقابة اللاحقة على الصرف، فهي عبارة عن تدقيق المعاملات المالية بعد إتمام عمليات تنفيذ الميزانية، وتهدف هذه الرقابة إلى اكتشاف المخالفات المالية التي وقعت ومعاقبة مرتكبيها، فهي كما توضح لنا ذات طابع رادع لأنها تؤدي إلى إيقاع العقاب على المخالفين،ولا يقتصر الرقابة بعد الصرف على مراقبة النفقات ولكنها تشمل أيضا الإيرادات وذلك للتأكد من أن الإيرادات تم تحصيلها وفقا لقوانين وأنظمة البلد، وأن الإيرادات المحصلة قد دفعت للخزينة العامة أو البنك المركزي أو مؤسسة النقد. </a:t>
            </a:r>
            <a:endParaRPr lang="ar-JO" sz="1600" dirty="0">
              <a:latin typeface="Simplified Arabic" panose="02020603050405020304" pitchFamily="18" charset="-78"/>
              <a:cs typeface="Simplified Arabic" panose="02020603050405020304" pitchFamily="18" charset="-78"/>
            </a:endParaRPr>
          </a:p>
          <a:p>
            <a:pPr algn="just" rtl="1"/>
            <a:endParaRPr lang="ar-JO" sz="1600" dirty="0">
              <a:latin typeface="Simplified Arabic" panose="02020603050405020304" pitchFamily="18" charset="-78"/>
              <a:cs typeface="Simplified Arabic" panose="02020603050405020304" pitchFamily="18" charset="-78"/>
            </a:endParaRPr>
          </a:p>
          <a:p>
            <a:pPr marL="285750" indent="-285750" algn="just" rtl="1">
              <a:buFont typeface="Wingdings" panose="05000000000000000000" pitchFamily="2" charset="2"/>
              <a:buChar char="v"/>
            </a:pPr>
            <a:r>
              <a:rPr lang="ar-JO" sz="1600" b="1" dirty="0">
                <a:latin typeface="Simplified Arabic" panose="02020603050405020304" pitchFamily="18" charset="-78"/>
                <a:cs typeface="Simplified Arabic" panose="02020603050405020304" pitchFamily="18" charset="-78"/>
              </a:rPr>
              <a:t>أما الأجهزة التي تقوم بالرقابة البعدية </a:t>
            </a:r>
            <a:r>
              <a:rPr lang="ar-JO" sz="1600" dirty="0">
                <a:latin typeface="Simplified Arabic" panose="02020603050405020304" pitchFamily="18" charset="-78"/>
                <a:cs typeface="Simplified Arabic" panose="02020603050405020304" pitchFamily="18" charset="-78"/>
              </a:rPr>
              <a:t>فهي ديوان المراقبة العامة في المملكة العربية السعودية وديوان المحاسبة في المملكة الأردنية الهاشمية أو محكمة المحاسبة في فرنسا أو ديوان الرقابة المالية في العراق او ديوان المحاسبات العامة في مصر.</a:t>
            </a:r>
            <a:endParaRPr lang="ar-JO" sz="1600" dirty="0">
              <a:latin typeface="Simplified Arabic" panose="02020603050405020304" pitchFamily="18" charset="-78"/>
              <a:cs typeface="Simplified Arabic" panose="02020603050405020304" pitchFamily="18" charset="-78"/>
            </a:endParaRPr>
          </a:p>
        </p:txBody>
      </p:sp>
    </p:spTree>
  </p:cSld>
  <p:clrMapOvr>
    <a:masterClrMapping/>
  </p:clrMapOvr>
  <p:transition>
    <p:fade thruBlk="1"/>
  </p:transition>
</p:sld>
</file>

<file path=ppt/theme/theme1.xml><?xml version="1.0" encoding="utf-8"?>
<a:theme xmlns:a="http://schemas.openxmlformats.org/drawingml/2006/main" name="Gremio template">
  <a:themeElements>
    <a:clrScheme name="Custom 347">
      <a:dk1>
        <a:srgbClr val="25516C"/>
      </a:dk1>
      <a:lt1>
        <a:srgbClr val="FFFFFF"/>
      </a:lt1>
      <a:dk2>
        <a:srgbClr val="666666"/>
      </a:dk2>
      <a:lt2>
        <a:srgbClr val="E2E7E9"/>
      </a:lt2>
      <a:accent1>
        <a:srgbClr val="00BEF2"/>
      </a:accent1>
      <a:accent2>
        <a:srgbClr val="2D82B0"/>
      </a:accent2>
      <a:accent3>
        <a:srgbClr val="25516C"/>
      </a:accent3>
      <a:accent4>
        <a:srgbClr val="67D6E9"/>
      </a:accent4>
      <a:accent5>
        <a:srgbClr val="41A2B3"/>
      </a:accent5>
      <a:accent6>
        <a:srgbClr val="0C8196"/>
      </a:accent6>
      <a:hlink>
        <a:srgbClr val="2D82B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50875</Words>
  <Application>WPS Presentation</Application>
  <PresentationFormat>On-screen Show (16:9)</PresentationFormat>
  <Paragraphs>756</Paragraphs>
  <Slides>69</Slides>
  <Notes>16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69</vt:i4>
      </vt:variant>
    </vt:vector>
  </HeadingPairs>
  <TitlesOfParts>
    <vt:vector size="82" baseType="lpstr">
      <vt:lpstr>Arial</vt:lpstr>
      <vt:lpstr>SimSun</vt:lpstr>
      <vt:lpstr>Wingdings</vt:lpstr>
      <vt:lpstr>Arial</vt:lpstr>
      <vt:lpstr>Montserrat</vt:lpstr>
      <vt:lpstr>Source Sans Pro</vt:lpstr>
      <vt:lpstr>Simplified Arabic</vt:lpstr>
      <vt:lpstr>Times New Roman</vt:lpstr>
      <vt:lpstr>Segoe UI Semibold</vt:lpstr>
      <vt:lpstr>Arabic Typesetting</vt:lpstr>
      <vt:lpstr>Microsoft YaHei</vt:lpstr>
      <vt:lpstr>Arial Unicode MS</vt:lpstr>
      <vt:lpstr>Gremio template</vt:lpstr>
      <vt:lpstr>PowerPoint 演示文稿</vt:lpstr>
      <vt:lpstr>مقدمة</vt:lpstr>
      <vt:lpstr>انواع الرقابة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الطرق الفنية الأساسية التي تستخدم في الرقابة الإدارية</vt:lpstr>
      <vt:lpstr>PowerPoint 演示文稿</vt:lpstr>
      <vt:lpstr>رابعاً:الرقابة حسب كمية العمل ونوعيته</vt:lpstr>
      <vt:lpstr>الرقابة على كمية العمل</vt:lpstr>
      <vt:lpstr>الرقابة على كمية العمل</vt:lpstr>
      <vt:lpstr>الرقابة على نوعيه العمل(النوع وليس الكم)</vt:lpstr>
      <vt:lpstr>انواع الرقابة حسب نوع وسائل جمع الحقائق</vt:lpstr>
      <vt:lpstr>الرقابة على الوثائق والمستندات والسجلات</vt:lpstr>
      <vt:lpstr>الرقابة على سلوك العاملين وادائهم للعمل</vt:lpstr>
      <vt:lpstr>الرقابة على سلوك العاملين وادائهم للعمل</vt:lpstr>
      <vt:lpstr>سادساً:انواع اخرى متنوعة في الرقابة</vt:lpstr>
      <vt:lpstr>انواع الرقابة حسب مصادرها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انواع الرقابة الخارجية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الثالث عملية تنفيذ السياسة العمومية</dc:title>
  <dc:creator>Administrator</dc:creator>
  <cp:lastModifiedBy>Logix</cp:lastModifiedBy>
  <cp:revision>529</cp:revision>
  <cp:lastPrinted>2023-08-06T05:49:00Z</cp:lastPrinted>
  <dcterms:created xsi:type="dcterms:W3CDTF">2023-12-08T17:54:53Z</dcterms:created>
  <dcterms:modified xsi:type="dcterms:W3CDTF">2023-12-08T17:55:31Z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8F83A66F1A6044AFA996E12B11BD8D5F_13</vt:lpwstr>
  </property>
  <property fmtid="{D5CDD505-2E9C-101B-9397-08002B2CF9AE}" pid="3" name="KSOProductBuildVer">
    <vt:lpwstr>1033-12.2.0.13359</vt:lpwstr>
  </property>
</Properties>
</file>