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75" r:id="rId3"/>
    <p:sldId id="276" r:id="rId4"/>
    <p:sldId id="283" r:id="rId5"/>
    <p:sldId id="282" r:id="rId6"/>
    <p:sldId id="284" r:id="rId7"/>
    <p:sldId id="285" r:id="rId8"/>
    <p:sldId id="286" r:id="rId9"/>
    <p:sldId id="287" r:id="rId10"/>
    <p:sldId id="288" r:id="rId11"/>
    <p:sldId id="289" r:id="rId12"/>
    <p:sldId id="27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91" autoAdjust="0"/>
    <p:restoredTop sz="94717" autoAdjust="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3/3/2021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3-Mar-21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3-Mar-21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3-Mar-21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3-Mar-21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3-Mar-21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3-Mar-21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3-Mar-21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3-Mar-21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3-Mar-21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3-Mar-21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3-Mar-21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3-Mar-21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214422"/>
            <a:ext cx="7772400" cy="1800200"/>
          </a:xfrm>
        </p:spPr>
        <p:txBody>
          <a:bodyPr>
            <a:noAutofit/>
          </a:bodyPr>
          <a:lstStyle/>
          <a:p>
            <a:pPr algn="ctr" rtl="1"/>
            <a:r>
              <a:rPr lang="ar-SA" sz="4400" dirty="0" smtClean="0"/>
              <a:t>الدهون...3/الكولسترول </a:t>
            </a: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1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endParaRPr lang="en-US"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3-Mar-21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28604"/>
            <a:ext cx="7772400" cy="4382707"/>
          </a:xfrm>
        </p:spPr>
        <p:txBody>
          <a:bodyPr>
            <a:normAutofit fontScale="70000" lnSpcReduction="20000"/>
          </a:bodyPr>
          <a:lstStyle/>
          <a:p>
            <a:pPr rtl="1"/>
            <a:r>
              <a:rPr lang="ar-JO" b="1" u="sng" dirty="0" smtClean="0"/>
              <a:t>كيف تتحرك الدهون في الجسم </a:t>
            </a:r>
            <a:endParaRPr lang="en-US" dirty="0" smtClean="0"/>
          </a:p>
          <a:p>
            <a:pPr rtl="1"/>
            <a:r>
              <a:rPr lang="ar-JO" b="1" dirty="0" smtClean="0"/>
              <a:t>           قد يتبادر إلى ذهننا حين نسمع حركة الدهون أنها تتحرك ككتل ذهنية من مكان لآخر في الجسم. إن الحديث عن كيفية حركة الدهون في الدم ليس بالأمر السهل إذا ما قورنت بالنشويات أو البروتينات.ان طعامنا ما هو إلا مزيج من عدة أصناف فالبروتينات (مثل اللحوم والألبان) تتحول إلى أحماض </a:t>
            </a:r>
            <a:r>
              <a:rPr lang="ar-JO" b="1" dirty="0" err="1" smtClean="0"/>
              <a:t>أمينية</a:t>
            </a:r>
            <a:r>
              <a:rPr lang="ar-JO" b="1" dirty="0" smtClean="0"/>
              <a:t> أما النشويات التي نتناولها (مثل البطاطس والخبز) فإنها تتحول إلى سكر الجلوكوز (سكر العنب)، وجميـع هذه المواد (الأحماض </a:t>
            </a:r>
            <a:r>
              <a:rPr lang="ar-JO" b="1" dirty="0" err="1" smtClean="0"/>
              <a:t>الأمينية</a:t>
            </a:r>
            <a:r>
              <a:rPr lang="ar-JO" b="1" dirty="0" smtClean="0"/>
              <a:t> والجلوكوز) كلها تجد طريقها إلى الدم.</a:t>
            </a:r>
            <a:endParaRPr lang="en-US" dirty="0" smtClean="0"/>
          </a:p>
          <a:p>
            <a:pPr rtl="1"/>
            <a:r>
              <a:rPr lang="ar-JO" b="1" dirty="0" smtClean="0"/>
              <a:t>  أما بالنسبة للدهون التي يتناولها (مثل الزيوت) فإنها لا تتحول إلى مادة واحدة بسيطة مثل البروتينات والنشويات ولكنها تتحول إلى عدة مركبات يصعب نطقها وكتابتها أيضا. سأذكر اثنين أو ثلاثة من هذه المركبات.</a:t>
            </a:r>
            <a:endParaRPr lang="en-US" dirty="0" smtClean="0"/>
          </a:p>
          <a:p>
            <a:pPr rtl="1"/>
            <a:r>
              <a:rPr lang="ar-JO" b="1" dirty="0" smtClean="0"/>
              <a:t>أولا: الأحماض الدهنية الحرة وهي عبارة عن جزئيات صغيرة عند مقارنتها بالدهون الأخرى، هذه الأحماض قادرة على الحركة بسهولة والمرور خلال جدران الأوعية الدموية وأغشية الخلايا. إذا فهي قادرة على أن تترك الدم وتذهب إلى خلايا العضلات حتى تحترق، وتعطي الطاقة اللازمة لعمل العضلة.</a:t>
            </a:r>
            <a:endParaRPr lang="en-US" dirty="0" smtClean="0"/>
          </a:p>
          <a:p>
            <a:pPr rtl="1"/>
            <a:r>
              <a:rPr lang="ar-JO" b="1" dirty="0" smtClean="0"/>
              <a:t>أما إذا كانت العضلة في حالة الراحة، فان الأحماض الدهنية تعود إلى الدم ؛ ليحملها مرة أخرى إلى مواضع تخزينها في الخلايا الدهنية في الجسم، ولكون هذه الأحماض الدهنية قادرة على الحركة سميت بالأحماض الدهنية الحرة.</a:t>
            </a:r>
            <a:endParaRPr lang="en-US" dirty="0" smtClean="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42910" y="357166"/>
            <a:ext cx="7772400" cy="4342976"/>
          </a:xfrm>
        </p:spPr>
        <p:txBody>
          <a:bodyPr>
            <a:normAutofit fontScale="70000" lnSpcReduction="20000"/>
          </a:bodyPr>
          <a:lstStyle/>
          <a:p>
            <a:pPr rtl="1"/>
            <a:r>
              <a:rPr lang="ar-JO" b="1" dirty="0" smtClean="0"/>
              <a:t>ثانيا: ثلاثي </a:t>
            </a:r>
            <a:r>
              <a:rPr lang="ar-JO" b="1" dirty="0" err="1" smtClean="0"/>
              <a:t>الجلسرين</a:t>
            </a:r>
            <a:r>
              <a:rPr lang="ar-JO" b="1" dirty="0" smtClean="0"/>
              <a:t> والكولسترول وهذان يشكلان اكبر كمية من الدهون في الدم ولهذه الدهون القدرة على الترسب على جدران الأوعية الدموية وهي التي لها علاقة بالأزمات القلبية وهي الدهون التي يعنيها الأطباء في الدم لإعطاء فكرة عن مدى احتمال الإصابة بالنوبة القلبية الأحماض الدهنية الحرة لا تترسب على أي شيء، فهي تتحرك بسرعة باحثة عن عضلة تمارس الرياضة، هذه الأحماض الدهنية الحرة تشكل اقل من 1% من الدهون الموجودة في الدم، وليس لها علاقة بالنوبات القلبية أو أمراض الجهاز الدوري ولكنها مهمة لغرضين:</a:t>
            </a:r>
            <a:endParaRPr lang="en-US" dirty="0" smtClean="0"/>
          </a:p>
          <a:p>
            <a:pPr rtl="1"/>
            <a:r>
              <a:rPr lang="ar-JO" b="1" dirty="0" smtClean="0"/>
              <a:t>- مصدر أساسي للطاقة  - تجعلنا </a:t>
            </a:r>
            <a:r>
              <a:rPr lang="ar-JO" b="1" dirty="0" err="1" smtClean="0"/>
              <a:t>اكثر</a:t>
            </a:r>
            <a:r>
              <a:rPr lang="ar-JO" b="1" dirty="0" smtClean="0"/>
              <a:t> بدانة.</a:t>
            </a:r>
            <a:endParaRPr lang="en-US" dirty="0" smtClean="0"/>
          </a:p>
          <a:p>
            <a:pPr rtl="1"/>
            <a:r>
              <a:rPr lang="ar-JO" b="1" dirty="0" smtClean="0"/>
              <a:t>فإذا لم نستخدم الأحماض الدهنية الحرة للطاقة فإننا نخزنها في الأماكن التي جميعنا يعرفها.</a:t>
            </a:r>
            <a:endParaRPr lang="en-US" dirty="0" smtClean="0"/>
          </a:p>
          <a:p>
            <a:pPr rtl="1"/>
            <a:r>
              <a:rPr lang="ar-JO" b="1" dirty="0" smtClean="0"/>
              <a:t>وعندما تبقى الأحماض الدهنية الحرة في الخلايا الدهنية فإنها تحب أن ترتبط مع بعضها البعض في مجموعات ثلاثية مكونة بذلك ثلاثي </a:t>
            </a:r>
            <a:r>
              <a:rPr lang="ar-JO" b="1" dirty="0" err="1" smtClean="0"/>
              <a:t>الجلسرين</a:t>
            </a:r>
            <a:r>
              <a:rPr lang="ar-JO" b="1" dirty="0" smtClean="0"/>
              <a:t>. فعند زيادة مخزوننا من الدهون فان بعض هذه الدهون (ثلاثي </a:t>
            </a:r>
            <a:r>
              <a:rPr lang="ar-JO" b="1" dirty="0" err="1" smtClean="0"/>
              <a:t>الجلسرين</a:t>
            </a:r>
            <a:r>
              <a:rPr lang="ar-JO" b="1" dirty="0" smtClean="0"/>
              <a:t>) تخرج إلى مجرى الدم. وحين يخبرك طبيبك أن مستوى ثلاثي </a:t>
            </a:r>
            <a:r>
              <a:rPr lang="ar-JO" b="1" dirty="0" err="1" smtClean="0"/>
              <a:t>الجلسرين</a:t>
            </a:r>
            <a:r>
              <a:rPr lang="ar-JO" b="1" dirty="0" smtClean="0"/>
              <a:t> مرتفع في دمك فهذه هي الطريقة الطبية المهذبة التي يخبرك بها انك أصبحت سمينا، أو في طريقك إلى السمنة، يقوم ثلاثي </a:t>
            </a:r>
            <a:r>
              <a:rPr lang="ar-JO" b="1" dirty="0" err="1" smtClean="0"/>
              <a:t>الجلسرين</a:t>
            </a:r>
            <a:r>
              <a:rPr lang="ar-JO" b="1" dirty="0" smtClean="0"/>
              <a:t> بعملين، أما أنه يبقى في أماكن تخزين الدهون أو انه يتفكك إلى أحماض </a:t>
            </a:r>
            <a:r>
              <a:rPr lang="ar-JO" b="1" dirty="0" err="1" smtClean="0"/>
              <a:t>دهنية</a:t>
            </a:r>
            <a:r>
              <a:rPr lang="ar-JO" b="1" dirty="0" smtClean="0"/>
              <a:t> لإمداد العضلات بالوقود. فإذا تعود جسمك على تحريك الدهون فان مخزونك من ثلاثي </a:t>
            </a:r>
            <a:r>
              <a:rPr lang="ar-JO" b="1" dirty="0" err="1" smtClean="0"/>
              <a:t>الجلسرين</a:t>
            </a:r>
            <a:r>
              <a:rPr lang="ar-JO" b="1" dirty="0" smtClean="0"/>
              <a:t> سوف ينخفض، ثم تصغر الأماكن التي </a:t>
            </a:r>
            <a:r>
              <a:rPr lang="ar-JO" b="1" dirty="0" err="1" smtClean="0"/>
              <a:t>تتخزن</a:t>
            </a:r>
            <a:r>
              <a:rPr lang="ar-JO" b="1" dirty="0" smtClean="0"/>
              <a:t> فيها الدهون.</a:t>
            </a:r>
            <a:endParaRPr lang="en-US" dirty="0" smtClean="0"/>
          </a:p>
          <a:p>
            <a:pPr rtl="1"/>
            <a:r>
              <a:rPr lang="ar-JO" b="1" dirty="0" smtClean="0"/>
              <a:t> </a:t>
            </a:r>
            <a:endParaRPr lang="en-US" dirty="0" smtClean="0"/>
          </a:p>
          <a:p>
            <a:pPr rtl="1"/>
            <a:r>
              <a:rPr lang="ar-JO" b="1" dirty="0" smtClean="0"/>
              <a:t> </a:t>
            </a:r>
            <a:endParaRPr lang="en-US" dirty="0" smtClean="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3-Mar-21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12</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42910" y="1071546"/>
            <a:ext cx="8072494" cy="3643338"/>
          </a:xfrm>
        </p:spPr>
        <p:txBody>
          <a:bodyPr>
            <a:noAutofit/>
          </a:bodyPr>
          <a:lstStyle/>
          <a:p>
            <a:pPr rtl="1"/>
            <a:r>
              <a:rPr lang="ar-JO" sz="2000" b="1" u="sng" dirty="0" err="1" smtClean="0"/>
              <a:t>الكوليسترول</a:t>
            </a:r>
            <a:endParaRPr lang="en-US" sz="2000" dirty="0" smtClean="0"/>
          </a:p>
          <a:p>
            <a:pPr rtl="1"/>
            <a:r>
              <a:rPr lang="ar-JO" sz="2000" b="1" dirty="0" smtClean="0"/>
              <a:t>   </a:t>
            </a:r>
            <a:r>
              <a:rPr lang="ar-JO" sz="2000" b="1" dirty="0" err="1" smtClean="0"/>
              <a:t>الكوليسترول</a:t>
            </a:r>
            <a:r>
              <a:rPr lang="ar-JO" sz="2000" b="1" dirty="0" smtClean="0"/>
              <a:t> هو مادة </a:t>
            </a:r>
            <a:r>
              <a:rPr lang="ar-JO" sz="2000" b="1" dirty="0" err="1" smtClean="0"/>
              <a:t>دهنية</a:t>
            </a:r>
            <a:r>
              <a:rPr lang="ar-JO" sz="2000" b="1" dirty="0" smtClean="0"/>
              <a:t> ليس بها سعرات حرارية، وتوجد في المنتجات الحيـوانية فقـط (اللحم، الدجاج، الأسماك، الجبن، البيض، الحليب) وتناول هذه الأغذية يؤدي إلى رفع مستوى </a:t>
            </a:r>
            <a:r>
              <a:rPr lang="ar-JO" sz="2000" b="1" dirty="0" err="1" smtClean="0"/>
              <a:t>الكوليسترول</a:t>
            </a:r>
            <a:r>
              <a:rPr lang="ar-JO" sz="2000" b="1" dirty="0" smtClean="0"/>
              <a:t> في الدم. ويوجد </a:t>
            </a:r>
            <a:r>
              <a:rPr lang="ar-JO" sz="2000" b="1" dirty="0" err="1" smtClean="0"/>
              <a:t>الكوليسترول</a:t>
            </a:r>
            <a:r>
              <a:rPr lang="ar-JO" sz="2000" b="1" dirty="0" smtClean="0"/>
              <a:t> في الجسم فانه يتحد مع بعض المواد مكونا ما يعرف </a:t>
            </a:r>
            <a:r>
              <a:rPr lang="ar-JO" sz="2000" b="1" dirty="0" err="1" smtClean="0"/>
              <a:t>بالليبيدات</a:t>
            </a:r>
            <a:r>
              <a:rPr lang="ar-JO" sz="2000" b="1" dirty="0" smtClean="0"/>
              <a:t> البروتينية (الدهون البروتينية). هناك نوعان من هذه </a:t>
            </a:r>
            <a:r>
              <a:rPr lang="ar-JO" sz="2000" b="1" dirty="0" err="1" smtClean="0"/>
              <a:t>الليبيدات</a:t>
            </a:r>
            <a:r>
              <a:rPr lang="ar-JO" sz="2000" b="1" dirty="0" smtClean="0"/>
              <a:t> وهي:</a:t>
            </a:r>
            <a:endParaRPr lang="en-US" sz="2000" dirty="0" smtClean="0"/>
          </a:p>
          <a:p>
            <a:pPr rtl="1"/>
            <a:r>
              <a:rPr lang="ar-JO" sz="2000" b="1" dirty="0" smtClean="0"/>
              <a:t>1 </a:t>
            </a:r>
            <a:r>
              <a:rPr lang="ar-JO" sz="2000" b="1" dirty="0" err="1" smtClean="0"/>
              <a:t>ـ</a:t>
            </a:r>
            <a:r>
              <a:rPr lang="ar-JO" sz="2000" b="1" dirty="0" smtClean="0"/>
              <a:t> </a:t>
            </a:r>
            <a:r>
              <a:rPr lang="ar-JO" sz="2000" b="1" dirty="0" err="1" smtClean="0"/>
              <a:t>الليبيدات</a:t>
            </a:r>
            <a:r>
              <a:rPr lang="ar-JO" sz="2000" b="1" dirty="0" smtClean="0"/>
              <a:t> ذات الكثافة المنخفضة التي تعرف بالعامية </a:t>
            </a:r>
            <a:r>
              <a:rPr lang="ar-JO" sz="2000" b="1" dirty="0" err="1" smtClean="0"/>
              <a:t>بالكوليسترول</a:t>
            </a:r>
            <a:r>
              <a:rPr lang="ar-JO" sz="2000" b="1" dirty="0" smtClean="0"/>
              <a:t> السيئ أو الخفيف.</a:t>
            </a:r>
            <a:endParaRPr lang="en-US" sz="2000" dirty="0" smtClean="0"/>
          </a:p>
          <a:p>
            <a:pPr rtl="1"/>
            <a:r>
              <a:rPr lang="ar-JO" sz="2000" b="1" dirty="0" smtClean="0"/>
              <a:t>2 </a:t>
            </a:r>
            <a:r>
              <a:rPr lang="ar-JO" sz="2000" b="1" dirty="0" err="1" smtClean="0"/>
              <a:t>ـ</a:t>
            </a:r>
            <a:r>
              <a:rPr lang="ar-JO" sz="2000" b="1" dirty="0" smtClean="0"/>
              <a:t> </a:t>
            </a:r>
            <a:r>
              <a:rPr lang="ar-JO" sz="2000" b="1" dirty="0" err="1" smtClean="0"/>
              <a:t>الليبيدات</a:t>
            </a:r>
            <a:r>
              <a:rPr lang="ar-JO" sz="2000" b="1" dirty="0" smtClean="0"/>
              <a:t> ذات الكثافة العالية  ويعرف بالعامية </a:t>
            </a:r>
            <a:r>
              <a:rPr lang="ar-JO" sz="2000" b="1" dirty="0" err="1" smtClean="0"/>
              <a:t>بالكوليسترول</a:t>
            </a:r>
            <a:r>
              <a:rPr lang="ar-JO" sz="2000" b="1" dirty="0" smtClean="0"/>
              <a:t> أو الثقيل.</a:t>
            </a:r>
            <a:endParaRPr lang="en-US" sz="2000" dirty="0" smtClean="0"/>
          </a:p>
          <a:p>
            <a:pPr rtl="1"/>
            <a:r>
              <a:rPr lang="ar-JO" sz="2000" b="1" dirty="0" smtClean="0"/>
              <a:t>  إذا احتوى الجسم على كميات كبيرة من </a:t>
            </a:r>
            <a:r>
              <a:rPr lang="ar-JO" sz="2000" b="1" dirty="0" err="1" smtClean="0"/>
              <a:t>الكوليسترول</a:t>
            </a:r>
            <a:r>
              <a:rPr lang="ar-JO" sz="2000" b="1" dirty="0" smtClean="0"/>
              <a:t> الخفيف فانه يلتصق بجدران الأوعية الدموية بالتدريج مؤديا إلى عرقلة حركة مرور الدم وتدفقه.</a:t>
            </a:r>
            <a:endParaRPr lang="en-US" sz="2000" dirty="0" smtClean="0"/>
          </a:p>
          <a:p>
            <a:pPr rtl="1"/>
            <a:endParaRPr lang="en-US" sz="2000" dirty="0"/>
          </a:p>
        </p:txBody>
      </p:sp>
      <p:sp>
        <p:nvSpPr>
          <p:cNvPr id="4" name="عنصر نائب للتاريخ 3"/>
          <p:cNvSpPr>
            <a:spLocks noGrp="1"/>
          </p:cNvSpPr>
          <p:nvPr>
            <p:ph type="dt" sz="half" idx="10"/>
          </p:nvPr>
        </p:nvSpPr>
        <p:spPr/>
        <p:txBody>
          <a:bodyPr/>
          <a:lstStyle/>
          <a:p>
            <a:fld id="{B02E0F1F-EDCA-46E7-8119-91E26A2CDF94}" type="datetime5">
              <a:rPr lang="en-US" smtClean="0"/>
              <a:pPr/>
              <a:t>3-Mar-21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14414" y="285728"/>
            <a:ext cx="7072362" cy="5072098"/>
          </a:xfrm>
        </p:spPr>
        <p:txBody>
          <a:bodyPr>
            <a:normAutofit/>
          </a:bodyPr>
          <a:lstStyle/>
          <a:p>
            <a:pPr rtl="1"/>
            <a:r>
              <a:rPr lang="ar-JO" b="1" dirty="0" smtClean="0"/>
              <a:t>   أما </a:t>
            </a:r>
            <a:r>
              <a:rPr lang="ar-JO" b="1" dirty="0" err="1" smtClean="0"/>
              <a:t>الكوليسترول</a:t>
            </a:r>
            <a:r>
              <a:rPr lang="ar-JO" b="1" dirty="0" smtClean="0"/>
              <a:t> الثقيل فانه يعمل كمنظف ومزيل في مجرى الدم فيؤدي إلى إزالة </a:t>
            </a:r>
            <a:r>
              <a:rPr lang="ar-JO" b="1" dirty="0" err="1" smtClean="0"/>
              <a:t>الكوليسترول</a:t>
            </a:r>
            <a:r>
              <a:rPr lang="ar-JO" b="1" dirty="0" smtClean="0"/>
              <a:t> الخفيف من جسمك. وكلما ارتفع مستوى </a:t>
            </a:r>
            <a:r>
              <a:rPr lang="ar-JO" b="1" dirty="0" err="1" smtClean="0"/>
              <a:t>الكوليسترول</a:t>
            </a:r>
            <a:r>
              <a:rPr lang="ar-JO" b="1" dirty="0" smtClean="0"/>
              <a:t> الثقيل كلما قل احتمال الإصابة بأمراض شرايين القلب. ولذلك فعند تعيين مستوى </a:t>
            </a:r>
            <a:r>
              <a:rPr lang="ar-JO" b="1" dirty="0" err="1" smtClean="0"/>
              <a:t>الكوليسترول</a:t>
            </a:r>
            <a:r>
              <a:rPr lang="ar-JO" b="1" dirty="0" smtClean="0"/>
              <a:t> في دمك لا تسال عن المجموع الكلي للكوليسترول (الذي يجب أن يكون اقل من 200 ملجم في كل 100 مل من الدم) ولكن أسال عن نسبة </a:t>
            </a:r>
            <a:r>
              <a:rPr lang="ar-JO" b="1" dirty="0" err="1" smtClean="0"/>
              <a:t>الكوليسترول</a:t>
            </a:r>
            <a:r>
              <a:rPr lang="ar-JO" b="1" dirty="0" smtClean="0"/>
              <a:t> الخفيف إلى الثقيل</a:t>
            </a:r>
            <a:endParaRPr lang="en-US" dirty="0" smtClean="0"/>
          </a:p>
          <a:p>
            <a:pPr rtl="1"/>
            <a:r>
              <a:rPr lang="ar-JO" b="1" dirty="0" smtClean="0"/>
              <a:t> </a:t>
            </a:r>
            <a:endParaRPr lang="en-US" dirty="0" smtClean="0"/>
          </a:p>
          <a:p>
            <a:pPr rtl="1"/>
            <a:endParaRPr lang="ar-SA" b="1" dirty="0" smtClean="0"/>
          </a:p>
        </p:txBody>
      </p:sp>
      <p:sp>
        <p:nvSpPr>
          <p:cNvPr id="4" name="عنصر نائب للتاريخ 3"/>
          <p:cNvSpPr>
            <a:spLocks noGrp="1"/>
          </p:cNvSpPr>
          <p:nvPr>
            <p:ph type="dt" sz="half" idx="10"/>
          </p:nvPr>
        </p:nvSpPr>
        <p:spPr/>
        <p:txBody>
          <a:bodyPr/>
          <a:lstStyle/>
          <a:p>
            <a:fld id="{2AB65A39-2287-42FF-B8D0-D8AF8CD5C095}" type="datetime5">
              <a:rPr lang="en-US" smtClean="0"/>
              <a:pPr/>
              <a:t>3-Mar-21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785794"/>
            <a:ext cx="7772400" cy="4025517"/>
          </a:xfrm>
        </p:spPr>
        <p:txBody>
          <a:bodyPr>
            <a:normAutofit fontScale="92500" lnSpcReduction="20000"/>
          </a:bodyPr>
          <a:lstStyle/>
          <a:p>
            <a:pPr rtl="1"/>
            <a:r>
              <a:rPr lang="ar-JO" b="1" dirty="0" smtClean="0"/>
              <a:t>  </a:t>
            </a:r>
            <a:r>
              <a:rPr lang="ar-JO" b="1" u="sng" dirty="0" smtClean="0"/>
              <a:t>مصادر الدهون والكولسترول</a:t>
            </a:r>
            <a:r>
              <a:rPr lang="en-US" b="1" u="sng" dirty="0" smtClean="0"/>
              <a:t>:</a:t>
            </a:r>
            <a:endParaRPr lang="en-US" dirty="0" smtClean="0"/>
          </a:p>
          <a:p>
            <a:pPr rtl="1"/>
            <a:r>
              <a:rPr lang="ar-JO" b="1" dirty="0" smtClean="0"/>
              <a:t>       تعتبر المنتجات الغذائية من مصدر حيواني مثل اللحوم الحمراء والدجاج </a:t>
            </a:r>
            <a:r>
              <a:rPr lang="ar-JO" b="1" dirty="0" err="1" smtClean="0"/>
              <a:t>و</a:t>
            </a:r>
            <a:r>
              <a:rPr lang="ar-JO" b="1" dirty="0" smtClean="0"/>
              <a:t> السمك </a:t>
            </a:r>
            <a:r>
              <a:rPr lang="ar-JO" b="1" dirty="0" err="1" smtClean="0"/>
              <a:t>و</a:t>
            </a:r>
            <a:r>
              <a:rPr lang="ar-JO" b="1" dirty="0" smtClean="0"/>
              <a:t> الحليب ومنتجاته </a:t>
            </a:r>
            <a:r>
              <a:rPr lang="ar-JO" b="1" dirty="0" err="1" smtClean="0"/>
              <a:t>و</a:t>
            </a:r>
            <a:r>
              <a:rPr lang="ar-JO" b="1" dirty="0" smtClean="0"/>
              <a:t> البيض هي المصدر </a:t>
            </a:r>
            <a:r>
              <a:rPr lang="ar-JO" b="1" dirty="0" err="1" smtClean="0"/>
              <a:t>الاساسي</a:t>
            </a:r>
            <a:r>
              <a:rPr lang="ar-JO" b="1" dirty="0" smtClean="0"/>
              <a:t> للدهون (58 % من الدهون الكلية المتناولة) والدهون المشبعة (75 % من الدهون المشبعة المتناولة). وفي هذه </a:t>
            </a:r>
            <a:r>
              <a:rPr lang="ar-JO" b="1" dirty="0" err="1" smtClean="0"/>
              <a:t>الايام</a:t>
            </a:r>
            <a:r>
              <a:rPr lang="ar-JO" b="1" dirty="0" smtClean="0"/>
              <a:t> ازداد الاعتماد على الزيوت النباتية مثل زيت فول </a:t>
            </a:r>
            <a:r>
              <a:rPr lang="ar-JO" b="1" dirty="0" err="1" smtClean="0"/>
              <a:t>الصويا</a:t>
            </a:r>
            <a:r>
              <a:rPr lang="ar-JO" b="1" dirty="0" smtClean="0"/>
              <a:t> وزيت دوار الشمس</a:t>
            </a:r>
            <a:r>
              <a:rPr lang="en-US" b="1" dirty="0" smtClean="0"/>
              <a:t> .....</a:t>
            </a:r>
            <a:endParaRPr lang="en-US" dirty="0" smtClean="0"/>
          </a:p>
          <a:p>
            <a:pPr rtl="1"/>
            <a:r>
              <a:rPr lang="ar-JO" b="1" dirty="0" err="1" smtClean="0"/>
              <a:t>وبالاضافة</a:t>
            </a:r>
            <a:r>
              <a:rPr lang="ar-JO" b="1" dirty="0" smtClean="0"/>
              <a:t> الى المصادر السابقة هناك </a:t>
            </a:r>
            <a:r>
              <a:rPr lang="ar-JO" b="1" dirty="0" err="1" smtClean="0"/>
              <a:t>المايونيز</a:t>
            </a:r>
            <a:r>
              <a:rPr lang="ar-JO" b="1" dirty="0" smtClean="0"/>
              <a:t>، </a:t>
            </a:r>
            <a:r>
              <a:rPr lang="ar-JO" b="1" dirty="0" err="1" smtClean="0"/>
              <a:t>الزبدة</a:t>
            </a:r>
            <a:r>
              <a:rPr lang="ar-JO" b="1" dirty="0" smtClean="0"/>
              <a:t>، السمنة، </a:t>
            </a:r>
            <a:r>
              <a:rPr lang="ar-JO" b="1" dirty="0" err="1" smtClean="0"/>
              <a:t>الاجبان</a:t>
            </a:r>
            <a:r>
              <a:rPr lang="ar-JO" b="1" dirty="0" smtClean="0"/>
              <a:t>، الفطائر </a:t>
            </a:r>
            <a:r>
              <a:rPr lang="ar-JO" b="1" dirty="0" err="1" smtClean="0"/>
              <a:t>والمعجنات</a:t>
            </a:r>
            <a:r>
              <a:rPr lang="ar-JO" b="1" dirty="0" smtClean="0"/>
              <a:t>، وبعض </a:t>
            </a:r>
            <a:r>
              <a:rPr lang="ar-JO" b="1" dirty="0" err="1" smtClean="0"/>
              <a:t>انواع</a:t>
            </a:r>
            <a:r>
              <a:rPr lang="ar-JO" b="1" dirty="0" smtClean="0"/>
              <a:t> </a:t>
            </a:r>
            <a:r>
              <a:rPr lang="ar-JO" b="1" dirty="0" err="1" smtClean="0"/>
              <a:t>الصلصات</a:t>
            </a:r>
            <a:r>
              <a:rPr lang="en-US" b="1" dirty="0" smtClean="0"/>
              <a:t>.</a:t>
            </a:r>
            <a:endParaRPr lang="en-US" dirty="0" smtClean="0"/>
          </a:p>
          <a:p>
            <a:pPr rtl="1"/>
            <a:r>
              <a:rPr lang="ar-JO" b="1" dirty="0" err="1" smtClean="0"/>
              <a:t>اما</a:t>
            </a:r>
            <a:r>
              <a:rPr lang="ar-JO" b="1" dirty="0" smtClean="0"/>
              <a:t> بالنسبة لمصادر الكولسترول، فهو موجود في جميع </a:t>
            </a:r>
            <a:r>
              <a:rPr lang="ar-JO" b="1" dirty="0" err="1" smtClean="0"/>
              <a:t>الاطعمة</a:t>
            </a:r>
            <a:r>
              <a:rPr lang="ar-JO" b="1" dirty="0" smtClean="0"/>
              <a:t> الحيوانية، ويكون موجودا بكميات كبيرة في </a:t>
            </a:r>
            <a:r>
              <a:rPr lang="ar-JO" b="1" dirty="0" err="1" smtClean="0"/>
              <a:t>الاعضاء</a:t>
            </a:r>
            <a:r>
              <a:rPr lang="ar-JO" b="1" dirty="0" smtClean="0"/>
              <a:t> الداخلية للحيوانات وفي صفار البيض. </a:t>
            </a:r>
            <a:r>
              <a:rPr lang="ar-JO" b="1" dirty="0" err="1" smtClean="0"/>
              <a:t>اما</a:t>
            </a:r>
            <a:r>
              <a:rPr lang="ar-JO" b="1" dirty="0" smtClean="0"/>
              <a:t> الزيوت والدهون النباتية فهي خالية من الكولسترول</a:t>
            </a:r>
            <a:r>
              <a:rPr lang="en-US" b="1" dirty="0" smtClean="0"/>
              <a:t>.</a:t>
            </a:r>
            <a:endParaRPr lang="en-US" dirty="0" smtClean="0"/>
          </a:p>
          <a:p>
            <a:pPr rtl="1"/>
            <a:r>
              <a:rPr lang="ar-JO" b="1" dirty="0" smtClean="0"/>
              <a:t> </a:t>
            </a:r>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928670"/>
            <a:ext cx="7772400" cy="3882641"/>
          </a:xfrm>
        </p:spPr>
        <p:txBody>
          <a:bodyPr>
            <a:normAutofit lnSpcReduction="10000"/>
          </a:bodyPr>
          <a:lstStyle/>
          <a:p>
            <a:pPr rtl="1"/>
            <a:r>
              <a:rPr lang="ar-JO" b="1" u="sng" dirty="0" smtClean="0"/>
              <a:t>علاقة الدهون والكولسترول بأمراض القلب التاجية</a:t>
            </a:r>
            <a:endParaRPr lang="en-US" dirty="0" smtClean="0"/>
          </a:p>
          <a:p>
            <a:pPr rtl="1"/>
            <a:r>
              <a:rPr lang="ar-JO" b="1" dirty="0" smtClean="0"/>
              <a:t>        لقد </a:t>
            </a:r>
            <a:r>
              <a:rPr lang="ar-JO" b="1" dirty="0" err="1" smtClean="0"/>
              <a:t>اصبح</a:t>
            </a:r>
            <a:r>
              <a:rPr lang="ar-JO" b="1" dirty="0" smtClean="0"/>
              <a:t> واضحا بما لا يدع مجالا للشك بأن زيادة كمية الدهون في الوجبات الغذائية المتناولة تعتبر عاملا مهما يؤثر في حدوث </a:t>
            </a:r>
            <a:r>
              <a:rPr lang="ar-JO" b="1" dirty="0" err="1" smtClean="0"/>
              <a:t>و</a:t>
            </a:r>
            <a:r>
              <a:rPr lang="ar-JO" b="1" dirty="0" smtClean="0"/>
              <a:t> تطور </a:t>
            </a:r>
            <a:r>
              <a:rPr lang="ar-JO" b="1" dirty="0" err="1" smtClean="0"/>
              <a:t>الامراض</a:t>
            </a:r>
            <a:r>
              <a:rPr lang="ar-JO" b="1" dirty="0" smtClean="0"/>
              <a:t> المزمنة. وتشير الدراسات الى ان </a:t>
            </a:r>
            <a:r>
              <a:rPr lang="ar-JO" b="1" dirty="0" err="1" smtClean="0"/>
              <a:t>الاحماض</a:t>
            </a:r>
            <a:r>
              <a:rPr lang="ar-JO" b="1" dirty="0" smtClean="0"/>
              <a:t> الدهنية المشبعة تلعب دورا مهما في رفع مستوى الكولسترول في الدم، مما يشكل خطرا يتمثل في </a:t>
            </a:r>
            <a:r>
              <a:rPr lang="ar-JO" b="1" dirty="0" err="1" smtClean="0"/>
              <a:t>الاصابة</a:t>
            </a:r>
            <a:r>
              <a:rPr lang="ar-JO" b="1" dirty="0" smtClean="0"/>
              <a:t> </a:t>
            </a:r>
            <a:r>
              <a:rPr lang="ar-JO" b="1" dirty="0" err="1" smtClean="0"/>
              <a:t>بامراض</a:t>
            </a:r>
            <a:r>
              <a:rPr lang="ar-JO" b="1" dirty="0" smtClean="0"/>
              <a:t> القلب التاجية. ان زيادة كمية الكولسترول في الدم تؤدي الى تراكمه على جدران </a:t>
            </a:r>
            <a:r>
              <a:rPr lang="ar-JO" b="1" dirty="0" err="1" smtClean="0"/>
              <a:t>الاوعية</a:t>
            </a:r>
            <a:r>
              <a:rPr lang="ar-JO" b="1" dirty="0" smtClean="0"/>
              <a:t> الدموية، ومع مرور الزمن يحدث تضيق </a:t>
            </a:r>
            <a:r>
              <a:rPr lang="ar-JO" b="1" dirty="0" err="1" smtClean="0"/>
              <a:t>للاوعية</a:t>
            </a:r>
            <a:r>
              <a:rPr lang="ar-JO" b="1" dirty="0" smtClean="0"/>
              <a:t> الدموية ينتج عنه تصلب الشرايين والذي يؤدي الى نقص في كمية الدم المتدفقة عبر </a:t>
            </a:r>
            <a:r>
              <a:rPr lang="ar-JO" b="1" dirty="0" err="1" smtClean="0"/>
              <a:t>الاوعية</a:t>
            </a:r>
            <a:r>
              <a:rPr lang="ar-JO" b="1" dirty="0" smtClean="0"/>
              <a:t> الدموية </a:t>
            </a:r>
            <a:endParaRPr lang="en-US" dirty="0" smtClean="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785794"/>
            <a:ext cx="7772400" cy="4025517"/>
          </a:xfrm>
        </p:spPr>
        <p:txBody>
          <a:bodyPr>
            <a:normAutofit fontScale="77500" lnSpcReduction="20000"/>
          </a:bodyPr>
          <a:lstStyle/>
          <a:p>
            <a:pPr rtl="1"/>
            <a:r>
              <a:rPr lang="ar-JO" b="1" dirty="0" smtClean="0"/>
              <a:t>ان الغذاء يعتبر احد العوامل المؤدية الى ارتفاع مستوى الكولسترول في الدم، ويعتقد العديد من الخبراء ان اثر الغذاء على ارتفاع مستوى </a:t>
            </a:r>
            <a:r>
              <a:rPr lang="ar-JO" b="1" dirty="0" err="1" smtClean="0"/>
              <a:t>الكوليسترول</a:t>
            </a:r>
            <a:r>
              <a:rPr lang="ar-JO" b="1" dirty="0" smtClean="0"/>
              <a:t> في الدم معقد، ويتجاوز مجرد محتوى </a:t>
            </a:r>
            <a:r>
              <a:rPr lang="ar-JO" b="1" dirty="0" err="1" smtClean="0"/>
              <a:t>الاغذية</a:t>
            </a:r>
            <a:r>
              <a:rPr lang="ar-JO" b="1" dirty="0" smtClean="0"/>
              <a:t> من </a:t>
            </a:r>
            <a:r>
              <a:rPr lang="ar-JO" b="1" dirty="0" err="1" smtClean="0"/>
              <a:t>الكوليسترول</a:t>
            </a:r>
            <a:r>
              <a:rPr lang="ar-JO" b="1" dirty="0" smtClean="0"/>
              <a:t> </a:t>
            </a:r>
            <a:r>
              <a:rPr lang="ar-JO" b="1" dirty="0" err="1" smtClean="0"/>
              <a:t>والاحماض</a:t>
            </a:r>
            <a:r>
              <a:rPr lang="ar-JO" b="1" dirty="0" smtClean="0"/>
              <a:t> الدهنية. ومن خلال التجارب </a:t>
            </a:r>
            <a:r>
              <a:rPr lang="ar-JO" b="1" dirty="0" err="1" smtClean="0"/>
              <a:t>السريرية</a:t>
            </a:r>
            <a:r>
              <a:rPr lang="ar-JO" b="1" dirty="0" smtClean="0"/>
              <a:t> تم اعتبار العوامل التالية كمتغيرات يمكنها ان تؤثر على اثر الحميات الغذائية على مستوى الكولسترول في الدم</a:t>
            </a:r>
            <a:r>
              <a:rPr lang="en-US" b="1" dirty="0" smtClean="0"/>
              <a:t>: </a:t>
            </a:r>
            <a:endParaRPr lang="en-US" dirty="0" smtClean="0"/>
          </a:p>
          <a:p>
            <a:pPr rtl="1"/>
            <a:r>
              <a:rPr lang="ar-JO" b="1" dirty="0" smtClean="0"/>
              <a:t>- العادات الغذائية </a:t>
            </a:r>
            <a:endParaRPr lang="en-US" dirty="0" smtClean="0"/>
          </a:p>
          <a:p>
            <a:pPr rtl="1"/>
            <a:r>
              <a:rPr lang="ar-JO" b="1" dirty="0" smtClean="0"/>
              <a:t>- درجة الاستجابة للحميات </a:t>
            </a:r>
            <a:endParaRPr lang="en-US" dirty="0" smtClean="0"/>
          </a:p>
          <a:p>
            <a:pPr rtl="1"/>
            <a:r>
              <a:rPr lang="ar-JO" b="1" dirty="0" smtClean="0"/>
              <a:t>- مستوى </a:t>
            </a:r>
            <a:r>
              <a:rPr lang="ar-JO" b="1" dirty="0" err="1" smtClean="0"/>
              <a:t>الكوليسترول</a:t>
            </a:r>
            <a:r>
              <a:rPr lang="ar-JO" b="1" dirty="0" smtClean="0"/>
              <a:t> </a:t>
            </a:r>
            <a:endParaRPr lang="en-US" dirty="0" smtClean="0"/>
          </a:p>
          <a:p>
            <a:pPr rtl="1"/>
            <a:r>
              <a:rPr lang="ar-JO" b="1" dirty="0" smtClean="0"/>
              <a:t>- مكونات الوجبة الغذائية </a:t>
            </a:r>
            <a:endParaRPr lang="en-US" dirty="0" smtClean="0"/>
          </a:p>
          <a:p>
            <a:pPr rtl="1"/>
            <a:r>
              <a:rPr lang="ar-JO" b="1" dirty="0" smtClean="0"/>
              <a:t>- وتلعب الوراثة لدى بعض </a:t>
            </a:r>
            <a:r>
              <a:rPr lang="ar-JO" b="1" dirty="0" err="1" smtClean="0"/>
              <a:t>الاشخاص</a:t>
            </a:r>
            <a:r>
              <a:rPr lang="ar-JO" b="1" dirty="0" smtClean="0"/>
              <a:t> دورا اكبر في التأثير على مستوى الكولسترول في الدم من الوجبات الغذائية المتناولة، بمعنى انه بغض </a:t>
            </a:r>
            <a:r>
              <a:rPr lang="ar-JO" b="1" dirty="0" err="1" smtClean="0"/>
              <a:t>النظرعن</a:t>
            </a:r>
            <a:r>
              <a:rPr lang="ar-JO" b="1" dirty="0" smtClean="0"/>
              <a:t> كمية الدهون والكولسترول الموجودة في الوجبات الغذائية المتناولة، فان </a:t>
            </a:r>
            <a:r>
              <a:rPr lang="ar-JO" b="1" dirty="0" err="1" smtClean="0"/>
              <a:t>اجسامهم</a:t>
            </a:r>
            <a:r>
              <a:rPr lang="ar-JO" b="1" dirty="0" smtClean="0"/>
              <a:t> ستنتج كميات عالية من الكولسترول يمكنها ان تتسبب في حدوث النوبات القلبية</a:t>
            </a:r>
            <a:r>
              <a:rPr lang="en-US" b="1" dirty="0" smtClean="0"/>
              <a:t>. </a:t>
            </a:r>
            <a:r>
              <a:rPr lang="ar-JO" b="1" dirty="0" smtClean="0"/>
              <a:t>وقد يستطيع العلماء في يوم من </a:t>
            </a:r>
            <a:r>
              <a:rPr lang="ar-JO" b="1" dirty="0" err="1" smtClean="0"/>
              <a:t>الايام</a:t>
            </a:r>
            <a:r>
              <a:rPr lang="ar-JO" b="1" dirty="0" smtClean="0"/>
              <a:t> تحديد </a:t>
            </a:r>
            <a:r>
              <a:rPr lang="ar-JO" b="1" dirty="0" err="1" smtClean="0"/>
              <a:t>الجين</a:t>
            </a:r>
            <a:r>
              <a:rPr lang="ar-JO" b="1" dirty="0" smtClean="0"/>
              <a:t> المسؤول عن </a:t>
            </a:r>
            <a:r>
              <a:rPr lang="ar-JO" b="1" dirty="0" err="1" smtClean="0"/>
              <a:t>انتاج</a:t>
            </a:r>
            <a:r>
              <a:rPr lang="ar-JO" b="1" dirty="0" smtClean="0"/>
              <a:t> الكولسترول بكميات كبيرة لدى هؤلاء </a:t>
            </a:r>
            <a:r>
              <a:rPr lang="ar-JO" b="1" dirty="0" err="1" smtClean="0"/>
              <a:t>الاشخاص</a:t>
            </a:r>
            <a:r>
              <a:rPr lang="en-US" b="1" dirty="0" smtClean="0"/>
              <a:t>.</a:t>
            </a:r>
            <a:endParaRPr lang="en-US" dirty="0" smtClean="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71480"/>
            <a:ext cx="7772400" cy="4239831"/>
          </a:xfrm>
        </p:spPr>
        <p:txBody>
          <a:bodyPr>
            <a:normAutofit fontScale="77500" lnSpcReduction="20000"/>
          </a:bodyPr>
          <a:lstStyle/>
          <a:p>
            <a:pPr rtl="1"/>
            <a:r>
              <a:rPr lang="ar-JO" b="1" dirty="0" smtClean="0"/>
              <a:t>ومن العوامل </a:t>
            </a:r>
            <a:r>
              <a:rPr lang="ar-JO" b="1" dirty="0" err="1" smtClean="0"/>
              <a:t>الاخرى</a:t>
            </a:r>
            <a:r>
              <a:rPr lang="ar-JO" b="1" dirty="0" smtClean="0"/>
              <a:t> التي تؤثر في مستوى الكولسترول في الدم والخارجة عن السيطرة </a:t>
            </a:r>
            <a:r>
              <a:rPr lang="ar-JO" b="1" dirty="0" err="1" smtClean="0"/>
              <a:t>ايضا</a:t>
            </a:r>
            <a:r>
              <a:rPr lang="en-US" b="1" dirty="0" smtClean="0"/>
              <a:t>:</a:t>
            </a:r>
            <a:endParaRPr lang="en-US" dirty="0" smtClean="0"/>
          </a:p>
          <a:p>
            <a:pPr rtl="1"/>
            <a:r>
              <a:rPr lang="ar-JO" b="1" dirty="0" smtClean="0"/>
              <a:t>1-العمر </a:t>
            </a:r>
            <a:endParaRPr lang="en-US" dirty="0" smtClean="0"/>
          </a:p>
          <a:p>
            <a:pPr rtl="1"/>
            <a:r>
              <a:rPr lang="ar-JO" b="1" dirty="0" smtClean="0"/>
              <a:t>2 – السلالة</a:t>
            </a:r>
            <a:endParaRPr lang="en-US" dirty="0" smtClean="0"/>
          </a:p>
          <a:p>
            <a:pPr rtl="1"/>
            <a:r>
              <a:rPr lang="ar-JO" b="1" dirty="0" smtClean="0"/>
              <a:t>3 </a:t>
            </a:r>
            <a:r>
              <a:rPr lang="ar-JO" b="1" dirty="0" smtClean="0"/>
              <a:t>– والجنس </a:t>
            </a:r>
            <a:endParaRPr lang="ar-SA" b="1" dirty="0" smtClean="0"/>
          </a:p>
          <a:p>
            <a:pPr rtl="1"/>
            <a:r>
              <a:rPr lang="ar-JO" b="1" dirty="0" smtClean="0"/>
              <a:t>ومع ذلك يوجد الكثير من العوامل التي نستطيع السيطرة عليها للتقليل من مستوى الكولسترول في الدم وللحماية من الكثير من </a:t>
            </a:r>
            <a:r>
              <a:rPr lang="ar-JO" b="1" dirty="0" err="1" smtClean="0"/>
              <a:t>امراض</a:t>
            </a:r>
            <a:r>
              <a:rPr lang="ar-JO" b="1" dirty="0" smtClean="0"/>
              <a:t> القلب مثل</a:t>
            </a:r>
            <a:r>
              <a:rPr lang="en-US" b="1" dirty="0" smtClean="0"/>
              <a:t>:</a:t>
            </a:r>
            <a:endParaRPr lang="en-US" dirty="0" smtClean="0"/>
          </a:p>
          <a:p>
            <a:pPr rtl="1"/>
            <a:r>
              <a:rPr lang="ar-JO" b="1" dirty="0" smtClean="0"/>
              <a:t>1- عدم تدخين السجائر </a:t>
            </a:r>
            <a:endParaRPr lang="en-US" dirty="0" smtClean="0"/>
          </a:p>
          <a:p>
            <a:pPr rtl="1"/>
            <a:r>
              <a:rPr lang="ar-JO" b="1" dirty="0" smtClean="0"/>
              <a:t>2- السيطرة على ارتفاع ضغط الدم </a:t>
            </a:r>
            <a:endParaRPr lang="en-US" dirty="0" smtClean="0"/>
          </a:p>
          <a:p>
            <a:pPr rtl="1"/>
            <a:r>
              <a:rPr lang="ar-JO" b="1" dirty="0" smtClean="0"/>
              <a:t>3- المحافظة على الوزن المناسب </a:t>
            </a:r>
            <a:endParaRPr lang="en-US" dirty="0" smtClean="0"/>
          </a:p>
          <a:p>
            <a:pPr rtl="1"/>
            <a:r>
              <a:rPr lang="ar-JO" b="1" dirty="0" smtClean="0"/>
              <a:t>4- المداومة على ممارسة بعض النشاطات الرياضية </a:t>
            </a:r>
            <a:endParaRPr lang="en-US" dirty="0" smtClean="0"/>
          </a:p>
          <a:p>
            <a:pPr rtl="1"/>
            <a:r>
              <a:rPr lang="ar-JO" b="1" dirty="0" smtClean="0"/>
              <a:t>5- السيطرة على الضغوطات العصبية </a:t>
            </a:r>
            <a:endParaRPr lang="en-US" dirty="0" smtClean="0"/>
          </a:p>
          <a:p>
            <a:pPr rtl="1"/>
            <a:r>
              <a:rPr lang="ar-JO" b="1" dirty="0" smtClean="0"/>
              <a:t>6- وللمصابين بالسكري، السيطرة على مستوى السكر في الدم مهمة جدا </a:t>
            </a:r>
            <a:endParaRPr lang="en-US" dirty="0" smtClean="0"/>
          </a:p>
          <a:p>
            <a:pPr rtl="1"/>
            <a:endParaRPr lang="en-US"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71480"/>
            <a:ext cx="7772400" cy="4239831"/>
          </a:xfrm>
        </p:spPr>
        <p:txBody>
          <a:bodyPr>
            <a:normAutofit fontScale="85000" lnSpcReduction="10000"/>
          </a:bodyPr>
          <a:lstStyle/>
          <a:p>
            <a:pPr rtl="1"/>
            <a:r>
              <a:rPr lang="ar-JO" b="1" dirty="0" smtClean="0"/>
              <a:t>يتنقل الكولسترول في الدم عن طريق مركبات تسمى البروتينات الدهنية (تتكون من بروتين ودهون) وهذه المركبات مهمة جدا حيث ان مستوى الكولسترول الكلي في الدم يعكس مستوى ثلاثة </a:t>
            </a:r>
            <a:r>
              <a:rPr lang="ar-JO" b="1" dirty="0" err="1" smtClean="0"/>
              <a:t>انواع</a:t>
            </a:r>
            <a:r>
              <a:rPr lang="ar-JO" b="1" dirty="0" smtClean="0"/>
              <a:t> من البروتينات الدهنية هي</a:t>
            </a:r>
            <a:r>
              <a:rPr lang="en-US" b="1" dirty="0" smtClean="0"/>
              <a:t> : </a:t>
            </a:r>
            <a:r>
              <a:rPr lang="ar-JO" b="1" dirty="0" smtClean="0"/>
              <a:t>البروتينات الدهنية المنخفضة جدا بالكثافة، البروتينات الدهنية منخفضة الكثافة وهذا النوع يرتبط بمعظم الكولسترول الموجود في الدم، </a:t>
            </a:r>
            <a:r>
              <a:rPr lang="ar-JO" b="1" dirty="0" err="1" smtClean="0"/>
              <a:t>واخيرا</a:t>
            </a:r>
            <a:r>
              <a:rPr lang="ar-JO" b="1" dirty="0" smtClean="0"/>
              <a:t> البروتينات الدهنية عالية الكثافة. </a:t>
            </a:r>
            <a:r>
              <a:rPr lang="ar-JO" b="1" dirty="0" err="1" smtClean="0"/>
              <a:t>واقد</a:t>
            </a:r>
            <a:r>
              <a:rPr lang="ar-JO" b="1" dirty="0" smtClean="0"/>
              <a:t> </a:t>
            </a:r>
            <a:r>
              <a:rPr lang="ar-JO" b="1" dirty="0" err="1" smtClean="0"/>
              <a:t>اصبح</a:t>
            </a:r>
            <a:r>
              <a:rPr lang="ar-JO" b="1" dirty="0" smtClean="0"/>
              <a:t> واضحا ان البروتينات منخفضة الكثافة هي </a:t>
            </a:r>
            <a:r>
              <a:rPr lang="ar-JO" b="1" dirty="0" err="1" smtClean="0"/>
              <a:t>المسؤولة</a:t>
            </a:r>
            <a:r>
              <a:rPr lang="ar-JO" b="1" dirty="0" smtClean="0"/>
              <a:t> عن ترسب الكولسترول على جدران </a:t>
            </a:r>
            <a:r>
              <a:rPr lang="ar-JO" b="1" dirty="0" err="1" smtClean="0"/>
              <a:t>الاوعية</a:t>
            </a:r>
            <a:r>
              <a:rPr lang="ar-JO" b="1" dirty="0" smtClean="0"/>
              <a:t> الدموية</a:t>
            </a:r>
            <a:r>
              <a:rPr lang="en-US" b="1" dirty="0" smtClean="0"/>
              <a:t>.</a:t>
            </a:r>
            <a:endParaRPr lang="en-US" dirty="0" smtClean="0"/>
          </a:p>
          <a:p>
            <a:pPr rtl="1"/>
            <a:r>
              <a:rPr lang="ar-JO" b="1" dirty="0" smtClean="0"/>
              <a:t>وعلى العكس من البروتينات الدهنية منخفضة الكثافة، تعتبر البروتينات الدهنية عالية الكثافة مفيدة جدا، حيث تدل الدراسات الى انه كلما زادت كمية هذا النوع من البروتينات في الدم كلما قلت فرص </a:t>
            </a:r>
            <a:r>
              <a:rPr lang="ar-JO" b="1" dirty="0" err="1" smtClean="0"/>
              <a:t>الاصابة</a:t>
            </a:r>
            <a:r>
              <a:rPr lang="ar-JO" b="1" dirty="0" smtClean="0"/>
              <a:t> </a:t>
            </a:r>
            <a:r>
              <a:rPr lang="ar-JO" b="1" dirty="0" err="1" smtClean="0"/>
              <a:t>بامراض</a:t>
            </a:r>
            <a:r>
              <a:rPr lang="ar-JO" b="1" dirty="0" smtClean="0"/>
              <a:t> القلب التاجية. وتعمل البروتينات الدهنية عالية الكثافة على نقل الكولسترول من الدم الى الكبد حيث يتم هناك تحطيم الكولسترول </a:t>
            </a:r>
            <a:r>
              <a:rPr lang="ar-JO" b="1" dirty="0" err="1" smtClean="0"/>
              <a:t>واخراجه</a:t>
            </a:r>
            <a:r>
              <a:rPr lang="ar-JO" b="1" dirty="0" smtClean="0"/>
              <a:t> مع العصارة التي تفرزها المرارة</a:t>
            </a:r>
            <a:r>
              <a:rPr lang="en-US" b="1" dirty="0" smtClean="0"/>
              <a:t>.</a:t>
            </a:r>
            <a:endParaRPr lang="en-US"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71480"/>
            <a:ext cx="7772400" cy="4239831"/>
          </a:xfrm>
        </p:spPr>
        <p:txBody>
          <a:bodyPr>
            <a:normAutofit fontScale="70000" lnSpcReduction="20000"/>
          </a:bodyPr>
          <a:lstStyle/>
          <a:p>
            <a:pPr rtl="1"/>
            <a:r>
              <a:rPr lang="ar-JO" b="1" dirty="0" smtClean="0"/>
              <a:t>ويعتبر تركيز البروتينات الدهنية منخفضة الكثافة، هي المعبر </a:t>
            </a:r>
            <a:r>
              <a:rPr lang="ar-JO" b="1" dirty="0" err="1" smtClean="0"/>
              <a:t>الاساسي</a:t>
            </a:r>
            <a:r>
              <a:rPr lang="ar-JO" b="1" dirty="0" smtClean="0"/>
              <a:t> عن تركيز الكولسترول الفعلي، ولكن بما ان معظم الكولسترول الموجود في الدم مرتبط مع البروتينات الدهنية منخفضة الكثافة، يمكننا ان نعتبر ان التركيز الكلي للكولسترول، معبر عن التركيز الفعلي للكولسترول</a:t>
            </a:r>
            <a:r>
              <a:rPr lang="en-US" b="1" dirty="0" smtClean="0"/>
              <a:t>.</a:t>
            </a:r>
            <a:endParaRPr lang="en-US" dirty="0" smtClean="0"/>
          </a:p>
          <a:p>
            <a:pPr rtl="1"/>
            <a:r>
              <a:rPr lang="ar-JO" b="1" dirty="0" smtClean="0"/>
              <a:t>ويتراوح التركيز الطبيعي للكولسترول في الدم من 150 الى 200 ملغم لكل 100 مل </a:t>
            </a:r>
            <a:r>
              <a:rPr lang="ar-JO" b="1" dirty="0" err="1" smtClean="0"/>
              <a:t>ليلتر</a:t>
            </a:r>
            <a:r>
              <a:rPr lang="ar-JO" b="1" dirty="0" smtClean="0"/>
              <a:t>، ومع تقدم السن فانه قد يرتفع الى 300 ملغم او </a:t>
            </a:r>
            <a:r>
              <a:rPr lang="ar-JO" b="1" dirty="0" err="1" smtClean="0"/>
              <a:t>اكثر</a:t>
            </a:r>
            <a:r>
              <a:rPr lang="ar-JO" b="1" dirty="0" smtClean="0"/>
              <a:t>، ويمكن القول انه اذا تجاوز مستوى الكولسترول 225 ملغم فان الفرصة </a:t>
            </a:r>
            <a:r>
              <a:rPr lang="ar-JO" b="1" dirty="0" err="1" smtClean="0"/>
              <a:t>للاصابة</a:t>
            </a:r>
            <a:r>
              <a:rPr lang="ar-JO" b="1" dirty="0" smtClean="0"/>
              <a:t> </a:t>
            </a:r>
            <a:r>
              <a:rPr lang="ar-JO" b="1" dirty="0" err="1" smtClean="0"/>
              <a:t>بامراض</a:t>
            </a:r>
            <a:r>
              <a:rPr lang="ar-JO" b="1" dirty="0" smtClean="0"/>
              <a:t> القلب سوف تزداد</a:t>
            </a:r>
            <a:r>
              <a:rPr lang="en-US" b="1" dirty="0" smtClean="0"/>
              <a:t>. </a:t>
            </a:r>
            <a:endParaRPr lang="en-US" dirty="0" smtClean="0"/>
          </a:p>
          <a:p>
            <a:pPr rtl="1"/>
            <a:r>
              <a:rPr lang="ar-JO" b="1" dirty="0" smtClean="0"/>
              <a:t>وكعلاج لارتفاع مستوى الكولسترول في الدم، ينصح الخبراء الى اللجوء الى الحميات الغذائية والمصممة لتقليل تناول الدهون المشبعة والكولسترول </a:t>
            </a:r>
            <a:r>
              <a:rPr lang="ar-JO" b="1" dirty="0" err="1" smtClean="0"/>
              <a:t>بالاضافة</a:t>
            </a:r>
            <a:r>
              <a:rPr lang="ar-JO" b="1" dirty="0" smtClean="0"/>
              <a:t> الى تخفيض الوزن لمن يعانون من الوزن الزائد</a:t>
            </a:r>
            <a:r>
              <a:rPr lang="en-US" b="1" dirty="0" smtClean="0"/>
              <a:t>.</a:t>
            </a:r>
            <a:endParaRPr lang="en-US" dirty="0" smtClean="0"/>
          </a:p>
          <a:p>
            <a:pPr rtl="1"/>
            <a:r>
              <a:rPr lang="ar-JO" b="1" dirty="0" smtClean="0"/>
              <a:t>ويقترح في بداية تنفيذ برنامج الحمية الغذائية ان لا تتجاوز كمية الدهون </a:t>
            </a:r>
            <a:r>
              <a:rPr lang="ar-JO" b="1" dirty="0" err="1" smtClean="0"/>
              <a:t>اكثر</a:t>
            </a:r>
            <a:r>
              <a:rPr lang="ar-JO" b="1" dirty="0" smtClean="0"/>
              <a:t> من 30% من الطاقة الكلية، وان لا تتجاوز الدهون المشبعة </a:t>
            </a:r>
            <a:r>
              <a:rPr lang="ar-JO" b="1" dirty="0" err="1" smtClean="0"/>
              <a:t>اكثر</a:t>
            </a:r>
            <a:r>
              <a:rPr lang="ar-JO" b="1" dirty="0" smtClean="0"/>
              <a:t> من 10 % من الطاقة الكلية، وان لا يتجاوز الكولسترول 300 ملغم في اليوم</a:t>
            </a:r>
            <a:r>
              <a:rPr lang="en-US" b="1" dirty="0" smtClean="0"/>
              <a:t>. </a:t>
            </a:r>
            <a:endParaRPr lang="en-US" dirty="0" smtClean="0"/>
          </a:p>
          <a:p>
            <a:pPr rtl="1"/>
            <a:r>
              <a:rPr lang="ar-JO" b="1" dirty="0" smtClean="0"/>
              <a:t>اذا لم ينجح البرنامج السابق خلال ستة </a:t>
            </a:r>
            <a:r>
              <a:rPr lang="ar-JO" b="1" dirty="0" err="1" smtClean="0"/>
              <a:t>اشهر</a:t>
            </a:r>
            <a:r>
              <a:rPr lang="ar-JO" b="1" dirty="0" smtClean="0"/>
              <a:t> في تخفيض مستوى الكولسترول في الدم، يتم تخفيض الدهون بمقدار اكبر، والدهون المشبعة الى 7% من الطاقة الكلية والكولسترول الى 200 ملغم او اقل يوميا. </a:t>
            </a:r>
            <a:r>
              <a:rPr lang="ar-JO" b="1" dirty="0" err="1" smtClean="0"/>
              <a:t>واذا</a:t>
            </a:r>
            <a:r>
              <a:rPr lang="ar-JO" b="1" dirty="0" smtClean="0"/>
              <a:t> لم ينخفض مستوى الكولسترول بالحمية الغذائية، يتم العلاج </a:t>
            </a:r>
            <a:r>
              <a:rPr lang="ar-JO" b="1" dirty="0" err="1" smtClean="0"/>
              <a:t>بالادوية</a:t>
            </a:r>
            <a:r>
              <a:rPr lang="ar-JO" b="1" dirty="0" smtClean="0"/>
              <a:t> </a:t>
            </a:r>
            <a:r>
              <a:rPr lang="ar-JO" b="1" dirty="0" err="1" smtClean="0"/>
              <a:t>بالاضافة</a:t>
            </a:r>
            <a:r>
              <a:rPr lang="ar-JO" b="1" dirty="0" smtClean="0"/>
              <a:t> الى الاستمرار بالحمية الغذائية</a:t>
            </a:r>
            <a:r>
              <a:rPr lang="en-US" b="1" dirty="0" smtClean="0"/>
              <a:t>.</a:t>
            </a:r>
            <a:endParaRPr lang="en-US" dirty="0" smtClean="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357</TotalTime>
  <Words>916</Words>
  <Application>Microsoft Office PowerPoint</Application>
  <PresentationFormat>عرض على الشاشة (3:4)‏</PresentationFormat>
  <Paragraphs>81</Paragraphs>
  <Slides>12</Slides>
  <Notes>0</Notes>
  <HiddenSlides>0</HiddenSlides>
  <MMClips>0</MMClips>
  <ScaleCrop>false</ScaleCrop>
  <HeadingPairs>
    <vt:vector size="4" baseType="variant">
      <vt:variant>
        <vt:lpstr>سمة</vt:lpstr>
      </vt:variant>
      <vt:variant>
        <vt:i4>1</vt:i4>
      </vt:variant>
      <vt:variant>
        <vt:lpstr>عناوين الشرائح</vt:lpstr>
      </vt:variant>
      <vt:variant>
        <vt:i4>12</vt:i4>
      </vt:variant>
    </vt:vector>
  </HeadingPairs>
  <TitlesOfParts>
    <vt:vector size="13" baseType="lpstr">
      <vt:lpstr>Concourse</vt:lpstr>
      <vt:lpstr>الدهون...3/الكولسترول </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vector>
  </TitlesOfParts>
  <Company>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almanar</cp:lastModifiedBy>
  <cp:revision>96</cp:revision>
  <dcterms:created xsi:type="dcterms:W3CDTF">2017-10-26T15:09:56Z</dcterms:created>
  <dcterms:modified xsi:type="dcterms:W3CDTF">2021-03-03T11:32:21Z</dcterms:modified>
</cp:coreProperties>
</file>