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439" r:id="rId2"/>
    <p:sldId id="349" r:id="rId3"/>
    <p:sldId id="351" r:id="rId4"/>
    <p:sldId id="407" r:id="rId5"/>
    <p:sldId id="408" r:id="rId6"/>
    <p:sldId id="409" r:id="rId7"/>
    <p:sldId id="354" r:id="rId8"/>
    <p:sldId id="410" r:id="rId9"/>
    <p:sldId id="411" r:id="rId10"/>
    <p:sldId id="413" r:id="rId11"/>
    <p:sldId id="414" r:id="rId12"/>
    <p:sldId id="415" r:id="rId13"/>
    <p:sldId id="416" r:id="rId14"/>
    <p:sldId id="417" r:id="rId15"/>
    <p:sldId id="418" r:id="rId16"/>
    <p:sldId id="419" r:id="rId17"/>
    <p:sldId id="420" r:id="rId18"/>
    <p:sldId id="421" r:id="rId19"/>
    <p:sldId id="422" r:id="rId20"/>
    <p:sldId id="423" r:id="rId21"/>
    <p:sldId id="424" r:id="rId22"/>
    <p:sldId id="425" r:id="rId23"/>
    <p:sldId id="426" r:id="rId24"/>
    <p:sldId id="427" r:id="rId25"/>
    <p:sldId id="428" r:id="rId26"/>
    <p:sldId id="429" r:id="rId27"/>
    <p:sldId id="430" r:id="rId28"/>
    <p:sldId id="431" r:id="rId29"/>
    <p:sldId id="432" r:id="rId30"/>
    <p:sldId id="433" r:id="rId31"/>
    <p:sldId id="440" r:id="rId32"/>
    <p:sldId id="434" r:id="rId33"/>
    <p:sldId id="435" r:id="rId34"/>
    <p:sldId id="436" r:id="rId35"/>
    <p:sldId id="437" r:id="rId36"/>
    <p:sldId id="438" r:id="rId37"/>
    <p:sldId id="395" r:id="rId38"/>
    <p:sldId id="397" r:id="rId39"/>
    <p:sldId id="399" r:id="rId40"/>
    <p:sldId id="401" r:id="rId41"/>
    <p:sldId id="403" r:id="rId42"/>
    <p:sldId id="406"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06" autoAdjust="0"/>
    <p:restoredTop sz="96144" autoAdjust="0"/>
  </p:normalViewPr>
  <p:slideViewPr>
    <p:cSldViewPr>
      <p:cViewPr varScale="1">
        <p:scale>
          <a:sx n="103" d="100"/>
          <a:sy n="103" d="100"/>
        </p:scale>
        <p:origin x="1422" y="114"/>
      </p:cViewPr>
      <p:guideLst>
        <p:guide orient="horz" pos="2160"/>
        <p:guide pos="2880"/>
      </p:guideLst>
    </p:cSldViewPr>
  </p:slideViewPr>
  <p:outlineViewPr>
    <p:cViewPr>
      <p:scale>
        <a:sx n="33" d="100"/>
        <a:sy n="33" d="100"/>
      </p:scale>
      <p:origin x="0" y="17652"/>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12/6/2023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12/6/2023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549718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Source: </a:t>
            </a:r>
            <a:r>
              <a:rPr lang="en-US" sz="1200" kern="1200" dirty="0">
                <a:solidFill>
                  <a:schemeClr val="tx1"/>
                </a:solidFill>
                <a:effectLst/>
                <a:latin typeface="+mn-lt"/>
                <a:ea typeface="+mn-ea"/>
                <a:cs typeface="+mn-cs"/>
              </a:rPr>
              <a:t>Based on P. G. Clampitt, </a:t>
            </a:r>
            <a:r>
              <a:rPr lang="en-US" sz="1200" i="1" kern="1200" dirty="0">
                <a:solidFill>
                  <a:schemeClr val="tx1"/>
                </a:solidFill>
                <a:effectLst/>
                <a:latin typeface="+mn-lt"/>
                <a:ea typeface="+mn-ea"/>
                <a:cs typeface="+mn-cs"/>
              </a:rPr>
              <a:t>Communicating for Managerial Effectiveness </a:t>
            </a:r>
            <a:r>
              <a:rPr lang="en-US" sz="1200" kern="1200" dirty="0">
                <a:solidFill>
                  <a:schemeClr val="tx1"/>
                </a:solidFill>
                <a:effectLst/>
                <a:latin typeface="+mn-lt"/>
                <a:ea typeface="+mn-ea"/>
                <a:cs typeface="+mn-cs"/>
              </a:rPr>
              <a:t>(Newbury Park, CA: Sage Publications, 1991), p. 136.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7967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Source: </a:t>
            </a:r>
            <a:r>
              <a:rPr lang="en-US" sz="1200" kern="1200" dirty="0">
                <a:solidFill>
                  <a:schemeClr val="tx1"/>
                </a:solidFill>
                <a:effectLst/>
                <a:latin typeface="+mn-lt"/>
                <a:ea typeface="+mn-ea"/>
                <a:cs typeface="+mn-cs"/>
              </a:rPr>
              <a:t>Based on P. G. Clampitt, </a:t>
            </a:r>
            <a:r>
              <a:rPr lang="en-US" sz="1200" i="1" kern="1200" dirty="0">
                <a:solidFill>
                  <a:schemeClr val="tx1"/>
                </a:solidFill>
                <a:effectLst/>
                <a:latin typeface="+mn-lt"/>
                <a:ea typeface="+mn-ea"/>
                <a:cs typeface="+mn-cs"/>
              </a:rPr>
              <a:t>Communicating for Managerial Effectiveness </a:t>
            </a:r>
            <a:r>
              <a:rPr lang="en-US" sz="1200" kern="1200" dirty="0">
                <a:solidFill>
                  <a:schemeClr val="tx1"/>
                </a:solidFill>
                <a:effectLst/>
                <a:latin typeface="+mn-lt"/>
                <a:ea typeface="+mn-ea"/>
                <a:cs typeface="+mn-cs"/>
              </a:rPr>
              <a:t>(Newbury Park, CA: Sage Publications, 1991), p. 136.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1293703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Let’s look at barriers to effective communication:</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It’s not possible to fully read and respond to each message without facing </a:t>
            </a:r>
            <a:r>
              <a:rPr lang="en-US" b="1" dirty="0">
                <a:cs typeface="Arial" charset="0"/>
              </a:rPr>
              <a:t>information overload</a:t>
            </a:r>
            <a:r>
              <a:rPr lang="en-US" dirty="0">
                <a:cs typeface="Arial" charset="0"/>
              </a:rPr>
              <a:t>, which is when information exceeds our processing capacity. Today’s employees frequently complain of information overload. Statistics show that 87 percent of employees use e-mail and that the average business e-mail user devotes 107 minutes a day to e-mail—about 25 percent of the workday.</a:t>
            </a:r>
          </a:p>
          <a:p>
            <a:pPr eaLnBrk="1" hangingPunct="1"/>
            <a:endParaRPr lang="en-US" b="1" dirty="0">
              <a:cs typeface="Arial" charset="0"/>
            </a:endParaRPr>
          </a:p>
          <a:p>
            <a:pPr eaLnBrk="1" hangingPunct="1"/>
            <a:r>
              <a:rPr lang="en-US" b="1" dirty="0">
                <a:cs typeface="Arial" charset="0"/>
              </a:rPr>
              <a:t>Filtering </a:t>
            </a:r>
            <a:r>
              <a:rPr lang="en-US" dirty="0">
                <a:cs typeface="Arial" charset="0"/>
              </a:rPr>
              <a:t>is the deliberate manipulation of information to make it appear more favorable to the receiver. For example, when a person tells his or her manager what the manager wants to hear, information is being filtered. Or if information being communicated up through organizational levels is condensed by senders, that’s filtering.</a:t>
            </a:r>
          </a:p>
          <a:p>
            <a:pPr eaLnBrk="1" hangingPunct="1"/>
            <a:endParaRPr lang="en-US" dirty="0">
              <a:cs typeface="Arial" charset="0"/>
            </a:endParaRPr>
          </a:p>
          <a:p>
            <a:pPr eaLnBrk="1" hangingPunct="1"/>
            <a:r>
              <a:rPr lang="en-US" dirty="0">
                <a:cs typeface="Arial" charset="0"/>
              </a:rPr>
              <a:t>In an organization, employees come from diverse backgrounds and have different patterns of speech. Even employees who work for the same organization but in different departments often have different </a:t>
            </a:r>
            <a:r>
              <a:rPr lang="en-US" b="1" dirty="0">
                <a:cs typeface="Arial" charset="0"/>
              </a:rPr>
              <a:t>jargon</a:t>
            </a:r>
            <a:r>
              <a:rPr lang="en-US" dirty="0">
                <a:cs typeface="Arial" charset="0"/>
              </a:rPr>
              <a:t>—specialized terminology or technical language that members of a group use to communicate among themselves.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1887481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Many communication problems are directly attributed to misunderstanding and inaccuracies. These problems are less likely to occur if the manager gets feedback, both verbal and nonverbal. A manager can ask questions about a message to determine whether it was received</a:t>
            </a:r>
            <a:r>
              <a:rPr lang="en-US" baseline="0" dirty="0">
                <a:cs typeface="Arial" charset="0"/>
              </a:rPr>
              <a:t> </a:t>
            </a:r>
            <a:r>
              <a:rPr lang="en-US" dirty="0">
                <a:cs typeface="Arial" charset="0"/>
              </a:rPr>
              <a:t>and understood as intended.</a:t>
            </a:r>
          </a:p>
          <a:p>
            <a:pPr eaLnBrk="1" hangingPunct="1"/>
            <a:endParaRPr lang="en-US" dirty="0">
              <a:cs typeface="Arial" charset="0"/>
            </a:endParaRPr>
          </a:p>
          <a:p>
            <a:pPr eaLnBrk="1" hangingPunct="1"/>
            <a:r>
              <a:rPr lang="en-US" dirty="0">
                <a:cs typeface="Arial" charset="0"/>
              </a:rPr>
              <a:t>Because language can be a barrier, managers should consider the audience to whom the message is directed and tailor the language to them. Remember, effective communication is achieved when a message is both received and </a:t>
            </a:r>
            <a:r>
              <a:rPr lang="en-US" i="1" dirty="0">
                <a:cs typeface="Arial" charset="0"/>
              </a:rPr>
              <a:t>understood.</a:t>
            </a:r>
            <a:endParaRPr lang="en-US" dirty="0">
              <a:cs typeface="Arial" charset="0"/>
            </a:endParaRPr>
          </a:p>
          <a:p>
            <a:pPr eaLnBrk="1" hangingPunct="1"/>
            <a:endParaRPr lang="en-US" dirty="0">
              <a:cs typeface="Arial" charset="0"/>
            </a:endParaRPr>
          </a:p>
          <a:p>
            <a:pPr eaLnBrk="1" hangingPunct="1"/>
            <a:r>
              <a:rPr lang="en-US" dirty="0">
                <a:cs typeface="Arial" charset="0"/>
              </a:rPr>
              <a:t>Many of us are poor listeners. Why? Because it’s difficult, and most of us would rather do the talking. Listening, in fact, is often more tiring than talking. Unlike hearing, </a:t>
            </a:r>
            <a:r>
              <a:rPr lang="en-US" b="1" dirty="0">
                <a:cs typeface="Arial" charset="0"/>
              </a:rPr>
              <a:t>active listening</a:t>
            </a:r>
            <a:r>
              <a:rPr lang="en-US" dirty="0">
                <a:cs typeface="Arial" charset="0"/>
              </a:rPr>
              <a:t>, which is listening for full meaning without making premature judgments or interpretations, demands total concentration.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1881473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Sources: </a:t>
            </a:r>
            <a:r>
              <a:rPr lang="en-US" sz="1200" kern="1200" dirty="0">
                <a:solidFill>
                  <a:schemeClr val="tx1"/>
                </a:solidFill>
                <a:effectLst/>
                <a:latin typeface="+mn-lt"/>
                <a:ea typeface="+mn-ea"/>
                <a:cs typeface="+mn-cs"/>
              </a:rPr>
              <a:t>Based on J. V. Thill and C. L. Bovee, </a:t>
            </a:r>
            <a:r>
              <a:rPr lang="en-US" sz="1200" i="1" kern="1200" dirty="0">
                <a:solidFill>
                  <a:schemeClr val="tx1"/>
                </a:solidFill>
                <a:effectLst/>
                <a:latin typeface="+mn-lt"/>
                <a:ea typeface="+mn-ea"/>
                <a:cs typeface="+mn-cs"/>
              </a:rPr>
              <a:t>Excellence in Business Communication, </a:t>
            </a:r>
            <a:r>
              <a:rPr lang="en-US" sz="1200" kern="1200" dirty="0">
                <a:solidFill>
                  <a:schemeClr val="tx1"/>
                </a:solidFill>
                <a:effectLst/>
                <a:latin typeface="+mn-lt"/>
                <a:ea typeface="+mn-ea"/>
                <a:cs typeface="+mn-cs"/>
              </a:rPr>
              <a:t>9th ed. (Upper Saddle River, NJ: Prentice Hall, 2011), pp. 48–49; and S. P. Robbins and P. L. Hunsaker, </a:t>
            </a:r>
            <a:r>
              <a:rPr lang="en-US" sz="1200" i="1" kern="1200" dirty="0">
                <a:solidFill>
                  <a:schemeClr val="tx1"/>
                </a:solidFill>
                <a:effectLst/>
                <a:latin typeface="+mn-lt"/>
                <a:ea typeface="+mn-ea"/>
                <a:cs typeface="+mn-cs"/>
              </a:rPr>
              <a:t>Training in Interpersonal Skills, </a:t>
            </a:r>
            <a:r>
              <a:rPr lang="en-US" sz="1200" kern="1200" dirty="0">
                <a:solidFill>
                  <a:schemeClr val="tx1"/>
                </a:solidFill>
                <a:effectLst/>
                <a:latin typeface="+mn-lt"/>
                <a:ea typeface="+mn-ea"/>
                <a:cs typeface="+mn-cs"/>
              </a:rPr>
              <a:t>5th ed. (Upper Saddle River, NJ: Prentice Hall, 2009), pp. 90–92.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257591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Communication within an organization is described as formal or informal. </a:t>
            </a:r>
            <a:r>
              <a:rPr lang="en-US" b="1" dirty="0">
                <a:cs typeface="Arial" charset="0"/>
              </a:rPr>
              <a:t>Formal communication </a:t>
            </a:r>
            <a:r>
              <a:rPr lang="en-US" dirty="0">
                <a:cs typeface="Arial" charset="0"/>
              </a:rPr>
              <a:t>refers to communication that takes place within prescribed organizational work arrangements. For example, when a manager asks an employee to complete a task, that’s formal communication.</a:t>
            </a:r>
          </a:p>
          <a:p>
            <a:pPr eaLnBrk="1" hangingPunct="1"/>
            <a:endParaRPr lang="en-US" dirty="0">
              <a:cs typeface="Arial" charset="0"/>
            </a:endParaRPr>
          </a:p>
          <a:p>
            <a:pPr eaLnBrk="1" hangingPunct="1"/>
            <a:r>
              <a:rPr lang="en-US" b="1" dirty="0">
                <a:cs typeface="Arial" charset="0"/>
              </a:rPr>
              <a:t>Informal communication </a:t>
            </a:r>
            <a:r>
              <a:rPr lang="en-US" dirty="0">
                <a:cs typeface="Arial" charset="0"/>
              </a:rPr>
              <a:t>is organizational communication not defined by the organization’s structural hierarchy. When employees talk with each other in the lunch room, as they pass in hallways, or as they’re working out at the company wellness facility, they engage in informal communication. Employees form friendships and communicate with each other. The informal communication system fulfills two purposes</a:t>
            </a:r>
            <a:r>
              <a:rPr lang="en-US" baseline="0" dirty="0">
                <a:cs typeface="Arial" charset="0"/>
              </a:rPr>
              <a:t> </a:t>
            </a:r>
            <a:r>
              <a:rPr lang="en-US" dirty="0">
                <a:cs typeface="Arial" charset="0"/>
              </a:rPr>
              <a:t>in organizations: (1) it permits employees to satisfy their need for social interaction and (2) it can improve an organization’s performance by creating alternative, and frequently faster and more efficient, channels of communication.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2077455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CEOs at companies such as Starbucks and Apple use </a:t>
            </a:r>
            <a:r>
              <a:rPr lang="en-US" b="1" dirty="0">
                <a:cs typeface="Arial" charset="0"/>
              </a:rPr>
              <a:t>town hall meetings </a:t>
            </a:r>
            <a:r>
              <a:rPr lang="en-US" dirty="0">
                <a:cs typeface="Arial" charset="0"/>
              </a:rPr>
              <a:t>to communicate with employees. These town hall meetings are informal public meetings where top executives relay information, discuss issues, or bring employees together to celebrate accomplishments. These are examples of </a:t>
            </a:r>
            <a:r>
              <a:rPr lang="en-US" b="1" dirty="0">
                <a:cs typeface="Arial" charset="0"/>
              </a:rPr>
              <a:t>downward communication </a:t>
            </a:r>
            <a:r>
              <a:rPr lang="en-US" dirty="0">
                <a:cs typeface="Arial" charset="0"/>
              </a:rPr>
              <a:t>which is communication that flows from a manager to employees. It’s used to inform, direct, coordinate, and evaluate employees.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1868825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a:cs typeface="Arial" charset="0"/>
              </a:rPr>
              <a:t>Upward communication </a:t>
            </a:r>
            <a:r>
              <a:rPr lang="en-US" dirty="0">
                <a:cs typeface="Arial" charset="0"/>
              </a:rPr>
              <a:t>is communication that flows from employees to managers. It keeps managers aware of how employees feel about their jobs, their coworkers, and the organization in general. Managers also rely on upward communication for ideas on how things can be improved. Some examples of upward communication include performance reports prepared by employees, suggestion boxes, employee attitude surveys, grievance procedures, manager–employee discussions, and informal group sessions in which employees have the opportunity to discuss problems with their manager or representatives of top-level management.</a:t>
            </a:r>
          </a:p>
          <a:p>
            <a:pPr eaLnBrk="1" hangingPunct="1"/>
            <a:endParaRPr lang="en-US" dirty="0">
              <a:cs typeface="Arial" charset="0"/>
            </a:endParaRPr>
          </a:p>
          <a:p>
            <a:pPr eaLnBrk="1" hangingPunct="1"/>
            <a:r>
              <a:rPr lang="en-US" dirty="0">
                <a:cs typeface="Arial" charset="0"/>
              </a:rPr>
              <a:t>Communication that takes place among employees on the same organizational level is called </a:t>
            </a:r>
            <a:r>
              <a:rPr lang="en-US" b="1" dirty="0">
                <a:cs typeface="Arial" charset="0"/>
              </a:rPr>
              <a:t>lateral communication. </a:t>
            </a:r>
            <a:r>
              <a:rPr lang="en-US" dirty="0">
                <a:cs typeface="Arial" charset="0"/>
              </a:rPr>
              <a:t>In today’s</a:t>
            </a:r>
            <a:r>
              <a:rPr lang="en-US" baseline="0" dirty="0">
                <a:cs typeface="Arial" charset="0"/>
              </a:rPr>
              <a:t> </a:t>
            </a:r>
            <a:r>
              <a:rPr lang="en-US" dirty="0">
                <a:cs typeface="Arial" charset="0"/>
              </a:rPr>
              <a:t>dynamic environment, horizontal communications are frequently needed to save time and facilitate coordination. Cross-functional teams, for instance, rely heavily on this form of communication</a:t>
            </a:r>
            <a:r>
              <a:rPr lang="en-US" baseline="0" dirty="0">
                <a:cs typeface="Arial" charset="0"/>
              </a:rPr>
              <a:t> </a:t>
            </a:r>
            <a:r>
              <a:rPr lang="en-US" dirty="0">
                <a:cs typeface="Arial" charset="0"/>
              </a:rPr>
              <a:t>interaction.</a:t>
            </a:r>
          </a:p>
          <a:p>
            <a:pPr eaLnBrk="1" hangingPunct="1"/>
            <a:endParaRPr lang="en-US" dirty="0">
              <a:cs typeface="Arial" charset="0"/>
            </a:endParaRPr>
          </a:p>
          <a:p>
            <a:pPr eaLnBrk="1" hangingPunct="1"/>
            <a:r>
              <a:rPr lang="en-US" b="1" dirty="0">
                <a:cs typeface="Arial" charset="0"/>
              </a:rPr>
              <a:t>Diagonal communication </a:t>
            </a:r>
            <a:r>
              <a:rPr lang="en-US" dirty="0">
                <a:cs typeface="Arial" charset="0"/>
              </a:rPr>
              <a:t>is communication that crosses both work areas </a:t>
            </a:r>
            <a:r>
              <a:rPr lang="en-US" i="1" dirty="0">
                <a:cs typeface="Arial" charset="0"/>
              </a:rPr>
              <a:t>and </a:t>
            </a:r>
            <a:r>
              <a:rPr lang="en-US" dirty="0">
                <a:cs typeface="Arial" charset="0"/>
              </a:rPr>
              <a:t>organizational levels. A credit analyst who communicates</a:t>
            </a:r>
            <a:r>
              <a:rPr lang="en-US" baseline="0" dirty="0">
                <a:cs typeface="Arial" charset="0"/>
              </a:rPr>
              <a:t> </a:t>
            </a:r>
            <a:r>
              <a:rPr lang="en-US" dirty="0">
                <a:cs typeface="Arial" charset="0"/>
              </a:rPr>
              <a:t>directly with a regional marketing manager about a customer’s problem—note the different department and different organizational level—uses diagonal communication.</a:t>
            </a:r>
          </a:p>
          <a:p>
            <a:pPr eaLnBrk="1" hangingPunct="1"/>
            <a:endParaRPr lang="en-US" dirty="0">
              <a:cs typeface="Arial" charset="0"/>
            </a:endParaRP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2858248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vertical and horizontal flows of organizational communication can be combined into a variety of patterns called </a:t>
            </a:r>
            <a:r>
              <a:rPr lang="en-US" b="1" dirty="0">
                <a:cs typeface="Arial" charset="0"/>
              </a:rPr>
              <a:t>communication networks. </a:t>
            </a:r>
            <a:r>
              <a:rPr lang="en-US" dirty="0">
                <a:cs typeface="Arial" charset="0"/>
              </a:rPr>
              <a:t>In the </a:t>
            </a:r>
            <a:r>
              <a:rPr lang="en-US" i="1" dirty="0">
                <a:cs typeface="Arial" charset="0"/>
              </a:rPr>
              <a:t>chain </a:t>
            </a:r>
            <a:r>
              <a:rPr lang="en-US" dirty="0">
                <a:cs typeface="Arial" charset="0"/>
              </a:rPr>
              <a:t>network, communication flows according to the formal chain of command, both downward and upward. The </a:t>
            </a:r>
            <a:r>
              <a:rPr lang="en-US" i="1" dirty="0">
                <a:cs typeface="Arial" charset="0"/>
              </a:rPr>
              <a:t>wheel </a:t>
            </a:r>
            <a:r>
              <a:rPr lang="en-US" dirty="0">
                <a:cs typeface="Arial" charset="0"/>
              </a:rPr>
              <a:t>network represents communication flowing between a clearly identifiable and strong leader and others in a work group or team. The leader serves as the hub through whom all communication passes. Finally, in the </a:t>
            </a:r>
            <a:r>
              <a:rPr lang="en-US" i="1" dirty="0">
                <a:cs typeface="Arial" charset="0"/>
              </a:rPr>
              <a:t>all-channel </a:t>
            </a:r>
            <a:r>
              <a:rPr lang="en-US" dirty="0">
                <a:cs typeface="Arial" charset="0"/>
              </a:rPr>
              <a:t>network, communication flows freely among all members of a work team.</a:t>
            </a:r>
          </a:p>
          <a:p>
            <a:pPr eaLnBrk="1" hangingPunct="1"/>
            <a:endParaRPr lang="en-US" dirty="0">
              <a:cs typeface="Arial" charset="0"/>
            </a:endParaRPr>
          </a:p>
          <a:p>
            <a:pPr eaLnBrk="1" hangingPunct="1"/>
            <a:r>
              <a:rPr lang="en-US" dirty="0">
                <a:cs typeface="Arial" charset="0"/>
              </a:rPr>
              <a:t>The </a:t>
            </a:r>
            <a:r>
              <a:rPr lang="en-US" b="1" dirty="0">
                <a:cs typeface="Arial" charset="0"/>
              </a:rPr>
              <a:t>grapevine</a:t>
            </a:r>
            <a:r>
              <a:rPr lang="en-US" dirty="0">
                <a:cs typeface="Arial" charset="0"/>
              </a:rPr>
              <a:t> is the informal organizational communication network. The grapevine is active in almost every organization. Is it an</a:t>
            </a:r>
            <a:r>
              <a:rPr lang="en-US" baseline="0" dirty="0">
                <a:cs typeface="Arial" charset="0"/>
              </a:rPr>
              <a:t> </a:t>
            </a:r>
            <a:r>
              <a:rPr lang="en-US" dirty="0">
                <a:cs typeface="Arial" charset="0"/>
              </a:rPr>
              <a:t>important source of information? You bet! One survey reported that 63 percent of employees say they hear about important matters first through rumors or gossip on the grapevine.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19354661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rgbClr val="FF0000"/>
                </a:solidFill>
                <a:effectLst/>
                <a:latin typeface="+mn-lt"/>
                <a:ea typeface="+mn-ea"/>
                <a:cs typeface="+mn-cs"/>
              </a:rPr>
              <a:t>In the </a:t>
            </a:r>
            <a:r>
              <a:rPr lang="en-US" sz="1200" b="1" i="1" kern="1200" dirty="0">
                <a:solidFill>
                  <a:srgbClr val="FF0000"/>
                </a:solidFill>
                <a:effectLst/>
                <a:latin typeface="+mn-lt"/>
                <a:ea typeface="+mn-ea"/>
                <a:cs typeface="+mn-cs"/>
              </a:rPr>
              <a:t>chain</a:t>
            </a:r>
            <a:r>
              <a:rPr lang="en-US" sz="1200" b="0" i="1" kern="1200" dirty="0">
                <a:solidFill>
                  <a:srgbClr val="FF0000"/>
                </a:solidFill>
                <a:effectLst/>
                <a:latin typeface="+mn-lt"/>
                <a:ea typeface="+mn-ea"/>
                <a:cs typeface="+mn-cs"/>
              </a:rPr>
              <a:t> </a:t>
            </a:r>
            <a:r>
              <a:rPr lang="en-US" sz="1200" b="0" i="0" kern="1200" dirty="0">
                <a:solidFill>
                  <a:srgbClr val="FF0000"/>
                </a:solidFill>
                <a:effectLst/>
                <a:latin typeface="+mn-lt"/>
                <a:ea typeface="+mn-ea"/>
                <a:cs typeface="+mn-cs"/>
              </a:rPr>
              <a:t>network, communication flows according to the formal chain of command, both downward and upward.</a:t>
            </a:r>
            <a:br>
              <a:rPr lang="en-US" sz="1200" b="0" i="0" kern="1200" dirty="0">
                <a:solidFill>
                  <a:srgbClr val="FF0000"/>
                </a:solidFill>
                <a:effectLst/>
                <a:latin typeface="+mn-lt"/>
                <a:ea typeface="+mn-ea"/>
                <a:cs typeface="+mn-cs"/>
              </a:rPr>
            </a:br>
            <a:r>
              <a:rPr lang="en-US" sz="1200" b="0" i="0" kern="1200" dirty="0">
                <a:solidFill>
                  <a:srgbClr val="FF0000"/>
                </a:solidFill>
                <a:effectLst/>
                <a:latin typeface="+mn-lt"/>
                <a:ea typeface="+mn-ea"/>
                <a:cs typeface="+mn-cs"/>
              </a:rPr>
              <a:t>The </a:t>
            </a:r>
            <a:r>
              <a:rPr lang="en-US" sz="1200" b="1" i="1" kern="1200" dirty="0">
                <a:solidFill>
                  <a:srgbClr val="FF0000"/>
                </a:solidFill>
                <a:effectLst/>
                <a:latin typeface="+mn-lt"/>
                <a:ea typeface="+mn-ea"/>
                <a:cs typeface="+mn-cs"/>
              </a:rPr>
              <a:t>wheel </a:t>
            </a:r>
            <a:r>
              <a:rPr lang="en-US" sz="1200" b="0" i="0" kern="1200" dirty="0">
                <a:solidFill>
                  <a:srgbClr val="FF0000"/>
                </a:solidFill>
                <a:effectLst/>
                <a:latin typeface="+mn-lt"/>
                <a:ea typeface="+mn-ea"/>
                <a:cs typeface="+mn-cs"/>
              </a:rPr>
              <a:t>network represents communication flowing between a clearly identifiable</a:t>
            </a:r>
            <a:r>
              <a:rPr lang="en-US" sz="1200" b="0" i="0" kern="1200" baseline="0" dirty="0">
                <a:solidFill>
                  <a:srgbClr val="FF0000"/>
                </a:solidFill>
                <a:effectLst/>
                <a:latin typeface="+mn-lt"/>
                <a:ea typeface="+mn-ea"/>
                <a:cs typeface="+mn-cs"/>
              </a:rPr>
              <a:t> </a:t>
            </a:r>
            <a:r>
              <a:rPr lang="en-US" sz="1200" b="0" i="0" kern="1200" dirty="0">
                <a:solidFill>
                  <a:srgbClr val="FF0000"/>
                </a:solidFill>
                <a:effectLst/>
                <a:latin typeface="+mn-lt"/>
                <a:ea typeface="+mn-ea"/>
                <a:cs typeface="+mn-cs"/>
              </a:rPr>
              <a:t>and strong leader and others in a work group or team. The leader serves as the hub</a:t>
            </a:r>
            <a:r>
              <a:rPr lang="en-US" sz="1200" b="0" i="0" kern="1200" baseline="0" dirty="0">
                <a:solidFill>
                  <a:srgbClr val="FF0000"/>
                </a:solidFill>
                <a:effectLst/>
                <a:latin typeface="+mn-lt"/>
                <a:ea typeface="+mn-ea"/>
                <a:cs typeface="+mn-cs"/>
              </a:rPr>
              <a:t> </a:t>
            </a:r>
            <a:r>
              <a:rPr lang="en-US" sz="1200" b="0" i="0" kern="1200" dirty="0">
                <a:solidFill>
                  <a:srgbClr val="FF0000"/>
                </a:solidFill>
                <a:effectLst/>
                <a:latin typeface="+mn-lt"/>
                <a:ea typeface="+mn-ea"/>
                <a:cs typeface="+mn-cs"/>
              </a:rPr>
              <a:t>through whom all communication passes. Finally, in the </a:t>
            </a:r>
            <a:r>
              <a:rPr lang="en-US" sz="1200" b="1" i="1" kern="1200" dirty="0">
                <a:solidFill>
                  <a:srgbClr val="FF0000"/>
                </a:solidFill>
                <a:effectLst/>
                <a:latin typeface="+mn-lt"/>
                <a:ea typeface="+mn-ea"/>
                <a:cs typeface="+mn-cs"/>
              </a:rPr>
              <a:t>all-channel</a:t>
            </a:r>
            <a:r>
              <a:rPr lang="en-US" sz="1200" b="0" i="1" kern="1200" dirty="0">
                <a:solidFill>
                  <a:srgbClr val="FF0000"/>
                </a:solidFill>
                <a:effectLst/>
                <a:latin typeface="+mn-lt"/>
                <a:ea typeface="+mn-ea"/>
                <a:cs typeface="+mn-cs"/>
              </a:rPr>
              <a:t> </a:t>
            </a:r>
            <a:r>
              <a:rPr lang="en-US" sz="1200" b="0" i="0" kern="1200" dirty="0">
                <a:solidFill>
                  <a:srgbClr val="FF0000"/>
                </a:solidFill>
                <a:effectLst/>
                <a:latin typeface="+mn-lt"/>
                <a:ea typeface="+mn-ea"/>
                <a:cs typeface="+mn-cs"/>
              </a:rPr>
              <a:t>network, communication flows freely among all members of a work team.</a:t>
            </a:r>
            <a:r>
              <a:rPr lang="en-US" dirty="0">
                <a:solidFill>
                  <a:srgbClr val="FF0000"/>
                </a:solidFill>
              </a:rPr>
              <a:t> </a:t>
            </a:r>
            <a:br>
              <a:rPr lang="en-US" dirty="0">
                <a:solidFill>
                  <a:srgbClr val="FF0000"/>
                </a:solidFill>
              </a:rPr>
            </a:br>
            <a:endParaRPr lang="en-US" dirty="0">
              <a:solidFill>
                <a:srgbClr val="FF0000"/>
              </a:solidFill>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1049558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a:cs typeface="Arial" charset="0"/>
              </a:rPr>
              <a:t>Communication </a:t>
            </a:r>
            <a:r>
              <a:rPr lang="en-US" dirty="0">
                <a:cs typeface="Arial" charset="0"/>
              </a:rPr>
              <a:t>is the transfer and understanding of meaning. Note the emphasis on the </a:t>
            </a:r>
            <a:r>
              <a:rPr lang="en-US" i="1" dirty="0">
                <a:cs typeface="Arial" charset="0"/>
              </a:rPr>
              <a:t>transfer </a:t>
            </a:r>
            <a:r>
              <a:rPr lang="en-US" dirty="0">
                <a:cs typeface="Arial" charset="0"/>
              </a:rPr>
              <a:t>of meaning: If information or ideas have not been conveyed, communication hasn’t taken place. The speaker who isn’t heard or the writer whose materials aren’t read hasn’t communicated. More importantly, however, communication involves the </a:t>
            </a:r>
            <a:r>
              <a:rPr lang="en-US" i="1" dirty="0">
                <a:cs typeface="Arial" charset="0"/>
              </a:rPr>
              <a:t>understanding </a:t>
            </a:r>
            <a:r>
              <a:rPr lang="en-US" dirty="0">
                <a:cs typeface="Arial" charset="0"/>
              </a:rPr>
              <a:t>of meaning.</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Communication encompasses both </a:t>
            </a:r>
            <a:r>
              <a:rPr lang="en-US" b="1" dirty="0">
                <a:cs typeface="Arial" charset="0"/>
              </a:rPr>
              <a:t>interpersonal communication</a:t>
            </a:r>
            <a:r>
              <a:rPr lang="en-US" dirty="0">
                <a:cs typeface="Arial" charset="0"/>
              </a:rPr>
              <a:t>—communication between two or more people—and </a:t>
            </a:r>
            <a:r>
              <a:rPr lang="en-US" b="1" dirty="0">
                <a:cs typeface="Arial" charset="0"/>
              </a:rPr>
              <a:t>organizational communication</a:t>
            </a:r>
            <a:r>
              <a:rPr lang="en-US" dirty="0">
                <a:cs typeface="Arial" charset="0"/>
              </a:rPr>
              <a:t>, which is all the patterns, networks, and systems of communication within an organization. Both types are important to managers.</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1009852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200" b="0" i="0" kern="1200" dirty="0">
                <a:solidFill>
                  <a:schemeClr val="tx1"/>
                </a:solidFill>
                <a:effectLst/>
                <a:latin typeface="+mn-lt"/>
                <a:ea typeface="+mn-ea"/>
                <a:cs typeface="+mn-cs"/>
              </a:rPr>
              <a:t>Focused</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work is when an employee needs to concentrate on completing a task. In collaboration, employees need to work together to complete a task. Learning is when employees are engaged in training or doing something new and could involve both focused</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work and collaboration. And socialization happens when employees informally gather</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to chat or to exchange ideas. A survey found that when workers had these types of</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“oases” or informal meeting places nearby, they had 102 percent more face-to-face</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communication than people who had only minimal access to such spots.39 Because</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communication can and does take place in each of these settings, the workplace design</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needs to accommodate these organizational and interpersonal communications—all</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directions and all types—in order to be most effective.</a:t>
            </a:r>
            <a:r>
              <a:rPr lang="en-US" dirty="0"/>
              <a:t> </a:t>
            </a:r>
            <a:br>
              <a:rPr lang="en-US" dirty="0"/>
            </a:br>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11300421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There was a time not so long ago when most employees rarely communicated after traditional work hours. IT has made it possible to stay connected around the clock, seven days per week. And IT has radically changed the way organizational members communicate. For example, IT has significantly improved a manager’s ability to monitor individual and team performance, has allowed employees to have more complete information to make faster decisions, and has provided employees more opportunities to collaborate and share information.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addition, IT has made it possible for people in organizations to be fully accessible, at any time, regardless of where they are. Employees don’t have to be at their desk with their computers running to communicate with others in the organization.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8076967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Internet access is increasingly available through Wi-Fi and wireless access hotspots. And the number of these hotspot locations continues to grow. </a:t>
            </a:r>
            <a:endParaRPr lang="en-US" dirty="0"/>
          </a:p>
          <a:p>
            <a:r>
              <a:rPr lang="en-US" sz="1200" kern="1200" dirty="0">
                <a:solidFill>
                  <a:schemeClr val="tx1"/>
                </a:solidFill>
                <a:effectLst/>
                <a:latin typeface="+mn-lt"/>
                <a:ea typeface="+mn-ea"/>
                <a:cs typeface="+mn-cs"/>
              </a:rPr>
              <a:t>With more than 50 million “mobile” workers in the United States, smartphones, notebook computers, computing devices such as iPad, and other pocket communication devices have generated whole new ways for managers to “keep in touch.” And the number of mobile communication users keeps increasing.</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Employees don’t have to be at their desks to communicate with others in the organization. As wireless technology continues to improve, we’ll see more organizational members using it as a way to collaborate and share information.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6907476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This approach</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provides two important benefits. First, most employees send and receive dozens of</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business e-mails every day, and sometimes important e-mails get lost in crowded</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inboxes. Devoting a channel for information exchange about a specific topic can help</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compartmentalize the conversation. Second, the sales manager in this example is not</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only conveying important information, but he also is starting a useful conversation in</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which employees can share their experiences and make suggestions for creating competitive advantage.</a:t>
            </a:r>
            <a:r>
              <a:rPr lang="en-US" dirty="0"/>
              <a:t> </a:t>
            </a:r>
            <a:br>
              <a:rPr lang="en-US" dirty="0"/>
            </a:br>
            <a:r>
              <a:rPr lang="en-US" sz="1200" b="0" i="0" kern="1200" dirty="0">
                <a:solidFill>
                  <a:schemeClr val="tx1"/>
                </a:solidFill>
                <a:effectLst/>
                <a:latin typeface="+mn-lt"/>
                <a:ea typeface="+mn-ea"/>
                <a:cs typeface="+mn-cs"/>
              </a:rPr>
              <a:t>While YouTube has become a popular social media tool, Monsanto is using a</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YouTube type of approach to raise the visibility of some projects and make a stronger</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argument for bioengineered crops. The company sent camera crews to the Philippines,</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Australia, and other countries to film testimonials from farmers using Monsanto</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products to grow bioengineered crops. </a:t>
            </a:r>
            <a:br>
              <a:rPr lang="en-US" dirty="0"/>
            </a:b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val="15573926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Collaborative work </a:t>
            </a:r>
            <a:r>
              <a:rPr lang="en-US" sz="1200" kern="1200" dirty="0">
                <a:solidFill>
                  <a:schemeClr val="tx1"/>
                </a:solidFill>
                <a:latin typeface="+mn-lt"/>
                <a:ea typeface="+mn-ea"/>
                <a:cs typeface="+mn-cs"/>
              </a:rPr>
              <a:t>reports</a:t>
            </a:r>
            <a:r>
              <a:rPr lang="en-US" sz="1200" kern="1200" dirty="0">
                <a:solidFill>
                  <a:schemeClr val="tx1"/>
                </a:solidFill>
                <a:effectLst/>
                <a:latin typeface="+mn-lt"/>
                <a:ea typeface="+mn-ea"/>
                <a:cs typeface="+mn-cs"/>
              </a:rPr>
              <a:t> among widely dispersed individuals and teams, sharing of information, and integration of decisions and work throughout an entire organization have the potential to increase organizational efficiency and effectiveness. However, companies need to guard against relying exclusively on IT for collaborative work. For example, constantly staying connected has its downsides, such as impeding creativity.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Some companies recognize the importance of downtime. For example, what is the psychological cost of an employee always being accessible? Will it lead to increased pressure for employees to “check in” even during their o hours? How important is it for employees to separate their work and personal lives? These questions don’t come with easy answers, and managers will have to face these and similar issues.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4680067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Electronic media—social media, e-mail, and instant messaging—are all effective and efficient methods for communicating relatively straightforward information to one or more individuals. For instance, electronic communication is appropriate for announcing meeting times, locations, and an overview of the agenda. However, exchanging confidential information about an employee’s performance or a company’s competitive secrets should be left for face-to-face meetings or telephone conversations.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should also be the case for complex issues such as communicating revisions to project schedules. The electronic form of face-to-face meetings, videoconferencing, can bring geographically dispersed colleagues together to share multiple perspectives of key stakeholders. For instance, making strategy for a new marketing campaign requires the participation of the client and marketing department employees for creative input and finance department employees for budgetary advice.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12204957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Managers are learning, the hard way sometimes, that all this new technology has created special communication challenges. The two main ones are (1) legal and security issues and (2) lack of personal interaction.</a:t>
            </a:r>
          </a:p>
          <a:p>
            <a:pPr eaLnBrk="1" hangingPunct="1"/>
            <a:endParaRPr lang="en-US" dirty="0">
              <a:cs typeface="Arial" charset="0"/>
            </a:endParaRPr>
          </a:p>
          <a:p>
            <a:pPr eaLnBrk="1" hangingPunct="1"/>
            <a:r>
              <a:rPr lang="en-US" sz="1200" b="0" i="0" kern="1200" dirty="0">
                <a:solidFill>
                  <a:schemeClr val="tx1"/>
                </a:solidFill>
                <a:effectLst/>
                <a:latin typeface="+mn-lt"/>
                <a:ea typeface="+mn-ea"/>
                <a:cs typeface="+mn-cs"/>
              </a:rPr>
              <a:t>It may be called social media, but another communication challenge posed by the Internet age we live and work in is the lack of personal</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interaction.</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Even when two people are communicating face-to-face, understanding is</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not always achieved. However, it can be especially challenging to achieve understanding and collaborate on getting work done when communication takes place in a virtual</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environment. In response, some companies have banned e-mail on certain days, as we</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saw earlier.</a:t>
            </a:r>
            <a:r>
              <a:rPr lang="en-US" dirty="0"/>
              <a:t> </a:t>
            </a:r>
            <a:br>
              <a:rPr lang="en-US" dirty="0"/>
            </a:br>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4590602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Today’s managers need to make it easy for employees to communicate and share their knowledge so they can learn from each other ways to do their jobs more effectively and efficiently. One way organizations can do this is to build online information databases that employees can access.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val="8424861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i="1" dirty="0">
                <a:cs typeface="Arial" charset="0"/>
              </a:rPr>
              <a:t>What </a:t>
            </a:r>
            <a:r>
              <a:rPr lang="en-US" dirty="0">
                <a:cs typeface="Arial" charset="0"/>
              </a:rPr>
              <a:t>communication takes place and </a:t>
            </a:r>
            <a:r>
              <a:rPr lang="en-US" i="1" dirty="0">
                <a:cs typeface="Arial" charset="0"/>
              </a:rPr>
              <a:t>how </a:t>
            </a:r>
            <a:r>
              <a:rPr lang="en-US" dirty="0">
                <a:cs typeface="Arial" charset="0"/>
              </a:rPr>
              <a:t>it takes place can have a significant impact on a customer’s satisfaction with the service and the likelihood of being a repeat customer. Managers in service organizations need to make sure that employees who interact with customers are communicating appropriately and effectively with those customers. How? By</a:t>
            </a:r>
            <a:r>
              <a:rPr lang="en-US" baseline="0" dirty="0">
                <a:cs typeface="Arial" charset="0"/>
              </a:rPr>
              <a:t> </a:t>
            </a:r>
            <a:r>
              <a:rPr lang="en-US" dirty="0">
                <a:cs typeface="Arial" charset="0"/>
              </a:rPr>
              <a:t>first recognizing the three components in</a:t>
            </a:r>
            <a:r>
              <a:rPr lang="en-US" baseline="0" dirty="0">
                <a:cs typeface="Arial" charset="0"/>
              </a:rPr>
              <a:t> </a:t>
            </a:r>
            <a:r>
              <a:rPr lang="en-US" dirty="0">
                <a:cs typeface="Arial" charset="0"/>
              </a:rPr>
              <a:t>any service delivery process: the customer, the service organization, and the individual</a:t>
            </a:r>
          </a:p>
          <a:p>
            <a:pPr eaLnBrk="1" hangingPunct="1"/>
            <a:r>
              <a:rPr lang="en-US" dirty="0">
                <a:cs typeface="Arial" charset="0"/>
              </a:rPr>
              <a:t>service provider</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p14="http://schemas.microsoft.com/office/powerpoint/2010/main" val="19350790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But what happens afterward is also critically important. Managers should explain how suggestions are reviewed, and feedback about the feasibility of suggestions should be shared, not just </a:t>
            </a:r>
            <a:r>
              <a:rPr lang="en-US" sz="1200" i="1" kern="1200" dirty="0">
                <a:solidFill>
                  <a:schemeClr val="tx1"/>
                </a:solidFill>
                <a:effectLst/>
                <a:latin typeface="+mn-lt"/>
                <a:ea typeface="+mn-ea"/>
                <a:cs typeface="+mn-cs"/>
              </a:rPr>
              <a:t>whether </a:t>
            </a:r>
            <a:r>
              <a:rPr lang="en-US" sz="1200" kern="1200" dirty="0">
                <a:solidFill>
                  <a:schemeClr val="tx1"/>
                </a:solidFill>
                <a:effectLst/>
                <a:latin typeface="+mn-lt"/>
                <a:ea typeface="+mn-ea"/>
                <a:cs typeface="+mn-cs"/>
              </a:rPr>
              <a:t>the ideas are feasible, but also </a:t>
            </a:r>
            <a:r>
              <a:rPr lang="en-US" sz="1200" i="1" kern="1200" dirty="0">
                <a:solidFill>
                  <a:schemeClr val="tx1"/>
                </a:solidFill>
                <a:effectLst/>
                <a:latin typeface="+mn-lt"/>
                <a:ea typeface="+mn-ea"/>
                <a:cs typeface="+mn-cs"/>
              </a:rPr>
              <a:t>why </a:t>
            </a:r>
            <a:r>
              <a:rPr lang="en-US" sz="1200" kern="1200" dirty="0">
                <a:solidFill>
                  <a:schemeClr val="tx1"/>
                </a:solidFill>
                <a:effectLst/>
                <a:latin typeface="+mn-lt"/>
                <a:ea typeface="+mn-ea"/>
                <a:cs typeface="+mn-cs"/>
              </a:rPr>
              <a:t>suggestions are feasible or not. For feasible ideas, the next steps leading toward possible implementation should be communicated. Approaching suggestions systems in this manner will go a long way toward encouraging employees to think about how they can improve the way work gets done, providing better customer service, and possibly contributing to positive financial outcomes.</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p14="http://schemas.microsoft.com/office/powerpoint/2010/main" val="1722041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Communication acts to </a:t>
            </a:r>
            <a:r>
              <a:rPr lang="en-US" i="1" dirty="0">
                <a:cs typeface="Arial" charset="0"/>
              </a:rPr>
              <a:t>control </a:t>
            </a:r>
            <a:r>
              <a:rPr lang="en-US" dirty="0">
                <a:cs typeface="Arial" charset="0"/>
              </a:rPr>
              <a:t>employee behavior in several ways. As we know from Chapter 10, organizations have authority hierarchies and formal guidelines that employees are expected to follow. Informal communication also controls behavior. When a work group teases</a:t>
            </a:r>
            <a:r>
              <a:rPr lang="en-US" baseline="0" dirty="0">
                <a:cs typeface="Arial" charset="0"/>
              </a:rPr>
              <a:t> </a:t>
            </a:r>
            <a:r>
              <a:rPr lang="en-US" dirty="0">
                <a:cs typeface="Arial" charset="0"/>
              </a:rPr>
              <a:t>a member who’s ignoring the norms by working too hard, they’re informally controlling the member’s behavior.</a:t>
            </a:r>
          </a:p>
          <a:p>
            <a:pPr eaLnBrk="1" hangingPunct="1"/>
            <a:endParaRPr lang="en-US" dirty="0">
              <a:cs typeface="Arial" charset="0"/>
            </a:endParaRPr>
          </a:p>
          <a:p>
            <a:pPr eaLnBrk="1" hangingPunct="1"/>
            <a:r>
              <a:rPr lang="en-US" dirty="0">
                <a:cs typeface="Arial" charset="0"/>
              </a:rPr>
              <a:t>Communication acts to </a:t>
            </a:r>
            <a:r>
              <a:rPr lang="en-US" i="1" dirty="0">
                <a:cs typeface="Arial" charset="0"/>
              </a:rPr>
              <a:t>motivate </a:t>
            </a:r>
            <a:r>
              <a:rPr lang="en-US" dirty="0">
                <a:cs typeface="Arial" charset="0"/>
              </a:rPr>
              <a:t>by clarifying to employees what is to be done, how well they’re doing, and what can be done to improve performance if it’s not up to par. As employees set specific goals, work toward those goals, and receive feedback on progress toward goals, communication is required.</a:t>
            </a:r>
          </a:p>
          <a:p>
            <a:pPr eaLnBrk="1" hangingPunct="1"/>
            <a:endParaRPr lang="en-US" dirty="0">
              <a:cs typeface="Arial" charset="0"/>
            </a:endParaRPr>
          </a:p>
          <a:p>
            <a:pPr algn="l" eaLnBrk="1" hangingPunct="1"/>
            <a:r>
              <a:rPr lang="en-US" dirty="0">
                <a:cs typeface="Arial" charset="0"/>
              </a:rPr>
              <a:t>For many employees, their work group is a primary source of social interaction. The communication that takes place within the group is a fundamental mechanism by which members share frustrations and feelings of satisfaction. Communication, therefore, provides a release for </a:t>
            </a:r>
            <a:r>
              <a:rPr lang="en-US" i="1" dirty="0">
                <a:cs typeface="Arial" charset="0"/>
              </a:rPr>
              <a:t>emotional expression </a:t>
            </a:r>
            <a:r>
              <a:rPr lang="en-US" dirty="0">
                <a:cs typeface="Arial" charset="0"/>
              </a:rPr>
              <a:t>of feelings and for fulfillment of social needs.</a:t>
            </a:r>
          </a:p>
          <a:p>
            <a:pPr eaLnBrk="1" hangingPunct="1"/>
            <a:endParaRPr lang="en-US" dirty="0">
              <a:cs typeface="Arial" charset="0"/>
            </a:endParaRPr>
          </a:p>
          <a:p>
            <a:pPr eaLnBrk="1" hangingPunct="1"/>
            <a:r>
              <a:rPr lang="en-US" dirty="0">
                <a:cs typeface="Arial" charset="0"/>
              </a:rPr>
              <a:t>Finally, individuals and groups need information to get things done in organizations. Communication provides that </a:t>
            </a:r>
            <a:r>
              <a:rPr lang="en-US" i="1" dirty="0">
                <a:cs typeface="Arial" charset="0"/>
              </a:rPr>
              <a:t>information.</a:t>
            </a:r>
            <a:endParaRPr lang="en-US" dirty="0">
              <a:cs typeface="Arial" charset="0"/>
            </a:endParaRP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18325311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Managers do business in a world today where you can’t afford to ignore such potentially valuable information. Exhibit 14-5 lists some suggestions for letting employees know that their opinions matter.</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31</a:t>
            </a:fld>
            <a:endParaRPr lang="en-US" dirty="0"/>
          </a:p>
        </p:txBody>
      </p:sp>
    </p:spTree>
    <p:extLst>
      <p:ext uri="{BB962C8B-B14F-4D97-AF65-F5344CB8AC3E}">
        <p14:creationId xmlns:p14="http://schemas.microsoft.com/office/powerpoint/2010/main" val="16998420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It’s particularly important today that a company’s communication efforts be ethical. </a:t>
            </a:r>
            <a:r>
              <a:rPr lang="en-US" b="1" dirty="0">
                <a:cs typeface="Arial" charset="0"/>
              </a:rPr>
              <a:t>Ethical communication </a:t>
            </a:r>
            <a:r>
              <a:rPr lang="en-US" dirty="0">
                <a:cs typeface="Arial" charset="0"/>
              </a:rPr>
              <a:t>“includes all relevant information, is true in every sense, and is not deceptive in any way.”</a:t>
            </a:r>
          </a:p>
          <a:p>
            <a:pPr eaLnBrk="1" hangingPunct="1"/>
            <a:endParaRPr lang="en-US" dirty="0">
              <a:cs typeface="Arial" charset="0"/>
            </a:endParaRPr>
          </a:p>
          <a:p>
            <a:pPr eaLnBrk="1" hangingPunct="1"/>
            <a:r>
              <a:rPr lang="en-US" dirty="0">
                <a:cs typeface="Arial" charset="0"/>
              </a:rPr>
              <a:t>On the other hand, unethical communication often distorts the truth or manipulates audiences. What are some ways that companies</a:t>
            </a:r>
            <a:r>
              <a:rPr lang="en-US" baseline="0" dirty="0">
                <a:cs typeface="Arial" charset="0"/>
              </a:rPr>
              <a:t> </a:t>
            </a:r>
            <a:r>
              <a:rPr lang="en-US" dirty="0">
                <a:cs typeface="Arial" charset="0"/>
              </a:rPr>
              <a:t>communicate unethically? It could be by omitting essential information. For instance, not telling employees that an impending merger is going to mean some of them will lose their jobs is unethical.</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32</a:t>
            </a:fld>
            <a:endParaRPr lang="en-US" dirty="0"/>
          </a:p>
        </p:txBody>
      </p:sp>
    </p:spTree>
    <p:extLst>
      <p:ext uri="{BB962C8B-B14F-4D97-AF65-F5344CB8AC3E}">
        <p14:creationId xmlns:p14="http://schemas.microsoft.com/office/powerpoint/2010/main" val="17096502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Apart from brevity, there are other elements to effective persuasion. For instance, communication expert Mark Rodgers indicates that effective persuasion starts with stating the importance of following a course of action and the likely benefits. Another characteristic of persuasive messages is to use descriptive language such as metaphors, humor, and analogies.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33</a:t>
            </a:fld>
            <a:endParaRPr lang="en-US" dirty="0"/>
          </a:p>
        </p:txBody>
      </p:sp>
    </p:spTree>
    <p:extLst>
      <p:ext uri="{BB962C8B-B14F-4D97-AF65-F5344CB8AC3E}">
        <p14:creationId xmlns:p14="http://schemas.microsoft.com/office/powerpoint/2010/main" val="20969219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 survey revealed that 70 percent of employees who make presentations say that good presentation skills are important to career success. Yet, discomfort with public speaking holds some employees back.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Characteristics in effective speakers include authenticity, humility, brevity, and a clear understanding of the audience.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34</a:t>
            </a:fld>
            <a:endParaRPr lang="en-US" dirty="0"/>
          </a:p>
        </p:txBody>
      </p:sp>
    </p:spTree>
    <p:extLst>
      <p:ext uri="{BB962C8B-B14F-4D97-AF65-F5344CB8AC3E}">
        <p14:creationId xmlns:p14="http://schemas.microsoft.com/office/powerpoint/2010/main" val="10146534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Abbreviations and jargon that are standard in texting among friends and family are not always appreciated in a business setting. </a:t>
            </a:r>
          </a:p>
          <a:p>
            <a:endParaRPr lang="en-US" dirty="0"/>
          </a:p>
          <a:p>
            <a:r>
              <a:rPr lang="en-US" sz="1200" kern="1200" dirty="0">
                <a:solidFill>
                  <a:schemeClr val="tx1"/>
                </a:solidFill>
                <a:effectLst/>
                <a:latin typeface="+mn-lt"/>
                <a:ea typeface="+mn-ea"/>
                <a:cs typeface="+mn-cs"/>
              </a:rPr>
              <a:t>Some additional points: First, don’t be in a rush to press the send button or drop the memo in the mail. Oftentimes, poorly constructed e-mail messages or written memos are the result of rushing. The same applies to sending communiques when you’re emotionally upset. Set your message aside; then, review it with fresh eyes. You might also ask a colleague to review it. Second, express information and ideas logically and don’t switch back and forth between topics. Third, check the accuracy of the content. For instance, the meeting is scheduled for 3 pm, but 2 pm was written in error. Finally, read the message carefully to ensure that an inaccurate word for the context doesn’t slip in. Spell-check programs can x misspellings but not the wrong word choice.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35</a:t>
            </a:fld>
            <a:endParaRPr lang="en-US" dirty="0"/>
          </a:p>
        </p:txBody>
      </p:sp>
    </p:spTree>
    <p:extLst>
      <p:ext uri="{BB962C8B-B14F-4D97-AF65-F5344CB8AC3E}">
        <p14:creationId xmlns:p14="http://schemas.microsoft.com/office/powerpoint/2010/main" val="21264591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As discussed earlier, employees receive an average of 121 work e-mails daily, and that number is expected to rise. They also receive many written memos, reports, and policy statements. The sheer volume alone requires good reading skills. What are they? </a:t>
            </a:r>
            <a:r>
              <a:rPr lang="en-US" sz="1200" b="1" kern="1200" dirty="0">
                <a:solidFill>
                  <a:schemeClr val="tx1"/>
                </a:solidFill>
                <a:effectLst/>
                <a:latin typeface="+mn-lt"/>
                <a:ea typeface="+mn-ea"/>
                <a:cs typeface="+mn-cs"/>
              </a:rPr>
              <a:t>Reading skills </a:t>
            </a:r>
            <a:r>
              <a:rPr lang="en-US" sz="1200" kern="1200" dirty="0">
                <a:solidFill>
                  <a:schemeClr val="tx1"/>
                </a:solidFill>
                <a:effectLst/>
                <a:latin typeface="+mn-lt"/>
                <a:ea typeface="+mn-ea"/>
                <a:cs typeface="+mn-cs"/>
              </a:rPr>
              <a:t>entail an understanding of written sentences and paragraphs in work-related documents. If your reading skills aren’t up to par—either in comprehension or speed—don’t be afraid to sign up for a reading-improvement class.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36</a:t>
            </a:fld>
            <a:endParaRPr lang="en-US" dirty="0"/>
          </a:p>
        </p:txBody>
      </p:sp>
    </p:spTree>
    <p:extLst>
      <p:ext uri="{BB962C8B-B14F-4D97-AF65-F5344CB8AC3E}">
        <p14:creationId xmlns:p14="http://schemas.microsoft.com/office/powerpoint/2010/main" val="10547357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Communication is the transfer and understanding of meaning. Interpersonal communication is communication between two or more people. Organizational communication includes all the patterns, networks, and systems of communication within an organization.</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The functions of communication include controlling employee behavior, motivating employees, providing a release for emotional expression of feelings and fulfillment of social needs, and providing information.</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37</a:t>
            </a:fld>
            <a:endParaRPr lang="en-US" dirty="0"/>
          </a:p>
        </p:txBody>
      </p:sp>
    </p:spTree>
    <p:extLst>
      <p:ext uri="{BB962C8B-B14F-4D97-AF65-F5344CB8AC3E}">
        <p14:creationId xmlns:p14="http://schemas.microsoft.com/office/powerpoint/2010/main" val="17225887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communication process contains seven elements. First, a </a:t>
            </a:r>
            <a:r>
              <a:rPr lang="en-US" i="1" dirty="0">
                <a:cs typeface="Arial" charset="0"/>
              </a:rPr>
              <a:t>sender </a:t>
            </a:r>
            <a:r>
              <a:rPr lang="en-US" dirty="0">
                <a:cs typeface="Arial" charset="0"/>
              </a:rPr>
              <a:t>has a message. A </a:t>
            </a:r>
            <a:r>
              <a:rPr lang="en-US" i="1" dirty="0">
                <a:cs typeface="Arial" charset="0"/>
              </a:rPr>
              <a:t>message </a:t>
            </a:r>
            <a:r>
              <a:rPr lang="en-US" dirty="0">
                <a:cs typeface="Arial" charset="0"/>
              </a:rPr>
              <a:t>is a purpose to be conveyed. </a:t>
            </a:r>
            <a:r>
              <a:rPr lang="en-US" i="1" dirty="0">
                <a:cs typeface="Arial" charset="0"/>
              </a:rPr>
              <a:t>Encoding </a:t>
            </a:r>
            <a:r>
              <a:rPr lang="en-US" dirty="0">
                <a:cs typeface="Arial" charset="0"/>
              </a:rPr>
              <a:t>converts a message into symbols. A </a:t>
            </a:r>
            <a:r>
              <a:rPr lang="en-US" i="1" dirty="0">
                <a:cs typeface="Arial" charset="0"/>
              </a:rPr>
              <a:t>channel </a:t>
            </a:r>
            <a:r>
              <a:rPr lang="en-US" dirty="0">
                <a:cs typeface="Arial" charset="0"/>
              </a:rPr>
              <a:t>is the medium a message travels along. </a:t>
            </a:r>
            <a:r>
              <a:rPr lang="en-US" i="1" dirty="0">
                <a:cs typeface="Arial" charset="0"/>
              </a:rPr>
              <a:t>Decoding </a:t>
            </a:r>
            <a:r>
              <a:rPr lang="en-US" dirty="0">
                <a:cs typeface="Arial" charset="0"/>
              </a:rPr>
              <a:t>happens when the </a:t>
            </a:r>
            <a:r>
              <a:rPr lang="en-US" i="1" dirty="0">
                <a:cs typeface="Arial" charset="0"/>
              </a:rPr>
              <a:t>receiver </a:t>
            </a:r>
            <a:r>
              <a:rPr lang="en-US" dirty="0">
                <a:cs typeface="Arial" charset="0"/>
              </a:rPr>
              <a:t>retranslates a sender’s message. Finally, </a:t>
            </a:r>
            <a:r>
              <a:rPr lang="en-US" i="1" dirty="0">
                <a:cs typeface="Arial" charset="0"/>
              </a:rPr>
              <a:t>feedback </a:t>
            </a:r>
            <a:r>
              <a:rPr lang="en-US" dirty="0">
                <a:cs typeface="Arial" charset="0"/>
              </a:rPr>
              <a:t>occurs.</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Managers can evaluate the various communication methods according to their feedback, complexity capacity, breadth potential, confidentiality, encoding ease, decoding ease, time-space constraint, cost, interpersonal warmth, formality, scanability, and time of consumption.</a:t>
            </a:r>
          </a:p>
          <a:p>
            <a:pPr eaLnBrk="1" hangingPunct="1"/>
            <a:endParaRPr lang="en-US" dirty="0">
              <a:cs typeface="Arial" charset="0"/>
            </a:endParaRPr>
          </a:p>
          <a:p>
            <a:pPr eaLnBrk="1" hangingPunct="1"/>
            <a:r>
              <a:rPr lang="en-US" dirty="0">
                <a:cs typeface="Arial" charset="0"/>
              </a:rPr>
              <a:t>The communication methods include face-to-face, telephone, group meetings, formal presentations, memos, traditional mail, fax, employee publications, bulletin boards, other company publications, audio- and videotapes, hotlines, e-mail, computer conferencing, voice mail, teleconferences, and videoconferences.</a:t>
            </a:r>
          </a:p>
          <a:p>
            <a:pPr eaLnBrk="1" hangingPunct="1"/>
            <a:endParaRPr lang="en-US" dirty="0">
              <a:cs typeface="Arial" charset="0"/>
            </a:endParaRPr>
          </a:p>
          <a:p>
            <a:pPr eaLnBrk="1" hangingPunct="1"/>
            <a:r>
              <a:rPr lang="en-US" dirty="0">
                <a:cs typeface="Arial" charset="0"/>
              </a:rPr>
              <a:t>The barriers to effective communication include filtering, emotions, information overload, defensiveness, language, and national culture.</a:t>
            </a:r>
          </a:p>
          <a:p>
            <a:pPr eaLnBrk="1" hangingPunct="1"/>
            <a:r>
              <a:rPr lang="en-US" dirty="0">
                <a:cs typeface="Arial" charset="0"/>
              </a:rPr>
              <a:t>Managers can overcome these barriers by using feedback, simplifying language, listening actively, constraining emotions, and watching for nonverbal clues.</a:t>
            </a:r>
          </a:p>
          <a:p>
            <a:pPr eaLnBrk="1" hangingPunct="1"/>
            <a:endParaRPr lang="en-US" dirty="0">
              <a:cs typeface="Arial" charset="0"/>
            </a:endParaRPr>
          </a:p>
          <a:p>
            <a:pPr eaLnBrk="1" hangingPunct="1"/>
            <a:endParaRPr lang="en-US" dirty="0">
              <a:cs typeface="Arial" charset="0"/>
            </a:endParaRP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38</a:t>
            </a:fld>
            <a:endParaRPr lang="en-US" dirty="0"/>
          </a:p>
        </p:txBody>
      </p:sp>
    </p:spTree>
    <p:extLst>
      <p:ext uri="{BB962C8B-B14F-4D97-AF65-F5344CB8AC3E}">
        <p14:creationId xmlns:p14="http://schemas.microsoft.com/office/powerpoint/2010/main" val="6991068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Formal communication is communication that takes place within prescribed organizational work arrangements. Informal communication is not defined by the organization’s structural hierarchy. Communication in an organization can flow downward, upward, laterally, and diagonally.</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The three communication networks include the chain, in which communication flows according to the formal chain of command; the wheel, in which communication flows between a clearly identifiable and strong leader and others in a work team; and the all-channel, in which communication flows freely among all members of a work team.</a:t>
            </a:r>
          </a:p>
          <a:p>
            <a:pPr eaLnBrk="1" hangingPunct="1"/>
            <a:endParaRPr lang="en-US" dirty="0">
              <a:cs typeface="Arial" charset="0"/>
            </a:endParaRPr>
          </a:p>
          <a:p>
            <a:pPr eaLnBrk="1" hangingPunct="1"/>
            <a:r>
              <a:rPr lang="en-US" dirty="0">
                <a:cs typeface="Arial" charset="0"/>
              </a:rPr>
              <a:t>Managers should manage the grapevine as an important information network. The negative consequences of rumors can be minimized by communicating openly, fully, and honestly with employees.</a:t>
            </a:r>
          </a:p>
          <a:p>
            <a:pPr eaLnBrk="1" hangingPunct="1"/>
            <a:endParaRPr lang="en-US" dirty="0">
              <a:cs typeface="Arial" charset="0"/>
            </a:endParaRPr>
          </a:p>
          <a:p>
            <a:pPr eaLnBrk="1" hangingPunct="1"/>
            <a:r>
              <a:rPr lang="en-US" dirty="0">
                <a:cs typeface="Arial" charset="0"/>
              </a:rPr>
              <a:t>Workplace design also influences organizational communication. That design should support four types of employee work: focused work, collaboration, learning, and socialization. In each of these circumstances, communication must be considered.</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39</a:t>
            </a:fld>
            <a:endParaRPr lang="en-US" dirty="0"/>
          </a:p>
        </p:txBody>
      </p:sp>
    </p:spTree>
    <p:extLst>
      <p:ext uri="{BB962C8B-B14F-4D97-AF65-F5344CB8AC3E}">
        <p14:creationId xmlns:p14="http://schemas.microsoft.com/office/powerpoint/2010/main" val="140169070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Technology has changed the way we live and work. It has created a 24/7 work environment as it is possible to stay connected around the clock and work from anywhere.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Social media allows managers to communicate through one channel and encourages sharing experiences.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While IT allows collaborative work, managers must be cautious that they do not overuse technology and impede creativity. Managers must also choose the right media for the message they are sending. </a:t>
            </a:r>
            <a:endParaRPr lang="en-US" dirty="0"/>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40</a:t>
            </a:fld>
            <a:endParaRPr lang="en-US" dirty="0"/>
          </a:p>
        </p:txBody>
      </p:sp>
    </p:spTree>
    <p:extLst>
      <p:ext uri="{BB962C8B-B14F-4D97-AF65-F5344CB8AC3E}">
        <p14:creationId xmlns:p14="http://schemas.microsoft.com/office/powerpoint/2010/main" val="1147061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Before communication can take place, a purpose, expressed as a </a:t>
            </a:r>
            <a:r>
              <a:rPr lang="en-US" b="1" dirty="0">
                <a:cs typeface="Arial" charset="0"/>
              </a:rPr>
              <a:t>message </a:t>
            </a:r>
            <a:r>
              <a:rPr lang="en-US" dirty="0">
                <a:cs typeface="Arial" charset="0"/>
              </a:rPr>
              <a:t>to be conveyed, must exist. It passes between a source (the sender) and a receiver. The message is converted to symbolic form (called </a:t>
            </a:r>
            <a:r>
              <a:rPr lang="en-US" b="1" dirty="0">
                <a:cs typeface="Arial" charset="0"/>
              </a:rPr>
              <a:t>encoding</a:t>
            </a:r>
            <a:r>
              <a:rPr lang="en-US" dirty="0">
                <a:cs typeface="Arial" charset="0"/>
              </a:rPr>
              <a:t>) and passed by way of some medium (</a:t>
            </a:r>
            <a:r>
              <a:rPr lang="en-US" b="1" dirty="0">
                <a:cs typeface="Arial" charset="0"/>
              </a:rPr>
              <a:t>channel</a:t>
            </a:r>
            <a:r>
              <a:rPr lang="en-US" dirty="0">
                <a:cs typeface="Arial" charset="0"/>
              </a:rPr>
              <a:t>) to the receiver, who retranslates the sender’s message (called </a:t>
            </a:r>
            <a:r>
              <a:rPr lang="en-US" b="1" dirty="0">
                <a:cs typeface="Arial" charset="0"/>
              </a:rPr>
              <a:t>decoding</a:t>
            </a:r>
            <a:r>
              <a:rPr lang="en-US" dirty="0">
                <a:cs typeface="Arial" charset="0"/>
              </a:rPr>
              <a:t>). The result is the transfer of meaning from one person to another.</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11886039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two main challenges of managing communication in an Internet world are the legal and security issues and the lack of personal interaction.</a:t>
            </a:r>
          </a:p>
          <a:p>
            <a:pPr eaLnBrk="1" hangingPunct="1"/>
            <a:endParaRPr lang="en-US" dirty="0">
              <a:cs typeface="Arial" charset="0"/>
            </a:endParaRPr>
          </a:p>
          <a:p>
            <a:pPr eaLnBrk="1" hangingPunct="1"/>
            <a:r>
              <a:rPr lang="en-US" dirty="0">
                <a:cs typeface="Arial" charset="0"/>
              </a:rPr>
              <a:t>Organizations can manage knowledge by making it easy for employees to communicate and share their knowledge, which can help them learn from each other ways to do their jobs more effectively and efficiently. One way is through online information databases and another way is through creating communities of practice.</a:t>
            </a:r>
          </a:p>
          <a:p>
            <a:pPr eaLnBrk="1" hangingPunct="1"/>
            <a:endParaRPr lang="en-US" dirty="0">
              <a:cs typeface="Arial" charset="0"/>
            </a:endParaRPr>
          </a:p>
          <a:p>
            <a:r>
              <a:rPr lang="en-US" sz="1200" kern="1200" dirty="0">
                <a:solidFill>
                  <a:schemeClr val="tx1"/>
                </a:solidFill>
                <a:effectLst/>
                <a:latin typeface="+mn-lt"/>
                <a:ea typeface="+mn-ea"/>
                <a:cs typeface="+mn-cs"/>
              </a:rPr>
              <a:t>Communicating with customers is an important managerial issue since </a:t>
            </a:r>
            <a:r>
              <a:rPr lang="en-US" sz="1200" i="1" kern="1200" dirty="0">
                <a:solidFill>
                  <a:schemeClr val="tx1"/>
                </a:solidFill>
                <a:effectLst/>
                <a:latin typeface="+mn-lt"/>
                <a:ea typeface="+mn-ea"/>
                <a:cs typeface="+mn-cs"/>
              </a:rPr>
              <a:t>what </a:t>
            </a:r>
            <a:r>
              <a:rPr lang="en-US" sz="1200" kern="1200" dirty="0">
                <a:solidFill>
                  <a:schemeClr val="tx1"/>
                </a:solidFill>
                <a:effectLst/>
                <a:latin typeface="+mn-lt"/>
                <a:ea typeface="+mn-ea"/>
                <a:cs typeface="+mn-cs"/>
              </a:rPr>
              <a:t>communication takes place and </a:t>
            </a:r>
            <a:r>
              <a:rPr lang="en-US" sz="1200" i="1" kern="1200" dirty="0">
                <a:solidFill>
                  <a:schemeClr val="tx1"/>
                </a:solidFill>
                <a:effectLst/>
                <a:latin typeface="+mn-lt"/>
                <a:ea typeface="+mn-ea"/>
                <a:cs typeface="+mn-cs"/>
              </a:rPr>
              <a:t>how </a:t>
            </a:r>
            <a:r>
              <a:rPr lang="en-US" sz="1200" kern="1200" dirty="0">
                <a:solidFill>
                  <a:schemeClr val="tx1"/>
                </a:solidFill>
                <a:effectLst/>
                <a:latin typeface="+mn-lt"/>
                <a:ea typeface="+mn-ea"/>
                <a:cs typeface="+mn-cs"/>
              </a:rPr>
              <a:t>it takes place can significantly affect a customer’s satisfaction with the service and the likelihood of being a repeat customer. </a:t>
            </a:r>
          </a:p>
          <a:p>
            <a:endParaRPr lang="en-US" dirty="0"/>
          </a:p>
          <a:p>
            <a:r>
              <a:rPr lang="en-US" sz="1200" kern="1200" dirty="0">
                <a:solidFill>
                  <a:schemeClr val="tx1"/>
                </a:solidFill>
                <a:effectLst/>
                <a:latin typeface="+mn-lt"/>
                <a:ea typeface="+mn-ea"/>
                <a:cs typeface="+mn-cs"/>
              </a:rPr>
              <a:t>It’s important for organizations to get input from their employees. Such potentially valuable information should not be ignored. Managers should explain how suggestions are reviewed and feedback about the feasibility of suggestions should be shared. </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Finally, a company’s communication </a:t>
            </a:r>
            <a:r>
              <a:rPr lang="en-US" sz="1200" kern="1200" dirty="0">
                <a:solidFill>
                  <a:schemeClr val="tx1"/>
                </a:solidFill>
                <a:latin typeface="+mn-lt"/>
                <a:ea typeface="+mn-ea"/>
                <a:cs typeface="+mn-cs"/>
              </a:rPr>
              <a:t>reports</a:t>
            </a:r>
            <a:r>
              <a:rPr lang="en-US" sz="1200" kern="1200" dirty="0">
                <a:solidFill>
                  <a:schemeClr val="tx1"/>
                </a:solidFill>
                <a:effectLst/>
                <a:latin typeface="+mn-lt"/>
                <a:ea typeface="+mn-ea"/>
                <a:cs typeface="+mn-cs"/>
              </a:rPr>
              <a:t> need to be ethical. Ethical communication can be encouraged through clear guidelines and through answering questions that force a communicator to think through the communication choices made and the consequences of those choices.</a:t>
            </a:r>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41</a:t>
            </a:fld>
            <a:endParaRPr lang="en-US" dirty="0"/>
          </a:p>
        </p:txBody>
      </p:sp>
    </p:spTree>
    <p:extLst>
      <p:ext uri="{BB962C8B-B14F-4D97-AF65-F5344CB8AC3E}">
        <p14:creationId xmlns:p14="http://schemas.microsoft.com/office/powerpoint/2010/main" val="201626650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You can become a better communicator through sharpening your active listening, persuasion, speaking, writing, and reading skills.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42</a:t>
            </a:fld>
            <a:endParaRPr lang="en-US" dirty="0"/>
          </a:p>
        </p:txBody>
      </p:sp>
    </p:spTree>
    <p:extLst>
      <p:ext uri="{BB962C8B-B14F-4D97-AF65-F5344CB8AC3E}">
        <p14:creationId xmlns:p14="http://schemas.microsoft.com/office/powerpoint/2010/main" val="1473114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Note that the entire communication process is susceptible to </a:t>
            </a:r>
            <a:r>
              <a:rPr lang="en-US" b="1" dirty="0">
                <a:cs typeface="Arial" charset="0"/>
              </a:rPr>
              <a:t>noise</a:t>
            </a:r>
            <a:r>
              <a:rPr lang="en-US" dirty="0">
                <a:cs typeface="Arial" charset="0"/>
              </a:rPr>
              <a:t>—disturbances that interfere with the transmission, receipt, or feedback of a message. Typical examples of noise include illegible print, phone static, inattention by the receiver, or background sounds of machinery</a:t>
            </a:r>
            <a:r>
              <a:rPr lang="en-US" baseline="0" dirty="0">
                <a:cs typeface="Arial" charset="0"/>
              </a:rPr>
              <a:t> </a:t>
            </a:r>
            <a:r>
              <a:rPr lang="en-US" dirty="0">
                <a:cs typeface="Arial" charset="0"/>
              </a:rPr>
              <a:t>or coworkers. However, anything that interferes with understanding can be noise, and noise can create distortion at any point in the communication process.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280296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62579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Managers have a wide variety of communication methods from which to choose and can use 12 questions to help them evaluate these methods.</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1483156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An important part of interpersonal communication is </a:t>
            </a:r>
            <a:r>
              <a:rPr lang="en-US" b="1" dirty="0">
                <a:cs typeface="Arial" charset="0"/>
              </a:rPr>
              <a:t>nonverbal communication</a:t>
            </a:r>
            <a:r>
              <a:rPr lang="en-US" dirty="0">
                <a:cs typeface="Arial" charset="0"/>
              </a:rPr>
              <a:t>—that is, communication transmitted without words. Some of the most meaningful communications are neither spoken nor written. </a:t>
            </a:r>
          </a:p>
          <a:p>
            <a:pPr eaLnBrk="1" hangingPunct="1"/>
            <a:endParaRPr lang="en-US" dirty="0">
              <a:cs typeface="Arial" charset="0"/>
            </a:endParaRPr>
          </a:p>
          <a:p>
            <a:pPr eaLnBrk="1" hangingPunct="1"/>
            <a:r>
              <a:rPr lang="en-US" b="1" dirty="0">
                <a:cs typeface="Arial" charset="0"/>
              </a:rPr>
              <a:t>Body language </a:t>
            </a:r>
            <a:r>
              <a:rPr lang="en-US" dirty="0">
                <a:cs typeface="Arial" charset="0"/>
              </a:rPr>
              <a:t>refers to gestures, facial expressions, and other body movements that convey meaning. A person frowning “says” something different from one who’s smiling. Hand motions, facial expressions, and other gestures can communicate emotions or temperaments such as aggression, fear, shyness, arrogance, joy, and anger.</a:t>
            </a:r>
          </a:p>
          <a:p>
            <a:pPr eaLnBrk="1" hangingPunct="1"/>
            <a:endParaRPr lang="en-US" dirty="0">
              <a:cs typeface="Arial" charset="0"/>
            </a:endParaRPr>
          </a:p>
          <a:p>
            <a:pPr eaLnBrk="1" hangingPunct="1"/>
            <a:r>
              <a:rPr lang="en-US" b="1" dirty="0">
                <a:cs typeface="Arial" charset="0"/>
              </a:rPr>
              <a:t>Verbal intonation </a:t>
            </a:r>
            <a:r>
              <a:rPr lang="en-US" dirty="0">
                <a:cs typeface="Arial" charset="0"/>
              </a:rPr>
              <a:t>refers to the emphasis someone gives to words or phrases in order to convey meaning. To illustrate how intonations can change the meaning of a message, consider the student who asks the instructor a question. The instructor replies, “What do you mean by that?” The student’s reaction will vary, depending on the tone of the instructor’s response. A soft, smooth vocal tone conveys interest and creates a different meaning from one that is abrasive and puts a strong emphasis on saying the last word.</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1336435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Source: </a:t>
            </a:r>
            <a:r>
              <a:rPr lang="en-US" sz="1200" kern="1200" dirty="0">
                <a:solidFill>
                  <a:schemeClr val="tx1"/>
                </a:solidFill>
                <a:effectLst/>
                <a:latin typeface="+mn-lt"/>
                <a:ea typeface="+mn-ea"/>
                <a:cs typeface="+mn-cs"/>
              </a:rPr>
              <a:t>Based on P. G. Clampitt, </a:t>
            </a:r>
            <a:r>
              <a:rPr lang="en-US" sz="1200" i="1" kern="1200" dirty="0">
                <a:solidFill>
                  <a:schemeClr val="tx1"/>
                </a:solidFill>
                <a:effectLst/>
                <a:latin typeface="+mn-lt"/>
                <a:ea typeface="+mn-ea"/>
                <a:cs typeface="+mn-cs"/>
              </a:rPr>
              <a:t>Communicating for Managerial Effectiveness </a:t>
            </a:r>
            <a:r>
              <a:rPr lang="en-US" sz="1200" kern="1200" dirty="0">
                <a:solidFill>
                  <a:schemeClr val="tx1"/>
                </a:solidFill>
                <a:effectLst/>
                <a:latin typeface="+mn-lt"/>
                <a:ea typeface="+mn-ea"/>
                <a:cs typeface="+mn-cs"/>
              </a:rPr>
              <a:t>(Newbury Park, CA: Sage Publications, 1991), p. 136.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11150485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BDF791E7-750C-8341-AAFB-569D9EBD860C}" type="datetime1">
              <a:rPr lang="en-US" smtClean="0"/>
              <a:pPr/>
              <a:t>12/6/2023</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2018 Pearson Education, Ltd.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2" name="Date Placeholder 1"/>
          <p:cNvSpPr>
            <a:spLocks noGrp="1"/>
          </p:cNvSpPr>
          <p:nvPr>
            <p:ph type="dt" sz="half" idx="10"/>
          </p:nvPr>
        </p:nvSpPr>
        <p:spPr/>
        <p:txBody>
          <a:bodyPr/>
          <a:lstStyle>
            <a:lvl1pPr>
              <a:defRPr>
                <a:solidFill>
                  <a:schemeClr val="tx1"/>
                </a:solidFill>
              </a:defRPr>
            </a:lvl1pPr>
          </a:lstStyle>
          <a:p>
            <a:fld id="{E1C2AD04-9B57-CD4E-ACCE-94DAA54D9932}" type="datetime1">
              <a:rPr lang="en-US" smtClean="0"/>
              <a:pPr/>
              <a:t>12/6/2023</a:t>
            </a:fld>
            <a:endParaRPr lang="en-US" dirty="0"/>
          </a:p>
        </p:txBody>
      </p:sp>
      <p:sp>
        <p:nvSpPr>
          <p:cNvPr id="10" name="TextBox 9"/>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2018 Pearson Education, Ltd.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4" name="Title 13"/>
          <p:cNvSpPr>
            <a:spLocks noGrp="1"/>
          </p:cNvSpPr>
          <p:nvPr>
            <p:ph type="title"/>
          </p:nvPr>
        </p:nvSpPr>
        <p:spPr>
          <a:xfrm>
            <a:off x="457200" y="215372"/>
            <a:ext cx="8229600" cy="621792"/>
          </a:xfrm>
        </p:spPr>
        <p:txBody>
          <a:bodyPr anchor="t" anchorCtr="0"/>
          <a:lstStyle/>
          <a:p>
            <a:r>
              <a:rPr lang="en-US" dirty="0"/>
              <a:t>Click to edit Master title style</a:t>
            </a:r>
          </a:p>
        </p:txBody>
      </p:sp>
      <p:sp>
        <p:nvSpPr>
          <p:cNvPr id="15" name="Date Placeholder 14"/>
          <p:cNvSpPr>
            <a:spLocks noGrp="1"/>
          </p:cNvSpPr>
          <p:nvPr>
            <p:ph type="dt" sz="half" idx="16"/>
          </p:nvPr>
        </p:nvSpPr>
        <p:spPr/>
        <p:txBody>
          <a:bodyPr/>
          <a:lstStyle/>
          <a:p>
            <a:fld id="{A9DF6EFB-3F44-496C-A842-1E0B3D3B975A}" type="datetimeFigureOut">
              <a:rPr lang="en-US" smtClean="0"/>
              <a:pPr/>
              <a:t>12/6/2023</a:t>
            </a:fld>
            <a:endParaRPr lang="en-US" dirty="0"/>
          </a:p>
        </p:txBody>
      </p:sp>
      <p:sp>
        <p:nvSpPr>
          <p:cNvPr id="18" name="Footer Placeholder 17"/>
          <p:cNvSpPr>
            <a:spLocks noGrp="1"/>
          </p:cNvSpPr>
          <p:nvPr>
            <p:ph type="ftr" sz="quarter" idx="18"/>
          </p:nvPr>
        </p:nvSpPr>
        <p:spPr/>
        <p:txBody>
          <a:bodyPr/>
          <a:lstStyle/>
          <a:p>
            <a:endParaRPr lang="en-US" dirty="0"/>
          </a:p>
        </p:txBody>
      </p:sp>
      <p:pic>
        <p:nvPicPr>
          <p:cNvPr id="11" name="Picture 10"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12" name="TextBox 11"/>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2018 Pearson Education, Ltd. All Rights Reserved</a:t>
            </a:r>
          </a:p>
        </p:txBody>
      </p:sp>
    </p:spTree>
    <p:extLst>
      <p:ext uri="{BB962C8B-B14F-4D97-AF65-F5344CB8AC3E}">
        <p14:creationId xmlns:p14="http://schemas.microsoft.com/office/powerpoint/2010/main" val="1635983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42FB9264-E59D-4043-9483-B863A08BF7FA}" type="datetime1">
              <a:rPr lang="en-US" smtClean="0"/>
              <a:pPr/>
              <a:t>12/6/2023</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2018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2C3A0B96-8BDC-3940-87A4-7335ADF41F82}" type="datetime1">
              <a:rPr lang="en-US" smtClean="0"/>
              <a:pPr/>
              <a:t>12/6/2023</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9" name="Date Placeholder 3"/>
          <p:cNvSpPr>
            <a:spLocks noGrp="1"/>
          </p:cNvSpPr>
          <p:nvPr>
            <p:ph type="dt" sz="half" idx="10"/>
          </p:nvPr>
        </p:nvSpPr>
        <p:spPr>
          <a:xfrm>
            <a:off x="6335713" y="113072"/>
            <a:ext cx="2133600" cy="182880"/>
          </a:xfrm>
        </p:spPr>
        <p:txBody>
          <a:bodyPr/>
          <a:lstStyle/>
          <a:p>
            <a:fld id="{69344A15-F0EB-274C-BCBE-62AA675174CC}" type="datetime1">
              <a:rPr lang="en-US" smtClean="0"/>
              <a:pPr/>
              <a:t>12/6/2023</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309878BC-7C7D-8B4D-8C72-5012D25A75FF}" type="datetime1">
              <a:rPr lang="en-US" smtClean="0"/>
              <a:pPr/>
              <a:t>12/6/2023</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a:xfrm>
            <a:off x="6335713" y="137160"/>
            <a:ext cx="2133600" cy="182880"/>
          </a:xfrm>
        </p:spPr>
        <p:txBody>
          <a:bodyPr/>
          <a:lstStyle>
            <a:lvl1pPr>
              <a:defRPr>
                <a:solidFill>
                  <a:schemeClr val="tx1"/>
                </a:solidFill>
              </a:defRPr>
            </a:lvl1pPr>
          </a:lstStyle>
          <a:p>
            <a:endParaRPr lang="en-US" dirty="0"/>
          </a:p>
        </p:txBody>
      </p:sp>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2018 Pearson Education, Ltd. All Rights Reserved</a:t>
            </a: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F71CB5E4-2482-7B44-B2CD-545334C269B9}" type="datetime1">
              <a:rPr lang="en-US" smtClean="0"/>
              <a:pPr/>
              <a:t>12/6/2023</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2233C098-7E69-2F4E-8219-6B630AF7AB62}" type="datetime1">
              <a:rPr lang="en-US" smtClean="0"/>
              <a:pPr/>
              <a:t>12/6/2023</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3" name="Date Placeholder 2"/>
          <p:cNvSpPr>
            <a:spLocks noGrp="1"/>
          </p:cNvSpPr>
          <p:nvPr>
            <p:ph type="dt" sz="half" idx="10"/>
          </p:nvPr>
        </p:nvSpPr>
        <p:spPr/>
        <p:txBody>
          <a:bodyPr/>
          <a:lstStyle/>
          <a:p>
            <a:fld id="{FAA56894-5F48-BC43-8C04-BBB42A2EF5DA}" type="datetime1">
              <a:rPr lang="en-US" smtClean="0"/>
              <a:pPr/>
              <a:t>12/6/2023</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r>
              <a:rPr lang="en-US" dirty="0"/>
              <a:t>Copyright © 2018 Pearson Education, Inc.</a:t>
            </a: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D4DCA001-C90D-F048-B3C0-108AEB1AC539}" type="datetime1">
              <a:rPr lang="en-US" smtClean="0"/>
              <a:pPr/>
              <a:t>12/6/2023</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2018 Pearson Education, Ltd.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hf hdr="0" ft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Management</a:t>
            </a:r>
          </a:p>
        </p:txBody>
      </p:sp>
      <p:sp>
        <p:nvSpPr>
          <p:cNvPr id="2" name="Text Placeholder 1"/>
          <p:cNvSpPr>
            <a:spLocks noGrp="1"/>
          </p:cNvSpPr>
          <p:nvPr>
            <p:ph type="body" sz="quarter" idx="13"/>
          </p:nvPr>
        </p:nvSpPr>
        <p:spPr/>
        <p:txBody>
          <a:bodyPr/>
          <a:lstStyle/>
          <a:p>
            <a:r>
              <a:rPr lang="en-US" dirty="0"/>
              <a:t>Fourteenth Edition, Global Edition</a:t>
            </a:r>
          </a:p>
        </p:txBody>
      </p:sp>
      <p:sp>
        <p:nvSpPr>
          <p:cNvPr id="3" name="Text Placeholder 2"/>
          <p:cNvSpPr>
            <a:spLocks noGrp="1"/>
          </p:cNvSpPr>
          <p:nvPr>
            <p:ph type="body" sz="quarter" idx="14"/>
          </p:nvPr>
        </p:nvSpPr>
        <p:spPr/>
        <p:txBody>
          <a:bodyPr/>
          <a:lstStyle/>
          <a:p>
            <a:r>
              <a:rPr lang="en-US" dirty="0"/>
              <a:t>Chapter 14</a:t>
            </a:r>
          </a:p>
        </p:txBody>
      </p:sp>
      <p:sp>
        <p:nvSpPr>
          <p:cNvPr id="4" name="Text Placeholder 3"/>
          <p:cNvSpPr>
            <a:spLocks noGrp="1"/>
          </p:cNvSpPr>
          <p:nvPr>
            <p:ph type="body" sz="quarter" idx="15"/>
          </p:nvPr>
        </p:nvSpPr>
        <p:spPr/>
        <p:txBody>
          <a:bodyPr/>
          <a:lstStyle/>
          <a:p>
            <a:r>
              <a:rPr lang="en-US" dirty="0"/>
              <a:t>Interpersonal and Organizational Communication</a:t>
            </a:r>
          </a:p>
        </p:txBody>
      </p:sp>
      <p:sp>
        <p:nvSpPr>
          <p:cNvPr id="6" name="Text Placeholder 5"/>
          <p:cNvSpPr>
            <a:spLocks noGrp="1"/>
          </p:cNvSpPr>
          <p:nvPr>
            <p:ph type="body" sz="quarter" idx="4294967295"/>
          </p:nvPr>
        </p:nvSpPr>
        <p:spPr>
          <a:xfrm>
            <a:off x="2889504" y="6428232"/>
            <a:ext cx="5870448" cy="274320"/>
          </a:xfrm>
          <a:solidFill>
            <a:schemeClr val="bg1"/>
          </a:solidFill>
        </p:spPr>
        <p:txBody>
          <a:bodyPr/>
          <a:lstStyle/>
          <a:p>
            <a:pPr marL="0" indent="0">
              <a:buNone/>
              <a:defRPr/>
            </a:pPr>
            <a:r>
              <a:rPr lang="en-US" altLang="en-US" sz="1200" dirty="0">
                <a:latin typeface="Verdana" pitchFamily="34" charset="0"/>
                <a:ea typeface="Verdana" pitchFamily="34" charset="0"/>
                <a:cs typeface="Verdana" pitchFamily="34" charset="0"/>
              </a:rPr>
              <a:t>Copyright © 2018 Pearson Education, Ltd. All Rights Reserved</a:t>
            </a:r>
          </a:p>
        </p:txBody>
      </p:sp>
      <p:pic>
        <p:nvPicPr>
          <p:cNvPr id="8" name="Picture 7" descr="Front Cover: Management, Fourteenth Edition by Stephen P. Robbins, Mary Coulter, Joseph J. Martocchio and Lori Long."/>
          <p:cNvPicPr>
            <a:picLocks noChangeAspect="1"/>
          </p:cNvPicPr>
          <p:nvPr/>
        </p:nvPicPr>
        <p:blipFill>
          <a:blip r:embed="rId2" cstate="print"/>
          <a:stretch>
            <a:fillRect/>
          </a:stretch>
        </p:blipFill>
        <p:spPr>
          <a:xfrm>
            <a:off x="483870" y="1211686"/>
            <a:ext cx="3931920" cy="5045315"/>
          </a:xfrm>
          <a:prstGeom prst="rect">
            <a:avLst/>
          </a:prstGeom>
        </p:spPr>
      </p:pic>
    </p:spTree>
    <p:extLst>
      <p:ext uri="{BB962C8B-B14F-4D97-AF65-F5344CB8AC3E}">
        <p14:creationId xmlns:p14="http://schemas.microsoft.com/office/powerpoint/2010/main" val="3360806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Exhibit 14-2</a:t>
            </a:r>
            <a:br>
              <a:rPr lang="en-US" sz="3200" dirty="0"/>
            </a:br>
            <a:r>
              <a:rPr lang="en-US" sz="3200" dirty="0"/>
              <a:t>Comparison of Communication Methods</a:t>
            </a:r>
            <a:r>
              <a:rPr lang="en-US" sz="3100" dirty="0"/>
              <a:t> </a:t>
            </a:r>
            <a:r>
              <a:rPr lang="en-US" sz="1800" b="0" dirty="0"/>
              <a:t>(1 of 3)</a:t>
            </a:r>
          </a:p>
        </p:txBody>
      </p:sp>
      <p:pic>
        <p:nvPicPr>
          <p:cNvPr id="7" name="Picture 6" descr="Figure contains four criteria upon which communication methods are ranked. They are Feedback Potential, Complexity Capability, Breadth Potential, and Confidentiality. There are two colums. The left is High and the right is Low. Under each heading are listed forms of communication that fit the description."/>
          <p:cNvPicPr>
            <a:picLocks noChangeAspect="1"/>
          </p:cNvPicPr>
          <p:nvPr/>
        </p:nvPicPr>
        <p:blipFill>
          <a:blip r:embed="rId3" cstate="print"/>
          <a:stretch>
            <a:fillRect/>
          </a:stretch>
        </p:blipFill>
        <p:spPr>
          <a:xfrm>
            <a:off x="134462" y="1512790"/>
            <a:ext cx="8875076" cy="4289621"/>
          </a:xfrm>
          <a:prstGeom prst="rect">
            <a:avLst/>
          </a:prstGeom>
        </p:spPr>
      </p:pic>
      <p:sp>
        <p:nvSpPr>
          <p:cNvPr id="3" name="Text Placeholder 2"/>
          <p:cNvSpPr>
            <a:spLocks noGrp="1"/>
          </p:cNvSpPr>
          <p:nvPr>
            <p:ph type="body" sz="quarter" idx="13"/>
          </p:nvPr>
        </p:nvSpPr>
        <p:spPr/>
        <p:txBody>
          <a:bodyPr/>
          <a:lstStyle/>
          <a:p>
            <a:r>
              <a:rPr lang="en-US" sz="1600" dirty="0"/>
              <a:t>Exhibit 14-2 provides a comparison of various communication methods.</a:t>
            </a:r>
          </a:p>
        </p:txBody>
      </p:sp>
    </p:spTree>
    <p:extLst>
      <p:ext uri="{BB962C8B-B14F-4D97-AF65-F5344CB8AC3E}">
        <p14:creationId xmlns:p14="http://schemas.microsoft.com/office/powerpoint/2010/main" val="567762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Exhibit 14-2</a:t>
            </a:r>
            <a:br>
              <a:rPr lang="en-US" sz="3200" dirty="0"/>
            </a:br>
            <a:r>
              <a:rPr lang="en-US" sz="3200" dirty="0"/>
              <a:t>Comparison of Communication Methods</a:t>
            </a:r>
            <a:r>
              <a:rPr lang="en-US" sz="3100" dirty="0"/>
              <a:t> </a:t>
            </a:r>
            <a:r>
              <a:rPr lang="en-US" sz="1800" b="0" dirty="0"/>
              <a:t>(2 of 3)</a:t>
            </a:r>
          </a:p>
        </p:txBody>
      </p:sp>
      <p:pic>
        <p:nvPicPr>
          <p:cNvPr id="8" name="Picture 7" descr="Figure contains four criteria upon which communication methods are ranked. They are Encoding Ease, Time-Decoding Ease, Space Constraint, and Cost. There are two colums. The left is High and the right is Low. Under each heading are listed forms of communication that fit the description."/>
          <p:cNvPicPr>
            <a:picLocks noChangeAspect="1"/>
          </p:cNvPicPr>
          <p:nvPr/>
        </p:nvPicPr>
        <p:blipFill>
          <a:blip r:embed="rId3" cstate="print"/>
          <a:stretch>
            <a:fillRect/>
          </a:stretch>
        </p:blipFill>
        <p:spPr>
          <a:xfrm>
            <a:off x="134462" y="1281388"/>
            <a:ext cx="8875076" cy="4733374"/>
          </a:xfrm>
          <a:prstGeom prst="rect">
            <a:avLst/>
          </a:prstGeom>
        </p:spPr>
      </p:pic>
      <p:sp>
        <p:nvSpPr>
          <p:cNvPr id="3" name="Text Placeholder 2"/>
          <p:cNvSpPr>
            <a:spLocks noGrp="1"/>
          </p:cNvSpPr>
          <p:nvPr>
            <p:ph type="body" sz="quarter" idx="13"/>
          </p:nvPr>
        </p:nvSpPr>
        <p:spPr/>
        <p:txBody>
          <a:bodyPr/>
          <a:lstStyle/>
          <a:p>
            <a:r>
              <a:rPr lang="en-US" sz="1600" dirty="0"/>
              <a:t>Exhibit 14-2 provides a comparison of various communication methods.</a:t>
            </a:r>
          </a:p>
        </p:txBody>
      </p:sp>
    </p:spTree>
    <p:extLst>
      <p:ext uri="{BB962C8B-B14F-4D97-AF65-F5344CB8AC3E}">
        <p14:creationId xmlns:p14="http://schemas.microsoft.com/office/powerpoint/2010/main" val="1865744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Exhibit 14-2</a:t>
            </a:r>
            <a:br>
              <a:rPr lang="en-US" sz="3200" dirty="0"/>
            </a:br>
            <a:r>
              <a:rPr lang="en-US" sz="3200" dirty="0"/>
              <a:t>Comparison of Communication Methods</a:t>
            </a:r>
            <a:r>
              <a:rPr lang="en-US" sz="3100" dirty="0"/>
              <a:t> </a:t>
            </a:r>
            <a:r>
              <a:rPr lang="en-US" sz="1800" b="0" dirty="0"/>
              <a:t>(3 of 3)</a:t>
            </a:r>
          </a:p>
        </p:txBody>
      </p:sp>
      <p:pic>
        <p:nvPicPr>
          <p:cNvPr id="6" name="Picture 5" descr="Figure contains three criteria upon which communication methods are ranked. They are Personal Warmth, Formality, and Scanability. There are two colums. The left is High and the right is Low. Under each heading are listed forms of communication that fit the description."/>
          <p:cNvPicPr>
            <a:picLocks noChangeAspect="1"/>
          </p:cNvPicPr>
          <p:nvPr/>
        </p:nvPicPr>
        <p:blipFill>
          <a:blip r:embed="rId3" cstate="print"/>
          <a:stretch>
            <a:fillRect/>
          </a:stretch>
        </p:blipFill>
        <p:spPr>
          <a:xfrm>
            <a:off x="134462" y="1326772"/>
            <a:ext cx="8875076" cy="4585456"/>
          </a:xfrm>
          <a:prstGeom prst="rect">
            <a:avLst/>
          </a:prstGeom>
        </p:spPr>
      </p:pic>
      <p:sp>
        <p:nvSpPr>
          <p:cNvPr id="3" name="Text Placeholder 2"/>
          <p:cNvSpPr>
            <a:spLocks noGrp="1"/>
          </p:cNvSpPr>
          <p:nvPr>
            <p:ph type="body" sz="quarter" idx="13"/>
          </p:nvPr>
        </p:nvSpPr>
        <p:spPr/>
        <p:txBody>
          <a:bodyPr/>
          <a:lstStyle/>
          <a:p>
            <a:r>
              <a:rPr lang="en-US" sz="1600" dirty="0"/>
              <a:t>Exhibit 14-2 provides a comparison of various communication methods.</a:t>
            </a:r>
          </a:p>
        </p:txBody>
      </p:sp>
    </p:spTree>
    <p:extLst>
      <p:ext uri="{BB962C8B-B14F-4D97-AF65-F5344CB8AC3E}">
        <p14:creationId xmlns:p14="http://schemas.microsoft.com/office/powerpoint/2010/main" val="1527349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75" y="296174"/>
            <a:ext cx="8229600" cy="474452"/>
          </a:xfrm>
        </p:spPr>
        <p:txBody>
          <a:bodyPr/>
          <a:lstStyle/>
          <a:p>
            <a:r>
              <a:rPr lang="en-US" sz="3200" dirty="0"/>
              <a:t>Barriers</a:t>
            </a:r>
            <a:r>
              <a:rPr lang="en-US" dirty="0">
                <a:solidFill>
                  <a:schemeClr val="tx1">
                    <a:lumMod val="65000"/>
                    <a:lumOff val="35000"/>
                  </a:schemeClr>
                </a:solidFill>
              </a:rPr>
              <a:t> </a:t>
            </a:r>
            <a:r>
              <a:rPr lang="en-US" sz="3200" dirty="0"/>
              <a:t>to effective communication</a:t>
            </a:r>
          </a:p>
        </p:txBody>
      </p:sp>
      <p:sp>
        <p:nvSpPr>
          <p:cNvPr id="3" name="Content Placeholder 2"/>
          <p:cNvSpPr>
            <a:spLocks noGrp="1"/>
          </p:cNvSpPr>
          <p:nvPr>
            <p:ph idx="1"/>
          </p:nvPr>
        </p:nvSpPr>
        <p:spPr>
          <a:xfrm>
            <a:off x="295275" y="1143000"/>
            <a:ext cx="8382000" cy="5181600"/>
          </a:xfrm>
        </p:spPr>
        <p:txBody>
          <a:bodyPr/>
          <a:lstStyle/>
          <a:p>
            <a:pPr marL="0" indent="0" algn="just">
              <a:buNone/>
            </a:pPr>
            <a:r>
              <a:rPr lang="en-US" sz="2400" b="1" dirty="0">
                <a:solidFill>
                  <a:srgbClr val="007FA3"/>
                </a:solidFill>
                <a:latin typeface="Calibri" panose="020F0502020204030204" pitchFamily="34" charset="0"/>
                <a:cs typeface="Calibri" panose="020F0502020204030204" pitchFamily="34" charset="0"/>
              </a:rPr>
              <a:t>1-COGNITIVE</a:t>
            </a:r>
          </a:p>
          <a:p>
            <a:pPr algn="just"/>
            <a:r>
              <a:rPr lang="en-US" sz="2400" b="1" dirty="0">
                <a:latin typeface="Calibri" panose="020F0502020204030204" pitchFamily="34" charset="0"/>
                <a:cs typeface="Calibri" panose="020F0502020204030204" pitchFamily="34" charset="0"/>
              </a:rPr>
              <a:t>Information overload</a:t>
            </a:r>
            <a:r>
              <a:rPr lang="en-US" sz="2400" dirty="0">
                <a:latin typeface="Calibri" panose="020F0502020204030204" pitchFamily="34" charset="0"/>
                <a:cs typeface="Calibri" panose="020F0502020204030204" pitchFamily="34" charset="0"/>
              </a:rPr>
              <a:t>: when information exceeds our processing capacity</a:t>
            </a:r>
          </a:p>
          <a:p>
            <a:pPr algn="just"/>
            <a:r>
              <a:rPr lang="en-US" sz="2400" b="1" dirty="0">
                <a:latin typeface="Calibri" panose="020F0502020204030204" pitchFamily="34" charset="0"/>
                <a:cs typeface="Calibri" panose="020F0502020204030204" pitchFamily="34" charset="0"/>
              </a:rPr>
              <a:t>Filtering</a:t>
            </a:r>
            <a:r>
              <a:rPr lang="en-US" sz="2400" dirty="0">
                <a:latin typeface="Calibri" panose="020F0502020204030204" pitchFamily="34" charset="0"/>
                <a:cs typeface="Calibri" panose="020F0502020204030204" pitchFamily="34" charset="0"/>
              </a:rPr>
              <a:t>: the deliberate manipulation of information to make it appear more favorable to the receiver</a:t>
            </a:r>
          </a:p>
          <a:p>
            <a:pPr marL="0" indent="0" algn="just">
              <a:buNone/>
            </a:pPr>
            <a:r>
              <a:rPr lang="en-US" sz="2400" b="1" dirty="0">
                <a:solidFill>
                  <a:srgbClr val="007FA3"/>
                </a:solidFill>
                <a:latin typeface="Calibri" panose="020F0502020204030204" pitchFamily="34" charset="0"/>
                <a:cs typeface="Calibri" panose="020F0502020204030204" pitchFamily="34" charset="0"/>
              </a:rPr>
              <a:t>2-EMOTIONS</a:t>
            </a:r>
            <a:r>
              <a:rPr lang="en-US" sz="2400" dirty="0">
                <a:latin typeface="Calibri" panose="020F0502020204030204" pitchFamily="34" charset="0"/>
                <a:cs typeface="Calibri" panose="020F0502020204030204" pitchFamily="34" charset="0"/>
              </a:rPr>
              <a:t> How a receiver feels influences how he or she interprets it</a:t>
            </a:r>
          </a:p>
          <a:p>
            <a:pPr algn="just"/>
            <a:r>
              <a:rPr lang="en-US" sz="2400" b="1" dirty="0">
                <a:latin typeface="Calibri" panose="020F0502020204030204" pitchFamily="34" charset="0"/>
                <a:cs typeface="Calibri" panose="020F0502020204030204" pitchFamily="34" charset="0"/>
              </a:rPr>
              <a:t>Jargon</a:t>
            </a:r>
            <a:r>
              <a:rPr lang="en-US" sz="2400" dirty="0">
                <a:latin typeface="Calibri" panose="020F0502020204030204" pitchFamily="34" charset="0"/>
                <a:cs typeface="Calibri" panose="020F0502020204030204" pitchFamily="34" charset="0"/>
              </a:rPr>
              <a:t>: specialized terminology or technical language that members of a group use to communicate among themselves</a:t>
            </a:r>
          </a:p>
          <a:p>
            <a:pPr marL="0" indent="0" algn="just">
              <a:buNone/>
            </a:pPr>
            <a:r>
              <a:rPr lang="en-US" sz="2400" b="1" dirty="0">
                <a:solidFill>
                  <a:srgbClr val="007FA3"/>
                </a:solidFill>
                <a:latin typeface="Calibri" panose="020F0502020204030204" pitchFamily="34" charset="0"/>
                <a:cs typeface="Calibri" panose="020F0502020204030204" pitchFamily="34" charset="0"/>
              </a:rPr>
              <a:t>3-NATIONAL CULTURE. </a:t>
            </a:r>
            <a:r>
              <a:rPr lang="en-US" sz="2400" dirty="0">
                <a:solidFill>
                  <a:schemeClr val="tx1">
                    <a:lumMod val="65000"/>
                    <a:lumOff val="35000"/>
                  </a:schemeClr>
                </a:solidFill>
                <a:latin typeface="Calibri" panose="020F0502020204030204" pitchFamily="34" charset="0"/>
                <a:cs typeface="Calibri" panose="020F0502020204030204" pitchFamily="34" charset="0"/>
              </a:rPr>
              <a:t>Example,  For technological and cultural reasons, the Chinese people dislike voice mail</a:t>
            </a:r>
            <a:r>
              <a:rPr lang="en-US" sz="2800" dirty="0">
                <a:solidFill>
                  <a:schemeClr val="tx1">
                    <a:lumMod val="65000"/>
                    <a:lumOff val="35000"/>
                  </a:schemeClr>
                </a:solidFill>
                <a:latin typeface="Calibri" panose="020F0502020204030204" pitchFamily="34" charset="0"/>
                <a:cs typeface="Calibri" panose="020F0502020204030204" pitchFamily="34" charset="0"/>
              </a:rPr>
              <a:t>.</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1133460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775228"/>
          </a:xfrm>
        </p:spPr>
        <p:txBody>
          <a:bodyPr/>
          <a:lstStyle/>
          <a:p>
            <a:r>
              <a:rPr lang="en-US" dirty="0"/>
              <a:t>Overcoming the Barriers</a:t>
            </a:r>
          </a:p>
        </p:txBody>
      </p:sp>
      <p:sp>
        <p:nvSpPr>
          <p:cNvPr id="3" name="Content Placeholder 2"/>
          <p:cNvSpPr>
            <a:spLocks noGrp="1"/>
          </p:cNvSpPr>
          <p:nvPr>
            <p:ph idx="1"/>
          </p:nvPr>
        </p:nvSpPr>
        <p:spPr>
          <a:xfrm>
            <a:off x="685800" y="1600200"/>
            <a:ext cx="8001000" cy="4525963"/>
          </a:xfrm>
        </p:spPr>
        <p:txBody>
          <a:bodyPr/>
          <a:lstStyle/>
          <a:p>
            <a:r>
              <a:rPr lang="en-US" sz="2400" dirty="0">
                <a:latin typeface="Calibri" panose="020F0502020204030204" pitchFamily="34" charset="0"/>
                <a:cs typeface="Calibri" panose="020F0502020204030204" pitchFamily="34" charset="0"/>
              </a:rPr>
              <a:t>Use feedback</a:t>
            </a:r>
          </a:p>
          <a:p>
            <a:r>
              <a:rPr lang="en-US" sz="2400" dirty="0">
                <a:latin typeface="Calibri" panose="020F0502020204030204" pitchFamily="34" charset="0"/>
                <a:cs typeface="Calibri" panose="020F0502020204030204" pitchFamily="34" charset="0"/>
              </a:rPr>
              <a:t>Simplify language</a:t>
            </a:r>
          </a:p>
          <a:p>
            <a:r>
              <a:rPr lang="en-US" sz="2400" dirty="0">
                <a:latin typeface="Calibri" panose="020F0502020204030204" pitchFamily="34" charset="0"/>
                <a:cs typeface="Calibri" panose="020F0502020204030204" pitchFamily="34" charset="0"/>
              </a:rPr>
              <a:t>Listen actively</a:t>
            </a:r>
          </a:p>
          <a:p>
            <a:pPr lvl="1"/>
            <a:r>
              <a:rPr lang="en-US" sz="2400" b="1" dirty="0">
                <a:latin typeface="Calibri" panose="020F0502020204030204" pitchFamily="34" charset="0"/>
                <a:cs typeface="Calibri" panose="020F0502020204030204" pitchFamily="34" charset="0"/>
              </a:rPr>
              <a:t>Active listening</a:t>
            </a:r>
            <a:r>
              <a:rPr lang="en-US" sz="2400" dirty="0">
                <a:latin typeface="Calibri" panose="020F0502020204030204" pitchFamily="34" charset="0"/>
                <a:cs typeface="Calibri" panose="020F0502020204030204" pitchFamily="34" charset="0"/>
              </a:rPr>
              <a:t>: listening for full meaning without making premature judgments or interpretations</a:t>
            </a:r>
          </a:p>
          <a:p>
            <a:r>
              <a:rPr lang="en-US" sz="2400" dirty="0">
                <a:latin typeface="Calibri" panose="020F0502020204030204" pitchFamily="34" charset="0"/>
                <a:cs typeface="Calibri" panose="020F0502020204030204" pitchFamily="34" charset="0"/>
              </a:rPr>
              <a:t>Constrain emotions</a:t>
            </a:r>
          </a:p>
          <a:p>
            <a:r>
              <a:rPr lang="en-US" sz="2400" dirty="0">
                <a:latin typeface="Calibri" panose="020F0502020204030204" pitchFamily="34" charset="0"/>
                <a:cs typeface="Calibri" panose="020F0502020204030204" pitchFamily="34" charset="0"/>
              </a:rPr>
              <a:t>Watch nonverbal cues</a:t>
            </a:r>
          </a:p>
        </p:txBody>
      </p:sp>
    </p:spTree>
    <p:extLst>
      <p:ext uri="{BB962C8B-B14F-4D97-AF65-F5344CB8AC3E}">
        <p14:creationId xmlns:p14="http://schemas.microsoft.com/office/powerpoint/2010/main" val="1245133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100" dirty="0"/>
              <a:t>Exhibit 14-3</a:t>
            </a:r>
            <a:br>
              <a:rPr lang="en-US" sz="3100" dirty="0"/>
            </a:br>
            <a:r>
              <a:rPr lang="en-US" sz="3100" dirty="0"/>
              <a:t>Active Listening Behavior</a:t>
            </a:r>
          </a:p>
        </p:txBody>
      </p:sp>
      <p:pic>
        <p:nvPicPr>
          <p:cNvPr id="7" name="Picture 6" descr="At center of the figure is an oval labeled Active Listeners. Encircling it are seven boxes, each connected by a line to the center box. They are labeled, clockwise from top: Show empathy, Show interest by making eye contact, Exhibit affirmative head nods and appropriate facial expressions, Ask questions, Avoid distracting actions or gestures, Paraphrase what's been said, Don't interrupt."/>
          <p:cNvPicPr>
            <a:picLocks noChangeAspect="1"/>
          </p:cNvPicPr>
          <p:nvPr/>
        </p:nvPicPr>
        <p:blipFill>
          <a:blip r:embed="rId3" cstate="print"/>
          <a:stretch>
            <a:fillRect/>
          </a:stretch>
        </p:blipFill>
        <p:spPr>
          <a:xfrm>
            <a:off x="221899" y="1245440"/>
            <a:ext cx="8700202" cy="4534873"/>
          </a:xfrm>
          <a:prstGeom prst="rect">
            <a:avLst/>
          </a:prstGeom>
        </p:spPr>
      </p:pic>
      <p:sp>
        <p:nvSpPr>
          <p:cNvPr id="3" name="Text Placeholder 2"/>
          <p:cNvSpPr>
            <a:spLocks noGrp="1"/>
          </p:cNvSpPr>
          <p:nvPr>
            <p:ph type="body" sz="quarter" idx="13"/>
          </p:nvPr>
        </p:nvSpPr>
        <p:spPr/>
        <p:txBody>
          <a:bodyPr/>
          <a:lstStyle/>
          <a:p>
            <a:r>
              <a:rPr lang="en-US" sz="1600" dirty="0"/>
              <a:t>Specific behaviors that active listeners demonstrate are listed in Exhibit 14-3.</a:t>
            </a:r>
          </a:p>
        </p:txBody>
      </p:sp>
    </p:spTree>
    <p:extLst>
      <p:ext uri="{BB962C8B-B14F-4D97-AF65-F5344CB8AC3E}">
        <p14:creationId xmlns:p14="http://schemas.microsoft.com/office/powerpoint/2010/main" val="806136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Formal Versus Informal</a:t>
            </a:r>
          </a:p>
        </p:txBody>
      </p:sp>
      <p:sp>
        <p:nvSpPr>
          <p:cNvPr id="3" name="Content Placeholder 2"/>
          <p:cNvSpPr>
            <a:spLocks noGrp="1"/>
          </p:cNvSpPr>
          <p:nvPr>
            <p:ph idx="1"/>
          </p:nvPr>
        </p:nvSpPr>
        <p:spPr>
          <a:xfrm>
            <a:off x="457200" y="2057400"/>
            <a:ext cx="8229600" cy="4068763"/>
          </a:xfrm>
        </p:spPr>
        <p:txBody>
          <a:bodyPr/>
          <a:lstStyle/>
          <a:p>
            <a:pPr algn="just"/>
            <a:r>
              <a:rPr lang="en-US" sz="2500" b="1" dirty="0"/>
              <a:t>Formal communication</a:t>
            </a:r>
            <a:r>
              <a:rPr lang="en-US" sz="2500" dirty="0"/>
              <a:t>: communication that takes place within prescribed organizational work arrangements </a:t>
            </a:r>
            <a:r>
              <a:rPr lang="en-US" sz="2500" dirty="0">
                <a:solidFill>
                  <a:schemeClr val="tx1">
                    <a:lumMod val="65000"/>
                    <a:lumOff val="35000"/>
                  </a:schemeClr>
                </a:solidFill>
              </a:rPr>
              <a:t>(e.g., when an employee communicates a problem to his or her manager)</a:t>
            </a:r>
          </a:p>
          <a:p>
            <a:pPr algn="just"/>
            <a:endParaRPr lang="en-US" sz="900" dirty="0"/>
          </a:p>
          <a:p>
            <a:pPr algn="just"/>
            <a:r>
              <a:rPr lang="en-US" sz="2500" b="1" dirty="0"/>
              <a:t>Informal communication</a:t>
            </a:r>
            <a:r>
              <a:rPr lang="en-US" sz="2500" dirty="0"/>
              <a:t>: communication that is not defined by the organization’s structural hierarchy</a:t>
            </a:r>
          </a:p>
        </p:txBody>
      </p:sp>
    </p:spTree>
    <p:extLst>
      <p:ext uri="{BB962C8B-B14F-4D97-AF65-F5344CB8AC3E}">
        <p14:creationId xmlns:p14="http://schemas.microsoft.com/office/powerpoint/2010/main" val="71527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6852"/>
          </a:xfrm>
        </p:spPr>
        <p:txBody>
          <a:bodyPr/>
          <a:lstStyle/>
          <a:p>
            <a:r>
              <a:rPr lang="en-US" dirty="0"/>
              <a:t>Direction of Flow </a:t>
            </a:r>
            <a:r>
              <a:rPr lang="en-US" sz="1800" b="0" dirty="0"/>
              <a:t>(1 of 2)</a:t>
            </a:r>
          </a:p>
        </p:txBody>
      </p:sp>
      <p:sp>
        <p:nvSpPr>
          <p:cNvPr id="3" name="Content Placeholder 2"/>
          <p:cNvSpPr>
            <a:spLocks noGrp="1"/>
          </p:cNvSpPr>
          <p:nvPr>
            <p:ph idx="1"/>
          </p:nvPr>
        </p:nvSpPr>
        <p:spPr>
          <a:xfrm>
            <a:off x="304800" y="1143000"/>
            <a:ext cx="8229600" cy="5257800"/>
          </a:xfrm>
        </p:spPr>
        <p:txBody>
          <a:bodyPr/>
          <a:lstStyle/>
          <a:p>
            <a:r>
              <a:rPr lang="en-US" sz="2400" b="1" dirty="0"/>
              <a:t>Downward</a:t>
            </a:r>
            <a:r>
              <a:rPr lang="en-US" sz="2400" dirty="0"/>
              <a:t>:</a:t>
            </a:r>
            <a:r>
              <a:rPr lang="en-US" sz="2400" b="1" dirty="0"/>
              <a:t> </a:t>
            </a:r>
            <a:r>
              <a:rPr lang="en-US" sz="2400" dirty="0"/>
              <a:t>communication that flows downward from a manager to employees</a:t>
            </a:r>
          </a:p>
          <a:p>
            <a:endParaRPr lang="en-US" sz="2400" b="1" dirty="0"/>
          </a:p>
          <a:p>
            <a:pPr lvl="1" algn="just"/>
            <a:r>
              <a:rPr lang="en-US" sz="2400" b="1" dirty="0"/>
              <a:t>Town hall meeting</a:t>
            </a:r>
            <a:r>
              <a:rPr lang="en-US" sz="2400" dirty="0"/>
              <a:t>: informal public meetings where information can be relayed, issues can be discussed, or employees can be brought together to celebrate accomplishments. </a:t>
            </a:r>
            <a:r>
              <a:rPr lang="en-US" sz="2400" dirty="0">
                <a:solidFill>
                  <a:schemeClr val="tx1">
                    <a:lumMod val="65000"/>
                    <a:lumOff val="35000"/>
                  </a:schemeClr>
                </a:solidFill>
              </a:rPr>
              <a:t>For example, India’s Flipkart regularly holds town hall meetings with employees to discuss the online retailer’s financial results and proposed internal policies. A spokesman says these town hall meetings are part of its “culture of openness”.</a:t>
            </a:r>
          </a:p>
        </p:txBody>
      </p:sp>
    </p:spTree>
    <p:extLst>
      <p:ext uri="{BB962C8B-B14F-4D97-AF65-F5344CB8AC3E}">
        <p14:creationId xmlns:p14="http://schemas.microsoft.com/office/powerpoint/2010/main" val="382280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Direction of Flow </a:t>
            </a:r>
            <a:r>
              <a:rPr lang="en-US" sz="1800" b="0" dirty="0"/>
              <a:t>(2 of 2)</a:t>
            </a:r>
          </a:p>
        </p:txBody>
      </p:sp>
      <p:sp>
        <p:nvSpPr>
          <p:cNvPr id="3" name="Content Placeholder 2"/>
          <p:cNvSpPr>
            <a:spLocks noGrp="1"/>
          </p:cNvSpPr>
          <p:nvPr>
            <p:ph idx="1"/>
          </p:nvPr>
        </p:nvSpPr>
        <p:spPr>
          <a:xfrm>
            <a:off x="457200" y="1981200"/>
            <a:ext cx="8229600" cy="4144963"/>
          </a:xfrm>
        </p:spPr>
        <p:txBody>
          <a:bodyPr/>
          <a:lstStyle/>
          <a:p>
            <a:pPr algn="just"/>
            <a:r>
              <a:rPr lang="en-US" sz="2500" b="1" dirty="0"/>
              <a:t>Upward communication</a:t>
            </a:r>
            <a:r>
              <a:rPr lang="en-US" sz="2500" dirty="0"/>
              <a:t>:</a:t>
            </a:r>
            <a:r>
              <a:rPr lang="en-US" sz="2500" b="1" dirty="0"/>
              <a:t> </a:t>
            </a:r>
            <a:r>
              <a:rPr lang="en-US" sz="2500" dirty="0"/>
              <a:t>communication that flows upward from employees to managers</a:t>
            </a:r>
          </a:p>
          <a:p>
            <a:pPr algn="just"/>
            <a:endParaRPr lang="en-US" sz="100" dirty="0"/>
          </a:p>
          <a:p>
            <a:pPr algn="just"/>
            <a:r>
              <a:rPr lang="en-US" sz="2500" b="1" dirty="0"/>
              <a:t>Lateral communication: </a:t>
            </a:r>
            <a:r>
              <a:rPr lang="en-US" sz="2500" dirty="0"/>
              <a:t>communication that takes place among any employees on the same organizational level</a:t>
            </a:r>
          </a:p>
          <a:p>
            <a:pPr algn="just"/>
            <a:endParaRPr lang="en-US" sz="100" dirty="0"/>
          </a:p>
          <a:p>
            <a:pPr algn="just"/>
            <a:r>
              <a:rPr lang="en-US" sz="2500" b="1" dirty="0"/>
              <a:t>Diagonal communication</a:t>
            </a:r>
            <a:r>
              <a:rPr lang="en-US" sz="2500" dirty="0"/>
              <a:t>: communication that cuts across work areas and organizational levels</a:t>
            </a:r>
          </a:p>
        </p:txBody>
      </p:sp>
    </p:spTree>
    <p:extLst>
      <p:ext uri="{BB962C8B-B14F-4D97-AF65-F5344CB8AC3E}">
        <p14:creationId xmlns:p14="http://schemas.microsoft.com/office/powerpoint/2010/main" val="1533167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99028"/>
          </a:xfrm>
        </p:spPr>
        <p:txBody>
          <a:bodyPr/>
          <a:lstStyle/>
          <a:p>
            <a:r>
              <a:rPr lang="en-US" dirty="0"/>
              <a:t>Networks</a:t>
            </a:r>
          </a:p>
        </p:txBody>
      </p:sp>
      <p:sp>
        <p:nvSpPr>
          <p:cNvPr id="3" name="Content Placeholder 2"/>
          <p:cNvSpPr>
            <a:spLocks noGrp="1"/>
          </p:cNvSpPr>
          <p:nvPr>
            <p:ph idx="1"/>
          </p:nvPr>
        </p:nvSpPr>
        <p:spPr>
          <a:xfrm>
            <a:off x="457200" y="1447801"/>
            <a:ext cx="8229600" cy="4419600"/>
          </a:xfrm>
        </p:spPr>
        <p:txBody>
          <a:bodyPr/>
          <a:lstStyle/>
          <a:p>
            <a:pPr algn="just"/>
            <a:r>
              <a:rPr lang="en-US" sz="2400" b="1" dirty="0"/>
              <a:t>Communication networks</a:t>
            </a:r>
            <a:r>
              <a:rPr lang="en-US" sz="2400" dirty="0"/>
              <a:t>:</a:t>
            </a:r>
            <a:r>
              <a:rPr lang="en-US" sz="2400" b="1" dirty="0"/>
              <a:t> </a:t>
            </a:r>
            <a:r>
              <a:rPr lang="en-US" sz="2400" dirty="0"/>
              <a:t>the variety of patterns of vertical and horizontal flows of organizational communication.</a:t>
            </a:r>
          </a:p>
          <a:p>
            <a:pPr algn="just"/>
            <a:endParaRPr lang="en-US" sz="100" dirty="0"/>
          </a:p>
          <a:p>
            <a:pPr algn="just"/>
            <a:r>
              <a:rPr lang="en-US" sz="2400" b="1" dirty="0"/>
              <a:t>TYPES OF COMMUNICATION NETWORKS:</a:t>
            </a:r>
          </a:p>
          <a:p>
            <a:pPr marL="457200" lvl="1" indent="0" algn="just">
              <a:buNone/>
            </a:pPr>
            <a:r>
              <a:rPr lang="en-US" sz="2400" dirty="0">
                <a:solidFill>
                  <a:srgbClr val="007FA3"/>
                </a:solidFill>
              </a:rPr>
              <a:t>1</a:t>
            </a:r>
            <a:r>
              <a:rPr lang="en-US" sz="2400" dirty="0"/>
              <a:t>-chain network </a:t>
            </a:r>
          </a:p>
          <a:p>
            <a:pPr marL="457200" lvl="1" indent="0" algn="just">
              <a:buNone/>
            </a:pPr>
            <a:r>
              <a:rPr lang="en-US" sz="2400" dirty="0">
                <a:solidFill>
                  <a:srgbClr val="007FA3"/>
                </a:solidFill>
              </a:rPr>
              <a:t>2</a:t>
            </a:r>
            <a:r>
              <a:rPr lang="en-US" sz="2400" dirty="0"/>
              <a:t>-wheel network. </a:t>
            </a:r>
          </a:p>
          <a:p>
            <a:pPr marL="457200" lvl="1" indent="0" algn="just">
              <a:buNone/>
            </a:pPr>
            <a:r>
              <a:rPr lang="en-US" sz="2400" dirty="0">
                <a:solidFill>
                  <a:srgbClr val="007FA3"/>
                </a:solidFill>
              </a:rPr>
              <a:t>3</a:t>
            </a:r>
            <a:r>
              <a:rPr lang="en-US" sz="2400" dirty="0"/>
              <a:t>- all-channel network</a:t>
            </a:r>
          </a:p>
          <a:p>
            <a:pPr marL="457200" lvl="1" indent="0" algn="just">
              <a:buNone/>
            </a:pPr>
            <a:endParaRPr lang="en-US" sz="100" dirty="0"/>
          </a:p>
          <a:p>
            <a:pPr algn="just"/>
            <a:r>
              <a:rPr lang="en-US" sz="2400" b="1" dirty="0"/>
              <a:t>Grapevine: </a:t>
            </a:r>
            <a:r>
              <a:rPr lang="en-US" sz="2400" dirty="0"/>
              <a:t>the informal organizational communication network. </a:t>
            </a:r>
            <a:r>
              <a:rPr lang="en-US" sz="2400" dirty="0">
                <a:solidFill>
                  <a:srgbClr val="FF0000"/>
                </a:solidFill>
              </a:rPr>
              <a:t>E.g., Rumors</a:t>
            </a:r>
          </a:p>
        </p:txBody>
      </p:sp>
    </p:spTree>
    <p:extLst>
      <p:ext uri="{BB962C8B-B14F-4D97-AF65-F5344CB8AC3E}">
        <p14:creationId xmlns:p14="http://schemas.microsoft.com/office/powerpoint/2010/main" val="2034519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626852"/>
          </a:xfrm>
        </p:spPr>
        <p:txBody>
          <a:bodyPr/>
          <a:lstStyle/>
          <a:p>
            <a:r>
              <a:rPr lang="en-US" dirty="0"/>
              <a:t>Learning Objectives</a:t>
            </a:r>
          </a:p>
        </p:txBody>
      </p:sp>
      <p:sp>
        <p:nvSpPr>
          <p:cNvPr id="3" name="Content Placeholder 2"/>
          <p:cNvSpPr>
            <a:spLocks noGrp="1"/>
          </p:cNvSpPr>
          <p:nvPr>
            <p:ph idx="1"/>
          </p:nvPr>
        </p:nvSpPr>
        <p:spPr>
          <a:xfrm>
            <a:off x="299184" y="1447800"/>
            <a:ext cx="8540015" cy="4648200"/>
          </a:xfrm>
        </p:spPr>
        <p:txBody>
          <a:bodyPr/>
          <a:lstStyle/>
          <a:p>
            <a:pPr marL="0" indent="0" algn="just">
              <a:spcBef>
                <a:spcPts val="1000"/>
              </a:spcBef>
              <a:buNone/>
            </a:pPr>
            <a:r>
              <a:rPr lang="hr-HR" sz="2300" b="1" dirty="0">
                <a:solidFill>
                  <a:srgbClr val="007FA3"/>
                </a:solidFill>
                <a:latin typeface="Calibri" panose="020F0502020204030204" pitchFamily="34" charset="0"/>
                <a:cs typeface="Calibri" panose="020F0502020204030204" pitchFamily="34" charset="0"/>
              </a:rPr>
              <a:t>14.</a:t>
            </a:r>
            <a:r>
              <a:rPr lang="en-US" sz="2300" b="1" dirty="0">
                <a:solidFill>
                  <a:srgbClr val="007FA3"/>
                </a:solidFill>
                <a:latin typeface="Calibri" panose="020F0502020204030204" pitchFamily="34" charset="0"/>
                <a:cs typeface="Calibri" panose="020F0502020204030204" pitchFamily="34" charset="0"/>
              </a:rPr>
              <a:t>1 </a:t>
            </a:r>
            <a:r>
              <a:rPr lang="en-US" sz="2300" b="1" dirty="0">
                <a:latin typeface="Calibri" panose="020F0502020204030204" pitchFamily="34" charset="0"/>
                <a:cs typeface="Calibri" panose="020F0502020204030204" pitchFamily="34" charset="0"/>
              </a:rPr>
              <a:t>Define </a:t>
            </a:r>
            <a:r>
              <a:rPr lang="en-US" sz="2300" dirty="0">
                <a:latin typeface="Calibri" panose="020F0502020204030204" pitchFamily="34" charset="0"/>
                <a:cs typeface="Calibri" panose="020F0502020204030204" pitchFamily="34" charset="0"/>
              </a:rPr>
              <a:t>the nature and function of communication.</a:t>
            </a:r>
          </a:p>
          <a:p>
            <a:pPr marL="628650" indent="-628650" algn="just">
              <a:spcBef>
                <a:spcPts val="1000"/>
              </a:spcBef>
              <a:buNone/>
            </a:pPr>
            <a:r>
              <a:rPr lang="hr-HR" sz="2300" b="1" dirty="0">
                <a:solidFill>
                  <a:srgbClr val="007FA3"/>
                </a:solidFill>
                <a:latin typeface="Calibri" panose="020F0502020204030204" pitchFamily="34" charset="0"/>
                <a:cs typeface="Calibri" panose="020F0502020204030204" pitchFamily="34" charset="0"/>
              </a:rPr>
              <a:t>14.</a:t>
            </a:r>
            <a:r>
              <a:rPr lang="en-US" sz="2300" b="1" dirty="0">
                <a:solidFill>
                  <a:srgbClr val="007FA3"/>
                </a:solidFill>
                <a:latin typeface="Calibri" panose="020F0502020204030204" pitchFamily="34" charset="0"/>
                <a:cs typeface="Calibri" panose="020F0502020204030204" pitchFamily="34" charset="0"/>
              </a:rPr>
              <a:t>2 </a:t>
            </a:r>
            <a:r>
              <a:rPr lang="en-US" sz="2300" b="1" dirty="0">
                <a:latin typeface="Calibri" panose="020F0502020204030204" pitchFamily="34" charset="0"/>
                <a:cs typeface="Calibri" panose="020F0502020204030204" pitchFamily="34" charset="0"/>
              </a:rPr>
              <a:t>Describe </a:t>
            </a:r>
            <a:r>
              <a:rPr lang="en-US" sz="2300" dirty="0">
                <a:latin typeface="Calibri" panose="020F0502020204030204" pitchFamily="34" charset="0"/>
                <a:cs typeface="Calibri" panose="020F0502020204030204" pitchFamily="34" charset="0"/>
              </a:rPr>
              <a:t>methods and challenges of interpersonal communication.</a:t>
            </a:r>
          </a:p>
          <a:p>
            <a:pPr marL="628650" lvl="1" indent="0" algn="just">
              <a:spcBef>
                <a:spcPts val="1000"/>
              </a:spcBef>
              <a:buNone/>
            </a:pPr>
            <a:r>
              <a:rPr lang="en-US" sz="2300" b="1" dirty="0">
                <a:latin typeface="Calibri" panose="020F0502020204030204" pitchFamily="34" charset="0"/>
                <a:cs typeface="Calibri" panose="020F0502020204030204" pitchFamily="34" charset="0"/>
              </a:rPr>
              <a:t>Develop your skill </a:t>
            </a:r>
            <a:r>
              <a:rPr lang="en-US" sz="2300" dirty="0">
                <a:latin typeface="Calibri" panose="020F0502020204030204" pitchFamily="34" charset="0"/>
                <a:cs typeface="Calibri" panose="020F0502020204030204" pitchFamily="34" charset="0"/>
              </a:rPr>
              <a:t>at listening effectively.</a:t>
            </a:r>
          </a:p>
          <a:p>
            <a:pPr marL="284163" lvl="1" indent="344488" algn="just">
              <a:spcBef>
                <a:spcPts val="1000"/>
              </a:spcBef>
              <a:buNone/>
            </a:pPr>
            <a:r>
              <a:rPr lang="en-US" sz="2300" b="1" dirty="0">
                <a:latin typeface="Calibri" panose="020F0502020204030204" pitchFamily="34" charset="0"/>
                <a:cs typeface="Calibri" panose="020F0502020204030204" pitchFamily="34" charset="0"/>
              </a:rPr>
              <a:t>Know how </a:t>
            </a:r>
            <a:r>
              <a:rPr lang="en-US" sz="2300" dirty="0">
                <a:latin typeface="Calibri" panose="020F0502020204030204" pitchFamily="34" charset="0"/>
                <a:cs typeface="Calibri" panose="020F0502020204030204" pitchFamily="34" charset="0"/>
              </a:rPr>
              <a:t>to overcome barriers to communication.</a:t>
            </a:r>
          </a:p>
          <a:p>
            <a:pPr marL="628650" indent="-628650" algn="just">
              <a:spcBef>
                <a:spcPts val="1000"/>
              </a:spcBef>
              <a:buNone/>
            </a:pPr>
            <a:r>
              <a:rPr lang="hr-HR" sz="2300" b="1" dirty="0">
                <a:solidFill>
                  <a:srgbClr val="007FA3"/>
                </a:solidFill>
                <a:latin typeface="Calibri" panose="020F0502020204030204" pitchFamily="34" charset="0"/>
                <a:cs typeface="Calibri" panose="020F0502020204030204" pitchFamily="34" charset="0"/>
              </a:rPr>
              <a:t>14.</a:t>
            </a:r>
            <a:r>
              <a:rPr lang="en-US" sz="2300" b="1" dirty="0">
                <a:solidFill>
                  <a:srgbClr val="007FA3"/>
                </a:solidFill>
                <a:latin typeface="Calibri" panose="020F0502020204030204" pitchFamily="34" charset="0"/>
                <a:cs typeface="Calibri" panose="020F0502020204030204" pitchFamily="34" charset="0"/>
              </a:rPr>
              <a:t>3 </a:t>
            </a:r>
            <a:r>
              <a:rPr lang="en-US" sz="2300" b="1" dirty="0">
                <a:latin typeface="Calibri" panose="020F0502020204030204" pitchFamily="34" charset="0"/>
                <a:cs typeface="Calibri" panose="020F0502020204030204" pitchFamily="34" charset="0"/>
              </a:rPr>
              <a:t>Explain </a:t>
            </a:r>
            <a:r>
              <a:rPr lang="en-US" sz="2300" dirty="0">
                <a:latin typeface="Calibri" panose="020F0502020204030204" pitchFamily="34" charset="0"/>
                <a:cs typeface="Calibri" panose="020F0502020204030204" pitchFamily="34" charset="0"/>
              </a:rPr>
              <a:t>how communication can flow most effectively in organizations.</a:t>
            </a:r>
          </a:p>
          <a:p>
            <a:pPr marL="628650" indent="-628650" algn="just">
              <a:spcBef>
                <a:spcPts val="1000"/>
              </a:spcBef>
              <a:buNone/>
            </a:pPr>
            <a:r>
              <a:rPr lang="hr-HR" sz="2300" b="1" dirty="0">
                <a:solidFill>
                  <a:srgbClr val="007FA3"/>
                </a:solidFill>
                <a:latin typeface="Calibri" panose="020F0502020204030204" pitchFamily="34" charset="0"/>
                <a:cs typeface="Calibri" panose="020F0502020204030204" pitchFamily="34" charset="0"/>
              </a:rPr>
              <a:t>14.</a:t>
            </a:r>
            <a:r>
              <a:rPr lang="en-US" sz="2300" b="1" dirty="0">
                <a:solidFill>
                  <a:srgbClr val="007FA3"/>
                </a:solidFill>
                <a:latin typeface="Calibri" panose="020F0502020204030204" pitchFamily="34" charset="0"/>
                <a:cs typeface="Calibri" panose="020F0502020204030204" pitchFamily="34" charset="0"/>
              </a:rPr>
              <a:t>4 </a:t>
            </a:r>
            <a:r>
              <a:rPr lang="en-US" sz="2300" b="1" dirty="0">
                <a:latin typeface="Calibri" panose="020F0502020204030204" pitchFamily="34" charset="0"/>
                <a:cs typeface="Calibri" panose="020F0502020204030204" pitchFamily="34" charset="0"/>
              </a:rPr>
              <a:t>Describe</a:t>
            </a:r>
            <a:r>
              <a:rPr lang="en-US" sz="2300" dirty="0">
                <a:latin typeface="Calibri" panose="020F0502020204030204" pitchFamily="34" charset="0"/>
                <a:cs typeface="Calibri" panose="020F0502020204030204" pitchFamily="34" charset="0"/>
              </a:rPr>
              <a:t> how the Internet and social media affect managerial communication and organizations.</a:t>
            </a:r>
          </a:p>
          <a:p>
            <a:pPr marL="0" indent="0" algn="just">
              <a:spcBef>
                <a:spcPts val="1000"/>
              </a:spcBef>
              <a:buNone/>
            </a:pPr>
            <a:r>
              <a:rPr lang="hr-HR" sz="2300" b="1" dirty="0">
                <a:solidFill>
                  <a:srgbClr val="007FA3"/>
                </a:solidFill>
                <a:latin typeface="Calibri" panose="020F0502020204030204" pitchFamily="34" charset="0"/>
                <a:cs typeface="Calibri" panose="020F0502020204030204" pitchFamily="34" charset="0"/>
              </a:rPr>
              <a:t>14.</a:t>
            </a:r>
            <a:r>
              <a:rPr lang="en-US" sz="2300" b="1" dirty="0">
                <a:solidFill>
                  <a:srgbClr val="007FA3"/>
                </a:solidFill>
                <a:latin typeface="Calibri" panose="020F0502020204030204" pitchFamily="34" charset="0"/>
                <a:cs typeface="Calibri" panose="020F0502020204030204" pitchFamily="34" charset="0"/>
              </a:rPr>
              <a:t>5 </a:t>
            </a:r>
            <a:r>
              <a:rPr lang="en-US" sz="2300" b="1" dirty="0">
                <a:latin typeface="Calibri" panose="020F0502020204030204" pitchFamily="34" charset="0"/>
                <a:cs typeface="Calibri" panose="020F0502020204030204" pitchFamily="34" charset="0"/>
              </a:rPr>
              <a:t>Summarize </a:t>
            </a:r>
            <a:r>
              <a:rPr lang="en-US" sz="2300" dirty="0">
                <a:latin typeface="Calibri" panose="020F0502020204030204" pitchFamily="34" charset="0"/>
                <a:cs typeface="Calibri" panose="020F0502020204030204" pitchFamily="34" charset="0"/>
              </a:rPr>
              <a:t>communication issues in today’s organizations.</a:t>
            </a:r>
          </a:p>
          <a:p>
            <a:pPr marL="0" indent="0" algn="just">
              <a:spcBef>
                <a:spcPts val="1000"/>
              </a:spcBef>
              <a:buNone/>
            </a:pPr>
            <a:r>
              <a:rPr lang="hr-HR" sz="2300" b="1" dirty="0">
                <a:solidFill>
                  <a:srgbClr val="007FA3"/>
                </a:solidFill>
                <a:latin typeface="Calibri" panose="020F0502020204030204" pitchFamily="34" charset="0"/>
                <a:cs typeface="Calibri" panose="020F0502020204030204" pitchFamily="34" charset="0"/>
              </a:rPr>
              <a:t>14.</a:t>
            </a:r>
            <a:r>
              <a:rPr lang="en-US" sz="2300" b="1" dirty="0">
                <a:solidFill>
                  <a:srgbClr val="007FA3"/>
                </a:solidFill>
                <a:latin typeface="Calibri" panose="020F0502020204030204" pitchFamily="34" charset="0"/>
                <a:cs typeface="Calibri" panose="020F0502020204030204" pitchFamily="34" charset="0"/>
              </a:rPr>
              <a:t>6 </a:t>
            </a:r>
            <a:r>
              <a:rPr lang="en-US" sz="2300" b="1" dirty="0">
                <a:latin typeface="Calibri" panose="020F0502020204030204" pitchFamily="34" charset="0"/>
                <a:cs typeface="Calibri" panose="020F0502020204030204" pitchFamily="34" charset="0"/>
              </a:rPr>
              <a:t>Discuss </a:t>
            </a:r>
            <a:r>
              <a:rPr lang="en-US" sz="2300" dirty="0">
                <a:latin typeface="Calibri" panose="020F0502020204030204" pitchFamily="34" charset="0"/>
                <a:cs typeface="Calibri" panose="020F0502020204030204" pitchFamily="34" charset="0"/>
              </a:rPr>
              <a:t>how to become a better communicator.</a:t>
            </a:r>
          </a:p>
        </p:txBody>
      </p:sp>
    </p:spTree>
    <p:extLst>
      <p:ext uri="{BB962C8B-B14F-4D97-AF65-F5344CB8AC3E}">
        <p14:creationId xmlns:p14="http://schemas.microsoft.com/office/powerpoint/2010/main" val="615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14-4</a:t>
            </a:r>
            <a:br>
              <a:rPr lang="en-US" dirty="0"/>
            </a:br>
            <a:r>
              <a:rPr lang="en-US" dirty="0"/>
              <a:t>Organizational Communication Networks</a:t>
            </a:r>
          </a:p>
        </p:txBody>
      </p:sp>
      <p:pic>
        <p:nvPicPr>
          <p:cNvPr id="6" name="Picture 5" descr="Figure shows a row of three boxes labeled, from left to right, Chain, Wheel, and All Channel. Each contains an illustration circles and arrows depicting that method. Below the boxes are four criteria against which each method is evaluated. The criteria are Speed, Accuracy, Emergence of a leader, and Member satisfaction. The results for Chain are: Moderate, High, Moderate, High. The results for Wheel are Fast, High, High, Low, The results for All Channel are Fast, Moderate, None, High."/>
          <p:cNvPicPr>
            <a:picLocks noChangeAspect="1"/>
          </p:cNvPicPr>
          <p:nvPr/>
        </p:nvPicPr>
        <p:blipFill>
          <a:blip r:embed="rId3" cstate="print"/>
          <a:stretch>
            <a:fillRect/>
          </a:stretch>
        </p:blipFill>
        <p:spPr>
          <a:xfrm>
            <a:off x="185166" y="1502645"/>
            <a:ext cx="8773668" cy="4313720"/>
          </a:xfrm>
          <a:prstGeom prst="rect">
            <a:avLst/>
          </a:prstGeom>
        </p:spPr>
      </p:pic>
      <p:sp>
        <p:nvSpPr>
          <p:cNvPr id="3" name="Text Placeholder 2" descr="Figure shows a row of three boxes labeled, from left to right, Chain, Wheel, and All Channel. Each contains an illustration circles and arrows depicting that method. Below the boxes are four criteria against which each method is evaluated. The criteria are Speed, Accuracy, Emergence of a leader, and Member satisfaction. The results for Chain are: Moderate, High, Moderate, High. The results for Wheel are Fast, High, High, Low, The results for All Channel are Fast, Moderate, None, High."/>
          <p:cNvSpPr>
            <a:spLocks noGrp="1"/>
          </p:cNvSpPr>
          <p:nvPr>
            <p:ph type="body" sz="quarter" idx="13"/>
          </p:nvPr>
        </p:nvSpPr>
        <p:spPr/>
        <p:txBody>
          <a:bodyPr/>
          <a:lstStyle/>
          <a:p>
            <a:r>
              <a:rPr lang="en-US" sz="1600" dirty="0">
                <a:cs typeface="Arial" charset="0"/>
              </a:rPr>
              <a:t>Exhibit 14-4 illustrates three common communication networks.</a:t>
            </a:r>
          </a:p>
        </p:txBody>
      </p:sp>
    </p:spTree>
    <p:extLst>
      <p:ext uri="{BB962C8B-B14F-4D97-AF65-F5344CB8AC3E}">
        <p14:creationId xmlns:p14="http://schemas.microsoft.com/office/powerpoint/2010/main" val="1550334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Workplace Design and Communication</a:t>
            </a:r>
          </a:p>
        </p:txBody>
      </p:sp>
      <p:sp>
        <p:nvSpPr>
          <p:cNvPr id="3" name="Content Placeholder 2"/>
          <p:cNvSpPr>
            <a:spLocks noGrp="1"/>
          </p:cNvSpPr>
          <p:nvPr>
            <p:ph idx="1"/>
          </p:nvPr>
        </p:nvSpPr>
        <p:spPr/>
        <p:txBody>
          <a:bodyPr/>
          <a:lstStyle/>
          <a:p>
            <a:pPr algn="just"/>
            <a:r>
              <a:rPr lang="en-US" sz="2800" b="1" dirty="0"/>
              <a:t>Open workplaces</a:t>
            </a:r>
            <a:r>
              <a:rPr lang="en-US" sz="2800" dirty="0"/>
              <a:t>:</a:t>
            </a:r>
            <a:r>
              <a:rPr lang="en-US" sz="2800" b="1" dirty="0"/>
              <a:t> </a:t>
            </a:r>
            <a:r>
              <a:rPr lang="en-US" sz="2800" dirty="0"/>
              <a:t>workplaces with few physical barriers and enclosures.</a:t>
            </a:r>
          </a:p>
          <a:p>
            <a:pPr algn="just"/>
            <a:r>
              <a:rPr lang="en-US" sz="2400" dirty="0">
                <a:solidFill>
                  <a:schemeClr val="tx1">
                    <a:lumMod val="65000"/>
                    <a:lumOff val="35000"/>
                  </a:schemeClr>
                </a:solidFill>
              </a:rPr>
              <a:t>Research shows that a workplace design should successfully support four types of employee work: </a:t>
            </a:r>
            <a:r>
              <a:rPr lang="en-US" sz="2400" b="1" i="1" dirty="0">
                <a:solidFill>
                  <a:schemeClr val="tx1">
                    <a:lumMod val="65000"/>
                    <a:lumOff val="35000"/>
                  </a:schemeClr>
                </a:solidFill>
              </a:rPr>
              <a:t>focused work, collaboration, learning, and socialization.</a:t>
            </a:r>
          </a:p>
          <a:p>
            <a:pPr algn="just"/>
            <a:r>
              <a:rPr lang="en-US" sz="2400" dirty="0">
                <a:solidFill>
                  <a:schemeClr val="tx1">
                    <a:lumMod val="65000"/>
                    <a:lumOff val="35000"/>
                  </a:schemeClr>
                </a:solidFill>
              </a:rPr>
              <a:t> If it’s important that employees communicate and collaborate, managers need to consider </a:t>
            </a:r>
            <a:r>
              <a:rPr lang="en-US" sz="2400" b="1" i="1" dirty="0">
                <a:solidFill>
                  <a:schemeClr val="tx1">
                    <a:lumMod val="65000"/>
                    <a:lumOff val="35000"/>
                  </a:schemeClr>
                </a:solidFill>
              </a:rPr>
              <a:t>visibility, density and availability</a:t>
            </a:r>
            <a:r>
              <a:rPr lang="en-US" sz="2400" dirty="0">
                <a:solidFill>
                  <a:schemeClr val="tx1">
                    <a:lumMod val="65000"/>
                    <a:lumOff val="35000"/>
                  </a:schemeClr>
                </a:solidFill>
              </a:rPr>
              <a:t> in workplace design.</a:t>
            </a:r>
          </a:p>
        </p:txBody>
      </p:sp>
    </p:spTree>
    <p:extLst>
      <p:ext uri="{BB962C8B-B14F-4D97-AF65-F5344CB8AC3E}">
        <p14:creationId xmlns:p14="http://schemas.microsoft.com/office/powerpoint/2010/main" val="1547528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24/7 Work Environment</a:t>
            </a:r>
          </a:p>
        </p:txBody>
      </p:sp>
      <p:sp>
        <p:nvSpPr>
          <p:cNvPr id="3" name="Content Placeholder 2"/>
          <p:cNvSpPr>
            <a:spLocks noGrp="1"/>
          </p:cNvSpPr>
          <p:nvPr>
            <p:ph idx="1"/>
          </p:nvPr>
        </p:nvSpPr>
        <p:spPr>
          <a:xfrm>
            <a:off x="457200" y="2286000"/>
            <a:ext cx="8229600" cy="3840163"/>
          </a:xfrm>
        </p:spPr>
        <p:txBody>
          <a:bodyPr/>
          <a:lstStyle/>
          <a:p>
            <a:pPr algn="just"/>
            <a:r>
              <a:rPr lang="en-US" sz="2800" dirty="0"/>
              <a:t>IT has made it possible to stay connected around the clock, seven days per week.</a:t>
            </a:r>
          </a:p>
          <a:p>
            <a:pPr algn="just"/>
            <a:endParaRPr lang="en-US" sz="1000" dirty="0"/>
          </a:p>
          <a:p>
            <a:pPr algn="just"/>
            <a:r>
              <a:rPr lang="en-US" sz="2800" dirty="0"/>
              <a:t>IT has made it possible for people in organizations to be fully accessible, at any time, regardless of where they are.</a:t>
            </a:r>
          </a:p>
        </p:txBody>
      </p:sp>
    </p:spTree>
    <p:extLst>
      <p:ext uri="{BB962C8B-B14F-4D97-AF65-F5344CB8AC3E}">
        <p14:creationId xmlns:p14="http://schemas.microsoft.com/office/powerpoint/2010/main" val="1582518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From Anywhere</a:t>
            </a:r>
          </a:p>
        </p:txBody>
      </p:sp>
      <p:sp>
        <p:nvSpPr>
          <p:cNvPr id="3" name="Content Placeholder 2"/>
          <p:cNvSpPr>
            <a:spLocks noGrp="1"/>
          </p:cNvSpPr>
          <p:nvPr>
            <p:ph idx="1"/>
          </p:nvPr>
        </p:nvSpPr>
        <p:spPr>
          <a:xfrm>
            <a:off x="457200" y="2286000"/>
            <a:ext cx="8229600" cy="3840163"/>
          </a:xfrm>
        </p:spPr>
        <p:txBody>
          <a:bodyPr/>
          <a:lstStyle/>
          <a:p>
            <a:r>
              <a:rPr lang="en-US" sz="2800" dirty="0"/>
              <a:t>Wireless communication technology has the ability to improve work for managers and employees.</a:t>
            </a:r>
          </a:p>
        </p:txBody>
      </p:sp>
    </p:spTree>
    <p:extLst>
      <p:ext uri="{BB962C8B-B14F-4D97-AF65-F5344CB8AC3E}">
        <p14:creationId xmlns:p14="http://schemas.microsoft.com/office/powerpoint/2010/main" val="690016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Media</a:t>
            </a:r>
          </a:p>
        </p:txBody>
      </p:sp>
      <p:sp>
        <p:nvSpPr>
          <p:cNvPr id="3" name="Content Placeholder 2"/>
          <p:cNvSpPr>
            <a:spLocks noGrp="1"/>
          </p:cNvSpPr>
          <p:nvPr>
            <p:ph idx="1"/>
          </p:nvPr>
        </p:nvSpPr>
        <p:spPr>
          <a:xfrm>
            <a:off x="457200" y="1905000"/>
            <a:ext cx="8229600" cy="4221163"/>
          </a:xfrm>
        </p:spPr>
        <p:txBody>
          <a:bodyPr/>
          <a:lstStyle/>
          <a:p>
            <a:pPr algn="just"/>
            <a:r>
              <a:rPr lang="en-US" sz="2500" dirty="0"/>
              <a:t>Devoting a channel for information exchange about a specific topic can help compartmentalize the conversation.</a:t>
            </a:r>
          </a:p>
          <a:p>
            <a:pPr algn="just"/>
            <a:endParaRPr lang="en-US" sz="800" dirty="0"/>
          </a:p>
          <a:p>
            <a:pPr algn="just"/>
            <a:r>
              <a:rPr lang="en-US" sz="2500" dirty="0"/>
              <a:t>It can also start a useful conversation in which employees can share their experiences and make suggestions for creating competitive advantage.</a:t>
            </a:r>
          </a:p>
          <a:p>
            <a:pPr algn="just"/>
            <a:endParaRPr lang="en-US" sz="800" dirty="0"/>
          </a:p>
          <a:p>
            <a:pPr algn="just"/>
            <a:r>
              <a:rPr lang="en-US" sz="2500" dirty="0">
                <a:solidFill>
                  <a:schemeClr val="tx1">
                    <a:lumMod val="65000"/>
                    <a:lumOff val="35000"/>
                  </a:schemeClr>
                </a:solidFill>
              </a:rPr>
              <a:t>Facebook, YouTube, Instagram….etc.</a:t>
            </a:r>
          </a:p>
        </p:txBody>
      </p:sp>
    </p:spTree>
    <p:extLst>
      <p:ext uri="{BB962C8B-B14F-4D97-AF65-F5344CB8AC3E}">
        <p14:creationId xmlns:p14="http://schemas.microsoft.com/office/powerpoint/2010/main" val="791136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 the Pluses and Minuses</a:t>
            </a:r>
          </a:p>
        </p:txBody>
      </p:sp>
      <p:sp>
        <p:nvSpPr>
          <p:cNvPr id="3" name="Content Placeholder 2"/>
          <p:cNvSpPr>
            <a:spLocks noGrp="1"/>
          </p:cNvSpPr>
          <p:nvPr>
            <p:ph idx="1"/>
          </p:nvPr>
        </p:nvSpPr>
        <p:spPr>
          <a:xfrm>
            <a:off x="457200" y="1905000"/>
            <a:ext cx="8229600" cy="4221163"/>
          </a:xfrm>
        </p:spPr>
        <p:txBody>
          <a:bodyPr/>
          <a:lstStyle/>
          <a:p>
            <a:pPr algn="just"/>
            <a:r>
              <a:rPr lang="en-US" sz="2500" dirty="0"/>
              <a:t>Communication and the exchange of information among organizational members are no longer constrained by geography or time.</a:t>
            </a:r>
          </a:p>
          <a:p>
            <a:pPr algn="just"/>
            <a:endParaRPr lang="en-US" sz="800" dirty="0"/>
          </a:p>
          <a:p>
            <a:pPr algn="just"/>
            <a:r>
              <a:rPr lang="en-US" sz="2500" dirty="0"/>
              <a:t>Constantly staying connected has its downsides, such as impeding creativity.</a:t>
            </a:r>
          </a:p>
        </p:txBody>
      </p:sp>
    </p:spTree>
    <p:extLst>
      <p:ext uri="{BB962C8B-B14F-4D97-AF65-F5344CB8AC3E}">
        <p14:creationId xmlns:p14="http://schemas.microsoft.com/office/powerpoint/2010/main" val="13804891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the Right Media</a:t>
            </a:r>
          </a:p>
        </p:txBody>
      </p:sp>
      <p:sp>
        <p:nvSpPr>
          <p:cNvPr id="3" name="Content Placeholder 2"/>
          <p:cNvSpPr>
            <a:spLocks noGrp="1"/>
          </p:cNvSpPr>
          <p:nvPr>
            <p:ph idx="1"/>
          </p:nvPr>
        </p:nvSpPr>
        <p:spPr>
          <a:xfrm>
            <a:off x="457200" y="2133600"/>
            <a:ext cx="8229600" cy="3992563"/>
          </a:xfrm>
        </p:spPr>
        <p:txBody>
          <a:bodyPr/>
          <a:lstStyle/>
          <a:p>
            <a:pPr algn="just"/>
            <a:r>
              <a:rPr lang="en-US" sz="2500" dirty="0"/>
              <a:t>It is important for managers to understand the situations in which one or more media facilitates effective communication.</a:t>
            </a:r>
          </a:p>
          <a:p>
            <a:pPr algn="just"/>
            <a:endParaRPr lang="en-US" sz="800" dirty="0"/>
          </a:p>
          <a:p>
            <a:pPr algn="just"/>
            <a:r>
              <a:rPr lang="en-US" sz="2500" dirty="0">
                <a:solidFill>
                  <a:schemeClr val="tx1">
                    <a:lumMod val="65000"/>
                    <a:lumOff val="35000"/>
                  </a:schemeClr>
                </a:solidFill>
              </a:rPr>
              <a:t>Being an effective communicator in today’s organizations means being connected—not only to employees and customers, but to all of the organization’s stakeholders. </a:t>
            </a:r>
          </a:p>
        </p:txBody>
      </p:sp>
    </p:spTree>
    <p:extLst>
      <p:ext uri="{BB962C8B-B14F-4D97-AF65-F5344CB8AC3E}">
        <p14:creationId xmlns:p14="http://schemas.microsoft.com/office/powerpoint/2010/main" val="1368906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Managing Communication in a Digitally Connected World</a:t>
            </a:r>
          </a:p>
        </p:txBody>
      </p:sp>
      <p:sp>
        <p:nvSpPr>
          <p:cNvPr id="3" name="Content Placeholder 2"/>
          <p:cNvSpPr>
            <a:spLocks noGrp="1"/>
          </p:cNvSpPr>
          <p:nvPr>
            <p:ph idx="1"/>
          </p:nvPr>
        </p:nvSpPr>
        <p:spPr>
          <a:xfrm>
            <a:off x="461865" y="1905000"/>
            <a:ext cx="8229600" cy="4314615"/>
          </a:xfrm>
        </p:spPr>
        <p:txBody>
          <a:bodyPr/>
          <a:lstStyle/>
          <a:p>
            <a:r>
              <a:rPr lang="en-US" sz="2400" b="1" dirty="0"/>
              <a:t>Legal and security issues</a:t>
            </a:r>
          </a:p>
          <a:p>
            <a:pPr marL="0" indent="0" algn="just">
              <a:buNone/>
            </a:pPr>
            <a:r>
              <a:rPr lang="en-US" sz="2400" dirty="0">
                <a:solidFill>
                  <a:schemeClr val="tx1">
                    <a:lumMod val="65000"/>
                    <a:lumOff val="35000"/>
                  </a:schemeClr>
                </a:solidFill>
              </a:rPr>
              <a:t>Although e-mail, blogs, tweets, and other forms of online communication are quick and easy ways to communicate, managers need to be aware of potential legal problems from inappropriate usage. </a:t>
            </a:r>
          </a:p>
          <a:p>
            <a:pPr algn="just"/>
            <a:r>
              <a:rPr lang="en-US" sz="2400" b="1" dirty="0"/>
              <a:t>Personal interaction</a:t>
            </a:r>
          </a:p>
          <a:p>
            <a:pPr marL="0" indent="0" algn="just">
              <a:buNone/>
            </a:pPr>
            <a:r>
              <a:rPr lang="en-US" sz="2400" dirty="0">
                <a:solidFill>
                  <a:schemeClr val="tx1">
                    <a:lumMod val="65000"/>
                    <a:lumOff val="35000"/>
                  </a:schemeClr>
                </a:solidFill>
              </a:rPr>
              <a:t>It can be especially challenging to achieve understanding and collaborate on getting work done when communication takes place in a virtual environment.</a:t>
            </a:r>
          </a:p>
        </p:txBody>
      </p:sp>
    </p:spTree>
    <p:extLst>
      <p:ext uri="{BB962C8B-B14F-4D97-AF65-F5344CB8AC3E}">
        <p14:creationId xmlns:p14="http://schemas.microsoft.com/office/powerpoint/2010/main" val="7211790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Managing the Organization’s Knowledge Resources</a:t>
            </a:r>
          </a:p>
        </p:txBody>
      </p:sp>
      <p:sp>
        <p:nvSpPr>
          <p:cNvPr id="3" name="Content Placeholder 2"/>
          <p:cNvSpPr>
            <a:spLocks noGrp="1"/>
          </p:cNvSpPr>
          <p:nvPr>
            <p:ph idx="1"/>
          </p:nvPr>
        </p:nvSpPr>
        <p:spPr>
          <a:xfrm>
            <a:off x="457200" y="1981200"/>
            <a:ext cx="8077200" cy="4144963"/>
          </a:xfrm>
        </p:spPr>
        <p:txBody>
          <a:bodyPr/>
          <a:lstStyle/>
          <a:p>
            <a:pPr algn="just"/>
            <a:r>
              <a:rPr lang="en-US" sz="2500" dirty="0"/>
              <a:t>Managers need to enable employees to communicate and share knowledge so they can learn from each other.</a:t>
            </a:r>
          </a:p>
          <a:p>
            <a:pPr algn="just"/>
            <a:endParaRPr lang="en-US" sz="800" dirty="0"/>
          </a:p>
          <a:p>
            <a:pPr algn="just"/>
            <a:r>
              <a:rPr lang="en-US" sz="2500" dirty="0">
                <a:solidFill>
                  <a:schemeClr val="tx1">
                    <a:lumMod val="65000"/>
                    <a:lumOff val="35000"/>
                  </a:schemeClr>
                </a:solidFill>
              </a:rPr>
              <a:t>For example, William Wrigley Jr. Co. launched an interactive website that allows sales agents to access marketing data and other product information. </a:t>
            </a:r>
          </a:p>
        </p:txBody>
      </p:sp>
    </p:spTree>
    <p:extLst>
      <p:ext uri="{BB962C8B-B14F-4D97-AF65-F5344CB8AC3E}">
        <p14:creationId xmlns:p14="http://schemas.microsoft.com/office/powerpoint/2010/main" val="1761275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63" y="152400"/>
            <a:ext cx="8229600" cy="546628"/>
          </a:xfrm>
        </p:spPr>
        <p:txBody>
          <a:bodyPr/>
          <a:lstStyle/>
          <a:p>
            <a:r>
              <a:rPr lang="en-US" sz="2800" dirty="0"/>
              <a:t>The Role of Communication in Customer Service</a:t>
            </a:r>
          </a:p>
        </p:txBody>
      </p:sp>
      <p:sp>
        <p:nvSpPr>
          <p:cNvPr id="3" name="Content Placeholder 2"/>
          <p:cNvSpPr>
            <a:spLocks noGrp="1"/>
          </p:cNvSpPr>
          <p:nvPr>
            <p:ph idx="1"/>
          </p:nvPr>
        </p:nvSpPr>
        <p:spPr>
          <a:xfrm>
            <a:off x="190500" y="1066800"/>
            <a:ext cx="8496300" cy="4893363"/>
          </a:xfrm>
        </p:spPr>
        <p:txBody>
          <a:bodyPr/>
          <a:lstStyle/>
          <a:p>
            <a:pPr marL="484632" indent="-514350" algn="just">
              <a:buAutoNum type="arabicPeriod"/>
            </a:pPr>
            <a:r>
              <a:rPr lang="en-US" sz="2200" b="1" dirty="0"/>
              <a:t>Customer</a:t>
            </a:r>
          </a:p>
          <a:p>
            <a:pPr marL="0" indent="-29718" algn="just">
              <a:buNone/>
            </a:pPr>
            <a:r>
              <a:rPr lang="en-US" sz="2200" dirty="0">
                <a:solidFill>
                  <a:schemeClr val="tx1">
                    <a:lumMod val="65000"/>
                    <a:lumOff val="35000"/>
                  </a:schemeClr>
                </a:solidFill>
              </a:rPr>
              <a:t>An organization with a strong service culture already values taking care of customers—finding out what their needs are, meeting those needs, and following up to make sure that their needs were met satisfactorily. </a:t>
            </a:r>
          </a:p>
          <a:p>
            <a:pPr marL="0" indent="-29718" algn="just">
              <a:buNone/>
            </a:pPr>
            <a:r>
              <a:rPr lang="en-US" sz="2200" b="1" dirty="0">
                <a:solidFill>
                  <a:srgbClr val="007FA3"/>
                </a:solidFill>
              </a:rPr>
              <a:t>2.</a:t>
            </a:r>
            <a:r>
              <a:rPr lang="en-US" sz="2200" b="1" dirty="0"/>
              <a:t> service organization</a:t>
            </a:r>
          </a:p>
          <a:p>
            <a:pPr marL="0" indent="-29718" algn="just">
              <a:buNone/>
            </a:pPr>
            <a:r>
              <a:rPr lang="en-US" sz="2200" dirty="0">
                <a:solidFill>
                  <a:schemeClr val="tx1">
                    <a:lumMod val="65000"/>
                    <a:lumOff val="35000"/>
                  </a:schemeClr>
                </a:solidFill>
              </a:rPr>
              <a:t>In addition, communication is part of the specific customer service strategies the organization pursues. One strategy that many service organizations use is personalization </a:t>
            </a:r>
          </a:p>
          <a:p>
            <a:pPr marL="0" indent="-29718" algn="just">
              <a:buNone/>
            </a:pPr>
            <a:r>
              <a:rPr lang="en-US" sz="2200" b="1" dirty="0">
                <a:solidFill>
                  <a:srgbClr val="007FA3"/>
                </a:solidFill>
              </a:rPr>
              <a:t>3.</a:t>
            </a:r>
            <a:r>
              <a:rPr lang="en-US" sz="2200" b="1" dirty="0"/>
              <a:t> individual service provider</a:t>
            </a:r>
          </a:p>
          <a:p>
            <a:pPr marL="0" indent="-29718" algn="just">
              <a:buNone/>
            </a:pPr>
            <a:r>
              <a:rPr lang="en-US" sz="2200" dirty="0">
                <a:solidFill>
                  <a:schemeClr val="tx1">
                    <a:lumMod val="65000"/>
                    <a:lumOff val="35000"/>
                  </a:schemeClr>
                </a:solidFill>
              </a:rPr>
              <a:t>The quality of the interpersonal interaction between the customer and that contact employee does influence customer satisfaction, especially when the service encounter isn’t up to expectations </a:t>
            </a:r>
            <a:br>
              <a:rPr lang="en-US" sz="2200" dirty="0">
                <a:solidFill>
                  <a:schemeClr val="tx1">
                    <a:lumMod val="65000"/>
                    <a:lumOff val="35000"/>
                  </a:schemeClr>
                </a:solidFill>
              </a:rPr>
            </a:br>
            <a:endParaRPr lang="en-US" sz="2200" dirty="0">
              <a:solidFill>
                <a:schemeClr val="tx1">
                  <a:lumMod val="65000"/>
                  <a:lumOff val="35000"/>
                </a:schemeClr>
              </a:solidFill>
            </a:endParaRPr>
          </a:p>
        </p:txBody>
      </p:sp>
    </p:spTree>
    <p:extLst>
      <p:ext uri="{BB962C8B-B14F-4D97-AF65-F5344CB8AC3E}">
        <p14:creationId xmlns:p14="http://schemas.microsoft.com/office/powerpoint/2010/main" val="1810405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0"/>
            <a:ext cx="5715000" cy="626852"/>
          </a:xfrm>
        </p:spPr>
        <p:txBody>
          <a:bodyPr/>
          <a:lstStyle/>
          <a:p>
            <a:r>
              <a:rPr lang="en-US" dirty="0"/>
              <a:t>What is Communication?</a:t>
            </a:r>
          </a:p>
        </p:txBody>
      </p:sp>
      <p:sp>
        <p:nvSpPr>
          <p:cNvPr id="3" name="Content Placeholder 2"/>
          <p:cNvSpPr>
            <a:spLocks noGrp="1"/>
          </p:cNvSpPr>
          <p:nvPr>
            <p:ph idx="1"/>
          </p:nvPr>
        </p:nvSpPr>
        <p:spPr>
          <a:xfrm>
            <a:off x="304800" y="1143000"/>
            <a:ext cx="8458200" cy="5181600"/>
          </a:xfrm>
        </p:spPr>
        <p:txBody>
          <a:bodyPr/>
          <a:lstStyle/>
          <a:p>
            <a:pPr algn="just"/>
            <a:r>
              <a:rPr lang="en-US" sz="2500" b="1" dirty="0">
                <a:latin typeface="Calibri" panose="020F0502020204030204" pitchFamily="34" charset="0"/>
                <a:cs typeface="Calibri" panose="020F0502020204030204" pitchFamily="34" charset="0"/>
              </a:rPr>
              <a:t>Communication</a:t>
            </a:r>
            <a:r>
              <a:rPr lang="en-US" sz="2500" dirty="0">
                <a:latin typeface="Calibri" panose="020F0502020204030204" pitchFamily="34" charset="0"/>
                <a:cs typeface="Calibri" panose="020F0502020204030204" pitchFamily="34" charset="0"/>
              </a:rPr>
              <a:t>: the transfer and understanding of meaning. </a:t>
            </a:r>
            <a:r>
              <a:rPr lang="en-US" sz="2500" dirty="0">
                <a:solidFill>
                  <a:schemeClr val="tx1">
                    <a:lumMod val="65000"/>
                    <a:lumOff val="35000"/>
                  </a:schemeClr>
                </a:solidFill>
                <a:latin typeface="Calibri" panose="020F0502020204030204" pitchFamily="34" charset="0"/>
                <a:cs typeface="Calibri" panose="020F0502020204030204" pitchFamily="34" charset="0"/>
              </a:rPr>
              <a:t>For communication to be successful, the meaning must be imparted and understood.</a:t>
            </a:r>
          </a:p>
          <a:p>
            <a:pPr algn="just"/>
            <a:r>
              <a:rPr lang="en-US" sz="2500" dirty="0">
                <a:solidFill>
                  <a:schemeClr val="tx1">
                    <a:lumMod val="65000"/>
                    <a:lumOff val="35000"/>
                  </a:schemeClr>
                </a:solidFill>
                <a:latin typeface="Calibri" panose="020F0502020204030204" pitchFamily="34" charset="0"/>
                <a:cs typeface="Calibri" panose="020F0502020204030204" pitchFamily="34" charset="0"/>
              </a:rPr>
              <a:t>Another point to keep in mind is that good communication is often erroneously defined by the communicator as agreement with the message instead of clear understanding of the message</a:t>
            </a:r>
          </a:p>
          <a:p>
            <a:pPr algn="just"/>
            <a:r>
              <a:rPr lang="en-US" sz="2500" b="1" dirty="0">
                <a:latin typeface="Calibri" panose="020F0502020204030204" pitchFamily="34" charset="0"/>
                <a:cs typeface="Calibri" panose="020F0502020204030204" pitchFamily="34" charset="0"/>
              </a:rPr>
              <a:t>Interpersonal communication</a:t>
            </a:r>
            <a:r>
              <a:rPr lang="en-US" sz="2500" dirty="0">
                <a:latin typeface="Calibri" panose="020F0502020204030204" pitchFamily="34" charset="0"/>
                <a:cs typeface="Calibri" panose="020F0502020204030204" pitchFamily="34" charset="0"/>
              </a:rPr>
              <a:t>: communication between two or more people</a:t>
            </a:r>
          </a:p>
          <a:p>
            <a:pPr algn="just"/>
            <a:r>
              <a:rPr lang="en-US" sz="2500" b="1" dirty="0">
                <a:latin typeface="Calibri" panose="020F0502020204030204" pitchFamily="34" charset="0"/>
                <a:cs typeface="Calibri" panose="020F0502020204030204" pitchFamily="34" charset="0"/>
              </a:rPr>
              <a:t>Organizational communication</a:t>
            </a:r>
            <a:r>
              <a:rPr lang="en-US" sz="2500" dirty="0">
                <a:latin typeface="Calibri" panose="020F0502020204030204" pitchFamily="34" charset="0"/>
                <a:cs typeface="Calibri" panose="020F0502020204030204" pitchFamily="34" charset="0"/>
              </a:rPr>
              <a:t>: all the patterns, networks, and systems of communication within an organization</a:t>
            </a:r>
          </a:p>
        </p:txBody>
      </p:sp>
    </p:spTree>
    <p:extLst>
      <p:ext uri="{BB962C8B-B14F-4D97-AF65-F5344CB8AC3E}">
        <p14:creationId xmlns:p14="http://schemas.microsoft.com/office/powerpoint/2010/main" val="811449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Employee Input</a:t>
            </a:r>
          </a:p>
        </p:txBody>
      </p:sp>
      <p:sp>
        <p:nvSpPr>
          <p:cNvPr id="3" name="Content Placeholder 2"/>
          <p:cNvSpPr>
            <a:spLocks noGrp="1"/>
          </p:cNvSpPr>
          <p:nvPr>
            <p:ph idx="1"/>
          </p:nvPr>
        </p:nvSpPr>
        <p:spPr>
          <a:xfrm>
            <a:off x="457200" y="2209800"/>
            <a:ext cx="8229600" cy="3916363"/>
          </a:xfrm>
        </p:spPr>
        <p:txBody>
          <a:bodyPr/>
          <a:lstStyle/>
          <a:p>
            <a:pPr algn="just"/>
            <a:r>
              <a:rPr lang="en-US" sz="2800" dirty="0"/>
              <a:t>Letting employees know that their opinions matter is an essential first step in building effective suggestions systems.</a:t>
            </a:r>
          </a:p>
        </p:txBody>
      </p:sp>
    </p:spTree>
    <p:extLst>
      <p:ext uri="{BB962C8B-B14F-4D97-AF65-F5344CB8AC3E}">
        <p14:creationId xmlns:p14="http://schemas.microsoft.com/office/powerpoint/2010/main" val="1021010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000" dirty="0"/>
              <a:t>Exhibit 14-5</a:t>
            </a:r>
            <a:br>
              <a:rPr lang="en-US" sz="3000" dirty="0"/>
            </a:br>
            <a:r>
              <a:rPr lang="en-US" sz="3000" dirty="0"/>
              <a:t>How to Let Employees Know Their Input Matters</a:t>
            </a:r>
          </a:p>
        </p:txBody>
      </p:sp>
      <p:graphicFrame>
        <p:nvGraphicFramePr>
          <p:cNvPr id="6" name="Table 5"/>
          <p:cNvGraphicFramePr>
            <a:graphicFrameLocks noGrp="1"/>
          </p:cNvGraphicFramePr>
          <p:nvPr>
            <p:extLst>
              <p:ext uri="{D42A27DB-BD31-4B8C-83A1-F6EECF244321}">
                <p14:modId xmlns:p14="http://schemas.microsoft.com/office/powerpoint/2010/main" val="305012869"/>
              </p:ext>
            </p:extLst>
          </p:nvPr>
        </p:nvGraphicFramePr>
        <p:xfrm>
          <a:off x="533400" y="1808480"/>
          <a:ext cx="8077200" cy="3906518"/>
        </p:xfrm>
        <a:graphic>
          <a:graphicData uri="http://schemas.openxmlformats.org/drawingml/2006/table">
            <a:tbl>
              <a:tblPr firstRow="1" bandRow="1">
                <a:tableStyleId>{3B4B98B0-60AC-42C2-AFA5-B58CD77FA1E5}</a:tableStyleId>
              </a:tblPr>
              <a:tblGrid>
                <a:gridCol w="8077200">
                  <a:extLst>
                    <a:ext uri="{9D8B030D-6E8A-4147-A177-3AD203B41FA5}">
                      <a16:colId xmlns:a16="http://schemas.microsoft.com/office/drawing/2014/main" val="20000"/>
                    </a:ext>
                  </a:extLst>
                </a:gridCol>
              </a:tblGrid>
              <a:tr h="524220">
                <a:tc>
                  <a:txBody>
                    <a:bodyPr/>
                    <a:lstStyle/>
                    <a:p>
                      <a:r>
                        <a:rPr lang="en-US" dirty="0"/>
                        <a:t>Suggestion</a:t>
                      </a:r>
                    </a:p>
                  </a:txBody>
                  <a:tcPr/>
                </a:tc>
                <a:extLst>
                  <a:ext uri="{0D108BD9-81ED-4DB2-BD59-A6C34878D82A}">
                    <a16:rowId xmlns:a16="http://schemas.microsoft.com/office/drawing/2014/main" val="10000"/>
                  </a:ext>
                </a:extLst>
              </a:tr>
              <a:tr h="524220">
                <a:tc>
                  <a:txBody>
                    <a:bodyPr/>
                    <a:lstStyle/>
                    <a:p>
                      <a:r>
                        <a:rPr lang="en-US" sz="1800" b="1" i="0" kern="1200" dirty="0">
                          <a:solidFill>
                            <a:schemeClr val="tx1"/>
                          </a:solidFill>
                          <a:effectLst/>
                          <a:latin typeface="+mn-lt"/>
                          <a:ea typeface="+mn-ea"/>
                          <a:cs typeface="+mn-cs"/>
                        </a:rPr>
                        <a:t>Hold town hall meetings </a:t>
                      </a:r>
                      <a:r>
                        <a:rPr lang="en-US" sz="1800" i="0" kern="1200" dirty="0">
                          <a:solidFill>
                            <a:schemeClr val="tx1"/>
                          </a:solidFill>
                          <a:effectLst/>
                          <a:latin typeface="+mn-lt"/>
                          <a:ea typeface="+mn-ea"/>
                          <a:cs typeface="+mn-cs"/>
                        </a:rPr>
                        <a:t>where information is shared and input solicited</a:t>
                      </a:r>
                      <a:endParaRPr lang="en-US" dirty="0"/>
                    </a:p>
                  </a:txBody>
                  <a:tcPr/>
                </a:tc>
                <a:extLst>
                  <a:ext uri="{0D108BD9-81ED-4DB2-BD59-A6C34878D82A}">
                    <a16:rowId xmlns:a16="http://schemas.microsoft.com/office/drawing/2014/main" val="10001"/>
                  </a:ext>
                </a:extLst>
              </a:tr>
              <a:tr h="524220">
                <a:tc>
                  <a:txBody>
                    <a:bodyPr/>
                    <a:lstStyle/>
                    <a:p>
                      <a:r>
                        <a:rPr lang="en-US" sz="1800" b="1" i="0" kern="1200" dirty="0">
                          <a:solidFill>
                            <a:schemeClr val="tx1"/>
                          </a:solidFill>
                          <a:effectLst/>
                          <a:latin typeface="+mn-lt"/>
                          <a:ea typeface="+mn-ea"/>
                          <a:cs typeface="+mn-cs"/>
                        </a:rPr>
                        <a:t>Provide information </a:t>
                      </a:r>
                      <a:r>
                        <a:rPr lang="en-US" sz="1800" i="0" kern="1200" dirty="0">
                          <a:solidFill>
                            <a:schemeClr val="tx1"/>
                          </a:solidFill>
                          <a:effectLst/>
                          <a:latin typeface="+mn-lt"/>
                          <a:ea typeface="+mn-ea"/>
                          <a:cs typeface="+mn-cs"/>
                        </a:rPr>
                        <a:t>about what’s going on, good and bad.</a:t>
                      </a:r>
                      <a:endParaRPr lang="en-US" dirty="0"/>
                    </a:p>
                  </a:txBody>
                  <a:tcPr/>
                </a:tc>
                <a:extLst>
                  <a:ext uri="{0D108BD9-81ED-4DB2-BD59-A6C34878D82A}">
                    <a16:rowId xmlns:a16="http://schemas.microsoft.com/office/drawing/2014/main" val="10002"/>
                  </a:ext>
                </a:extLst>
              </a:tr>
              <a:tr h="904819">
                <a:tc>
                  <a:txBody>
                    <a:bodyPr/>
                    <a:lstStyle/>
                    <a:p>
                      <a:r>
                        <a:rPr lang="en-US" sz="1800" b="1" i="0" kern="1200" dirty="0">
                          <a:solidFill>
                            <a:schemeClr val="tx1"/>
                          </a:solidFill>
                          <a:effectLst/>
                          <a:latin typeface="+mn-lt"/>
                          <a:ea typeface="+mn-ea"/>
                          <a:cs typeface="+mn-cs"/>
                        </a:rPr>
                        <a:t>Invest in training </a:t>
                      </a:r>
                      <a:r>
                        <a:rPr lang="en-US" sz="1800" i="0" kern="1200" dirty="0">
                          <a:solidFill>
                            <a:schemeClr val="tx1"/>
                          </a:solidFill>
                          <a:effectLst/>
                          <a:latin typeface="+mn-lt"/>
                          <a:ea typeface="+mn-ea"/>
                          <a:cs typeface="+mn-cs"/>
                        </a:rPr>
                        <a:t>so that employees see how they impact the customer experience.</a:t>
                      </a:r>
                      <a:endParaRPr lang="en-US" dirty="0"/>
                    </a:p>
                  </a:txBody>
                  <a:tcPr/>
                </a:tc>
                <a:extLst>
                  <a:ext uri="{0D108BD9-81ED-4DB2-BD59-A6C34878D82A}">
                    <a16:rowId xmlns:a16="http://schemas.microsoft.com/office/drawing/2014/main" val="10003"/>
                  </a:ext>
                </a:extLst>
              </a:tr>
              <a:tr h="524220">
                <a:tc>
                  <a:txBody>
                    <a:bodyPr/>
                    <a:lstStyle/>
                    <a:p>
                      <a:r>
                        <a:rPr lang="en-US" sz="1800" b="1" i="0" kern="1200" dirty="0">
                          <a:solidFill>
                            <a:schemeClr val="tx1"/>
                          </a:solidFill>
                          <a:effectLst/>
                          <a:latin typeface="+mn-lt"/>
                          <a:ea typeface="+mn-ea"/>
                          <a:cs typeface="+mn-cs"/>
                        </a:rPr>
                        <a:t>Analyze problems together</a:t>
                      </a:r>
                      <a:r>
                        <a:rPr lang="en-US" sz="1800" i="0" kern="1200" dirty="0">
                          <a:solidFill>
                            <a:schemeClr val="tx1"/>
                          </a:solidFill>
                          <a:effectLst/>
                          <a:latin typeface="+mn-lt"/>
                          <a:ea typeface="+mn-ea"/>
                          <a:cs typeface="+mn-cs"/>
                        </a:rPr>
                        <a:t>—managers and employees.</a:t>
                      </a:r>
                      <a:endParaRPr lang="en-US" dirty="0"/>
                    </a:p>
                  </a:txBody>
                  <a:tcPr/>
                </a:tc>
                <a:extLst>
                  <a:ext uri="{0D108BD9-81ED-4DB2-BD59-A6C34878D82A}">
                    <a16:rowId xmlns:a16="http://schemas.microsoft.com/office/drawing/2014/main" val="10004"/>
                  </a:ext>
                </a:extLst>
              </a:tr>
              <a:tr h="904819">
                <a:tc>
                  <a:txBody>
                    <a:bodyPr/>
                    <a:lstStyle/>
                    <a:p>
                      <a:r>
                        <a:rPr lang="en-US" sz="1800" b="1" i="0" kern="1200" dirty="0">
                          <a:solidFill>
                            <a:schemeClr val="tx1"/>
                          </a:solidFill>
                          <a:effectLst/>
                          <a:latin typeface="+mn-lt"/>
                          <a:ea typeface="+mn-ea"/>
                          <a:cs typeface="+mn-cs"/>
                        </a:rPr>
                        <a:t>Make it easy </a:t>
                      </a:r>
                      <a:r>
                        <a:rPr lang="en-US" sz="1800" i="0" kern="1200" dirty="0">
                          <a:solidFill>
                            <a:schemeClr val="tx1"/>
                          </a:solidFill>
                          <a:effectLst/>
                          <a:latin typeface="+mn-lt"/>
                          <a:ea typeface="+mn-ea"/>
                          <a:cs typeface="+mn-cs"/>
                        </a:rPr>
                        <a:t>for employees to give input by setting up different ways for them to do so (online, suggestion box, preprinted cards, and so forth).</a:t>
                      </a: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51888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Communicating Ethically</a:t>
            </a:r>
          </a:p>
        </p:txBody>
      </p:sp>
      <p:sp>
        <p:nvSpPr>
          <p:cNvPr id="3" name="Content Placeholder 2"/>
          <p:cNvSpPr>
            <a:spLocks noGrp="1"/>
          </p:cNvSpPr>
          <p:nvPr>
            <p:ph idx="1"/>
          </p:nvPr>
        </p:nvSpPr>
        <p:spPr>
          <a:xfrm>
            <a:off x="457200" y="1828801"/>
            <a:ext cx="8229600" cy="3886200"/>
          </a:xfrm>
        </p:spPr>
        <p:txBody>
          <a:bodyPr/>
          <a:lstStyle/>
          <a:p>
            <a:pPr algn="just"/>
            <a:r>
              <a:rPr lang="en-US" sz="2500" b="1" dirty="0"/>
              <a:t>Ethical communication</a:t>
            </a:r>
            <a:r>
              <a:rPr lang="en-US" sz="2500" dirty="0"/>
              <a:t>: communication that includes all relevant information, is true in every sense, and is not deceptive in any way.</a:t>
            </a:r>
            <a:endParaRPr lang="ar-SA" sz="2500" dirty="0"/>
          </a:p>
          <a:p>
            <a:pPr algn="just"/>
            <a:endParaRPr lang="en-US" sz="800" dirty="0"/>
          </a:p>
          <a:p>
            <a:pPr algn="just"/>
            <a:r>
              <a:rPr lang="en-US" sz="2500" dirty="0">
                <a:solidFill>
                  <a:schemeClr val="tx1">
                    <a:lumMod val="65000"/>
                    <a:lumOff val="35000"/>
                  </a:schemeClr>
                </a:solidFill>
              </a:rPr>
              <a:t>Example for Unethical communication: Although British Petroleum attempted to communicate openly and truthfully about the Gulf Coast oil spill in the summer of 2010, the public still felt that much of the company’s communication contained some unethical elements.</a:t>
            </a:r>
          </a:p>
        </p:txBody>
      </p:sp>
    </p:spTree>
    <p:extLst>
      <p:ext uri="{BB962C8B-B14F-4D97-AF65-F5344CB8AC3E}">
        <p14:creationId xmlns:p14="http://schemas.microsoft.com/office/powerpoint/2010/main" val="40605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Sharpening Your Persuasion Skills</a:t>
            </a:r>
          </a:p>
        </p:txBody>
      </p:sp>
      <p:sp>
        <p:nvSpPr>
          <p:cNvPr id="3" name="Content Placeholder 2"/>
          <p:cNvSpPr>
            <a:spLocks noGrp="1"/>
          </p:cNvSpPr>
          <p:nvPr>
            <p:ph idx="1"/>
          </p:nvPr>
        </p:nvSpPr>
        <p:spPr>
          <a:xfrm>
            <a:off x="457200" y="2133600"/>
            <a:ext cx="8229600" cy="3992563"/>
          </a:xfrm>
        </p:spPr>
        <p:txBody>
          <a:bodyPr/>
          <a:lstStyle/>
          <a:p>
            <a:pPr algn="just"/>
            <a:r>
              <a:rPr lang="en-US" sz="2800" b="1" dirty="0"/>
              <a:t>Persuasion skills</a:t>
            </a:r>
            <a:r>
              <a:rPr lang="en-US" sz="2800" dirty="0"/>
              <a:t>: skills that enable a person to influence others to change their minds or behavior</a:t>
            </a:r>
          </a:p>
        </p:txBody>
      </p:sp>
    </p:spTree>
    <p:extLst>
      <p:ext uri="{BB962C8B-B14F-4D97-AF65-F5344CB8AC3E}">
        <p14:creationId xmlns:p14="http://schemas.microsoft.com/office/powerpoint/2010/main" val="5159450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685800"/>
          </a:xfrm>
        </p:spPr>
        <p:txBody>
          <a:bodyPr/>
          <a:lstStyle/>
          <a:p>
            <a:r>
              <a:rPr lang="en-US" dirty="0"/>
              <a:t>Sharpening Your Speaking Skills</a:t>
            </a:r>
          </a:p>
        </p:txBody>
      </p:sp>
      <p:sp>
        <p:nvSpPr>
          <p:cNvPr id="3" name="Content Placeholder 2"/>
          <p:cNvSpPr>
            <a:spLocks noGrp="1"/>
          </p:cNvSpPr>
          <p:nvPr>
            <p:ph idx="1"/>
          </p:nvPr>
        </p:nvSpPr>
        <p:spPr>
          <a:xfrm>
            <a:off x="423862" y="1447800"/>
            <a:ext cx="8229600" cy="4724400"/>
          </a:xfrm>
        </p:spPr>
        <p:txBody>
          <a:bodyPr/>
          <a:lstStyle/>
          <a:p>
            <a:pPr algn="just"/>
            <a:r>
              <a:rPr lang="en-US" sz="2400" b="1" dirty="0"/>
              <a:t>Speaking skills</a:t>
            </a:r>
            <a:r>
              <a:rPr lang="en-US" sz="2400" dirty="0"/>
              <a:t>: skills that refer to the ability to communicate information and ideas in talking so others will understand.</a:t>
            </a:r>
            <a:endParaRPr lang="ar-SA" sz="2400" dirty="0"/>
          </a:p>
          <a:p>
            <a:pPr algn="just"/>
            <a:endParaRPr lang="en-US" sz="200" dirty="0"/>
          </a:p>
          <a:p>
            <a:pPr algn="just"/>
            <a:r>
              <a:rPr lang="en-US" sz="2400" dirty="0">
                <a:solidFill>
                  <a:schemeClr val="tx1">
                    <a:lumMod val="65000"/>
                    <a:lumOff val="35000"/>
                  </a:schemeClr>
                </a:solidFill>
              </a:rPr>
              <a:t>Once you develop greater confidence to speak before others, it is necessary to understand the characteristics of effective speaking. Attending successful business professionals’ presentations or watching them online is a good starting point. You will likely notice the following speaker’s characteristics in effective speakers: authenticity, humility, brevity, and a clear understanding of the audience.</a:t>
            </a:r>
          </a:p>
        </p:txBody>
      </p:sp>
    </p:spTree>
    <p:extLst>
      <p:ext uri="{BB962C8B-B14F-4D97-AF65-F5344CB8AC3E}">
        <p14:creationId xmlns:p14="http://schemas.microsoft.com/office/powerpoint/2010/main" val="1322257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Sharpening Your Writing Skills</a:t>
            </a:r>
          </a:p>
        </p:txBody>
      </p:sp>
      <p:sp>
        <p:nvSpPr>
          <p:cNvPr id="3" name="Content Placeholder 2"/>
          <p:cNvSpPr>
            <a:spLocks noGrp="1"/>
          </p:cNvSpPr>
          <p:nvPr>
            <p:ph idx="1"/>
          </p:nvPr>
        </p:nvSpPr>
        <p:spPr>
          <a:xfrm>
            <a:off x="457200" y="1981201"/>
            <a:ext cx="8229600" cy="1752600"/>
          </a:xfrm>
        </p:spPr>
        <p:txBody>
          <a:bodyPr/>
          <a:lstStyle/>
          <a:p>
            <a:pPr algn="just"/>
            <a:r>
              <a:rPr lang="en-US" sz="2800" b="1" dirty="0"/>
              <a:t>Writing skills</a:t>
            </a:r>
            <a:r>
              <a:rPr lang="en-US" sz="2800" dirty="0"/>
              <a:t>: skills that entail communicating effectively in text as appropriate for the needs of the audience</a:t>
            </a:r>
          </a:p>
        </p:txBody>
      </p:sp>
    </p:spTree>
    <p:extLst>
      <p:ext uri="{BB962C8B-B14F-4D97-AF65-F5344CB8AC3E}">
        <p14:creationId xmlns:p14="http://schemas.microsoft.com/office/powerpoint/2010/main" val="14757788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Sharpening Your Reading Skills</a:t>
            </a:r>
          </a:p>
        </p:txBody>
      </p:sp>
      <p:sp>
        <p:nvSpPr>
          <p:cNvPr id="3" name="Content Placeholder 2"/>
          <p:cNvSpPr>
            <a:spLocks noGrp="1"/>
          </p:cNvSpPr>
          <p:nvPr>
            <p:ph idx="1"/>
          </p:nvPr>
        </p:nvSpPr>
        <p:spPr>
          <a:xfrm>
            <a:off x="457200" y="2209800"/>
            <a:ext cx="8229600" cy="3916363"/>
          </a:xfrm>
        </p:spPr>
        <p:txBody>
          <a:bodyPr/>
          <a:lstStyle/>
          <a:p>
            <a:pPr algn="just"/>
            <a:r>
              <a:rPr lang="en-US" sz="2800" b="1" dirty="0"/>
              <a:t>Reading skills</a:t>
            </a:r>
            <a:r>
              <a:rPr lang="en-US" sz="2800" dirty="0"/>
              <a:t>: skills that entail an understanding of written sentences and paragraphs in work-related documents.</a:t>
            </a:r>
          </a:p>
        </p:txBody>
      </p:sp>
    </p:spTree>
    <p:extLst>
      <p:ext uri="{BB962C8B-B14F-4D97-AF65-F5344CB8AC3E}">
        <p14:creationId xmlns:p14="http://schemas.microsoft.com/office/powerpoint/2010/main" val="55570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a:t>
            </a:r>
            <a:r>
              <a:rPr lang="hr-HR" dirty="0"/>
              <a:t>14.</a:t>
            </a:r>
            <a:r>
              <a:rPr lang="en-US" dirty="0"/>
              <a:t>1</a:t>
            </a:r>
          </a:p>
        </p:txBody>
      </p:sp>
      <p:sp>
        <p:nvSpPr>
          <p:cNvPr id="3" name="Content Placeholder 2"/>
          <p:cNvSpPr>
            <a:spLocks noGrp="1"/>
          </p:cNvSpPr>
          <p:nvPr>
            <p:ph idx="1"/>
          </p:nvPr>
        </p:nvSpPr>
        <p:spPr/>
        <p:txBody>
          <a:bodyPr/>
          <a:lstStyle/>
          <a:p>
            <a:r>
              <a:rPr lang="en-US" sz="2800" b="1" dirty="0"/>
              <a:t>Define the nature and function of communication.</a:t>
            </a:r>
          </a:p>
          <a:p>
            <a:pPr lvl="1"/>
            <a:r>
              <a:rPr lang="en-US" sz="2400" b="1" dirty="0">
                <a:solidFill>
                  <a:srgbClr val="007FA3"/>
                </a:solidFill>
              </a:rPr>
              <a:t> </a:t>
            </a:r>
            <a:r>
              <a:rPr lang="en-US" sz="2400" dirty="0"/>
              <a:t>Communication</a:t>
            </a:r>
          </a:p>
          <a:p>
            <a:pPr lvl="2"/>
            <a:r>
              <a:rPr lang="en-US" sz="2400" dirty="0"/>
              <a:t>Interpersonal</a:t>
            </a:r>
          </a:p>
          <a:p>
            <a:pPr lvl="2"/>
            <a:r>
              <a:rPr lang="en-US" sz="2400" dirty="0"/>
              <a:t>Organizational</a:t>
            </a:r>
          </a:p>
          <a:p>
            <a:pPr lvl="1"/>
            <a:r>
              <a:rPr lang="en-US" sz="2400" dirty="0">
                <a:solidFill>
                  <a:srgbClr val="007FA3"/>
                </a:solidFill>
              </a:rPr>
              <a:t> </a:t>
            </a:r>
            <a:r>
              <a:rPr lang="en-US" sz="2400" dirty="0"/>
              <a:t>Functions</a:t>
            </a:r>
          </a:p>
          <a:p>
            <a:pPr lvl="2"/>
            <a:r>
              <a:rPr lang="en-US" sz="2400" dirty="0"/>
              <a:t>Controlling</a:t>
            </a:r>
          </a:p>
          <a:p>
            <a:pPr lvl="2"/>
            <a:r>
              <a:rPr lang="en-US" sz="2400" dirty="0"/>
              <a:t>Motivating</a:t>
            </a:r>
          </a:p>
          <a:p>
            <a:pPr lvl="2"/>
            <a:r>
              <a:rPr lang="en-US" sz="2400" dirty="0"/>
              <a:t>Expressing emotion</a:t>
            </a:r>
          </a:p>
          <a:p>
            <a:pPr lvl="2"/>
            <a:r>
              <a:rPr lang="en-US" sz="2400" dirty="0"/>
              <a:t>Informing</a:t>
            </a:r>
            <a:endParaRPr lang="en-US" sz="2800" dirty="0"/>
          </a:p>
        </p:txBody>
      </p:sp>
    </p:spTree>
    <p:extLst>
      <p:ext uri="{BB962C8B-B14F-4D97-AF65-F5344CB8AC3E}">
        <p14:creationId xmlns:p14="http://schemas.microsoft.com/office/powerpoint/2010/main" val="184606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a:t>
            </a:r>
            <a:r>
              <a:rPr lang="hr-HR" dirty="0"/>
              <a:t>14.</a:t>
            </a:r>
            <a:r>
              <a:rPr lang="en-US" dirty="0"/>
              <a:t>2</a:t>
            </a:r>
          </a:p>
        </p:txBody>
      </p:sp>
      <p:sp>
        <p:nvSpPr>
          <p:cNvPr id="3" name="Content Placeholder 2"/>
          <p:cNvSpPr>
            <a:spLocks noGrp="1"/>
          </p:cNvSpPr>
          <p:nvPr>
            <p:ph idx="1"/>
          </p:nvPr>
        </p:nvSpPr>
        <p:spPr/>
        <p:txBody>
          <a:bodyPr/>
          <a:lstStyle/>
          <a:p>
            <a:r>
              <a:rPr lang="en-US" sz="2800" b="1" dirty="0"/>
              <a:t>Describe methods and challenges of interpersonal communication.</a:t>
            </a:r>
          </a:p>
          <a:p>
            <a:pPr lvl="1"/>
            <a:r>
              <a:rPr lang="en-US" sz="2400" dirty="0"/>
              <a:t>Communication process</a:t>
            </a:r>
          </a:p>
          <a:p>
            <a:pPr lvl="1"/>
            <a:r>
              <a:rPr lang="en-US" sz="2400" dirty="0"/>
              <a:t>Evaluating communication methods</a:t>
            </a:r>
          </a:p>
          <a:p>
            <a:pPr lvl="1"/>
            <a:r>
              <a:rPr lang="en-US" sz="2400" dirty="0"/>
              <a:t>Communication methods</a:t>
            </a:r>
          </a:p>
          <a:p>
            <a:pPr lvl="1"/>
            <a:r>
              <a:rPr lang="en-US" sz="2400" dirty="0"/>
              <a:t>Barriers</a:t>
            </a:r>
          </a:p>
        </p:txBody>
      </p:sp>
    </p:spTree>
    <p:extLst>
      <p:ext uri="{BB962C8B-B14F-4D97-AF65-F5344CB8AC3E}">
        <p14:creationId xmlns:p14="http://schemas.microsoft.com/office/powerpoint/2010/main" val="8010515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a:t>
            </a:r>
            <a:r>
              <a:rPr lang="hr-HR" dirty="0"/>
              <a:t>14.</a:t>
            </a:r>
            <a:r>
              <a:rPr lang="en-US" dirty="0"/>
              <a:t>3</a:t>
            </a:r>
          </a:p>
        </p:txBody>
      </p:sp>
      <p:sp>
        <p:nvSpPr>
          <p:cNvPr id="3" name="Content Placeholder 2"/>
          <p:cNvSpPr>
            <a:spLocks noGrp="1"/>
          </p:cNvSpPr>
          <p:nvPr>
            <p:ph idx="1"/>
          </p:nvPr>
        </p:nvSpPr>
        <p:spPr/>
        <p:txBody>
          <a:bodyPr/>
          <a:lstStyle/>
          <a:p>
            <a:r>
              <a:rPr lang="en-US" sz="2800" b="1" dirty="0"/>
              <a:t>Explain how communication can flow most effectively in organizations.</a:t>
            </a:r>
          </a:p>
          <a:p>
            <a:pPr lvl="1"/>
            <a:r>
              <a:rPr lang="en-US" sz="2400" dirty="0"/>
              <a:t>Formal/informal</a:t>
            </a:r>
          </a:p>
          <a:p>
            <a:pPr lvl="1"/>
            <a:r>
              <a:rPr lang="en-US" sz="2400" dirty="0"/>
              <a:t>Direction of flow</a:t>
            </a:r>
          </a:p>
          <a:p>
            <a:pPr lvl="1"/>
            <a:r>
              <a:rPr lang="en-US" sz="2400" dirty="0"/>
              <a:t>Communication networks</a:t>
            </a:r>
          </a:p>
          <a:p>
            <a:pPr lvl="1"/>
            <a:r>
              <a:rPr lang="en-US" sz="2400" dirty="0"/>
              <a:t>Workplace design</a:t>
            </a:r>
          </a:p>
        </p:txBody>
      </p:sp>
    </p:spTree>
    <p:extLst>
      <p:ext uri="{BB962C8B-B14F-4D97-AF65-F5344CB8AC3E}">
        <p14:creationId xmlns:p14="http://schemas.microsoft.com/office/powerpoint/2010/main" val="469394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Communication</a:t>
            </a:r>
          </a:p>
        </p:txBody>
      </p:sp>
      <p:sp>
        <p:nvSpPr>
          <p:cNvPr id="3" name="Content Placeholder 2"/>
          <p:cNvSpPr>
            <a:spLocks noGrp="1"/>
          </p:cNvSpPr>
          <p:nvPr>
            <p:ph idx="1"/>
          </p:nvPr>
        </p:nvSpPr>
        <p:spPr>
          <a:xfrm>
            <a:off x="457200" y="1905000"/>
            <a:ext cx="8229600" cy="4221163"/>
          </a:xfrm>
        </p:spPr>
        <p:txBody>
          <a:bodyPr/>
          <a:lstStyle/>
          <a:p>
            <a:pPr lvl="2">
              <a:lnSpc>
                <a:spcPct val="150000"/>
              </a:lnSpc>
            </a:pPr>
            <a:r>
              <a:rPr lang="en-US" sz="2800" dirty="0">
                <a:latin typeface="Calibri" panose="020F0502020204030204" pitchFamily="34" charset="0"/>
                <a:cs typeface="Calibri" panose="020F0502020204030204" pitchFamily="34" charset="0"/>
              </a:rPr>
              <a:t>Control</a:t>
            </a:r>
          </a:p>
          <a:p>
            <a:pPr lvl="2">
              <a:lnSpc>
                <a:spcPct val="150000"/>
              </a:lnSpc>
            </a:pPr>
            <a:r>
              <a:rPr lang="en-US" sz="2800" dirty="0">
                <a:latin typeface="Calibri" panose="020F0502020204030204" pitchFamily="34" charset="0"/>
                <a:cs typeface="Calibri" panose="020F0502020204030204" pitchFamily="34" charset="0"/>
              </a:rPr>
              <a:t>Motivation</a:t>
            </a:r>
          </a:p>
          <a:p>
            <a:pPr lvl="2">
              <a:lnSpc>
                <a:spcPct val="150000"/>
              </a:lnSpc>
            </a:pPr>
            <a:r>
              <a:rPr lang="en-US" sz="2800" dirty="0">
                <a:latin typeface="Calibri" panose="020F0502020204030204" pitchFamily="34" charset="0"/>
                <a:cs typeface="Calibri" panose="020F0502020204030204" pitchFamily="34" charset="0"/>
              </a:rPr>
              <a:t>Emotional expression</a:t>
            </a:r>
          </a:p>
          <a:p>
            <a:pPr lvl="2">
              <a:lnSpc>
                <a:spcPct val="150000"/>
              </a:lnSpc>
            </a:pPr>
            <a:r>
              <a:rPr lang="en-US" sz="2800" dirty="0">
                <a:latin typeface="Calibri" panose="020F0502020204030204" pitchFamily="34" charset="0"/>
                <a:cs typeface="Calibri" panose="020F0502020204030204" pitchFamily="34" charset="0"/>
              </a:rPr>
              <a:t>Information</a:t>
            </a:r>
          </a:p>
        </p:txBody>
      </p:sp>
    </p:spTree>
    <p:extLst>
      <p:ext uri="{BB962C8B-B14F-4D97-AF65-F5344CB8AC3E}">
        <p14:creationId xmlns:p14="http://schemas.microsoft.com/office/powerpoint/2010/main" val="328189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a:t>
            </a:r>
            <a:r>
              <a:rPr lang="hr-HR" dirty="0"/>
              <a:t>14.</a:t>
            </a:r>
            <a:r>
              <a:rPr lang="en-US" dirty="0"/>
              <a:t>4</a:t>
            </a:r>
          </a:p>
        </p:txBody>
      </p:sp>
      <p:sp>
        <p:nvSpPr>
          <p:cNvPr id="3" name="Content Placeholder 2"/>
          <p:cNvSpPr>
            <a:spLocks noGrp="1"/>
          </p:cNvSpPr>
          <p:nvPr>
            <p:ph idx="1"/>
          </p:nvPr>
        </p:nvSpPr>
        <p:spPr/>
        <p:txBody>
          <a:bodyPr/>
          <a:lstStyle/>
          <a:p>
            <a:r>
              <a:rPr lang="en-US" sz="2800" b="1" dirty="0"/>
              <a:t>Describe how the Internet and social media affect managerial communication and organizations.</a:t>
            </a:r>
          </a:p>
          <a:p>
            <a:pPr lvl="1"/>
            <a:r>
              <a:rPr lang="en-US" sz="2400" dirty="0"/>
              <a:t>24/7 work environment</a:t>
            </a:r>
          </a:p>
          <a:p>
            <a:pPr lvl="1"/>
            <a:r>
              <a:rPr lang="en-US" sz="2400" dirty="0"/>
              <a:t>Social media</a:t>
            </a:r>
          </a:p>
          <a:p>
            <a:pPr lvl="1"/>
            <a:r>
              <a:rPr lang="en-US" sz="2400" dirty="0"/>
              <a:t>Choosing the right media</a:t>
            </a:r>
          </a:p>
        </p:txBody>
      </p:sp>
    </p:spTree>
    <p:extLst>
      <p:ext uri="{BB962C8B-B14F-4D97-AF65-F5344CB8AC3E}">
        <p14:creationId xmlns:p14="http://schemas.microsoft.com/office/powerpoint/2010/main" val="8617704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a:t>
            </a:r>
            <a:r>
              <a:rPr lang="hr-HR" dirty="0"/>
              <a:t>14.</a:t>
            </a:r>
            <a:r>
              <a:rPr lang="en-US" dirty="0"/>
              <a:t>5</a:t>
            </a:r>
          </a:p>
        </p:txBody>
      </p:sp>
      <p:sp>
        <p:nvSpPr>
          <p:cNvPr id="3" name="Content Placeholder 2"/>
          <p:cNvSpPr>
            <a:spLocks noGrp="1"/>
          </p:cNvSpPr>
          <p:nvPr>
            <p:ph idx="1"/>
          </p:nvPr>
        </p:nvSpPr>
        <p:spPr/>
        <p:txBody>
          <a:bodyPr/>
          <a:lstStyle/>
          <a:p>
            <a:r>
              <a:rPr lang="en-US" sz="2800" b="1" dirty="0"/>
              <a:t>Summarize communication issues in today’s organizations</a:t>
            </a:r>
            <a:r>
              <a:rPr lang="en-US" sz="2800" dirty="0"/>
              <a:t>.</a:t>
            </a:r>
          </a:p>
          <a:p>
            <a:pPr lvl="1"/>
            <a:r>
              <a:rPr lang="en-US" sz="2400" dirty="0"/>
              <a:t>Legal and security issues</a:t>
            </a:r>
          </a:p>
          <a:p>
            <a:pPr lvl="1"/>
            <a:r>
              <a:rPr lang="en-US" sz="2400" dirty="0"/>
              <a:t>Making it easy for employees to communicate and share knowledge</a:t>
            </a:r>
          </a:p>
          <a:p>
            <a:pPr lvl="1"/>
            <a:r>
              <a:rPr lang="en-US" sz="2400" dirty="0"/>
              <a:t>Customer service</a:t>
            </a:r>
          </a:p>
          <a:p>
            <a:pPr lvl="1"/>
            <a:r>
              <a:rPr lang="en-US" sz="2400" dirty="0"/>
              <a:t>Employee input</a:t>
            </a:r>
          </a:p>
          <a:p>
            <a:pPr lvl="1"/>
            <a:r>
              <a:rPr lang="en-US" sz="2400" dirty="0"/>
              <a:t>Ethical communication</a:t>
            </a:r>
          </a:p>
        </p:txBody>
      </p:sp>
    </p:spTree>
    <p:extLst>
      <p:ext uri="{BB962C8B-B14F-4D97-AF65-F5344CB8AC3E}">
        <p14:creationId xmlns:p14="http://schemas.microsoft.com/office/powerpoint/2010/main" val="552227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Learning Objective </a:t>
            </a:r>
            <a:r>
              <a:rPr lang="hr-HR" dirty="0"/>
              <a:t>14.6</a:t>
            </a:r>
            <a:endParaRPr lang="en-US" dirty="0"/>
          </a:p>
        </p:txBody>
      </p:sp>
      <p:sp>
        <p:nvSpPr>
          <p:cNvPr id="3" name="Content Placeholder 2"/>
          <p:cNvSpPr>
            <a:spLocks noGrp="1"/>
          </p:cNvSpPr>
          <p:nvPr>
            <p:ph idx="1"/>
          </p:nvPr>
        </p:nvSpPr>
        <p:spPr/>
        <p:txBody>
          <a:bodyPr/>
          <a:lstStyle/>
          <a:p>
            <a:r>
              <a:rPr lang="en-US" sz="2800" b="1" dirty="0"/>
              <a:t>Discuss how to become a better communicator</a:t>
            </a:r>
            <a:r>
              <a:rPr lang="en-US" sz="2800" dirty="0"/>
              <a:t>.</a:t>
            </a:r>
          </a:p>
          <a:p>
            <a:pPr lvl="1"/>
            <a:r>
              <a:rPr lang="en-US" sz="2400" dirty="0"/>
              <a:t>Active listening</a:t>
            </a:r>
          </a:p>
          <a:p>
            <a:pPr lvl="1"/>
            <a:r>
              <a:rPr lang="en-US" sz="2400" dirty="0"/>
              <a:t>Persuasion skills</a:t>
            </a:r>
          </a:p>
          <a:p>
            <a:pPr lvl="1"/>
            <a:r>
              <a:rPr lang="en-US" sz="2400" dirty="0"/>
              <a:t>Speaking skills</a:t>
            </a:r>
          </a:p>
          <a:p>
            <a:pPr lvl="1"/>
            <a:r>
              <a:rPr lang="en-US" sz="2400" dirty="0"/>
              <a:t>Writing skills</a:t>
            </a:r>
          </a:p>
          <a:p>
            <a:pPr lvl="1"/>
            <a:r>
              <a:rPr lang="en-US" sz="2400" dirty="0"/>
              <a:t>Reading skills</a:t>
            </a:r>
          </a:p>
        </p:txBody>
      </p:sp>
    </p:spTree>
    <p:extLst>
      <p:ext uri="{BB962C8B-B14F-4D97-AF65-F5344CB8AC3E}">
        <p14:creationId xmlns:p14="http://schemas.microsoft.com/office/powerpoint/2010/main" val="223562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Methods and Challenges of Interpersonal Communication</a:t>
            </a:r>
          </a:p>
        </p:txBody>
      </p:sp>
      <p:sp>
        <p:nvSpPr>
          <p:cNvPr id="3" name="Content Placeholder 2"/>
          <p:cNvSpPr>
            <a:spLocks noGrp="1"/>
          </p:cNvSpPr>
          <p:nvPr>
            <p:ph idx="1"/>
          </p:nvPr>
        </p:nvSpPr>
        <p:spPr>
          <a:xfrm>
            <a:off x="457200" y="1752600"/>
            <a:ext cx="8229600" cy="4373563"/>
          </a:xfrm>
        </p:spPr>
        <p:txBody>
          <a:bodyPr/>
          <a:lstStyle/>
          <a:p>
            <a:pPr algn="just"/>
            <a:r>
              <a:rPr lang="en-US" sz="2400" b="1" dirty="0">
                <a:latin typeface="Calibri" panose="020F0502020204030204" pitchFamily="34" charset="0"/>
                <a:cs typeface="Calibri" panose="020F0502020204030204" pitchFamily="34" charset="0"/>
              </a:rPr>
              <a:t>Message</a:t>
            </a:r>
            <a:r>
              <a:rPr lang="en-US" sz="2400" dirty="0">
                <a:latin typeface="Calibri" panose="020F0502020204030204" pitchFamily="34" charset="0"/>
                <a:cs typeface="Calibri" panose="020F0502020204030204" pitchFamily="34" charset="0"/>
              </a:rPr>
              <a:t>: a purpose to be conveyed</a:t>
            </a:r>
          </a:p>
          <a:p>
            <a:pPr algn="just"/>
            <a:endParaRPr lang="en-US" sz="900" dirty="0">
              <a:latin typeface="Calibri" panose="020F0502020204030204" pitchFamily="34" charset="0"/>
              <a:cs typeface="Calibri" panose="020F0502020204030204" pitchFamily="34" charset="0"/>
            </a:endParaRPr>
          </a:p>
          <a:p>
            <a:pPr lvl="1" algn="just">
              <a:lnSpc>
                <a:spcPct val="150000"/>
              </a:lnSpc>
            </a:pPr>
            <a:r>
              <a:rPr lang="en-US" sz="2400" b="1" dirty="0">
                <a:latin typeface="Calibri" panose="020F0502020204030204" pitchFamily="34" charset="0"/>
                <a:cs typeface="Calibri" panose="020F0502020204030204" pitchFamily="34" charset="0"/>
              </a:rPr>
              <a:t>Encoding</a:t>
            </a:r>
            <a:r>
              <a:rPr lang="en-US" sz="2400" dirty="0">
                <a:latin typeface="Calibri" panose="020F0502020204030204" pitchFamily="34" charset="0"/>
                <a:cs typeface="Calibri" panose="020F0502020204030204" pitchFamily="34" charset="0"/>
              </a:rPr>
              <a:t>: converting a message into symbols</a:t>
            </a:r>
          </a:p>
          <a:p>
            <a:pPr lvl="1" algn="just">
              <a:lnSpc>
                <a:spcPct val="150000"/>
              </a:lnSpc>
            </a:pPr>
            <a:r>
              <a:rPr lang="en-US" sz="2400" b="1" dirty="0">
                <a:latin typeface="Calibri" panose="020F0502020204030204" pitchFamily="34" charset="0"/>
                <a:cs typeface="Calibri" panose="020F0502020204030204" pitchFamily="34" charset="0"/>
              </a:rPr>
              <a:t>Channel</a:t>
            </a:r>
            <a:r>
              <a:rPr lang="en-US" sz="2400" dirty="0">
                <a:latin typeface="Calibri" panose="020F0502020204030204" pitchFamily="34" charset="0"/>
                <a:cs typeface="Calibri" panose="020F0502020204030204" pitchFamily="34" charset="0"/>
              </a:rPr>
              <a:t>: the medium a message travels along</a:t>
            </a:r>
          </a:p>
          <a:p>
            <a:pPr lvl="1" algn="just">
              <a:lnSpc>
                <a:spcPct val="150000"/>
              </a:lnSpc>
            </a:pPr>
            <a:r>
              <a:rPr lang="en-US" sz="2400" b="1" dirty="0">
                <a:latin typeface="Calibri" panose="020F0502020204030204" pitchFamily="34" charset="0"/>
                <a:cs typeface="Calibri" panose="020F0502020204030204" pitchFamily="34" charset="0"/>
              </a:rPr>
              <a:t>Decoding</a:t>
            </a:r>
            <a:r>
              <a:rPr lang="en-US" sz="2400" dirty="0">
                <a:latin typeface="Calibri" panose="020F0502020204030204" pitchFamily="34" charset="0"/>
                <a:cs typeface="Calibri" panose="020F0502020204030204" pitchFamily="34" charset="0"/>
              </a:rPr>
              <a:t>: retranslating a sender’s message</a:t>
            </a:r>
          </a:p>
        </p:txBody>
      </p:sp>
    </p:spTree>
    <p:extLst>
      <p:ext uri="{BB962C8B-B14F-4D97-AF65-F5344CB8AC3E}">
        <p14:creationId xmlns:p14="http://schemas.microsoft.com/office/powerpoint/2010/main" val="815774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a:t>
            </a:r>
          </a:p>
        </p:txBody>
      </p:sp>
      <p:sp>
        <p:nvSpPr>
          <p:cNvPr id="3" name="Content Placeholder 2"/>
          <p:cNvSpPr>
            <a:spLocks noGrp="1"/>
          </p:cNvSpPr>
          <p:nvPr>
            <p:ph idx="1"/>
          </p:nvPr>
        </p:nvSpPr>
        <p:spPr>
          <a:xfrm>
            <a:off x="457200" y="1981200"/>
            <a:ext cx="8229600" cy="4144963"/>
          </a:xfrm>
        </p:spPr>
        <p:txBody>
          <a:bodyPr/>
          <a:lstStyle/>
          <a:p>
            <a:pPr algn="just"/>
            <a:r>
              <a:rPr lang="en-US" sz="2800" b="1" dirty="0">
                <a:latin typeface="Calibri" panose="020F0502020204030204" pitchFamily="34" charset="0"/>
                <a:cs typeface="Calibri" panose="020F0502020204030204" pitchFamily="34" charset="0"/>
              </a:rPr>
              <a:t>Communication process</a:t>
            </a:r>
            <a:r>
              <a:rPr lang="en-US" sz="2800" dirty="0">
                <a:latin typeface="Calibri" panose="020F0502020204030204" pitchFamily="34" charset="0"/>
                <a:cs typeface="Calibri" panose="020F0502020204030204" pitchFamily="34" charset="0"/>
              </a:rPr>
              <a:t>: the seven elements involved in transferring meaning from one person to another</a:t>
            </a:r>
          </a:p>
          <a:p>
            <a:pPr marL="0" indent="0" algn="just">
              <a:buNone/>
            </a:pPr>
            <a:endParaRPr lang="en-US" sz="2800" dirty="0">
              <a:latin typeface="Calibri" panose="020F0502020204030204" pitchFamily="34" charset="0"/>
              <a:cs typeface="Calibri" panose="020F0502020204030204" pitchFamily="34" charset="0"/>
            </a:endParaRPr>
          </a:p>
          <a:p>
            <a:pPr lvl="1" algn="just"/>
            <a:r>
              <a:rPr lang="en-US" sz="2800" b="1" dirty="0">
                <a:latin typeface="Calibri" panose="020F0502020204030204" pitchFamily="34" charset="0"/>
                <a:cs typeface="Calibri" panose="020F0502020204030204" pitchFamily="34" charset="0"/>
              </a:rPr>
              <a:t>Noise</a:t>
            </a:r>
            <a:r>
              <a:rPr lang="en-US" sz="2800" dirty="0">
                <a:latin typeface="Calibri" panose="020F0502020204030204" pitchFamily="34" charset="0"/>
                <a:cs typeface="Calibri" panose="020F0502020204030204" pitchFamily="34" charset="0"/>
              </a:rPr>
              <a:t>: any disturbances that interfere with the transmission, receipt, or feedback of a message</a:t>
            </a:r>
          </a:p>
        </p:txBody>
      </p:sp>
    </p:spTree>
    <p:extLst>
      <p:ext uri="{BB962C8B-B14F-4D97-AF65-F5344CB8AC3E}">
        <p14:creationId xmlns:p14="http://schemas.microsoft.com/office/powerpoint/2010/main" val="2084380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 14-1</a:t>
            </a:r>
            <a:br>
              <a:rPr lang="en-US" dirty="0"/>
            </a:br>
            <a:r>
              <a:rPr lang="en-US" dirty="0"/>
              <a:t>The Interpersonal Communication Process</a:t>
            </a:r>
          </a:p>
        </p:txBody>
      </p:sp>
      <p:pic>
        <p:nvPicPr>
          <p:cNvPr id="6" name="Picture 5" descr="At center of figure is the word Noise, with six arrows radiating out from it in a circular pattern. Around this word is a rectangular area, composed of a series of lines, arrows, and boxes. At the top left is a box labeled Message. An arrow points from it toward the right to a box labeled Medium. An arrow points from it toward the right to a box labeled Receiver. An arrow points from it down toward a box labeled Message. Between these two boxes is the word Decoding. An arrow points from the Message box down and to the left, to a rectangle labeled Sender. An arrow points from it up toward the box labeled Message, completing the rectangle. Between the last two boxes is the word Encoding. The arrow along the bottomo fthe rectangle, between the Message and Sender boxes, is labeled Feedback."/>
          <p:cNvPicPr>
            <a:picLocks noChangeAspect="1"/>
          </p:cNvPicPr>
          <p:nvPr/>
        </p:nvPicPr>
        <p:blipFill>
          <a:blip r:embed="rId3" cstate="print"/>
          <a:stretch>
            <a:fillRect/>
          </a:stretch>
        </p:blipFill>
        <p:spPr>
          <a:xfrm>
            <a:off x="50348" y="1844738"/>
            <a:ext cx="9053465" cy="3187553"/>
          </a:xfrm>
          <a:prstGeom prst="rect">
            <a:avLst/>
          </a:prstGeom>
        </p:spPr>
      </p:pic>
      <p:sp>
        <p:nvSpPr>
          <p:cNvPr id="3" name="Text Placeholder 2"/>
          <p:cNvSpPr>
            <a:spLocks noGrp="1"/>
          </p:cNvSpPr>
          <p:nvPr>
            <p:ph type="body" sz="quarter" idx="13"/>
          </p:nvPr>
        </p:nvSpPr>
        <p:spPr/>
        <p:txBody>
          <a:bodyPr/>
          <a:lstStyle/>
          <a:p>
            <a:r>
              <a:rPr lang="en-US" sz="1600" dirty="0"/>
              <a:t>Exhibit 14-1 illustrates the elements of the communication process.</a:t>
            </a:r>
          </a:p>
        </p:txBody>
      </p:sp>
    </p:spTree>
    <p:extLst>
      <p:ext uri="{BB962C8B-B14F-4D97-AF65-F5344CB8AC3E}">
        <p14:creationId xmlns:p14="http://schemas.microsoft.com/office/powerpoint/2010/main" val="183005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Which Communication Method Should Be Used?</a:t>
            </a:r>
          </a:p>
        </p:txBody>
      </p:sp>
      <p:graphicFrame>
        <p:nvGraphicFramePr>
          <p:cNvPr id="4" name="Table 3"/>
          <p:cNvGraphicFramePr>
            <a:graphicFrameLocks noGrp="1"/>
          </p:cNvGraphicFramePr>
          <p:nvPr>
            <p:extLst>
              <p:ext uri="{D42A27DB-BD31-4B8C-83A1-F6EECF244321}">
                <p14:modId xmlns:p14="http://schemas.microsoft.com/office/powerpoint/2010/main" val="2852942902"/>
              </p:ext>
            </p:extLst>
          </p:nvPr>
        </p:nvGraphicFramePr>
        <p:xfrm>
          <a:off x="114300" y="1173480"/>
          <a:ext cx="8915400" cy="5074920"/>
        </p:xfrm>
        <a:graphic>
          <a:graphicData uri="http://schemas.openxmlformats.org/drawingml/2006/table">
            <a:tbl>
              <a:tblPr firstRow="1" bandRow="1">
                <a:tableStyleId>{3B4B98B0-60AC-42C2-AFA5-B58CD77FA1E5}</a:tableStyleId>
              </a:tblPr>
              <a:tblGrid>
                <a:gridCol w="1981200">
                  <a:extLst>
                    <a:ext uri="{9D8B030D-6E8A-4147-A177-3AD203B41FA5}">
                      <a16:colId xmlns:a16="http://schemas.microsoft.com/office/drawing/2014/main" val="20000"/>
                    </a:ext>
                  </a:extLst>
                </a:gridCol>
                <a:gridCol w="6934200">
                  <a:extLst>
                    <a:ext uri="{9D8B030D-6E8A-4147-A177-3AD203B41FA5}">
                      <a16:colId xmlns:a16="http://schemas.microsoft.com/office/drawing/2014/main" val="20001"/>
                    </a:ext>
                  </a:extLst>
                </a:gridCol>
              </a:tblGrid>
              <a:tr h="311247">
                <a:tc>
                  <a:txBody>
                    <a:bodyPr/>
                    <a:lstStyle/>
                    <a:p>
                      <a:r>
                        <a:rPr lang="en-US" sz="1500" dirty="0"/>
                        <a:t>Criteria</a:t>
                      </a:r>
                    </a:p>
                  </a:txBody>
                  <a:tcPr/>
                </a:tc>
                <a:tc>
                  <a:txBody>
                    <a:bodyPr/>
                    <a:lstStyle/>
                    <a:p>
                      <a:r>
                        <a:rPr lang="en-US" sz="1500" dirty="0"/>
                        <a:t>Question</a:t>
                      </a:r>
                    </a:p>
                  </a:txBody>
                  <a:tcPr/>
                </a:tc>
                <a:extLst>
                  <a:ext uri="{0D108BD9-81ED-4DB2-BD59-A6C34878D82A}">
                    <a16:rowId xmlns:a16="http://schemas.microsoft.com/office/drawing/2014/main" val="10000"/>
                  </a:ext>
                </a:extLst>
              </a:tr>
              <a:tr h="311247">
                <a:tc>
                  <a:txBody>
                    <a:bodyPr/>
                    <a:lstStyle/>
                    <a:p>
                      <a:r>
                        <a:rPr lang="en-US" sz="1500" dirty="0"/>
                        <a:t>Feedback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kern="1200" dirty="0">
                          <a:solidFill>
                            <a:schemeClr val="tx1"/>
                          </a:solidFill>
                          <a:effectLst/>
                          <a:latin typeface="+mn-lt"/>
                          <a:ea typeface="+mn-ea"/>
                          <a:cs typeface="+mn-cs"/>
                        </a:rPr>
                        <a:t>How quickly can the receiver respond to the message?</a:t>
                      </a:r>
                    </a:p>
                  </a:txBody>
                  <a:tcPr/>
                </a:tc>
                <a:extLst>
                  <a:ext uri="{0D108BD9-81ED-4DB2-BD59-A6C34878D82A}">
                    <a16:rowId xmlns:a16="http://schemas.microsoft.com/office/drawing/2014/main" val="10001"/>
                  </a:ext>
                </a:extLst>
              </a:tr>
              <a:tr h="311247">
                <a:tc>
                  <a:txBody>
                    <a:bodyPr/>
                    <a:lstStyle/>
                    <a:p>
                      <a:r>
                        <a:rPr lang="en-US" sz="1500" dirty="0"/>
                        <a:t>Complexity capacity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kern="1200" dirty="0">
                          <a:solidFill>
                            <a:schemeClr val="tx1"/>
                          </a:solidFill>
                          <a:effectLst/>
                          <a:latin typeface="+mn-lt"/>
                          <a:ea typeface="+mn-ea"/>
                          <a:cs typeface="+mn-cs"/>
                        </a:rPr>
                        <a:t>Can the method effectively process complex messages?</a:t>
                      </a:r>
                    </a:p>
                  </a:txBody>
                  <a:tcPr/>
                </a:tc>
                <a:extLst>
                  <a:ext uri="{0D108BD9-81ED-4DB2-BD59-A6C34878D82A}">
                    <a16:rowId xmlns:a16="http://schemas.microsoft.com/office/drawing/2014/main" val="10002"/>
                  </a:ext>
                </a:extLst>
              </a:tr>
              <a:tr h="311247">
                <a:tc>
                  <a:txBody>
                    <a:bodyPr/>
                    <a:lstStyle/>
                    <a:p>
                      <a:r>
                        <a:rPr lang="en-US" sz="1500" dirty="0"/>
                        <a:t>Breadth potential</a:t>
                      </a:r>
                    </a:p>
                  </a:txBody>
                  <a:tcPr/>
                </a:tc>
                <a:tc>
                  <a:txBody>
                    <a:bodyPr/>
                    <a:lstStyle/>
                    <a:p>
                      <a:r>
                        <a:rPr lang="en-US" sz="1500" b="0" kern="1200" dirty="0">
                          <a:solidFill>
                            <a:schemeClr val="tx1"/>
                          </a:solidFill>
                          <a:effectLst/>
                          <a:latin typeface="+mn-lt"/>
                          <a:ea typeface="+mn-ea"/>
                          <a:cs typeface="+mn-cs"/>
                        </a:rPr>
                        <a:t>How many different messages can be transmitted using this method?</a:t>
                      </a:r>
                    </a:p>
                  </a:txBody>
                  <a:tcPr/>
                </a:tc>
                <a:extLst>
                  <a:ext uri="{0D108BD9-81ED-4DB2-BD59-A6C34878D82A}">
                    <a16:rowId xmlns:a16="http://schemas.microsoft.com/office/drawing/2014/main" val="10003"/>
                  </a:ext>
                </a:extLst>
              </a:tr>
              <a:tr h="460475">
                <a:tc>
                  <a:txBody>
                    <a:bodyPr/>
                    <a:lstStyle/>
                    <a:p>
                      <a:r>
                        <a:rPr lang="en-US" sz="1500" dirty="0"/>
                        <a:t>Confidentiality</a:t>
                      </a:r>
                    </a:p>
                  </a:txBody>
                  <a:tcPr/>
                </a:tc>
                <a:tc>
                  <a:txBody>
                    <a:bodyPr/>
                    <a:lstStyle/>
                    <a:p>
                      <a:r>
                        <a:rPr lang="en-US" sz="1500" b="0" kern="1200" dirty="0">
                          <a:solidFill>
                            <a:schemeClr val="tx1"/>
                          </a:solidFill>
                          <a:effectLst/>
                          <a:latin typeface="+mn-lt"/>
                          <a:ea typeface="+mn-ea"/>
                          <a:cs typeface="+mn-cs"/>
                        </a:rPr>
                        <a:t>Can communicators be reasonably sure their messages are received only by those intended?</a:t>
                      </a:r>
                    </a:p>
                  </a:txBody>
                  <a:tcPr/>
                </a:tc>
                <a:extLst>
                  <a:ext uri="{0D108BD9-81ED-4DB2-BD59-A6C34878D82A}">
                    <a16:rowId xmlns:a16="http://schemas.microsoft.com/office/drawing/2014/main" val="10004"/>
                  </a:ext>
                </a:extLst>
              </a:tr>
              <a:tr h="311247">
                <a:tc>
                  <a:txBody>
                    <a:bodyPr/>
                    <a:lstStyle/>
                    <a:p>
                      <a:r>
                        <a:rPr lang="en-US" sz="1500" dirty="0"/>
                        <a:t>Encoding</a:t>
                      </a:r>
                      <a:r>
                        <a:rPr lang="en-US" sz="1500" baseline="0" dirty="0"/>
                        <a:t> ease</a:t>
                      </a:r>
                      <a:endParaRPr lang="en-US"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kern="1200" dirty="0">
                          <a:solidFill>
                            <a:schemeClr val="tx1"/>
                          </a:solidFill>
                          <a:effectLst/>
                          <a:latin typeface="+mn-lt"/>
                          <a:ea typeface="+mn-ea"/>
                          <a:cs typeface="+mn-cs"/>
                        </a:rPr>
                        <a:t>Can sender easily and quickly use this channel?</a:t>
                      </a:r>
                    </a:p>
                  </a:txBody>
                  <a:tcPr/>
                </a:tc>
                <a:extLst>
                  <a:ext uri="{0D108BD9-81ED-4DB2-BD59-A6C34878D82A}">
                    <a16:rowId xmlns:a16="http://schemas.microsoft.com/office/drawing/2014/main" val="10005"/>
                  </a:ext>
                </a:extLst>
              </a:tr>
              <a:tr h="311247">
                <a:tc>
                  <a:txBody>
                    <a:bodyPr/>
                    <a:lstStyle/>
                    <a:p>
                      <a:r>
                        <a:rPr lang="en-US" sz="1500" dirty="0"/>
                        <a:t>Decoding ease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kern="1200" dirty="0">
                          <a:solidFill>
                            <a:schemeClr val="tx1"/>
                          </a:solidFill>
                          <a:effectLst/>
                          <a:latin typeface="+mn-lt"/>
                          <a:ea typeface="+mn-ea"/>
                          <a:cs typeface="+mn-cs"/>
                        </a:rPr>
                        <a:t>Can receiver easily and quickly decode messages?</a:t>
                      </a:r>
                    </a:p>
                  </a:txBody>
                  <a:tcPr/>
                </a:tc>
                <a:extLst>
                  <a:ext uri="{0D108BD9-81ED-4DB2-BD59-A6C34878D82A}">
                    <a16:rowId xmlns:a16="http://schemas.microsoft.com/office/drawing/2014/main" val="10006"/>
                  </a:ext>
                </a:extLst>
              </a:tr>
              <a:tr h="460475">
                <a:tc>
                  <a:txBody>
                    <a:bodyPr/>
                    <a:lstStyle/>
                    <a:p>
                      <a:r>
                        <a:rPr lang="en-US" sz="1500" dirty="0"/>
                        <a:t>Time-space</a:t>
                      </a:r>
                      <a:r>
                        <a:rPr lang="en-US" sz="1500" baseline="0" dirty="0"/>
                        <a:t> constraint</a:t>
                      </a:r>
                      <a:endParaRPr lang="en-US" sz="1500" dirty="0"/>
                    </a:p>
                  </a:txBody>
                  <a:tcPr/>
                </a:tc>
                <a:tc>
                  <a:txBody>
                    <a:bodyPr/>
                    <a:lstStyle/>
                    <a:p>
                      <a:r>
                        <a:rPr lang="en-US" sz="1500" b="0" kern="1200" dirty="0">
                          <a:solidFill>
                            <a:schemeClr val="tx1"/>
                          </a:solidFill>
                          <a:effectLst/>
                          <a:latin typeface="+mn-lt"/>
                          <a:ea typeface="+mn-ea"/>
                          <a:cs typeface="+mn-cs"/>
                        </a:rPr>
                        <a:t>Do senders and receivers need to communicate at the same time and in the same space?</a:t>
                      </a:r>
                    </a:p>
                  </a:txBody>
                  <a:tcPr/>
                </a:tc>
                <a:extLst>
                  <a:ext uri="{0D108BD9-81ED-4DB2-BD59-A6C34878D82A}">
                    <a16:rowId xmlns:a16="http://schemas.microsoft.com/office/drawing/2014/main" val="10007"/>
                  </a:ext>
                </a:extLst>
              </a:tr>
              <a:tr h="311247">
                <a:tc>
                  <a:txBody>
                    <a:bodyPr/>
                    <a:lstStyle/>
                    <a:p>
                      <a:r>
                        <a:rPr lang="en-US" sz="1500" dirty="0"/>
                        <a:t>Cost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kern="1200" dirty="0">
                          <a:solidFill>
                            <a:schemeClr val="tx1"/>
                          </a:solidFill>
                          <a:effectLst/>
                          <a:latin typeface="+mn-lt"/>
                          <a:ea typeface="+mn-ea"/>
                          <a:cs typeface="+mn-cs"/>
                        </a:rPr>
                        <a:t>How much does it cost to use this method?</a:t>
                      </a:r>
                    </a:p>
                  </a:txBody>
                  <a:tcPr/>
                </a:tc>
                <a:extLst>
                  <a:ext uri="{0D108BD9-81ED-4DB2-BD59-A6C34878D82A}">
                    <a16:rowId xmlns:a16="http://schemas.microsoft.com/office/drawing/2014/main" val="10008"/>
                  </a:ext>
                </a:extLst>
              </a:tr>
              <a:tr h="311247">
                <a:tc>
                  <a:txBody>
                    <a:bodyPr/>
                    <a:lstStyle/>
                    <a:p>
                      <a:r>
                        <a:rPr lang="en-US" sz="1500" dirty="0"/>
                        <a:t>Interpersonal warmth</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kern="1200" dirty="0">
                          <a:solidFill>
                            <a:schemeClr val="tx1"/>
                          </a:solidFill>
                          <a:effectLst/>
                          <a:latin typeface="+mn-lt"/>
                          <a:ea typeface="+mn-ea"/>
                          <a:cs typeface="+mn-cs"/>
                        </a:rPr>
                        <a:t>How well does this method convey interpersonal warmth?</a:t>
                      </a:r>
                    </a:p>
                  </a:txBody>
                  <a:tcPr/>
                </a:tc>
                <a:extLst>
                  <a:ext uri="{0D108BD9-81ED-4DB2-BD59-A6C34878D82A}">
                    <a16:rowId xmlns:a16="http://schemas.microsoft.com/office/drawing/2014/main" val="10009"/>
                  </a:ext>
                </a:extLst>
              </a:tr>
              <a:tr h="311247">
                <a:tc>
                  <a:txBody>
                    <a:bodyPr/>
                    <a:lstStyle/>
                    <a:p>
                      <a:r>
                        <a:rPr lang="en-US" sz="1500" dirty="0"/>
                        <a:t>Formality</a:t>
                      </a:r>
                    </a:p>
                  </a:txBody>
                  <a:tcPr/>
                </a:tc>
                <a:tc>
                  <a:txBody>
                    <a:bodyPr/>
                    <a:lstStyle/>
                    <a:p>
                      <a:r>
                        <a:rPr lang="en-US" sz="1500" b="0" kern="1200" dirty="0">
                          <a:solidFill>
                            <a:schemeClr val="tx1"/>
                          </a:solidFill>
                          <a:effectLst/>
                          <a:latin typeface="+mn-lt"/>
                          <a:ea typeface="+mn-ea"/>
                          <a:cs typeface="+mn-cs"/>
                        </a:rPr>
                        <a:t>Does this method have the needed amount of formality?</a:t>
                      </a:r>
                    </a:p>
                  </a:txBody>
                  <a:tcPr/>
                </a:tc>
                <a:extLst>
                  <a:ext uri="{0D108BD9-81ED-4DB2-BD59-A6C34878D82A}">
                    <a16:rowId xmlns:a16="http://schemas.microsoft.com/office/drawing/2014/main" val="10010"/>
                  </a:ext>
                </a:extLst>
              </a:tr>
              <a:tr h="460475">
                <a:tc>
                  <a:txBody>
                    <a:bodyPr/>
                    <a:lstStyle/>
                    <a:p>
                      <a:r>
                        <a:rPr lang="en-US" sz="1500" dirty="0"/>
                        <a:t>Scanability</a:t>
                      </a:r>
                    </a:p>
                  </a:txBody>
                  <a:tcPr/>
                </a:tc>
                <a:tc>
                  <a:txBody>
                    <a:bodyPr/>
                    <a:lstStyle/>
                    <a:p>
                      <a:r>
                        <a:rPr lang="en-US" sz="1500" b="0" kern="1200" dirty="0">
                          <a:solidFill>
                            <a:schemeClr val="tx1"/>
                          </a:solidFill>
                          <a:effectLst/>
                          <a:latin typeface="+mn-lt"/>
                          <a:ea typeface="+mn-ea"/>
                          <a:cs typeface="+mn-cs"/>
                        </a:rPr>
                        <a:t>Does this method allow the message to be easily browsed or scanned for relevant information?</a:t>
                      </a:r>
                    </a:p>
                  </a:txBody>
                  <a:tcPr/>
                </a:tc>
                <a:extLst>
                  <a:ext uri="{0D108BD9-81ED-4DB2-BD59-A6C34878D82A}">
                    <a16:rowId xmlns:a16="http://schemas.microsoft.com/office/drawing/2014/main" val="10011"/>
                  </a:ext>
                </a:extLst>
              </a:tr>
              <a:tr h="460475">
                <a:tc>
                  <a:txBody>
                    <a:bodyPr/>
                    <a:lstStyle/>
                    <a:p>
                      <a:r>
                        <a:rPr lang="en-US" sz="1500" dirty="0"/>
                        <a:t>Time of consumption</a:t>
                      </a:r>
                    </a:p>
                  </a:txBody>
                  <a:tcPr/>
                </a:tc>
                <a:tc>
                  <a:txBody>
                    <a:bodyPr/>
                    <a:lstStyle/>
                    <a:p>
                      <a:r>
                        <a:rPr lang="en-US" sz="1500" b="0" kern="1200" dirty="0">
                          <a:solidFill>
                            <a:schemeClr val="tx1"/>
                          </a:solidFill>
                          <a:effectLst/>
                          <a:latin typeface="+mn-lt"/>
                          <a:ea typeface="+mn-ea"/>
                          <a:cs typeface="+mn-cs"/>
                        </a:rPr>
                        <a:t>Does the sender or receiver exercise the most control over when the message is dealt with?</a:t>
                      </a:r>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104129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Nonverbal Communication</a:t>
            </a:r>
          </a:p>
        </p:txBody>
      </p:sp>
      <p:sp>
        <p:nvSpPr>
          <p:cNvPr id="3" name="Content Placeholder 2"/>
          <p:cNvSpPr>
            <a:spLocks noGrp="1"/>
          </p:cNvSpPr>
          <p:nvPr>
            <p:ph idx="1"/>
          </p:nvPr>
        </p:nvSpPr>
        <p:spPr>
          <a:xfrm>
            <a:off x="457200" y="1981200"/>
            <a:ext cx="8229600" cy="4144963"/>
          </a:xfrm>
        </p:spPr>
        <p:txBody>
          <a:bodyPr/>
          <a:lstStyle/>
          <a:p>
            <a:pPr algn="just"/>
            <a:r>
              <a:rPr lang="en-US" sz="2500" b="1" dirty="0">
                <a:latin typeface="Calibri" panose="020F0502020204030204" pitchFamily="34" charset="0"/>
                <a:cs typeface="Calibri" panose="020F0502020204030204" pitchFamily="34" charset="0"/>
              </a:rPr>
              <a:t>Nonverbal communication</a:t>
            </a:r>
            <a:r>
              <a:rPr lang="en-US" sz="2500" dirty="0">
                <a:latin typeface="Calibri" panose="020F0502020204030204" pitchFamily="34" charset="0"/>
                <a:cs typeface="Calibri" panose="020F0502020204030204" pitchFamily="34" charset="0"/>
              </a:rPr>
              <a:t>: communication transmitted without words</a:t>
            </a:r>
          </a:p>
          <a:p>
            <a:pPr algn="just"/>
            <a:endParaRPr lang="en-US" sz="1000" dirty="0">
              <a:latin typeface="Calibri" panose="020F0502020204030204" pitchFamily="34" charset="0"/>
              <a:cs typeface="Calibri" panose="020F0502020204030204" pitchFamily="34" charset="0"/>
            </a:endParaRPr>
          </a:p>
          <a:p>
            <a:pPr lvl="1" algn="just"/>
            <a:r>
              <a:rPr lang="en-US" sz="2500" b="1" dirty="0">
                <a:latin typeface="Calibri" panose="020F0502020204030204" pitchFamily="34" charset="0"/>
                <a:cs typeface="Calibri" panose="020F0502020204030204" pitchFamily="34" charset="0"/>
              </a:rPr>
              <a:t>Body language</a:t>
            </a:r>
            <a:r>
              <a:rPr lang="en-US" sz="2500" dirty="0">
                <a:latin typeface="Calibri" panose="020F0502020204030204" pitchFamily="34" charset="0"/>
                <a:cs typeface="Calibri" panose="020F0502020204030204" pitchFamily="34" charset="0"/>
              </a:rPr>
              <a:t>: gestures, facial configurations, and other body movements that convey meaning</a:t>
            </a:r>
          </a:p>
          <a:p>
            <a:pPr lvl="1" algn="just"/>
            <a:endParaRPr lang="en-US" sz="300" dirty="0">
              <a:latin typeface="Calibri" panose="020F0502020204030204" pitchFamily="34" charset="0"/>
              <a:cs typeface="Calibri" panose="020F0502020204030204" pitchFamily="34" charset="0"/>
            </a:endParaRPr>
          </a:p>
          <a:p>
            <a:pPr lvl="1" algn="just"/>
            <a:r>
              <a:rPr lang="en-US" sz="2500" b="1" dirty="0">
                <a:latin typeface="Calibri" panose="020F0502020204030204" pitchFamily="34" charset="0"/>
                <a:cs typeface="Calibri" panose="020F0502020204030204" pitchFamily="34" charset="0"/>
              </a:rPr>
              <a:t>Verbal intonation</a:t>
            </a:r>
            <a:r>
              <a:rPr lang="en-US" sz="2500" dirty="0">
                <a:latin typeface="Calibri" panose="020F0502020204030204" pitchFamily="34" charset="0"/>
                <a:cs typeface="Calibri" panose="020F0502020204030204" pitchFamily="34" charset="0"/>
              </a:rPr>
              <a:t>: an emphasis given to words or phrases that conveys meaning</a:t>
            </a:r>
          </a:p>
        </p:txBody>
      </p:sp>
    </p:spTree>
    <p:extLst>
      <p:ext uri="{BB962C8B-B14F-4D97-AF65-F5344CB8AC3E}">
        <p14:creationId xmlns:p14="http://schemas.microsoft.com/office/powerpoint/2010/main" val="1289183016"/>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18476</TotalTime>
  <Words>6077</Words>
  <Application>Microsoft Office PowerPoint</Application>
  <PresentationFormat>On-screen Show (4:3)</PresentationFormat>
  <Paragraphs>376</Paragraphs>
  <Slides>42</Slides>
  <Notes>41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Times New Roman</vt:lpstr>
      <vt:lpstr>Verdana</vt:lpstr>
      <vt:lpstr>Wingdings</vt:lpstr>
      <vt:lpstr>508 Lecture</vt:lpstr>
      <vt:lpstr>Management</vt:lpstr>
      <vt:lpstr>Learning Objectives</vt:lpstr>
      <vt:lpstr>What is Communication?</vt:lpstr>
      <vt:lpstr>Functions of Communication</vt:lpstr>
      <vt:lpstr>Methods and Challenges of Interpersonal Communication</vt:lpstr>
      <vt:lpstr>Methods</vt:lpstr>
      <vt:lpstr>Exhibit 14-1 The Interpersonal Communication Process</vt:lpstr>
      <vt:lpstr>Which Communication Method Should Be Used?</vt:lpstr>
      <vt:lpstr>Nonverbal Communication</vt:lpstr>
      <vt:lpstr>Exhibit 14-2 Comparison of Communication Methods (1 of 3)</vt:lpstr>
      <vt:lpstr>Exhibit 14-2 Comparison of Communication Methods (2 of 3)</vt:lpstr>
      <vt:lpstr>Exhibit 14-2 Comparison of Communication Methods (3 of 3)</vt:lpstr>
      <vt:lpstr>Barriers to effective communication</vt:lpstr>
      <vt:lpstr>Overcoming the Barriers</vt:lpstr>
      <vt:lpstr>Exhibit 14-3 Active Listening Behavior</vt:lpstr>
      <vt:lpstr>Formal Versus Informal</vt:lpstr>
      <vt:lpstr>Direction of Flow (1 of 2)</vt:lpstr>
      <vt:lpstr>Direction of Flow (2 of 2)</vt:lpstr>
      <vt:lpstr>Networks</vt:lpstr>
      <vt:lpstr>Exhibit 14-4 Organizational Communication Networks</vt:lpstr>
      <vt:lpstr>Workplace Design and Communication</vt:lpstr>
      <vt:lpstr>The 24/7 Work Environment</vt:lpstr>
      <vt:lpstr>Working From Anywhere</vt:lpstr>
      <vt:lpstr>Social Media</vt:lpstr>
      <vt:lpstr>Balancing the Pluses and Minuses</vt:lpstr>
      <vt:lpstr>Choosing the Right Media</vt:lpstr>
      <vt:lpstr>Managing Communication in a Digitally Connected World</vt:lpstr>
      <vt:lpstr>Managing the Organization’s Knowledge Resources</vt:lpstr>
      <vt:lpstr>The Role of Communication in Customer Service</vt:lpstr>
      <vt:lpstr>Getting Employee Input</vt:lpstr>
      <vt:lpstr>Exhibit 14-5 How to Let Employees Know Their Input Matters</vt:lpstr>
      <vt:lpstr>Communicating Ethically</vt:lpstr>
      <vt:lpstr>Sharpening Your Persuasion Skills</vt:lpstr>
      <vt:lpstr>Sharpening Your Speaking Skills</vt:lpstr>
      <vt:lpstr>Sharpening Your Writing Skills</vt:lpstr>
      <vt:lpstr>Sharpening Your Reading Skills</vt:lpstr>
      <vt:lpstr>Review Learning Objective 14.1</vt:lpstr>
      <vt:lpstr>Review Learning Objective 14.2</vt:lpstr>
      <vt:lpstr>Review Learning Objective 14.3</vt:lpstr>
      <vt:lpstr>Review Learning Objective 14.4</vt:lpstr>
      <vt:lpstr>Review Learning Objective 14.5</vt:lpstr>
      <vt:lpstr>Review Learning Objective 14.6</vt:lpstr>
    </vt:vector>
  </TitlesOfParts>
  <Manager/>
  <Company>Cenveo Publisher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14e</dc:title>
  <dc:subject>Chapter 14: Managing Communication</dc:subject>
  <dc:creator>Stephen P. Robbins and Mary Coulter</dc:creator>
  <cp:keywords>Management</cp:keywords>
  <dc:description/>
  <cp:lastModifiedBy>Mohammad Slimi</cp:lastModifiedBy>
  <cp:revision>640</cp:revision>
  <dcterms:created xsi:type="dcterms:W3CDTF">2014-07-14T20:04:21Z</dcterms:created>
  <dcterms:modified xsi:type="dcterms:W3CDTF">2023-12-06T11:17:58Z</dcterms:modified>
  <cp:category/>
</cp:coreProperties>
</file>