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330" r:id="rId2"/>
    <p:sldId id="331" r:id="rId3"/>
    <p:sldId id="332" r:id="rId4"/>
    <p:sldId id="333" r:id="rId5"/>
    <p:sldId id="340" r:id="rId6"/>
    <p:sldId id="334" r:id="rId7"/>
    <p:sldId id="335" r:id="rId8"/>
    <p:sldId id="336" r:id="rId9"/>
    <p:sldId id="337" r:id="rId10"/>
    <p:sldId id="338" r:id="rId11"/>
    <p:sldId id="339" r:id="rId12"/>
    <p:sldId id="346" r:id="rId13"/>
    <p:sldId id="347" r:id="rId14"/>
    <p:sldId id="345" r:id="rId15"/>
    <p:sldId id="349" r:id="rId16"/>
    <p:sldId id="350" r:id="rId17"/>
    <p:sldId id="348" r:id="rId18"/>
    <p:sldId id="344" r:id="rId19"/>
    <p:sldId id="343" r:id="rId20"/>
    <p:sldId id="342" r:id="rId21"/>
    <p:sldId id="341" r:id="rId22"/>
    <p:sldId id="35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3963A-26C4-4983-9574-051C92E28F7E}" type="datetimeFigureOut">
              <a:rPr lang="en-US" smtClean="0"/>
              <a:t>8/5/2024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F74980-6570-4CCD-9AB6-A8CBBC42CAEA}" type="slidenum">
              <a:rPr lang="en-US" smtClean="0"/>
              <a:t>‹#›</a:t>
            </a:fld>
            <a:endParaRPr lang="en-US"/>
          </a:p>
        </p:txBody>
      </p:sp>
    </p:spTree>
    <p:extLst>
      <p:ext uri="{BB962C8B-B14F-4D97-AF65-F5344CB8AC3E}">
        <p14:creationId xmlns:p14="http://schemas.microsoft.com/office/powerpoint/2010/main" val="391556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Google Shape;120;g4dfce81f19_0_45: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8435" name="Google Shape;121;g4dfce81f19_0_45: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29;g33e13d9a7e_0_480:notes"/>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9459" name="Google Shape;130;g33e13d9a7e_0_480:note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035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1858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0678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2268300"/>
            <a:ext cx="4592400" cy="2376400"/>
          </a:xfrm>
          <a:prstGeom prst="rect">
            <a:avLst/>
          </a:prstGeom>
        </p:spPr>
        <p:txBody>
          <a:bodyPr spcFirstLastPara="1" lIns="102383" tIns="102383" rIns="102383" bIns="102383" anchor="b">
            <a:noAutofit/>
          </a:bodyPr>
          <a:lstStyle>
            <a:lvl1pPr lvl="0" rtl="0">
              <a:spcBef>
                <a:spcPts val="0"/>
              </a:spcBef>
              <a:spcAft>
                <a:spcPts val="0"/>
              </a:spcAft>
              <a:buSzPts val="4800"/>
              <a:buNone/>
              <a:defRPr sz="5400"/>
            </a:lvl1pPr>
            <a:lvl2pPr lvl="1" rtl="0">
              <a:spcBef>
                <a:spcPts val="0"/>
              </a:spcBef>
              <a:spcAft>
                <a:spcPts val="0"/>
              </a:spcAft>
              <a:buClr>
                <a:srgbClr val="434343"/>
              </a:buClr>
              <a:buSzPts val="4800"/>
              <a:buNone/>
              <a:defRPr sz="5400">
                <a:solidFill>
                  <a:srgbClr val="434343"/>
                </a:solidFill>
              </a:defRPr>
            </a:lvl2pPr>
            <a:lvl3pPr lvl="2" rtl="0">
              <a:spcBef>
                <a:spcPts val="0"/>
              </a:spcBef>
              <a:spcAft>
                <a:spcPts val="0"/>
              </a:spcAft>
              <a:buClr>
                <a:srgbClr val="434343"/>
              </a:buClr>
              <a:buSzPts val="4800"/>
              <a:buNone/>
              <a:defRPr sz="5400">
                <a:solidFill>
                  <a:srgbClr val="434343"/>
                </a:solidFill>
              </a:defRPr>
            </a:lvl3pPr>
            <a:lvl4pPr lvl="3" rtl="0">
              <a:spcBef>
                <a:spcPts val="0"/>
              </a:spcBef>
              <a:spcAft>
                <a:spcPts val="0"/>
              </a:spcAft>
              <a:buClr>
                <a:srgbClr val="434343"/>
              </a:buClr>
              <a:buSzPts val="4800"/>
              <a:buNone/>
              <a:defRPr sz="5400">
                <a:solidFill>
                  <a:srgbClr val="434343"/>
                </a:solidFill>
              </a:defRPr>
            </a:lvl4pPr>
            <a:lvl5pPr lvl="4" rtl="0">
              <a:spcBef>
                <a:spcPts val="0"/>
              </a:spcBef>
              <a:spcAft>
                <a:spcPts val="0"/>
              </a:spcAft>
              <a:buClr>
                <a:srgbClr val="434343"/>
              </a:buClr>
              <a:buSzPts val="4800"/>
              <a:buNone/>
              <a:defRPr sz="5400">
                <a:solidFill>
                  <a:srgbClr val="434343"/>
                </a:solidFill>
              </a:defRPr>
            </a:lvl5pPr>
            <a:lvl6pPr lvl="5" rtl="0">
              <a:spcBef>
                <a:spcPts val="0"/>
              </a:spcBef>
              <a:spcAft>
                <a:spcPts val="0"/>
              </a:spcAft>
              <a:buClr>
                <a:srgbClr val="434343"/>
              </a:buClr>
              <a:buSzPts val="4800"/>
              <a:buNone/>
              <a:defRPr sz="5400">
                <a:solidFill>
                  <a:srgbClr val="434343"/>
                </a:solidFill>
              </a:defRPr>
            </a:lvl6pPr>
            <a:lvl7pPr lvl="6" rtl="0">
              <a:spcBef>
                <a:spcPts val="0"/>
              </a:spcBef>
              <a:spcAft>
                <a:spcPts val="0"/>
              </a:spcAft>
              <a:buClr>
                <a:srgbClr val="434343"/>
              </a:buClr>
              <a:buSzPts val="4800"/>
              <a:buNone/>
              <a:defRPr sz="5400">
                <a:solidFill>
                  <a:srgbClr val="434343"/>
                </a:solidFill>
              </a:defRPr>
            </a:lvl7pPr>
            <a:lvl8pPr lvl="7" rtl="0">
              <a:spcBef>
                <a:spcPts val="0"/>
              </a:spcBef>
              <a:spcAft>
                <a:spcPts val="0"/>
              </a:spcAft>
              <a:buClr>
                <a:srgbClr val="434343"/>
              </a:buClr>
              <a:buSzPts val="4800"/>
              <a:buNone/>
              <a:defRPr sz="5400">
                <a:solidFill>
                  <a:srgbClr val="434343"/>
                </a:solidFill>
              </a:defRPr>
            </a:lvl8pPr>
            <a:lvl9pPr lvl="8" rtl="0">
              <a:spcBef>
                <a:spcPts val="0"/>
              </a:spcBef>
              <a:spcAft>
                <a:spcPts val="0"/>
              </a:spcAft>
              <a:buClr>
                <a:srgbClr val="434343"/>
              </a:buClr>
              <a:buSzPts val="4800"/>
              <a:buNone/>
              <a:defRPr sz="5400">
                <a:solidFill>
                  <a:srgbClr val="434343"/>
                </a:solidFill>
              </a:defRPr>
            </a:lvl9pPr>
          </a:lstStyle>
          <a:p>
            <a:endParaRPr/>
          </a:p>
        </p:txBody>
      </p:sp>
      <p:sp>
        <p:nvSpPr>
          <p:cNvPr id="10" name="Google Shape;10;p2"/>
          <p:cNvSpPr txBox="1">
            <a:spLocks noGrp="1"/>
          </p:cNvSpPr>
          <p:nvPr>
            <p:ph type="subTitle" idx="1"/>
          </p:nvPr>
        </p:nvSpPr>
        <p:spPr>
          <a:xfrm>
            <a:off x="1039575" y="4275201"/>
            <a:ext cx="2402100" cy="956000"/>
          </a:xfrm>
          <a:prstGeom prst="rect">
            <a:avLst/>
          </a:prstGeom>
        </p:spPr>
        <p:txBody>
          <a:bodyPr spcFirstLastPara="1" lIns="102383" tIns="102383" rIns="102383" bIns="102383" anchor="b">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3100">
                <a:solidFill>
                  <a:srgbClr val="434343"/>
                </a:solidFill>
              </a:defRPr>
            </a:lvl2pPr>
            <a:lvl3pPr lvl="2" rtl="0">
              <a:lnSpc>
                <a:spcPct val="100000"/>
              </a:lnSpc>
              <a:spcBef>
                <a:spcPts val="0"/>
              </a:spcBef>
              <a:spcAft>
                <a:spcPts val="0"/>
              </a:spcAft>
              <a:buClr>
                <a:srgbClr val="434343"/>
              </a:buClr>
              <a:buSzPts val="2800"/>
              <a:buNone/>
              <a:defRPr sz="3100">
                <a:solidFill>
                  <a:srgbClr val="434343"/>
                </a:solidFill>
              </a:defRPr>
            </a:lvl3pPr>
            <a:lvl4pPr lvl="3" rtl="0">
              <a:lnSpc>
                <a:spcPct val="100000"/>
              </a:lnSpc>
              <a:spcBef>
                <a:spcPts val="0"/>
              </a:spcBef>
              <a:spcAft>
                <a:spcPts val="0"/>
              </a:spcAft>
              <a:buClr>
                <a:srgbClr val="434343"/>
              </a:buClr>
              <a:buSzPts val="2800"/>
              <a:buNone/>
              <a:defRPr sz="3100">
                <a:solidFill>
                  <a:srgbClr val="434343"/>
                </a:solidFill>
              </a:defRPr>
            </a:lvl4pPr>
            <a:lvl5pPr lvl="4" rtl="0">
              <a:lnSpc>
                <a:spcPct val="100000"/>
              </a:lnSpc>
              <a:spcBef>
                <a:spcPts val="0"/>
              </a:spcBef>
              <a:spcAft>
                <a:spcPts val="0"/>
              </a:spcAft>
              <a:buClr>
                <a:srgbClr val="434343"/>
              </a:buClr>
              <a:buSzPts val="2800"/>
              <a:buNone/>
              <a:defRPr sz="3100">
                <a:solidFill>
                  <a:srgbClr val="434343"/>
                </a:solidFill>
              </a:defRPr>
            </a:lvl5pPr>
            <a:lvl6pPr lvl="5" rtl="0">
              <a:lnSpc>
                <a:spcPct val="100000"/>
              </a:lnSpc>
              <a:spcBef>
                <a:spcPts val="0"/>
              </a:spcBef>
              <a:spcAft>
                <a:spcPts val="0"/>
              </a:spcAft>
              <a:buClr>
                <a:srgbClr val="434343"/>
              </a:buClr>
              <a:buSzPts val="2800"/>
              <a:buNone/>
              <a:defRPr sz="3100">
                <a:solidFill>
                  <a:srgbClr val="434343"/>
                </a:solidFill>
              </a:defRPr>
            </a:lvl6pPr>
            <a:lvl7pPr lvl="6" rtl="0">
              <a:lnSpc>
                <a:spcPct val="100000"/>
              </a:lnSpc>
              <a:spcBef>
                <a:spcPts val="0"/>
              </a:spcBef>
              <a:spcAft>
                <a:spcPts val="0"/>
              </a:spcAft>
              <a:buClr>
                <a:srgbClr val="434343"/>
              </a:buClr>
              <a:buSzPts val="2800"/>
              <a:buNone/>
              <a:defRPr sz="3100">
                <a:solidFill>
                  <a:srgbClr val="434343"/>
                </a:solidFill>
              </a:defRPr>
            </a:lvl7pPr>
            <a:lvl8pPr lvl="7" rtl="0">
              <a:lnSpc>
                <a:spcPct val="100000"/>
              </a:lnSpc>
              <a:spcBef>
                <a:spcPts val="0"/>
              </a:spcBef>
              <a:spcAft>
                <a:spcPts val="0"/>
              </a:spcAft>
              <a:buClr>
                <a:srgbClr val="434343"/>
              </a:buClr>
              <a:buSzPts val="2800"/>
              <a:buNone/>
              <a:defRPr sz="3100">
                <a:solidFill>
                  <a:srgbClr val="434343"/>
                </a:solidFill>
              </a:defRPr>
            </a:lvl8pPr>
            <a:lvl9pPr lvl="8" rtl="0">
              <a:lnSpc>
                <a:spcPct val="100000"/>
              </a:lnSpc>
              <a:spcBef>
                <a:spcPts val="0"/>
              </a:spcBef>
              <a:spcAft>
                <a:spcPts val="0"/>
              </a:spcAft>
              <a:buClr>
                <a:srgbClr val="434343"/>
              </a:buClr>
              <a:buSzPts val="2800"/>
              <a:buNone/>
              <a:defRPr sz="3100">
                <a:solidFill>
                  <a:srgbClr val="434343"/>
                </a:solidFill>
              </a:defRPr>
            </a:lvl9pPr>
          </a:lstStyle>
          <a:p>
            <a:endParaRPr/>
          </a:p>
        </p:txBody>
      </p:sp>
    </p:spTree>
    <p:extLst>
      <p:ext uri="{BB962C8B-B14F-4D97-AF65-F5344CB8AC3E}">
        <p14:creationId xmlns:p14="http://schemas.microsoft.com/office/powerpoint/2010/main" val="341000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80"/>
        <p:cNvGrpSpPr/>
        <p:nvPr/>
      </p:nvGrpSpPr>
      <p:grpSpPr>
        <a:xfrm>
          <a:off x="0" y="0"/>
          <a:ext cx="0" cy="0"/>
          <a:chOff x="0" y="0"/>
          <a:chExt cx="0" cy="0"/>
        </a:xfrm>
      </p:grpSpPr>
      <p:sp>
        <p:nvSpPr>
          <p:cNvPr id="81" name="Google Shape;81;p14"/>
          <p:cNvSpPr txBox="1">
            <a:spLocks noGrp="1"/>
          </p:cNvSpPr>
          <p:nvPr>
            <p:ph type="ctrTitle"/>
          </p:nvPr>
        </p:nvSpPr>
        <p:spPr>
          <a:xfrm rot="5400000">
            <a:off x="6023396" y="2654883"/>
            <a:ext cx="4641600" cy="487500"/>
          </a:xfrm>
          <a:prstGeom prst="rect">
            <a:avLst/>
          </a:prstGeom>
        </p:spPr>
        <p:txBody>
          <a:bodyPr spcFirstLastPara="1" lIns="102383" tIns="102383" rIns="102383" bIns="102383" anchor="t">
            <a:noAutofit/>
          </a:bodyPr>
          <a:lstStyle>
            <a:lvl1pPr lvl="0" rtl="0">
              <a:spcBef>
                <a:spcPts val="0"/>
              </a:spcBef>
              <a:spcAft>
                <a:spcPts val="0"/>
              </a:spcAft>
              <a:buSzPts val="2400"/>
              <a:buNone/>
              <a:defRPr sz="2700"/>
            </a:lvl1pPr>
            <a:lvl2pPr lvl="1" rtl="0">
              <a:spcBef>
                <a:spcPts val="0"/>
              </a:spcBef>
              <a:spcAft>
                <a:spcPts val="0"/>
              </a:spcAft>
              <a:buSzPts val="3000"/>
              <a:buNone/>
              <a:defRPr sz="3400"/>
            </a:lvl2pPr>
            <a:lvl3pPr lvl="2" rtl="0">
              <a:spcBef>
                <a:spcPts val="0"/>
              </a:spcBef>
              <a:spcAft>
                <a:spcPts val="0"/>
              </a:spcAft>
              <a:buSzPts val="3000"/>
              <a:buNone/>
              <a:defRPr sz="3400"/>
            </a:lvl3pPr>
            <a:lvl4pPr lvl="3" rtl="0">
              <a:spcBef>
                <a:spcPts val="0"/>
              </a:spcBef>
              <a:spcAft>
                <a:spcPts val="0"/>
              </a:spcAft>
              <a:buSzPts val="3000"/>
              <a:buNone/>
              <a:defRPr sz="3400"/>
            </a:lvl4pPr>
            <a:lvl5pPr lvl="4" rtl="0">
              <a:spcBef>
                <a:spcPts val="0"/>
              </a:spcBef>
              <a:spcAft>
                <a:spcPts val="0"/>
              </a:spcAft>
              <a:buSzPts val="3000"/>
              <a:buNone/>
              <a:defRPr sz="3400"/>
            </a:lvl5pPr>
            <a:lvl6pPr lvl="5" rtl="0">
              <a:spcBef>
                <a:spcPts val="0"/>
              </a:spcBef>
              <a:spcAft>
                <a:spcPts val="0"/>
              </a:spcAft>
              <a:buSzPts val="3000"/>
              <a:buNone/>
              <a:defRPr sz="3400"/>
            </a:lvl6pPr>
            <a:lvl7pPr lvl="6" rtl="0">
              <a:spcBef>
                <a:spcPts val="0"/>
              </a:spcBef>
              <a:spcAft>
                <a:spcPts val="0"/>
              </a:spcAft>
              <a:buSzPts val="3000"/>
              <a:buNone/>
              <a:defRPr sz="3400"/>
            </a:lvl7pPr>
            <a:lvl8pPr lvl="7" rtl="0">
              <a:spcBef>
                <a:spcPts val="0"/>
              </a:spcBef>
              <a:spcAft>
                <a:spcPts val="0"/>
              </a:spcAft>
              <a:buSzPts val="3000"/>
              <a:buNone/>
              <a:defRPr sz="3400"/>
            </a:lvl8pPr>
            <a:lvl9pPr lvl="8" rtl="0">
              <a:spcBef>
                <a:spcPts val="0"/>
              </a:spcBef>
              <a:spcAft>
                <a:spcPts val="0"/>
              </a:spcAft>
              <a:buSzPts val="3000"/>
              <a:buNone/>
              <a:defRPr sz="3400"/>
            </a:lvl9pPr>
          </a:lstStyle>
          <a:p>
            <a:endParaRPr/>
          </a:p>
        </p:txBody>
      </p:sp>
    </p:spTree>
    <p:extLst>
      <p:ext uri="{BB962C8B-B14F-4D97-AF65-F5344CB8AC3E}">
        <p14:creationId xmlns:p14="http://schemas.microsoft.com/office/powerpoint/2010/main" val="244811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06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4650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733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1D8BD707-D9CF-40AE-B4C6-C98DA3205C09}" type="datetimeFigureOut">
              <a:rPr lang="en-US" smtClean="0"/>
              <a:pPr/>
              <a:t>8/5/2024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0333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1D8BD707-D9CF-40AE-B4C6-C98DA3205C09}" type="datetimeFigureOut">
              <a:rPr lang="en-US" smtClean="0"/>
              <a:pPr/>
              <a:t>8/5/2024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9205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D8BD707-D9CF-40AE-B4C6-C98DA3205C09}" type="datetimeFigureOut">
              <a:rPr lang="en-US" smtClean="0"/>
              <a:pPr/>
              <a:t>8/5/2024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9528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761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9309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188200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7.gif"/><Relationship Id="rId5" Type="http://schemas.openxmlformats.org/officeDocument/2006/relationships/image" Target="../media/image2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8.gif"/><Relationship Id="rId5" Type="http://schemas.openxmlformats.org/officeDocument/2006/relationships/hyperlink" Target="https://www.youtube.com/watch?v=Bh23k_oqYL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gif"/><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Google Shape;124;p24"/>
          <p:cNvSpPr/>
          <p:nvPr/>
        </p:nvSpPr>
        <p:spPr>
          <a:xfrm rot="5400000">
            <a:off x="1241553" y="554010"/>
            <a:ext cx="2612426" cy="4480434"/>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lIns="102383" tIns="102383" rIns="102383" bIns="102383" anchor="ctr"/>
          <a:lstStyle/>
          <a:p>
            <a:pPr>
              <a:defRPr/>
            </a:pPr>
            <a:endParaRPr>
              <a:ln>
                <a:solidFill>
                  <a:sysClr val="windowText" lastClr="000000"/>
                </a:solidFill>
              </a:ln>
              <a:solidFill>
                <a:sysClr val="windowText" lastClr="000000"/>
              </a:solidFill>
            </a:endParaRPr>
          </a:p>
        </p:txBody>
      </p:sp>
      <p:sp>
        <p:nvSpPr>
          <p:cNvPr id="125" name="Google Shape;125;p24"/>
          <p:cNvSpPr txBox="1">
            <a:spLocks noGrp="1"/>
          </p:cNvSpPr>
          <p:nvPr>
            <p:ph type="subTitle" idx="1"/>
          </p:nvPr>
        </p:nvSpPr>
        <p:spPr>
          <a:xfrm>
            <a:off x="307549" y="4179881"/>
            <a:ext cx="5256297" cy="672203"/>
          </a:xfrm>
        </p:spPr>
        <p:txBody>
          <a:bodyPr rtlCol="0"/>
          <a:lstStyle/>
          <a:p>
            <a:pPr marL="0" indent="0" defTabSz="914070">
              <a:defRPr/>
            </a:pPr>
            <a:r>
              <a:rPr lang="es" sz="2700" dirty="0" smtClean="0">
                <a:solidFill>
                  <a:schemeClr val="accent3">
                    <a:lumMod val="60000"/>
                    <a:lumOff val="40000"/>
                  </a:schemeClr>
                </a:solidFill>
                <a:latin typeface="Lato Black" panose="020F0502020204030203" pitchFamily="34" charset="0"/>
                <a:ea typeface="Lato Black" panose="020F0502020204030203" pitchFamily="34" charset="0"/>
                <a:cs typeface="Lato Black" panose="020F0502020204030203" pitchFamily="34" charset="0"/>
              </a:rPr>
              <a:t>Summer </a:t>
            </a:r>
            <a:r>
              <a:rPr lang="es" sz="2700" dirty="0">
                <a:solidFill>
                  <a:schemeClr val="accent3">
                    <a:lumMod val="60000"/>
                    <a:lumOff val="40000"/>
                  </a:schemeClr>
                </a:solidFill>
                <a:latin typeface="Lato Black" panose="020F0502020204030203" pitchFamily="34" charset="0"/>
                <a:ea typeface="Lato Black" panose="020F0502020204030203" pitchFamily="34" charset="0"/>
                <a:cs typeface="Lato Black" panose="020F0502020204030203" pitchFamily="34" charset="0"/>
              </a:rPr>
              <a:t>Semester 2024/2025</a:t>
            </a:r>
          </a:p>
        </p:txBody>
      </p:sp>
      <p:sp>
        <p:nvSpPr>
          <p:cNvPr id="5124" name="Google Shape;126;p24"/>
          <p:cNvSpPr>
            <a:spLocks noGrp="1"/>
          </p:cNvSpPr>
          <p:nvPr>
            <p:ph type="ctrTitle"/>
          </p:nvPr>
        </p:nvSpPr>
        <p:spPr>
          <a:xfrm>
            <a:off x="387233" y="2085358"/>
            <a:ext cx="4617433" cy="1535373"/>
          </a:xfrm>
        </p:spPr>
        <p:txBody>
          <a:bodyPr rtlCol="0"/>
          <a:lstStyle/>
          <a:p>
            <a:pPr defTabSz="914290">
              <a:spcBef>
                <a:spcPct val="0"/>
              </a:spcBef>
              <a:spcAft>
                <a:spcPct val="0"/>
              </a:spcAft>
              <a:defRPr/>
            </a:pPr>
            <a:r>
              <a:rPr lang="en-US" altLang="en-US" sz="4000" spc="361" dirty="0">
                <a:solidFill>
                  <a:srgbClr val="C00000"/>
                </a:solidFill>
                <a:latin typeface="Maiandra GD" panose="020E0502030308020204" pitchFamily="34" charset="0"/>
              </a:rPr>
              <a:t>Circuit2 Lab	</a:t>
            </a:r>
            <a:endParaRPr lang="en-US" sz="3100" dirty="0">
              <a:solidFill>
                <a:srgbClr val="0070C0"/>
              </a:solidFill>
              <a:cs typeface="Times New Roman" pitchFamily="18" charset="0"/>
              <a:sym typeface="Livvic" charset="0"/>
            </a:endParaRPr>
          </a:p>
        </p:txBody>
      </p:sp>
      <p:sp>
        <p:nvSpPr>
          <p:cNvPr id="4101" name="Google Shape;127;p24"/>
          <p:cNvSpPr>
            <a:spLocks noChangeArrowheads="1"/>
          </p:cNvSpPr>
          <p:nvPr/>
        </p:nvSpPr>
        <p:spPr bwMode="auto">
          <a:xfrm rot="16200000" flipH="1">
            <a:off x="-1819854" y="3307868"/>
            <a:ext cx="3860585" cy="22087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pic>
        <p:nvPicPr>
          <p:cNvPr id="4102" name="صورة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74282" y="68749"/>
            <a:ext cx="3922651" cy="132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مستطيل 6"/>
          <p:cNvSpPr/>
          <p:nvPr/>
        </p:nvSpPr>
        <p:spPr>
          <a:xfrm>
            <a:off x="0" y="6405791"/>
            <a:ext cx="9144000"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sz="1600" b="1" dirty="0">
                <a:solidFill>
                  <a:schemeClr val="accent3"/>
                </a:solidFill>
                <a:latin typeface="Corbel" panose="020B0503020204020204" pitchFamily="34" charset="0"/>
                <a:ea typeface="BatangChe" panose="02030609000101010101" pitchFamily="49" charset="-127"/>
              </a:rPr>
              <a:t>Eng. Asma’  </a:t>
            </a:r>
            <a:r>
              <a:rPr lang="en-US" sz="1600" b="1" dirty="0" err="1">
                <a:solidFill>
                  <a:schemeClr val="accent3"/>
                </a:solidFill>
                <a:latin typeface="Corbel" panose="020B0503020204020204" pitchFamily="34" charset="0"/>
                <a:ea typeface="BatangChe" panose="02030609000101010101" pitchFamily="49" charset="-127"/>
              </a:rPr>
              <a:t>shara’b</a:t>
            </a:r>
            <a:r>
              <a:rPr lang="en-US" sz="1600" b="1" dirty="0">
                <a:solidFill>
                  <a:schemeClr val="accent3"/>
                </a:solidFill>
                <a:latin typeface="Corbel" panose="020B0503020204020204" pitchFamily="34" charset="0"/>
                <a:ea typeface="BatangChe" panose="02030609000101010101" pitchFamily="49" charset="-127"/>
              </a:rPr>
              <a:t>                                                                                                               </a:t>
            </a:r>
            <a:r>
              <a:rPr lang="en-US" sz="1600" b="1" dirty="0" smtClean="0">
                <a:solidFill>
                  <a:schemeClr val="accent3"/>
                </a:solidFill>
                <a:latin typeface="Corbel" panose="020B0503020204020204" pitchFamily="34" charset="0"/>
                <a:ea typeface="BatangChe" panose="02030609000101010101" pitchFamily="49" charset="-127"/>
              </a:rPr>
              <a:t>                                                   </a:t>
            </a:r>
            <a:r>
              <a:rPr lang="en-US" sz="1600" b="1" dirty="0">
                <a:solidFill>
                  <a:schemeClr val="accent3"/>
                </a:solidFill>
                <a:latin typeface="Corbel" panose="020B0503020204020204" pitchFamily="34" charset="0"/>
                <a:ea typeface="BatangChe" panose="02030609000101010101" pitchFamily="49" charset="-127"/>
              </a:rPr>
              <a:t>PTUK</a:t>
            </a:r>
          </a:p>
        </p:txBody>
      </p:sp>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754" y="1488014"/>
            <a:ext cx="2885667" cy="2983074"/>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6754" y="4648200"/>
            <a:ext cx="2971800" cy="1674114"/>
          </a:xfrm>
          <a:prstGeom prst="rect">
            <a:avLst/>
          </a:prstGeom>
        </p:spPr>
      </p:pic>
    </p:spTree>
    <p:extLst>
      <p:ext uri="{BB962C8B-B14F-4D97-AF65-F5344CB8AC3E}">
        <p14:creationId xmlns:p14="http://schemas.microsoft.com/office/powerpoint/2010/main" val="2706827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22" y="780661"/>
            <a:ext cx="8286441" cy="56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47" y="1699824"/>
            <a:ext cx="6490453" cy="383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298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6549" y="862105"/>
            <a:ext cx="2981558" cy="287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00652" y="848109"/>
            <a:ext cx="5519267" cy="2585323"/>
          </a:xfrm>
          <a:prstGeom prst="rect">
            <a:avLst/>
          </a:prstGeom>
        </p:spPr>
        <p:txBody>
          <a:bodyPr wrap="square">
            <a:spAutoFit/>
          </a:bodyPr>
          <a:lstStyle/>
          <a:p>
            <a:pPr algn="just"/>
            <a:r>
              <a:rPr lang="en-US" dirty="0"/>
              <a:t>The active power (P) consumed by a coil is the result of unwanted but unavoidable losses. They must be accepted within reason, due to the physical limits in the manufacture of coils</a:t>
            </a:r>
            <a:r>
              <a:rPr lang="en-US" dirty="0" smtClean="0"/>
              <a:t>.</a:t>
            </a:r>
          </a:p>
          <a:p>
            <a:pPr algn="just"/>
            <a:r>
              <a:rPr lang="en-US" dirty="0" smtClean="0"/>
              <a:t>The </a:t>
            </a:r>
            <a:r>
              <a:rPr lang="en-US" dirty="0"/>
              <a:t>reactive power Q at a coil is given by the product of coil voltage and reactive current. It can be represented as a multiplication of the instantaneous values of u₁ and in in a line chart with the phase relationships (Fig. 14.4.3.2).</a:t>
            </a:r>
          </a:p>
          <a:p>
            <a:pPr algn="just"/>
            <a:r>
              <a:rPr lang="en-US" dirty="0"/>
              <a:t>The reactive power Q₁ is calculated from:</a:t>
            </a:r>
          </a:p>
        </p:txBody>
      </p:sp>
      <p:pic>
        <p:nvPicPr>
          <p:cNvPr id="12" name="صورة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2200" y="3705808"/>
            <a:ext cx="2499219" cy="1868448"/>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842" y="3763347"/>
            <a:ext cx="3720875" cy="167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298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14" y="955140"/>
            <a:ext cx="3682817" cy="239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462701"/>
            <a:ext cx="1885965" cy="36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2224" y="931813"/>
            <a:ext cx="2982455" cy="388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30754" y="5444938"/>
            <a:ext cx="6476709" cy="923330"/>
          </a:xfrm>
          <a:prstGeom prst="rect">
            <a:avLst/>
          </a:prstGeom>
        </p:spPr>
        <p:txBody>
          <a:bodyPr wrap="square">
            <a:spAutoFit/>
          </a:bodyPr>
          <a:lstStyle/>
          <a:p>
            <a:pPr algn="just"/>
            <a:r>
              <a:rPr lang="en-US" b="1" dirty="0"/>
              <a:t>► Purely inductive circuit do not consume real power. Power consumed by inductive circuit is imaginary power or reactive power</a:t>
            </a:r>
          </a:p>
        </p:txBody>
      </p:sp>
    </p:spTree>
    <p:extLst>
      <p:ext uri="{BB962C8B-B14F-4D97-AF65-F5344CB8AC3E}">
        <p14:creationId xmlns:p14="http://schemas.microsoft.com/office/powerpoint/2010/main" val="218650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035" y="731786"/>
            <a:ext cx="2925511" cy="284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55" y="3397850"/>
            <a:ext cx="6476709" cy="230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108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245" y="2330384"/>
            <a:ext cx="5412973" cy="387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0" y="731785"/>
            <a:ext cx="9144000" cy="1477328"/>
          </a:xfrm>
          <a:prstGeom prst="rect">
            <a:avLst/>
          </a:prstGeom>
        </p:spPr>
        <p:txBody>
          <a:bodyPr wrap="square">
            <a:spAutoFit/>
          </a:bodyPr>
          <a:lstStyle/>
          <a:p>
            <a:pPr marL="285750" indent="-285750" algn="just">
              <a:buFontTx/>
              <a:buChar char="-"/>
            </a:pPr>
            <a:r>
              <a:rPr lang="en-US" dirty="0" smtClean="0"/>
              <a:t>Sketch </a:t>
            </a:r>
            <a:r>
              <a:rPr lang="en-US" dirty="0"/>
              <a:t>the voltage curve U₁ = f(t), the current curve I₁ = f(t) and the power curve Q₁ = f (t) as accurately as possible, in the chart given in Fig. 14.4.3.5</a:t>
            </a:r>
            <a:r>
              <a:rPr lang="en-US" dirty="0" smtClean="0"/>
              <a:t>.</a:t>
            </a:r>
          </a:p>
          <a:p>
            <a:pPr marL="285750" indent="-285750" algn="just">
              <a:buFontTx/>
              <a:buChar char="-"/>
            </a:pPr>
            <a:endParaRPr lang="en-US" dirty="0" smtClean="0"/>
          </a:p>
          <a:p>
            <a:pPr marL="285750" indent="-285750" algn="just">
              <a:buFontTx/>
              <a:buChar char="-"/>
            </a:pPr>
            <a:endParaRPr lang="en-US" dirty="0"/>
          </a:p>
          <a:p>
            <a:pPr algn="just"/>
            <a:r>
              <a:rPr lang="en-US" dirty="0"/>
              <a:t>Fig. 14.4.3.5: Waveforms of voltage UL, reactive current I₁ and reactive power Q₁ at the coil</a:t>
            </a:r>
          </a:p>
        </p:txBody>
      </p:sp>
    </p:spTree>
    <p:extLst>
      <p:ext uri="{BB962C8B-B14F-4D97-AF65-F5344CB8AC3E}">
        <p14:creationId xmlns:p14="http://schemas.microsoft.com/office/powerpoint/2010/main" val="218650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SzPts val="2400"/>
            </a:pPr>
            <a:r>
              <a:rPr lang="en-US" sz="2600" dirty="0" smtClean="0">
                <a:solidFill>
                  <a:srgbClr val="FF0000"/>
                </a:solidFill>
                <a:latin typeface="Calibri" pitchFamily="34" charset="0"/>
              </a:rPr>
              <a:t>        14.5 </a:t>
            </a:r>
            <a:r>
              <a:rPr lang="en-US" sz="2600" dirty="0">
                <a:solidFill>
                  <a:srgbClr val="FF0000"/>
                </a:solidFill>
                <a:latin typeface="Calibri" pitchFamily="34" charset="0"/>
              </a:rPr>
              <a:t>Coils Connected in Series</a:t>
            </a:r>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5599" y="1170448"/>
            <a:ext cx="42672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77" y="3124200"/>
            <a:ext cx="4838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08429" y="809699"/>
            <a:ext cx="4416787" cy="369332"/>
          </a:xfrm>
          <a:prstGeom prst="rect">
            <a:avLst/>
          </a:prstGeom>
        </p:spPr>
        <p:txBody>
          <a:bodyPr wrap="none">
            <a:spAutoFit/>
          </a:bodyPr>
          <a:lstStyle/>
          <a:p>
            <a:r>
              <a:rPr lang="en-US" b="1" dirty="0"/>
              <a:t>14.5.1 Response of Coils Connected in Series</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4832" y="4191000"/>
            <a:ext cx="2881313" cy="115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0755" y="4208002"/>
            <a:ext cx="6065245" cy="1200329"/>
          </a:xfrm>
          <a:prstGeom prst="rect">
            <a:avLst/>
          </a:prstGeom>
        </p:spPr>
        <p:txBody>
          <a:bodyPr wrap="square">
            <a:spAutoFit/>
          </a:bodyPr>
          <a:lstStyle/>
          <a:p>
            <a:r>
              <a:rPr lang="en-US" dirty="0"/>
              <a:t>The total inductance Ltot is given by the sum of the individual inductances:</a:t>
            </a:r>
          </a:p>
          <a:p>
            <a:r>
              <a:rPr lang="en-US" dirty="0"/>
              <a:t>Also, the total inductive reactance XLtot is given by the sum of the individual inductances:</a:t>
            </a:r>
          </a:p>
        </p:txBody>
      </p:sp>
    </p:spTree>
    <p:extLst>
      <p:ext uri="{BB962C8B-B14F-4D97-AF65-F5344CB8AC3E}">
        <p14:creationId xmlns:p14="http://schemas.microsoft.com/office/powerpoint/2010/main" val="2049524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buSzPts val="2400"/>
            </a:pPr>
            <a:r>
              <a:rPr lang="en-US" sz="2000" dirty="0" smtClean="0">
                <a:solidFill>
                  <a:srgbClr val="FF0000"/>
                </a:solidFill>
                <a:latin typeface="Calibri" pitchFamily="34" charset="0"/>
              </a:rPr>
              <a:t>          14.5.2 </a:t>
            </a:r>
            <a:r>
              <a:rPr lang="en-US" sz="2000" dirty="0">
                <a:solidFill>
                  <a:srgbClr val="FF0000"/>
                </a:solidFill>
                <a:latin typeface="Calibri" pitchFamily="34" charset="0"/>
              </a:rPr>
              <a:t>Practical Proof of the Coil Response in a Series Circuit</a:t>
            </a: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761333"/>
            <a:ext cx="3838575"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07" y="3630691"/>
            <a:ext cx="7130780" cy="205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392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3" name="مستطيل 2"/>
          <p:cNvSpPr/>
          <p:nvPr/>
        </p:nvSpPr>
        <p:spPr>
          <a:xfrm>
            <a:off x="30755" y="731786"/>
            <a:ext cx="9113245" cy="3139321"/>
          </a:xfrm>
          <a:prstGeom prst="rect">
            <a:avLst/>
          </a:prstGeom>
        </p:spPr>
        <p:txBody>
          <a:bodyPr wrap="square">
            <a:spAutoFit/>
          </a:bodyPr>
          <a:lstStyle/>
          <a:p>
            <a:pPr marL="285750" indent="-285750">
              <a:buFontTx/>
              <a:buChar char="-"/>
            </a:pPr>
            <a:r>
              <a:rPr lang="en-US" dirty="0" smtClean="0"/>
              <a:t>From </a:t>
            </a:r>
            <a:r>
              <a:rPr lang="en-US" dirty="0"/>
              <a:t>the values measured and using Ohm's law, determine the reactances X</a:t>
            </a:r>
            <a:r>
              <a:rPr lang="en-US" sz="1600" dirty="0"/>
              <a:t>Ln</a:t>
            </a:r>
            <a:r>
              <a:rPr lang="en-US" dirty="0"/>
              <a:t> and X</a:t>
            </a:r>
            <a:r>
              <a:rPr lang="en-US" sz="1600" dirty="0"/>
              <a:t>Ltot</a:t>
            </a:r>
            <a:r>
              <a:rPr lang="en-US" dirty="0"/>
              <a:t>. </a:t>
            </a:r>
            <a:endParaRPr lang="en-US" dirty="0" smtClean="0"/>
          </a:p>
          <a:p>
            <a:pPr marL="285750" indent="-285750">
              <a:buFontTx/>
              <a:buChar char="-"/>
            </a:pPr>
            <a:endParaRPr lang="en-US" dirty="0"/>
          </a:p>
          <a:p>
            <a:pPr marL="285750" indent="-285750">
              <a:buFontTx/>
              <a:buChar char="-"/>
            </a:pPr>
            <a:r>
              <a:rPr lang="en-US" dirty="0" smtClean="0"/>
              <a:t>Calculate </a:t>
            </a:r>
            <a:r>
              <a:rPr lang="en-US" dirty="0"/>
              <a:t>the total reactance XLtot as a check, using 2 different methods</a:t>
            </a:r>
            <a:r>
              <a:rPr lang="en-US" dirty="0" smtClean="0"/>
              <a:t>.</a:t>
            </a:r>
          </a:p>
          <a:p>
            <a:pPr marL="285750" indent="-285750">
              <a:buFontTx/>
              <a:buChar char="-"/>
            </a:pPr>
            <a:endParaRPr lang="en-US" dirty="0"/>
          </a:p>
          <a:p>
            <a:pPr marL="285750" indent="-285750">
              <a:buFontTx/>
              <a:buChar char="-"/>
            </a:pPr>
            <a:r>
              <a:rPr lang="en-US" dirty="0" smtClean="0"/>
              <a:t>Use </a:t>
            </a:r>
            <a:r>
              <a:rPr lang="en-US" dirty="0"/>
              <a:t>your results from calculating the reactance, to determine the inductances, Ln and Ltot</a:t>
            </a:r>
            <a:r>
              <a:rPr lang="en-US" dirty="0" smtClean="0"/>
              <a:t>.</a:t>
            </a:r>
          </a:p>
          <a:p>
            <a:pPr marL="285750" indent="-285750">
              <a:buFontTx/>
              <a:buChar char="-"/>
            </a:pPr>
            <a:r>
              <a:rPr lang="en-US" dirty="0" smtClean="0"/>
              <a:t> </a:t>
            </a:r>
          </a:p>
          <a:p>
            <a:pPr marL="285750" indent="-285750">
              <a:buFontTx/>
              <a:buChar char="-"/>
            </a:pPr>
            <a:r>
              <a:rPr lang="en-US" dirty="0" smtClean="0"/>
              <a:t>Calculate </a:t>
            </a:r>
            <a:r>
              <a:rPr lang="en-US" dirty="0"/>
              <a:t>the total reactance Ltot, using 2 different methods</a:t>
            </a:r>
            <a:r>
              <a:rPr lang="en-US" dirty="0" smtClean="0"/>
              <a:t>.</a:t>
            </a:r>
          </a:p>
          <a:p>
            <a:pPr marL="285750" indent="-285750">
              <a:buFontTx/>
              <a:buChar char="-"/>
            </a:pPr>
            <a:endParaRPr lang="en-US" dirty="0"/>
          </a:p>
          <a:p>
            <a:pPr marL="285750" indent="-285750">
              <a:buFontTx/>
              <a:buChar char="-"/>
            </a:pPr>
            <a:r>
              <a:rPr lang="en-US" dirty="0" smtClean="0"/>
              <a:t>In </a:t>
            </a:r>
            <a:r>
              <a:rPr lang="en-US" dirty="0"/>
              <a:t>the circuit of Fig. 14.5.2.1, a transformer coil (N = 900) with half a core inserted</a:t>
            </a:r>
            <a:r>
              <a:rPr lang="en-US" dirty="0" smtClean="0"/>
              <a:t>.</a:t>
            </a:r>
          </a:p>
          <a:p>
            <a:pPr marL="285750" indent="-285750">
              <a:buFontTx/>
              <a:buChar char="-"/>
            </a:pPr>
            <a:r>
              <a:rPr lang="en-US" dirty="0" smtClean="0"/>
              <a:t> </a:t>
            </a:r>
            <a:r>
              <a:rPr lang="en-US" dirty="0"/>
              <a:t>Insert the full core. Now, determine the changed inductance of the transformer coil L3 and the total inductance of the circuit. Use as few measurements as possible.</a:t>
            </a:r>
          </a:p>
        </p:txBody>
      </p:sp>
    </p:spTree>
    <p:extLst>
      <p:ext uri="{BB962C8B-B14F-4D97-AF65-F5344CB8AC3E}">
        <p14:creationId xmlns:p14="http://schemas.microsoft.com/office/powerpoint/2010/main" val="2049524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85" y="1295400"/>
            <a:ext cx="6352841" cy="420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00652" y="731786"/>
            <a:ext cx="8281347" cy="369332"/>
          </a:xfrm>
          <a:prstGeom prst="rect">
            <a:avLst/>
          </a:prstGeom>
        </p:spPr>
        <p:txBody>
          <a:bodyPr wrap="square">
            <a:spAutoFit/>
          </a:bodyPr>
          <a:lstStyle/>
          <a:p>
            <a:r>
              <a:rPr lang="en-US" b="1" dirty="0"/>
              <a:t>14.5.3 Exercise Assembly of a Series Circuit of Coils on the Electronic Circuits Board</a:t>
            </a:r>
          </a:p>
        </p:txBody>
      </p:sp>
    </p:spTree>
    <p:extLst>
      <p:ext uri="{BB962C8B-B14F-4D97-AF65-F5344CB8AC3E}">
        <p14:creationId xmlns:p14="http://schemas.microsoft.com/office/powerpoint/2010/main" val="218650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SzPts val="2400"/>
            </a:pPr>
            <a:r>
              <a:rPr lang="en-US" sz="2600" dirty="0" smtClean="0">
                <a:solidFill>
                  <a:srgbClr val="FF0000"/>
                </a:solidFill>
                <a:latin typeface="Calibri" pitchFamily="34" charset="0"/>
              </a:rPr>
              <a:t>        14.6 </a:t>
            </a:r>
            <a:r>
              <a:rPr lang="en-US" sz="2600" dirty="0">
                <a:solidFill>
                  <a:srgbClr val="FF0000"/>
                </a:solidFill>
                <a:latin typeface="Calibri" pitchFamily="34" charset="0"/>
              </a:rPr>
              <a:t>Coils Connected in Parallel</a:t>
            </a:r>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4537" y="866677"/>
            <a:ext cx="4059464"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251" y="1174102"/>
            <a:ext cx="44196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00653" y="764728"/>
            <a:ext cx="4554708" cy="369332"/>
          </a:xfrm>
          <a:prstGeom prst="rect">
            <a:avLst/>
          </a:prstGeom>
        </p:spPr>
        <p:txBody>
          <a:bodyPr wrap="none">
            <a:spAutoFit/>
          </a:bodyPr>
          <a:lstStyle/>
          <a:p>
            <a:r>
              <a:rPr lang="en-US" b="1" dirty="0"/>
              <a:t>14.6.1 Response of Coils Connected in Parallel</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4269" y="3441441"/>
            <a:ext cx="180957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1" y="5502430"/>
            <a:ext cx="6333931" cy="581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9331" y="3429000"/>
            <a:ext cx="9043348" cy="1754326"/>
          </a:xfrm>
          <a:prstGeom prst="rect">
            <a:avLst/>
          </a:prstGeom>
        </p:spPr>
        <p:txBody>
          <a:bodyPr wrap="square">
            <a:spAutoFit/>
          </a:bodyPr>
          <a:lstStyle/>
          <a:p>
            <a:r>
              <a:rPr lang="en-US" dirty="0"/>
              <a:t>The equation can be simplified for a parallel connection of only 2 coils </a:t>
            </a:r>
            <a:r>
              <a:rPr lang="en-US" dirty="0" smtClean="0"/>
              <a:t>:</a:t>
            </a:r>
          </a:p>
          <a:p>
            <a:endParaRPr lang="en-US" dirty="0"/>
          </a:p>
          <a:p>
            <a:endParaRPr lang="en-US" dirty="0"/>
          </a:p>
          <a:p>
            <a:pPr algn="just"/>
            <a:r>
              <a:rPr lang="en-US" dirty="0"/>
              <a:t>The total current I</a:t>
            </a:r>
            <a:r>
              <a:rPr lang="en-US" sz="1600" dirty="0"/>
              <a:t>tot</a:t>
            </a:r>
            <a:r>
              <a:rPr lang="en-US" dirty="0"/>
              <a:t> is divided in the individual branches of coils, inversely proportional to the corresponding inductance in each branch. The inductive reactance of the circuit XLtot is less than the smallest single reactance XLn:</a:t>
            </a:r>
          </a:p>
        </p:txBody>
      </p:sp>
    </p:spTree>
    <p:extLst>
      <p:ext uri="{BB962C8B-B14F-4D97-AF65-F5344CB8AC3E}">
        <p14:creationId xmlns:p14="http://schemas.microsoft.com/office/powerpoint/2010/main" val="21865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38" y="775487"/>
            <a:ext cx="3886200" cy="229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971800"/>
            <a:ext cx="5778166"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653" y="3881237"/>
            <a:ext cx="3384192" cy="229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2531" y="809699"/>
            <a:ext cx="3272589" cy="229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20553" y="4891401"/>
            <a:ext cx="2658979" cy="64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3109" y="4114800"/>
            <a:ext cx="3178843" cy="65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130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4" y="149718"/>
            <a:ext cx="9037045"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buSzPts val="2400"/>
            </a:pPr>
            <a:r>
              <a:rPr lang="en-US" sz="2400" dirty="0" smtClean="0">
                <a:solidFill>
                  <a:srgbClr val="FF0000"/>
                </a:solidFill>
                <a:latin typeface="Calibri" pitchFamily="34" charset="0"/>
              </a:rPr>
              <a:t>     14.6.2 </a:t>
            </a:r>
            <a:r>
              <a:rPr lang="en-US" sz="2400" dirty="0">
                <a:solidFill>
                  <a:srgbClr val="FF0000"/>
                </a:solidFill>
                <a:latin typeface="Calibri" pitchFamily="34" charset="0"/>
              </a:rPr>
              <a:t>Practical Proof of the Coil Response in a Parallel Circuit</a:t>
            </a: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51" y="809699"/>
            <a:ext cx="43910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992" y="3276600"/>
            <a:ext cx="87915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8651" y="809699"/>
            <a:ext cx="4705350" cy="2352675"/>
          </a:xfrm>
          <a:prstGeom prst="rect">
            <a:avLst/>
          </a:prstGeom>
        </p:spPr>
      </p:pic>
    </p:spTree>
    <p:extLst>
      <p:ext uri="{BB962C8B-B14F-4D97-AF65-F5344CB8AC3E}">
        <p14:creationId xmlns:p14="http://schemas.microsoft.com/office/powerpoint/2010/main" val="218650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3" name="مستطيل 2"/>
          <p:cNvSpPr/>
          <p:nvPr/>
        </p:nvSpPr>
        <p:spPr>
          <a:xfrm>
            <a:off x="100653" y="1028343"/>
            <a:ext cx="9043347" cy="3939540"/>
          </a:xfrm>
          <a:prstGeom prst="rect">
            <a:avLst/>
          </a:prstGeom>
        </p:spPr>
        <p:txBody>
          <a:bodyPr wrap="square">
            <a:spAutoFit/>
          </a:bodyPr>
          <a:lstStyle/>
          <a:p>
            <a:pPr algn="just"/>
            <a:r>
              <a:rPr lang="en-US" dirty="0" smtClean="0"/>
              <a:t>-From </a:t>
            </a:r>
            <a:r>
              <a:rPr lang="en-US" dirty="0"/>
              <a:t>the values measured and using Ohm's law, determine the </a:t>
            </a:r>
            <a:r>
              <a:rPr lang="en-US" dirty="0" smtClean="0"/>
              <a:t>reactance's  </a:t>
            </a:r>
            <a:r>
              <a:rPr lang="en-US" dirty="0"/>
              <a:t>X</a:t>
            </a:r>
            <a:r>
              <a:rPr lang="en-US" sz="1400" dirty="0"/>
              <a:t>Ln </a:t>
            </a:r>
            <a:r>
              <a:rPr lang="en-US" dirty="0"/>
              <a:t>and </a:t>
            </a:r>
            <a:r>
              <a:rPr lang="en-US" dirty="0" smtClean="0"/>
              <a:t>X</a:t>
            </a:r>
            <a:r>
              <a:rPr lang="en-US" sz="1600" dirty="0" smtClean="0"/>
              <a:t>ltot</a:t>
            </a:r>
          </a:p>
          <a:p>
            <a:pPr algn="just"/>
            <a:endParaRPr lang="en-US" sz="1600" dirty="0" smtClean="0"/>
          </a:p>
          <a:p>
            <a:pPr algn="just"/>
            <a:r>
              <a:rPr lang="en-US" dirty="0" smtClean="0"/>
              <a:t>-Use </a:t>
            </a:r>
            <a:r>
              <a:rPr lang="en-US" dirty="0"/>
              <a:t>your results from calculating the reactance, to determine the inductances, Ln and L</a:t>
            </a:r>
            <a:r>
              <a:rPr lang="en-US" sz="1600" dirty="0"/>
              <a:t>tot</a:t>
            </a:r>
            <a:r>
              <a:rPr lang="en-US" dirty="0"/>
              <a:t>. Calculate the total reactance L</a:t>
            </a:r>
            <a:r>
              <a:rPr lang="en-US" sz="1600" dirty="0"/>
              <a:t>tot</a:t>
            </a:r>
            <a:r>
              <a:rPr lang="en-US" dirty="0"/>
              <a:t>, using 2 different methods</a:t>
            </a:r>
            <a:r>
              <a:rPr lang="en-US" dirty="0" smtClean="0"/>
              <a:t>.</a:t>
            </a:r>
          </a:p>
          <a:p>
            <a:pPr algn="just"/>
            <a:endParaRPr lang="en-US" dirty="0"/>
          </a:p>
          <a:p>
            <a:pPr algn="just"/>
            <a:r>
              <a:rPr lang="en-US" dirty="0"/>
              <a:t>- How do the values change of the variables given below, when half of the core in L3 is removed? Indicate the tendency in the form of up and down arrows.</a:t>
            </a:r>
          </a:p>
          <a:p>
            <a:pPr algn="just"/>
            <a:r>
              <a:rPr lang="en-US" dirty="0"/>
              <a:t>L3: </a:t>
            </a:r>
            <a:endParaRPr lang="en-US" dirty="0" smtClean="0"/>
          </a:p>
          <a:p>
            <a:pPr algn="just"/>
            <a:r>
              <a:rPr lang="en-US" dirty="0" smtClean="0"/>
              <a:t>X</a:t>
            </a:r>
            <a:r>
              <a:rPr lang="en-US" sz="1600" dirty="0" smtClean="0"/>
              <a:t>L3</a:t>
            </a:r>
            <a:r>
              <a:rPr lang="en-US" dirty="0"/>
              <a:t>: </a:t>
            </a:r>
            <a:endParaRPr lang="en-US" dirty="0" smtClean="0"/>
          </a:p>
          <a:p>
            <a:pPr algn="just"/>
            <a:r>
              <a:rPr lang="en-US" dirty="0" smtClean="0"/>
              <a:t>I</a:t>
            </a:r>
            <a:r>
              <a:rPr lang="en-US" sz="1600" dirty="0" smtClean="0"/>
              <a:t>L3</a:t>
            </a:r>
            <a:r>
              <a:rPr lang="en-US" dirty="0"/>
              <a:t>:</a:t>
            </a:r>
          </a:p>
          <a:p>
            <a:pPr algn="just"/>
            <a:r>
              <a:rPr lang="en-US" dirty="0"/>
              <a:t>I</a:t>
            </a:r>
            <a:r>
              <a:rPr lang="en-US" sz="1600" dirty="0"/>
              <a:t>L</a:t>
            </a:r>
            <a:r>
              <a:rPr lang="en-US" dirty="0"/>
              <a:t>:</a:t>
            </a:r>
          </a:p>
          <a:p>
            <a:pPr algn="just"/>
            <a:r>
              <a:rPr lang="en-US" dirty="0"/>
              <a:t>L</a:t>
            </a:r>
            <a:r>
              <a:rPr lang="en-US" sz="1600" dirty="0"/>
              <a:t>tot</a:t>
            </a:r>
            <a:r>
              <a:rPr lang="en-US" dirty="0" smtClean="0"/>
              <a:t>:</a:t>
            </a:r>
          </a:p>
          <a:p>
            <a:pPr algn="just"/>
            <a:endParaRPr lang="en-US" dirty="0"/>
          </a:p>
          <a:p>
            <a:pPr algn="just"/>
            <a:r>
              <a:rPr lang="en-US" dirty="0" smtClean="0"/>
              <a:t>-Check </a:t>
            </a:r>
            <a:r>
              <a:rPr lang="en-US" dirty="0"/>
              <a:t>your conclusions for the current changes, by measurement in the circuit of Fig. 14.6.2.1.</a:t>
            </a:r>
          </a:p>
        </p:txBody>
      </p:sp>
    </p:spTree>
    <p:extLst>
      <p:ext uri="{BB962C8B-B14F-4D97-AF65-F5344CB8AC3E}">
        <p14:creationId xmlns:p14="http://schemas.microsoft.com/office/powerpoint/2010/main" val="1770006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10" name="مستطيل 9"/>
          <p:cNvSpPr/>
          <p:nvPr/>
        </p:nvSpPr>
        <p:spPr>
          <a:xfrm>
            <a:off x="228600" y="990600"/>
            <a:ext cx="5587908" cy="369332"/>
          </a:xfrm>
          <a:prstGeom prst="rect">
            <a:avLst/>
          </a:prstGeom>
        </p:spPr>
        <p:txBody>
          <a:bodyPr wrap="square">
            <a:spAutoFit/>
          </a:bodyPr>
          <a:lstStyle/>
          <a:p>
            <a:pPr algn="r"/>
            <a:r>
              <a:rPr lang="en-US" dirty="0">
                <a:solidFill>
                  <a:schemeClr val="accent6">
                    <a:lumMod val="75000"/>
                  </a:schemeClr>
                </a:solidFill>
                <a:hlinkClick r:id="rId5"/>
              </a:rPr>
              <a:t>https://</a:t>
            </a:r>
            <a:r>
              <a:rPr lang="en-US" dirty="0" smtClean="0">
                <a:solidFill>
                  <a:schemeClr val="accent6">
                    <a:lumMod val="75000"/>
                  </a:schemeClr>
                </a:solidFill>
                <a:hlinkClick r:id="rId5"/>
              </a:rPr>
              <a:t>www.youtube.com/watch?v=Bh23k_oqYLg</a:t>
            </a:r>
            <a:endParaRPr lang="ar-SA" dirty="0"/>
          </a:p>
        </p:txBody>
      </p:sp>
      <p:pic>
        <p:nvPicPr>
          <p:cNvPr id="3" name="صورة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1676400"/>
            <a:ext cx="3048000" cy="3048000"/>
          </a:xfrm>
          <a:prstGeom prst="rect">
            <a:avLst/>
          </a:prstGeom>
        </p:spPr>
      </p:pic>
    </p:spTree>
    <p:extLst>
      <p:ext uri="{BB962C8B-B14F-4D97-AF65-F5344CB8AC3E}">
        <p14:creationId xmlns:p14="http://schemas.microsoft.com/office/powerpoint/2010/main" val="20552546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6618" y="798497"/>
            <a:ext cx="3048000" cy="200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289" y="3321037"/>
            <a:ext cx="3094343" cy="234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4221464" y="1066800"/>
            <a:ext cx="4922536" cy="4247317"/>
          </a:xfrm>
          <a:prstGeom prst="rect">
            <a:avLst/>
          </a:prstGeom>
        </p:spPr>
        <p:txBody>
          <a:bodyPr wrap="square">
            <a:spAutoFit/>
          </a:bodyPr>
          <a:lstStyle/>
          <a:p>
            <a:pPr algn="just"/>
            <a:r>
              <a:rPr lang="en-US" dirty="0"/>
              <a:t>Inductor oppose the change in current by dropping a voltage directly </a:t>
            </a:r>
            <a:r>
              <a:rPr lang="en-US" dirty="0" smtClean="0"/>
              <a:t>proportional </a:t>
            </a:r>
            <a:r>
              <a:rPr lang="en-US" dirty="0"/>
              <a:t>to rate of change of current</a:t>
            </a:r>
            <a:r>
              <a:rPr lang="en-US" dirty="0" smtClean="0"/>
              <a:t>!</a:t>
            </a:r>
          </a:p>
          <a:p>
            <a:pPr algn="just"/>
            <a:endParaRPr lang="en-US" dirty="0"/>
          </a:p>
          <a:p>
            <a:pPr algn="just"/>
            <a:endParaRPr lang="en-US" dirty="0"/>
          </a:p>
          <a:p>
            <a:pPr algn="just"/>
            <a:r>
              <a:rPr lang="en-US" dirty="0"/>
              <a:t>inductive circuit voltage and current are said to be 90 degree out of </a:t>
            </a:r>
            <a:r>
              <a:rPr lang="en-US" dirty="0" smtClean="0"/>
              <a:t>phase</a:t>
            </a:r>
          </a:p>
          <a:p>
            <a:pPr algn="just"/>
            <a:endParaRPr lang="en-US" dirty="0"/>
          </a:p>
          <a:p>
            <a:pPr algn="just"/>
            <a:endParaRPr lang="en-US" dirty="0" smtClean="0"/>
          </a:p>
          <a:p>
            <a:pPr algn="just"/>
            <a:endParaRPr lang="en-US" dirty="0"/>
          </a:p>
          <a:p>
            <a:pPr algn="just"/>
            <a:endParaRPr lang="en-US" dirty="0"/>
          </a:p>
          <a:p>
            <a:pPr algn="just"/>
            <a:r>
              <a:rPr lang="en-US" dirty="0"/>
              <a:t>► Inductor oppose the change in current by drawing or supplying the voltage. And hence, in inductive circuit, when current is max. Voltage is zero and vice versa.</a:t>
            </a:r>
          </a:p>
        </p:txBody>
      </p:sp>
    </p:spTree>
    <p:extLst>
      <p:ext uri="{BB962C8B-B14F-4D97-AF65-F5344CB8AC3E}">
        <p14:creationId xmlns:p14="http://schemas.microsoft.com/office/powerpoint/2010/main" val="843298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10" name="مستطيل 9"/>
          <p:cNvSpPr/>
          <p:nvPr/>
        </p:nvSpPr>
        <p:spPr>
          <a:xfrm>
            <a:off x="-609600" y="186583"/>
            <a:ext cx="9448800" cy="584775"/>
          </a:xfrm>
          <a:prstGeom prst="rect">
            <a:avLst/>
          </a:prstGeom>
          <a:noFill/>
        </p:spPr>
        <p:txBody>
          <a:bodyPr wrap="square" lIns="91440" tIns="45720" rIns="91440" bIns="45720">
            <a:spAutoFit/>
          </a:bodyPr>
          <a:lstStyle/>
          <a:p>
            <a:pPr algn="ctr"/>
            <a:r>
              <a:rPr lang="en-US" sz="3200" b="1" dirty="0">
                <a:solidFill>
                  <a:srgbClr val="FF0000"/>
                </a:solidFill>
              </a:rPr>
              <a:t>Inductance with a Sine-wave Voltage </a:t>
            </a:r>
            <a:endParaRPr lang="ar-SA" sz="3200" b="1" cap="none" spc="50" dirty="0">
              <a:ln w="13500">
                <a:solidFill>
                  <a:schemeClr val="accent1">
                    <a:shade val="2500"/>
                    <a:alpha val="6500"/>
                  </a:schemeClr>
                </a:solidFill>
                <a:prstDash val="solid"/>
              </a:ln>
              <a:solidFill>
                <a:srgbClr val="FF0000"/>
              </a:solidFill>
              <a:effectLst>
                <a:innerShdw blurRad="50900" dist="38500" dir="13500000">
                  <a:srgbClr val="000000">
                    <a:alpha val="60000"/>
                  </a:srgbClr>
                </a:innerShdw>
              </a:effectLst>
            </a:endParaRPr>
          </a:p>
        </p:txBody>
      </p:sp>
      <p:sp>
        <p:nvSpPr>
          <p:cNvPr id="11" name="مستطيل 10"/>
          <p:cNvSpPr/>
          <p:nvPr/>
        </p:nvSpPr>
        <p:spPr>
          <a:xfrm>
            <a:off x="106664" y="809699"/>
            <a:ext cx="6400800" cy="369332"/>
          </a:xfrm>
          <a:prstGeom prst="rect">
            <a:avLst/>
          </a:prstGeom>
        </p:spPr>
        <p:txBody>
          <a:bodyPr wrap="square">
            <a:spAutoFit/>
          </a:bodyPr>
          <a:lstStyle/>
          <a:p>
            <a:r>
              <a:rPr lang="en-US" b="1" dirty="0"/>
              <a:t>14.4.1 Phase Shift between Current and Voltage </a:t>
            </a:r>
            <a:endParaRPr lang="ar-SA"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64" y="1287368"/>
            <a:ext cx="3767806" cy="2514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صورة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1447800"/>
            <a:ext cx="4702753" cy="2498539"/>
          </a:xfrm>
          <a:prstGeom prst="rect">
            <a:avLst/>
          </a:prstGeom>
        </p:spPr>
      </p:pic>
    </p:spTree>
    <p:extLst>
      <p:ext uri="{BB962C8B-B14F-4D97-AF65-F5344CB8AC3E}">
        <p14:creationId xmlns:p14="http://schemas.microsoft.com/office/powerpoint/2010/main" val="8432989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77" y="786239"/>
            <a:ext cx="3846958" cy="311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92078" y="3276600"/>
            <a:ext cx="1878254" cy="76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759802"/>
            <a:ext cx="3068973" cy="2449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152400" y="4191000"/>
            <a:ext cx="8991600" cy="923330"/>
          </a:xfrm>
          <a:prstGeom prst="rect">
            <a:avLst/>
          </a:prstGeom>
        </p:spPr>
        <p:txBody>
          <a:bodyPr wrap="square">
            <a:spAutoFit/>
          </a:bodyPr>
          <a:lstStyle/>
          <a:p>
            <a:pPr algn="just"/>
            <a:r>
              <a:rPr lang="en-US" dirty="0"/>
              <a:t>- In the circuit of Fig. 14.4.1.2, the resistance of 330 Ω in increased to 1 ΚΩ. What effects do you expect to see on the signals displayed on the oscilloscope? What is the tendency of events and check your considerations by measurement.</a:t>
            </a:r>
          </a:p>
        </p:txBody>
      </p:sp>
    </p:spTree>
    <p:extLst>
      <p:ext uri="{BB962C8B-B14F-4D97-AF65-F5344CB8AC3E}">
        <p14:creationId xmlns:p14="http://schemas.microsoft.com/office/powerpoint/2010/main" val="1365344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SzPts val="2400"/>
            </a:pPr>
            <a:r>
              <a:rPr lang="en-US" sz="2600" dirty="0" smtClean="0">
                <a:solidFill>
                  <a:srgbClr val="FF0000"/>
                </a:solidFill>
                <a:latin typeface="Calibri" pitchFamily="34" charset="0"/>
              </a:rPr>
              <a:t>        14.4.2 </a:t>
            </a:r>
            <a:r>
              <a:rPr lang="en-US" sz="2600" dirty="0">
                <a:solidFill>
                  <a:srgbClr val="FF0000"/>
                </a:solidFill>
                <a:latin typeface="Calibri" pitchFamily="34" charset="0"/>
              </a:rPr>
              <a:t>Inductive Reactance, XL</a:t>
            </a:r>
          </a:p>
        </p:txBody>
      </p:sp>
      <p:sp>
        <p:nvSpPr>
          <p:cNvPr id="3" name="مستطيل 2"/>
          <p:cNvSpPr/>
          <p:nvPr/>
        </p:nvSpPr>
        <p:spPr>
          <a:xfrm>
            <a:off x="49267" y="789206"/>
            <a:ext cx="9094734" cy="1200329"/>
          </a:xfrm>
          <a:prstGeom prst="rect">
            <a:avLst/>
          </a:prstGeom>
        </p:spPr>
        <p:txBody>
          <a:bodyPr wrap="square">
            <a:spAutoFit/>
          </a:bodyPr>
          <a:lstStyle/>
          <a:p>
            <a:pPr algn="just"/>
            <a:r>
              <a:rPr lang="en-US" dirty="0"/>
              <a:t>On an inductance, a sinusoidal voltage generates a magnetic field that periodically reverses in polarity. The coil presents a limiting resistance to the current produced that lags on the voltage by 90°. At this resistance, there is no thermal (active) power dissipated, therefore the resistance is known as 'inductive reactance, X₁'.</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1012" y="2286000"/>
            <a:ext cx="3400222"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2661" y="2286000"/>
            <a:ext cx="5538147" cy="2308324"/>
          </a:xfrm>
          <a:prstGeom prst="rect">
            <a:avLst/>
          </a:prstGeom>
        </p:spPr>
        <p:txBody>
          <a:bodyPr wrap="square">
            <a:spAutoFit/>
          </a:bodyPr>
          <a:lstStyle/>
          <a:p>
            <a:pPr algn="just"/>
            <a:r>
              <a:rPr lang="en-US" dirty="0"/>
              <a:t>The magnitude of the inductive reactance XL is proportional to the inductance L of the coil and the frequency f of the applied sinusoidal voltage </a:t>
            </a:r>
            <a:r>
              <a:rPr lang="en-US" dirty="0" smtClean="0"/>
              <a:t>:</a:t>
            </a:r>
          </a:p>
          <a:p>
            <a:pPr algn="just"/>
            <a:endParaRPr lang="en-US" dirty="0"/>
          </a:p>
          <a:p>
            <a:pPr algn="just"/>
            <a:endParaRPr lang="en-US" dirty="0" smtClean="0"/>
          </a:p>
          <a:p>
            <a:pPr algn="just"/>
            <a:endParaRPr lang="en-US" dirty="0"/>
          </a:p>
          <a:p>
            <a:pPr algn="just"/>
            <a:r>
              <a:rPr lang="en-US" dirty="0"/>
              <a:t>With a given coil current IL and a known coil voltage UL, Ohm's law can be used for calculating the value of XL:</a:t>
            </a:r>
          </a:p>
        </p:txBody>
      </p:sp>
    </p:spTree>
    <p:extLst>
      <p:ext uri="{BB962C8B-B14F-4D97-AF65-F5344CB8AC3E}">
        <p14:creationId xmlns:p14="http://schemas.microsoft.com/office/powerpoint/2010/main" val="843298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61" y="2885111"/>
            <a:ext cx="6330631" cy="3494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0" y="731785"/>
            <a:ext cx="5638800" cy="584775"/>
          </a:xfrm>
          <a:prstGeom prst="rect">
            <a:avLst/>
          </a:prstGeom>
        </p:spPr>
        <p:txBody>
          <a:bodyPr wrap="square">
            <a:spAutoFit/>
          </a:bodyPr>
          <a:lstStyle/>
          <a:p>
            <a:r>
              <a:rPr lang="en-US" sz="1600" dirty="0"/>
              <a:t>Fig. 14.4.2.1: Exercise circuit to examine the relationship between X₁, f and L</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87" y="1317457"/>
            <a:ext cx="2225675" cy="14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صورة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3292" y="813099"/>
            <a:ext cx="2697472" cy="2073567"/>
          </a:xfrm>
          <a:prstGeom prst="rect">
            <a:avLst/>
          </a:prstGeom>
        </p:spPr>
      </p:pic>
    </p:spTree>
    <p:extLst>
      <p:ext uri="{BB962C8B-B14F-4D97-AF65-F5344CB8AC3E}">
        <p14:creationId xmlns:p14="http://schemas.microsoft.com/office/powerpoint/2010/main" val="843298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871756"/>
            <a:ext cx="4038600" cy="463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ستطيل 2"/>
          <p:cNvSpPr/>
          <p:nvPr/>
        </p:nvSpPr>
        <p:spPr>
          <a:xfrm>
            <a:off x="64967" y="1143000"/>
            <a:ext cx="4572000" cy="2585323"/>
          </a:xfrm>
          <a:prstGeom prst="rect">
            <a:avLst/>
          </a:prstGeom>
        </p:spPr>
        <p:txBody>
          <a:bodyPr>
            <a:spAutoFit/>
          </a:bodyPr>
          <a:lstStyle/>
          <a:p>
            <a:pPr marL="285750" indent="-285750">
              <a:buFontTx/>
              <a:buChar char="-"/>
            </a:pPr>
            <a:r>
              <a:rPr lang="en-US" dirty="0" smtClean="0"/>
              <a:t>Draw </a:t>
            </a:r>
            <a:r>
              <a:rPr lang="en-US" dirty="0"/>
              <a:t>the characteristic XL = f(f) for both coils</a:t>
            </a:r>
            <a:r>
              <a:rPr lang="en-US" dirty="0" smtClean="0"/>
              <a:t>.</a:t>
            </a:r>
          </a:p>
          <a:p>
            <a:pPr marL="285750" indent="-285750">
              <a:buFontTx/>
              <a:buChar char="-"/>
            </a:pPr>
            <a:endParaRPr lang="en-US" dirty="0"/>
          </a:p>
          <a:p>
            <a:pPr marL="285750" indent="-285750">
              <a:buFontTx/>
              <a:buChar char="-"/>
            </a:pPr>
            <a:r>
              <a:rPr lang="en-US" dirty="0" smtClean="0"/>
              <a:t>Check </a:t>
            </a:r>
            <a:r>
              <a:rPr lang="en-US" dirty="0"/>
              <a:t>the measured values by calculation at XL = f (6 kHz) for the coil L = 100 mH</a:t>
            </a:r>
            <a:r>
              <a:rPr lang="en-US" dirty="0" smtClean="0"/>
              <a:t>.</a:t>
            </a:r>
          </a:p>
          <a:p>
            <a:pPr marL="285750" indent="-285750">
              <a:buFontTx/>
              <a:buChar char="-"/>
            </a:pPr>
            <a:endParaRPr lang="en-US" dirty="0"/>
          </a:p>
          <a:p>
            <a:r>
              <a:rPr lang="en-US" dirty="0"/>
              <a:t>- Check the nominal value of the coil L = 100 mH by calculation. Use the values measured at 4 kHz.</a:t>
            </a:r>
          </a:p>
        </p:txBody>
      </p:sp>
    </p:spTree>
    <p:extLst>
      <p:ext uri="{BB962C8B-B14F-4D97-AF65-F5344CB8AC3E}">
        <p14:creationId xmlns:p14="http://schemas.microsoft.com/office/powerpoint/2010/main" val="843298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Google Shape;134;p25"/>
          <p:cNvSpPr>
            <a:spLocks noChangeArrowheads="1"/>
          </p:cNvSpPr>
          <p:nvPr/>
        </p:nvSpPr>
        <p:spPr bwMode="auto">
          <a:xfrm rot="16200000" flipH="1">
            <a:off x="-8715" y="8716"/>
            <a:ext cx="731785" cy="7143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5123" name="Google Shape;135;p25"/>
          <p:cNvSpPr>
            <a:spLocks noChangeArrowheads="1"/>
          </p:cNvSpPr>
          <p:nvPr/>
        </p:nvSpPr>
        <p:spPr bwMode="auto">
          <a:xfrm rot="16200000" flipH="1">
            <a:off x="7231444" y="4945444"/>
            <a:ext cx="1188577" cy="263653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nchor="ctr"/>
          <a:lstStyle/>
          <a:p>
            <a:pPr algn="l" rtl="0"/>
            <a:endParaRPr lang="en-US"/>
          </a:p>
        </p:txBody>
      </p:sp>
      <p:sp>
        <p:nvSpPr>
          <p:cNvPr id="2" name="مستطيل 1"/>
          <p:cNvSpPr/>
          <p:nvPr/>
        </p:nvSpPr>
        <p:spPr>
          <a:xfrm>
            <a:off x="714354" y="1"/>
            <a:ext cx="8429646" cy="731785"/>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defRPr/>
            </a:pPr>
            <a:endParaRPr lang="en-US" sz="2700" b="1" dirty="0">
              <a:solidFill>
                <a:schemeClr val="accent3">
                  <a:lumMod val="60000"/>
                  <a:lumOff val="40000"/>
                </a:schemeClr>
              </a:solidFill>
              <a:latin typeface="Corbel" panose="020B0503020204020204" pitchFamily="34" charset="0"/>
              <a:ea typeface="BatangChe" panose="02030609000101010101" pitchFamily="49" charset="-127"/>
            </a:endParaRPr>
          </a:p>
        </p:txBody>
      </p:sp>
      <p:sp>
        <p:nvSpPr>
          <p:cNvPr id="9" name="مستطيل 8"/>
          <p:cNvSpPr/>
          <p:nvPr/>
        </p:nvSpPr>
        <p:spPr>
          <a:xfrm>
            <a:off x="0" y="6405791"/>
            <a:ext cx="6507464" cy="452209"/>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02400" tIns="51200" rIns="102400" bIns="51200" anchor="ctr"/>
          <a:lstStyle/>
          <a:p>
            <a:pPr algn="l">
              <a:defRPr/>
            </a:pPr>
            <a:r>
              <a:rPr lang="en-US" b="1" dirty="0">
                <a:solidFill>
                  <a:schemeClr val="accent3">
                    <a:lumMod val="60000"/>
                    <a:lumOff val="40000"/>
                  </a:schemeClr>
                </a:solidFill>
                <a:latin typeface="Corbel" panose="020B0503020204020204" pitchFamily="34" charset="0"/>
                <a:ea typeface="BatangChe" panose="02030609000101010101" pitchFamily="49" charset="-127"/>
              </a:rPr>
              <a:t>Eng. Asma’  shara’b                                                                               PTUK</a:t>
            </a:r>
          </a:p>
        </p:txBody>
      </p:sp>
      <p:pic>
        <p:nvPicPr>
          <p:cNvPr id="5126" name="Picture 2" descr="نموذج الإبلاغ عن خلل في الامتحانات الإلكترونية | جامعة فلسطين التقنية -  خضوري"/>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5489" y="5773309"/>
            <a:ext cx="761884" cy="101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نموذج الإبلاغ عن خلل في الامتحانات الإلكترونية | جامعة فلسطين التقنية -  خضوري"/>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53" y="47360"/>
            <a:ext cx="513049" cy="6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itle 2"/>
          <p:cNvSpPr txBox="1">
            <a:spLocks/>
          </p:cNvSpPr>
          <p:nvPr/>
        </p:nvSpPr>
        <p:spPr bwMode="auto">
          <a:xfrm>
            <a:off x="30755" y="149718"/>
            <a:ext cx="8103924" cy="6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383" tIns="102383" rIns="102383" bIns="102383"/>
          <a:lstStyle>
            <a:lvl1pPr defTabSz="1000125" eaLnBrk="0" hangingPunct="0">
              <a:defRPr>
                <a:solidFill>
                  <a:schemeClr val="tx1"/>
                </a:solidFill>
                <a:latin typeface="Arial" pitchFamily="34" charset="0"/>
                <a:cs typeface="Arial" pitchFamily="34" charset="0"/>
              </a:defRPr>
            </a:lvl1pPr>
            <a:lvl2pPr marL="742950" indent="-285750" defTabSz="1000125" eaLnBrk="0" hangingPunct="0">
              <a:defRPr>
                <a:solidFill>
                  <a:schemeClr val="tx1"/>
                </a:solidFill>
                <a:latin typeface="Arial" pitchFamily="34" charset="0"/>
                <a:cs typeface="Arial" pitchFamily="34" charset="0"/>
              </a:defRPr>
            </a:lvl2pPr>
            <a:lvl3pPr marL="1143000" indent="-228600" defTabSz="1000125" eaLnBrk="0" hangingPunct="0">
              <a:defRPr>
                <a:solidFill>
                  <a:schemeClr val="tx1"/>
                </a:solidFill>
                <a:latin typeface="Arial" pitchFamily="34" charset="0"/>
                <a:cs typeface="Arial" pitchFamily="34" charset="0"/>
              </a:defRPr>
            </a:lvl3pPr>
            <a:lvl4pPr marL="1600200" indent="-228600" defTabSz="1000125" eaLnBrk="0" hangingPunct="0">
              <a:defRPr>
                <a:solidFill>
                  <a:schemeClr val="tx1"/>
                </a:solidFill>
                <a:latin typeface="Arial" pitchFamily="34" charset="0"/>
                <a:cs typeface="Arial" pitchFamily="34" charset="0"/>
              </a:defRPr>
            </a:lvl4pPr>
            <a:lvl5pPr marL="2057400" indent="-228600" defTabSz="1000125" eaLnBrk="0" hangingPunct="0">
              <a:defRPr>
                <a:solidFill>
                  <a:schemeClr val="tx1"/>
                </a:solidFill>
                <a:latin typeface="Arial" pitchFamily="34" charset="0"/>
                <a:cs typeface="Arial" pitchFamily="34" charset="0"/>
              </a:defRPr>
            </a:lvl5pPr>
            <a:lvl6pPr marL="25146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defTabSz="1000125" rtl="1"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hangingPunct="1">
              <a:buSzPts val="2400"/>
            </a:pPr>
            <a:endParaRPr lang="en-US" sz="2600">
              <a:latin typeface="Calibri" pitchFamily="34" charset="0"/>
            </a:endParaRPr>
          </a:p>
        </p:txBody>
      </p:sp>
      <p:sp>
        <p:nvSpPr>
          <p:cNvPr id="3" name="مستطيل 2"/>
          <p:cNvSpPr/>
          <p:nvPr/>
        </p:nvSpPr>
        <p:spPr>
          <a:xfrm>
            <a:off x="100653" y="731786"/>
            <a:ext cx="9043348" cy="2585323"/>
          </a:xfrm>
          <a:prstGeom prst="rect">
            <a:avLst/>
          </a:prstGeom>
        </p:spPr>
        <p:txBody>
          <a:bodyPr wrap="square">
            <a:spAutoFit/>
          </a:bodyPr>
          <a:lstStyle/>
          <a:p>
            <a:pPr marL="285750" indent="-285750">
              <a:buFontTx/>
              <a:buChar char="-"/>
            </a:pPr>
            <a:r>
              <a:rPr lang="en-US" dirty="0" smtClean="0"/>
              <a:t>Explain </a:t>
            </a:r>
            <a:r>
              <a:rPr lang="en-US" dirty="0"/>
              <a:t>the deviation between the two check calculations</a:t>
            </a:r>
            <a:r>
              <a:rPr lang="en-US" dirty="0" smtClean="0"/>
              <a:t>?</a:t>
            </a:r>
          </a:p>
          <a:p>
            <a:pPr marL="285750" indent="-285750">
              <a:buFontTx/>
              <a:buChar char="-"/>
            </a:pPr>
            <a:endParaRPr lang="en-US" dirty="0"/>
          </a:p>
          <a:p>
            <a:pPr marL="285750" indent="-285750">
              <a:buFontTx/>
              <a:buChar char="-"/>
            </a:pPr>
            <a:r>
              <a:rPr lang="en-US" dirty="0" smtClean="0"/>
              <a:t>Calculate </a:t>
            </a:r>
            <a:r>
              <a:rPr lang="en-US" dirty="0"/>
              <a:t>the unknown inductance L of the transformer coil (N = 900) from the value measure at XL = f(3 kHz</a:t>
            </a:r>
            <a:r>
              <a:rPr lang="en-US" dirty="0" smtClean="0"/>
              <a:t>).</a:t>
            </a:r>
          </a:p>
          <a:p>
            <a:pPr marL="285750" indent="-285750">
              <a:buFontTx/>
              <a:buChar char="-"/>
            </a:pPr>
            <a:endParaRPr lang="en-US" dirty="0"/>
          </a:p>
          <a:p>
            <a:pPr marL="285750" indent="-285750">
              <a:buFontTx/>
              <a:buChar char="-"/>
            </a:pPr>
            <a:r>
              <a:rPr lang="en-US" dirty="0" smtClean="0"/>
              <a:t>What </a:t>
            </a:r>
            <a:r>
              <a:rPr lang="en-US" dirty="0"/>
              <a:t>rules or relationships can be deduced from the shape of the characteristics</a:t>
            </a:r>
            <a:r>
              <a:rPr lang="en-US" dirty="0" smtClean="0"/>
              <a:t>?</a:t>
            </a:r>
          </a:p>
          <a:p>
            <a:pPr marL="285750" indent="-285750">
              <a:buFontTx/>
              <a:buChar char="-"/>
            </a:pPr>
            <a:endParaRPr lang="en-US" dirty="0"/>
          </a:p>
          <a:p>
            <a:r>
              <a:rPr lang="en-US" dirty="0"/>
              <a:t>- What tendency does the reactance X₁ of a coil L = 0,01 H (= 10 mH), show at very high (&gt; 10 MHz) and very low (&lt;100 Hz) frequencies?</a:t>
            </a:r>
          </a:p>
        </p:txBody>
      </p:sp>
    </p:spTree>
    <p:extLst>
      <p:ext uri="{BB962C8B-B14F-4D97-AF65-F5344CB8AC3E}">
        <p14:creationId xmlns:p14="http://schemas.microsoft.com/office/powerpoint/2010/main" val="843298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TotalTime>
  <Words>1087</Words>
  <Application>Microsoft Office PowerPoint</Application>
  <PresentationFormat>عرض على الشاشة (3:4)‏</PresentationFormat>
  <Paragraphs>100</Paragraphs>
  <Slides>22</Slides>
  <Notes>22</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نسق Office</vt:lpstr>
      <vt:lpstr>Circuit2 Lab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sharab</dc:creator>
  <cp:lastModifiedBy>Acer</cp:lastModifiedBy>
  <cp:revision>76</cp:revision>
  <dcterms:created xsi:type="dcterms:W3CDTF">2006-08-16T00:00:00Z</dcterms:created>
  <dcterms:modified xsi:type="dcterms:W3CDTF">2024-08-05T16:53:03Z</dcterms:modified>
</cp:coreProperties>
</file>