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p:sldMasterIdLst>
    <p:sldMasterId id="2147483648" r:id="rId1"/>
  </p:sldMasterIdLst>
  <p:sldIdLst>
    <p:sldId id="256" r:id="rId2"/>
    <p:sldId id="257" r:id="rId3"/>
    <p:sldId id="265" r:id="rId4"/>
    <p:sldId id="266" r:id="rId5"/>
    <p:sldId id="267" r:id="rId6"/>
    <p:sldId id="268" r:id="rId7"/>
    <p:sldId id="269"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92" d="100"/>
          <a:sy n="92" d="100"/>
        </p:scale>
        <p:origin x="118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80CB36B-BF14-45E6-970E-81FD69AA026C}" type="datetimeFigureOut">
              <a:rPr lang="ar-SA" smtClean="0"/>
              <a:t>20/01/1446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337189A7-AAAD-4D23-8723-C31B0F56FE7A}"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80CB36B-BF14-45E6-970E-81FD69AA026C}" type="datetimeFigureOut">
              <a:rPr lang="ar-SA" smtClean="0"/>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80CB36B-BF14-45E6-970E-81FD69AA026C}" type="datetimeFigureOut">
              <a:rPr lang="ar-SA" smtClean="0"/>
              <a:t>20/01/1446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380CB36B-BF14-45E6-970E-81FD69AA026C}" type="datetimeFigureOut">
              <a:rPr lang="ar-SA" smtClean="0"/>
              <a:t>20/01/1446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CB36B-BF14-45E6-970E-81FD69AA026C}" type="datetimeFigureOut">
              <a:rPr lang="ar-SA" smtClean="0"/>
              <a:t>20/01/1446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80CB36B-BF14-45E6-970E-81FD69AA026C}" type="datetimeFigureOut">
              <a:rPr lang="ar-SA" smtClean="0"/>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337189A7-AAAD-4D23-8723-C31B0F56FE7A}"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0CB36B-BF14-45E6-970E-81FD69AA026C}" type="datetimeFigureOut">
              <a:rPr lang="ar-SA" smtClean="0"/>
              <a:t>20/01/1446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37189A7-AAAD-4D23-8723-C31B0F56FE7A}"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r" rtl="1"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r" rtl="1"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r" rtl="1"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r" rtl="1"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r" rtl="1"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3276600"/>
          </a:xfrm>
        </p:spPr>
        <p:txBody>
          <a:bodyPr>
            <a:noAutofit/>
          </a:bodyPr>
          <a:lstStyle/>
          <a:p>
            <a:pPr algn="ctr"/>
            <a:br>
              <a:rPr lang="ar-SA" sz="9600" dirty="0">
                <a:solidFill>
                  <a:srgbClr val="FF0000"/>
                </a:solidFill>
              </a:rPr>
            </a:br>
            <a:br>
              <a:rPr lang="ar-SA" sz="9600" dirty="0">
                <a:solidFill>
                  <a:srgbClr val="FF0000"/>
                </a:solidFill>
              </a:rPr>
            </a:br>
            <a:br>
              <a:rPr lang="ar-SA" sz="9600" dirty="0">
                <a:solidFill>
                  <a:srgbClr val="FF0000"/>
                </a:solidFill>
              </a:rPr>
            </a:br>
            <a:br>
              <a:rPr lang="ar-SA" sz="9600" dirty="0">
                <a:solidFill>
                  <a:srgbClr val="FF0000"/>
                </a:solidFill>
              </a:rPr>
            </a:br>
            <a:br>
              <a:rPr lang="ar-SA" sz="9600" dirty="0">
                <a:solidFill>
                  <a:srgbClr val="FF0000"/>
                </a:solidFill>
              </a:rPr>
            </a:br>
            <a:r>
              <a:rPr lang="en-US" sz="9600" dirty="0">
                <a:solidFill>
                  <a:srgbClr val="FF0000"/>
                </a:solidFill>
              </a:rPr>
              <a:t> </a:t>
            </a:r>
            <a:r>
              <a:rPr lang="ar-SA" sz="9600" dirty="0">
                <a:solidFill>
                  <a:srgbClr val="FF0000"/>
                </a:solidFill>
              </a:rPr>
              <a:t>مركزية القضية الفلسطينية</a:t>
            </a: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solidFill>
                  <a:schemeClr val="tx1"/>
                </a:solidFill>
              </a:rPr>
              <a:t>مركزية القضية</a:t>
            </a:r>
          </a:p>
        </p:txBody>
      </p:sp>
      <p:sp>
        <p:nvSpPr>
          <p:cNvPr id="3" name="Content Placeholder 2"/>
          <p:cNvSpPr>
            <a:spLocks noGrp="1"/>
          </p:cNvSpPr>
          <p:nvPr>
            <p:ph idx="1"/>
          </p:nvPr>
        </p:nvSpPr>
        <p:spPr/>
        <p:txBody>
          <a:bodyPr>
            <a:noAutofit/>
          </a:bodyPr>
          <a:lstStyle/>
          <a:p>
            <a:pPr algn="just"/>
            <a:r>
              <a:rPr lang="ar-SA" sz="4000" dirty="0"/>
              <a:t>تعتبر القضية الفلسطينية، القضية المركزية الأولى للعرب والمسلمين، فهي تفوق في أهميتها بقية الأزمات والصراعات الإقليمية الأخرى التي تعصف بالمنطقة</a:t>
            </a:r>
            <a:r>
              <a:rPr lang="en-US" sz="4000" dirty="0"/>
              <a:t>:</a:t>
            </a:r>
            <a:endParaRPr lang="ar-SA" sz="4000" dirty="0"/>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715000"/>
          </a:xfrm>
        </p:spPr>
        <p:txBody>
          <a:bodyPr>
            <a:noAutofit/>
          </a:bodyPr>
          <a:lstStyle/>
          <a:p>
            <a:pPr>
              <a:buNone/>
            </a:pPr>
            <a:r>
              <a:rPr lang="en-US" sz="4000" dirty="0"/>
              <a:t>1</a:t>
            </a:r>
            <a:r>
              <a:rPr lang="ar-SA" sz="4000" dirty="0"/>
              <a:t>- طول مدة الصراع العربي الإسرائيلي منذ أكثر من قرن من الزمان</a:t>
            </a:r>
            <a:r>
              <a:rPr lang="en-US" sz="4000" dirty="0"/>
              <a:t>.</a:t>
            </a:r>
          </a:p>
          <a:p>
            <a:endParaRPr lang="en-US" sz="4000" dirty="0"/>
          </a:p>
          <a:p>
            <a:pPr>
              <a:buNone/>
            </a:pPr>
            <a:r>
              <a:rPr lang="en-US" sz="4000" dirty="0"/>
              <a:t>2</a:t>
            </a:r>
            <a:r>
              <a:rPr lang="ar-SA" sz="4000" dirty="0"/>
              <a:t>- موقع فلسطين الاستراتيجي في قلب العالم</a:t>
            </a:r>
            <a:r>
              <a:rPr lang="en-US" sz="4000" dirty="0"/>
              <a:t> </a:t>
            </a:r>
            <a:r>
              <a:rPr lang="ar-SA" sz="4000" dirty="0"/>
              <a:t>العربي</a:t>
            </a:r>
            <a:r>
              <a:rPr lang="en-US" sz="4000" dirty="0"/>
              <a:t>.</a:t>
            </a:r>
          </a:p>
          <a:p>
            <a:endParaRPr lang="en-US" sz="4000" dirty="0"/>
          </a:p>
          <a:p>
            <a:pPr>
              <a:buNone/>
            </a:pPr>
            <a:r>
              <a:rPr lang="en-US" sz="4000" dirty="0"/>
              <a:t>3</a:t>
            </a:r>
            <a:r>
              <a:rPr lang="ar-SA" sz="4000" dirty="0"/>
              <a:t>- لقداستها عند العرب والمسلمين</a:t>
            </a:r>
            <a:r>
              <a:rPr lang="en-US" sz="4000" dirty="0"/>
              <a:t>.</a:t>
            </a:r>
            <a:endParaRPr lang="ar-SA"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algn="just">
              <a:buNone/>
            </a:pPr>
            <a:r>
              <a:rPr lang="ar-SA" sz="4000" dirty="0">
                <a:cs typeface="+mj-cs"/>
              </a:rPr>
              <a:t>4- طبيعة التحالف الصهيوني الغربي والقوى الدولية الأخرى الداعمة لوجود دولة إسرائيل، والمنخرطة بطريقة مباشرة أو غير مباشرة في النزاع العربي الإسرائيلي الذي تجذر بقيام دولة إسرائيل عام 1948 مكان فلسطين التاريخية، ومنذ هذا التاريخ أصبحت هذه الدولة لا تشكل تهديداً لدول المنطقة فحسب، بل أصبحت تشكل مصدراً دائماً لتهديد السلم والأمن الدوليين.</a:t>
            </a:r>
            <a:endParaRPr lang="en-US" sz="4000" dirty="0">
              <a:cs typeface="+mj-cs"/>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867400"/>
          </a:xfrm>
        </p:spPr>
        <p:txBody>
          <a:bodyPr>
            <a:noAutofit/>
          </a:bodyPr>
          <a:lstStyle/>
          <a:p>
            <a:pPr algn="just">
              <a:buNone/>
            </a:pPr>
            <a:r>
              <a:rPr lang="ar-SA" sz="4000" dirty="0"/>
              <a:t>5- التزوير والتحريف والتشويه منقطع النظير الذي تعرض له تاريخ فلسطين وشعبها وقضيتها من قبل قادة إسرائيل والحركة الصهيونية الذين تمكنوا- في الغرب على الأقل- من خلق رأي عام ووعي جمعي غربي قائم على تقبل دولة إسرائيل المعاصرة باعتبارها ما هي "إلا إعادة بناء" لدولة إسرائيل التاريخية، ومن أن يهود العالم الحاليين، ما هم إلا امتداد طبيعي لشعب إسرائيل التوراتية.</a:t>
            </a:r>
          </a:p>
          <a:p>
            <a:pPr algn="just"/>
            <a:endParaRPr lang="ar-SA" sz="4000" dirty="0"/>
          </a:p>
          <a:p>
            <a:pPr algn="just"/>
            <a:endParaRPr lang="en-US"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18488"/>
          </a:xfrm>
        </p:spPr>
        <p:txBody>
          <a:bodyPr>
            <a:normAutofit fontScale="90000"/>
          </a:bodyPr>
          <a:lstStyle/>
          <a:p>
            <a:pPr algn="ctr"/>
            <a:br>
              <a:rPr lang="ar-SA" sz="5400" dirty="0"/>
            </a:br>
            <a:br>
              <a:rPr lang="ar-SA" sz="5400" dirty="0"/>
            </a:br>
            <a:r>
              <a:rPr lang="ar-SA" sz="6000" b="1" dirty="0">
                <a:solidFill>
                  <a:srgbClr val="FF0000"/>
                </a:solidFill>
              </a:rPr>
              <a:t>تفسير نشأة دولة إسرائيل.</a:t>
            </a:r>
            <a:br>
              <a:rPr lang="ar-SA" sz="6000" b="1" dirty="0">
                <a:solidFill>
                  <a:srgbClr val="FF0000"/>
                </a:solidFill>
              </a:rPr>
            </a:br>
            <a:r>
              <a:rPr lang="ar-SA" sz="6000" b="1" dirty="0">
                <a:solidFill>
                  <a:srgbClr val="FF0000"/>
                </a:solidFill>
              </a:rPr>
              <a:t> هناك فكرتان (فرضيتان) متناقضتان تماماً</a:t>
            </a:r>
            <a:endParaRPr lang="en-US" sz="6000" b="1" dirty="0">
              <a:solidFill>
                <a:srgbClr val="FF0000"/>
              </a:solidFill>
            </a:endParaRPr>
          </a:p>
        </p:txBody>
      </p:sp>
      <p:sp>
        <p:nvSpPr>
          <p:cNvPr id="3" name="Content Placeholder 2"/>
          <p:cNvSpPr>
            <a:spLocks noGrp="1"/>
          </p:cNvSpPr>
          <p:nvPr>
            <p:ph idx="1"/>
          </p:nvPr>
        </p:nvSpPr>
        <p:spPr>
          <a:xfrm>
            <a:off x="457200" y="1935480"/>
            <a:ext cx="8229600" cy="4541520"/>
          </a:xfrm>
        </p:spPr>
        <p:txBody>
          <a:bodyPr>
            <a:normAutofit fontScale="77500" lnSpcReduction="20000"/>
          </a:bodyPr>
          <a:lstStyle/>
          <a:p>
            <a:pPr algn="just"/>
            <a:r>
              <a:rPr lang="ar-SA" sz="4000" dirty="0"/>
              <a:t> </a:t>
            </a:r>
            <a:r>
              <a:rPr lang="ar-SA" sz="4000" dirty="0">
                <a:solidFill>
                  <a:srgbClr val="FF0000"/>
                </a:solidFill>
              </a:rPr>
              <a:t>الفكرة الأولى </a:t>
            </a:r>
            <a:r>
              <a:rPr lang="ar-SA" sz="4000" dirty="0"/>
              <a:t>تمثلها الاحتلال والحركة الصهيونية والمتعاطفين معها من الكتاب والمؤرخين الغربيين بشكل خاص ومفادها: </a:t>
            </a:r>
          </a:p>
          <a:p>
            <a:pPr algn="just"/>
            <a:r>
              <a:rPr lang="ar-SA" sz="4000" dirty="0"/>
              <a:t>أن دولة ”إسرائيل“ جاءت تحقيقاً لنبوءات دينية توراتية وتمثلت بالعودة اليهودية إلى الأرض المقدسة (أرض الميعاد, أرض الآباء والأجداد)، الأرض التي وعد الله بها اليهود وذلك إنقاذاً لليهود المضطهدين في كل أنحاء العالم وإيوائهم في فلسطين. وبعد صدور وعد بلفور عام 1917 عزز أنصار المشروع الصهيوني فرضية الحقوق الدينية والتاريخية لليهود في فلسطين بفرضية الحق القانوني استناداً إلى وعد بلفور وقرار التقسيم وبقية قرارات الأمم المتحدة التي تعترف بدولة إسرائيل.</a:t>
            </a:r>
            <a:endParaRPr lang="en-US" sz="4000" dirty="0"/>
          </a:p>
          <a:p>
            <a:pPr algn="just"/>
            <a:endParaRPr lang="en-US"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lstStyle/>
          <a:p>
            <a:pPr algn="just"/>
            <a:r>
              <a:rPr lang="ar-SA" sz="3200" dirty="0">
                <a:solidFill>
                  <a:srgbClr val="FF0000"/>
                </a:solidFill>
              </a:rPr>
              <a:t>الفكرة الثانية: </a:t>
            </a:r>
            <a:r>
              <a:rPr lang="ar-SA" sz="3200" dirty="0"/>
              <a:t>على النقيض من ذلك تقف الفكرة الثانية التي يمثلها العرب والمسلمون والمتفهمون في الغرب للحقائق التاريخية المتعلقة بالقضية الفلسطينية والمتحررون من الهيمنة الصهيونية على كتابة تاريخ فلسطين القديم</a:t>
            </a:r>
            <a:r>
              <a:rPr lang="en-US" sz="3200" dirty="0"/>
              <a:t>:</a:t>
            </a:r>
          </a:p>
          <a:p>
            <a:pPr algn="just">
              <a:buNone/>
            </a:pPr>
            <a:r>
              <a:rPr lang="ar-SA" sz="3200" dirty="0"/>
              <a:t>ينطلق هؤلاء من أن قيام دولة إسرائيل، ما هو إلا عبارة عن مشروع استعماري خلقته الدول الاستعمارية الغربية، واستغلت به اليهود من أجل تنفيذه، ليس حباً باليهود ولا تنفيذاً لوعود ربانية أو لأسباب إنسانية، وإنما بهدف تحقيق المصالح الاستعمارية وتجزئة الوطن العربي ومنعه من الوحدة والتطور،استغل فيه الغرب الدين والأخلاق والإنسانية لإخفاء هذه المصالح. </a:t>
            </a:r>
            <a:endParaRPr lang="en-US" sz="3200"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4</TotalTime>
  <Words>365</Words>
  <Application>Microsoft Office PowerPoint</Application>
  <PresentationFormat>On-screen Show (4:3)</PresentationFormat>
  <Paragraphs>15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Constantia</vt:lpstr>
      <vt:lpstr>Wingdings 2</vt:lpstr>
      <vt:lpstr>Flow</vt:lpstr>
      <vt:lpstr>      مركزية القضية الفلسطينية</vt:lpstr>
      <vt:lpstr>مركزية القضية</vt:lpstr>
      <vt:lpstr>PowerPoint Presentation</vt:lpstr>
      <vt:lpstr>PowerPoint Presentation</vt:lpstr>
      <vt:lpstr>PowerPoint Presentation</vt:lpstr>
      <vt:lpstr>  تفسير نشأة دولة إسرائيل.  هناك فكرتان (فرضيتان) متناقضتان تماماً</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المقاومة الفلسطينية 1920-1936</dc:title>
  <dc:creator>mohammed</dc:creator>
  <cp:lastModifiedBy>user</cp:lastModifiedBy>
  <cp:revision>28</cp:revision>
  <dcterms:created xsi:type="dcterms:W3CDTF">2017-07-11T18:32:00Z</dcterms:created>
  <dcterms:modified xsi:type="dcterms:W3CDTF">2024-07-26T20:24:59Z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2E5FB375646A495A8C216B691EE681A9</vt:lpwstr>
  </property>
  <property fmtid="{D5CDD505-2E9C-101B-9397-08002B2CF9AE}" pid="3" name="KSOProductBuildVer">
    <vt:lpwstr>1033-11.2.0.10258</vt:lpwstr>
  </property>
</Properties>
</file>