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7"/>
  </p:notesMasterIdLst>
  <p:sldIdLst>
    <p:sldId id="256" r:id="rId2"/>
    <p:sldId id="301" r:id="rId3"/>
    <p:sldId id="260" r:id="rId4"/>
    <p:sldId id="261" r:id="rId5"/>
    <p:sldId id="262" r:id="rId6"/>
    <p:sldId id="263" r:id="rId7"/>
    <p:sldId id="264" r:id="rId8"/>
    <p:sldId id="265" r:id="rId9"/>
    <p:sldId id="266" r:id="rId10"/>
    <p:sldId id="267" r:id="rId11"/>
    <p:sldId id="268" r:id="rId12"/>
    <p:sldId id="269" r:id="rId13"/>
    <p:sldId id="270" r:id="rId14"/>
    <p:sldId id="271" r:id="rId15"/>
    <p:sldId id="294" r:id="rId16"/>
    <p:sldId id="273" r:id="rId17"/>
    <p:sldId id="274" r:id="rId18"/>
    <p:sldId id="275" r:id="rId19"/>
    <p:sldId id="276" r:id="rId20"/>
    <p:sldId id="277" r:id="rId21"/>
    <p:sldId id="278" r:id="rId22"/>
    <p:sldId id="279" r:id="rId23"/>
    <p:sldId id="280" r:id="rId24"/>
    <p:sldId id="281" r:id="rId25"/>
    <p:sldId id="282" r:id="rId26"/>
    <p:sldId id="283" r:id="rId27"/>
    <p:sldId id="285" r:id="rId28"/>
    <p:sldId id="286" r:id="rId29"/>
    <p:sldId id="287" r:id="rId30"/>
    <p:sldId id="298" r:id="rId31"/>
    <p:sldId id="299" r:id="rId32"/>
    <p:sldId id="300" r:id="rId33"/>
    <p:sldId id="291" r:id="rId34"/>
    <p:sldId id="292" r:id="rId35"/>
    <p:sldId id="293" r:id="rId3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dobe Jenson Italic" charset="0"/>
        <a:ea typeface="ＭＳ Ｐゴシック" charset="0"/>
        <a:cs typeface="Arial" charset="0"/>
      </a:defRPr>
    </a:lvl1pPr>
    <a:lvl2pPr marL="457200" algn="l" rtl="0" fontAlgn="base">
      <a:spcBef>
        <a:spcPct val="0"/>
      </a:spcBef>
      <a:spcAft>
        <a:spcPct val="0"/>
      </a:spcAft>
      <a:defRPr kern="1200">
        <a:solidFill>
          <a:schemeClr val="tx1"/>
        </a:solidFill>
        <a:latin typeface="Adobe Jenson Italic" charset="0"/>
        <a:ea typeface="ＭＳ Ｐゴシック" charset="0"/>
        <a:cs typeface="Arial" charset="0"/>
      </a:defRPr>
    </a:lvl2pPr>
    <a:lvl3pPr marL="914400" algn="l" rtl="0" fontAlgn="base">
      <a:spcBef>
        <a:spcPct val="0"/>
      </a:spcBef>
      <a:spcAft>
        <a:spcPct val="0"/>
      </a:spcAft>
      <a:defRPr kern="1200">
        <a:solidFill>
          <a:schemeClr val="tx1"/>
        </a:solidFill>
        <a:latin typeface="Adobe Jenson Italic" charset="0"/>
        <a:ea typeface="ＭＳ Ｐゴシック" charset="0"/>
        <a:cs typeface="Arial" charset="0"/>
      </a:defRPr>
    </a:lvl3pPr>
    <a:lvl4pPr marL="1371600" algn="l" rtl="0" fontAlgn="base">
      <a:spcBef>
        <a:spcPct val="0"/>
      </a:spcBef>
      <a:spcAft>
        <a:spcPct val="0"/>
      </a:spcAft>
      <a:defRPr kern="1200">
        <a:solidFill>
          <a:schemeClr val="tx1"/>
        </a:solidFill>
        <a:latin typeface="Adobe Jenson Italic" charset="0"/>
        <a:ea typeface="ＭＳ Ｐゴシック" charset="0"/>
        <a:cs typeface="Arial" charset="0"/>
      </a:defRPr>
    </a:lvl4pPr>
    <a:lvl5pPr marL="1828800" algn="l" rtl="0" fontAlgn="base">
      <a:spcBef>
        <a:spcPct val="0"/>
      </a:spcBef>
      <a:spcAft>
        <a:spcPct val="0"/>
      </a:spcAft>
      <a:defRPr kern="1200">
        <a:solidFill>
          <a:schemeClr val="tx1"/>
        </a:solidFill>
        <a:latin typeface="Adobe Jenson Italic" charset="0"/>
        <a:ea typeface="ＭＳ Ｐゴシック" charset="0"/>
        <a:cs typeface="Arial" charset="0"/>
      </a:defRPr>
    </a:lvl5pPr>
    <a:lvl6pPr marL="2286000" algn="l" defTabSz="457200" rtl="0" eaLnBrk="1" latinLnBrk="0" hangingPunct="1">
      <a:defRPr kern="1200">
        <a:solidFill>
          <a:schemeClr val="tx1"/>
        </a:solidFill>
        <a:latin typeface="Adobe Jenson Italic" charset="0"/>
        <a:ea typeface="ＭＳ Ｐゴシック" charset="0"/>
        <a:cs typeface="Arial" charset="0"/>
      </a:defRPr>
    </a:lvl6pPr>
    <a:lvl7pPr marL="2743200" algn="l" defTabSz="457200" rtl="0" eaLnBrk="1" latinLnBrk="0" hangingPunct="1">
      <a:defRPr kern="1200">
        <a:solidFill>
          <a:schemeClr val="tx1"/>
        </a:solidFill>
        <a:latin typeface="Adobe Jenson Italic" charset="0"/>
        <a:ea typeface="ＭＳ Ｐゴシック" charset="0"/>
        <a:cs typeface="Arial" charset="0"/>
      </a:defRPr>
    </a:lvl7pPr>
    <a:lvl8pPr marL="3200400" algn="l" defTabSz="457200" rtl="0" eaLnBrk="1" latinLnBrk="0" hangingPunct="1">
      <a:defRPr kern="1200">
        <a:solidFill>
          <a:schemeClr val="tx1"/>
        </a:solidFill>
        <a:latin typeface="Adobe Jenson Italic" charset="0"/>
        <a:ea typeface="ＭＳ Ｐゴシック" charset="0"/>
        <a:cs typeface="Arial" charset="0"/>
      </a:defRPr>
    </a:lvl8pPr>
    <a:lvl9pPr marL="3657600" algn="l" defTabSz="457200" rtl="0" eaLnBrk="1" latinLnBrk="0" hangingPunct="1">
      <a:defRPr kern="1200">
        <a:solidFill>
          <a:schemeClr val="tx1"/>
        </a:solidFill>
        <a:latin typeface="Adobe Jenson Italic" charset="0"/>
        <a:ea typeface="ＭＳ Ｐゴシック" charset="0"/>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E4F6"/>
    <a:srgbClr val="50A579"/>
    <a:srgbClr val="006AB3"/>
    <a:srgbClr val="004B2C"/>
    <a:srgbClr val="0B74D2"/>
    <a:srgbClr val="97BCD9"/>
    <a:srgbClr val="CEF2F2"/>
    <a:srgbClr val="ABF2E1"/>
    <a:srgbClr val="E6F0ED"/>
    <a:srgbClr val="EC5D0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331" autoAdjust="0"/>
    <p:restoredTop sz="94660"/>
  </p:normalViewPr>
  <p:slideViewPr>
    <p:cSldViewPr>
      <p:cViewPr varScale="1">
        <p:scale>
          <a:sx n="83" d="100"/>
          <a:sy n="83" d="100"/>
        </p:scale>
        <p:origin x="2054"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Verdana"/>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Verdana"/>
                <a:cs typeface="Verdana"/>
              </a:defRPr>
            </a:lvl1pPr>
          </a:lstStyle>
          <a:p>
            <a:fld id="{63617138-70AC-E44F-8181-264DE52DE284}" type="datetime1">
              <a:rPr lang="en-US" smtClean="0"/>
              <a:pPr/>
              <a:t>7/28/2024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Verdana"/>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Verdana"/>
                <a:cs typeface="Verdana"/>
              </a:defRPr>
            </a:lvl1pPr>
          </a:lstStyle>
          <a:p>
            <a:fld id="{F19AE1B4-13E1-A642-9A76-DB01C1BC02EB}" type="slidenum">
              <a:rPr lang="en-US" smtClean="0"/>
              <a:pPr/>
              <a:t>‹#›</a:t>
            </a:fld>
            <a:endParaRPr lang="en-US" dirty="0"/>
          </a:p>
        </p:txBody>
      </p:sp>
    </p:spTree>
    <p:extLst>
      <p:ext uri="{BB962C8B-B14F-4D97-AF65-F5344CB8AC3E}">
        <p14:creationId xmlns:p14="http://schemas.microsoft.com/office/powerpoint/2010/main" val="16131659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DE4F6"/>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006AB3"/>
          </a:solidFill>
          <a:ln w="9525">
            <a:noFill/>
            <a:miter lim="800000"/>
            <a:headEnd/>
            <a:tailEnd/>
          </a:ln>
          <a:effectLst/>
        </p:spPr>
        <p:txBody>
          <a:bodyPr wrap="none" lIns="0" tIns="0" rIns="0" bIns="0" anchor="ctr"/>
          <a:lstStyle/>
          <a:p>
            <a:pPr>
              <a:defRPr/>
            </a:pPr>
            <a:r>
              <a:rPr lang="en-US" dirty="0">
                <a:latin typeface="Verdana"/>
                <a:ea typeface="Verdana"/>
                <a:cs typeface="Verdana"/>
              </a:rPr>
              <a:t> </a:t>
            </a:r>
          </a:p>
        </p:txBody>
      </p:sp>
      <p:pic>
        <p:nvPicPr>
          <p:cNvPr id="3" name="Picture 3" descr="Pearson_Bound_White"/>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5" descr="mishkin8e_mechanicals_v1-1.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1"/>
            <a:ext cx="4826000" cy="6400800"/>
          </a:xfrm>
          <a:prstGeom prst="rect">
            <a:avLst/>
          </a:prstGeom>
        </p:spPr>
      </p:pic>
    </p:spTree>
    <p:extLst>
      <p:ext uri="{BB962C8B-B14F-4D97-AF65-F5344CB8AC3E}">
        <p14:creationId xmlns:p14="http://schemas.microsoft.com/office/powerpoint/2010/main" val="763141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4316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52944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10"/>
          </p:nvPr>
        </p:nvSpPr>
        <p:spPr>
          <a:xfrm>
            <a:off x="8118475" y="6353175"/>
            <a:ext cx="914400" cy="457200"/>
          </a:xfrm>
          <a:prstGeom prst="rect">
            <a:avLst/>
          </a:prstGeom>
        </p:spPr>
        <p:txBody>
          <a:bodyPr/>
          <a:lstStyle>
            <a:lvl1pPr>
              <a:defRPr/>
            </a:lvl1pPr>
          </a:lstStyle>
          <a:p>
            <a:r>
              <a:rPr lang="en-US" dirty="0" smtClean="0">
                <a:latin typeface="Verdana"/>
                <a:cs typeface="Verdana"/>
              </a:rPr>
              <a:t>1-</a:t>
            </a:r>
            <a:fld id="{FE9FA706-3265-1A4A-9368-31CCE01A69CB}" type="slidenum">
              <a:rPr lang="en-US" smtClean="0">
                <a:latin typeface="Verdana"/>
                <a:cs typeface="Verdana"/>
              </a:rPr>
              <a:pPr/>
              <a:t>‹#›</a:t>
            </a:fld>
            <a:r>
              <a:rPr lang="en-US" dirty="0" smtClean="0">
                <a:latin typeface="Verdana"/>
                <a:cs typeface="Verdana"/>
              </a:rPr>
              <a:t> </a:t>
            </a:r>
            <a:endParaRPr lang="en-US" dirty="0">
              <a:latin typeface="Verdana"/>
              <a:cs typeface="Verdana"/>
            </a:endParaRPr>
          </a:p>
        </p:txBody>
      </p:sp>
      <p:sp>
        <p:nvSpPr>
          <p:cNvPr id="4" name="Footer Placeholder 4"/>
          <p:cNvSpPr>
            <a:spLocks noGrp="1"/>
          </p:cNvSpPr>
          <p:nvPr>
            <p:ph type="ftr" sz="quarter" idx="11"/>
          </p:nvPr>
        </p:nvSpPr>
        <p:spPr>
          <a:xfrm>
            <a:off x="228600" y="6324600"/>
            <a:ext cx="5638800" cy="457200"/>
          </a:xfrm>
          <a:prstGeom prst="rect">
            <a:avLst/>
          </a:prstGeom>
        </p:spPr>
        <p:txBody>
          <a:bodyPr/>
          <a:lstStyle>
            <a:lvl1pPr>
              <a:defRPr>
                <a:latin typeface="Verdana"/>
                <a:cs typeface="Verdana"/>
              </a:defRPr>
            </a:lvl1pPr>
          </a:lstStyle>
          <a:p>
            <a:r>
              <a:rPr lang="en-US" dirty="0" smtClean="0"/>
              <a:t>© 2014 Pearson Prentice Hall. All rights reserved.</a:t>
            </a:r>
            <a:endParaRPr lang="en-US" dirty="0"/>
          </a:p>
        </p:txBody>
      </p:sp>
    </p:spTree>
    <p:extLst>
      <p:ext uri="{BB962C8B-B14F-4D97-AF65-F5344CB8AC3E}">
        <p14:creationId xmlns:p14="http://schemas.microsoft.com/office/powerpoint/2010/main" val="1382909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9887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74357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2887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0814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42699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9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74876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052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990600" y="0"/>
            <a:ext cx="7696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dirty="0"/>
          </a:p>
        </p:txBody>
      </p:sp>
      <p:sp>
        <p:nvSpPr>
          <p:cNvPr id="10" name="Rectangle 2"/>
          <p:cNvSpPr>
            <a:spLocks noChangeArrowheads="1"/>
          </p:cNvSpPr>
          <p:nvPr/>
        </p:nvSpPr>
        <p:spPr bwMode="gray">
          <a:xfrm>
            <a:off x="0" y="6400800"/>
            <a:ext cx="9144000" cy="457200"/>
          </a:xfrm>
          <a:prstGeom prst="rect">
            <a:avLst/>
          </a:prstGeom>
          <a:solidFill>
            <a:srgbClr val="006AB3"/>
          </a:solidFill>
          <a:ln w="9525">
            <a:noFill/>
            <a:miter lim="800000"/>
            <a:headEnd/>
            <a:tailEnd/>
          </a:ln>
          <a:effectLst/>
        </p:spPr>
        <p:txBody>
          <a:bodyPr wrap="none" lIns="0" tIns="0" rIns="0" bIns="0" anchor="ctr"/>
          <a:lstStyle/>
          <a:p>
            <a:pPr>
              <a:defRPr/>
            </a:pPr>
            <a:endParaRPr lang="en-US" dirty="0">
              <a:latin typeface="Verdana"/>
              <a:ea typeface="Verdana"/>
              <a:cs typeface="Verdana"/>
            </a:endParaRPr>
          </a:p>
        </p:txBody>
      </p:sp>
      <p:sp>
        <p:nvSpPr>
          <p:cNvPr id="11" name="Rectangle 6"/>
          <p:cNvSpPr>
            <a:spLocks noChangeArrowheads="1"/>
          </p:cNvSpPr>
          <p:nvPr/>
        </p:nvSpPr>
        <p:spPr bwMode="gray">
          <a:xfrm>
            <a:off x="392113" y="6553200"/>
            <a:ext cx="5399087" cy="179388"/>
          </a:xfrm>
          <a:prstGeom prst="rect">
            <a:avLst/>
          </a:prstGeom>
          <a:noFill/>
          <a:ln w="9525">
            <a:noFill/>
            <a:miter lim="800000"/>
            <a:headEnd/>
            <a:tailEnd/>
          </a:ln>
          <a:effectLst/>
        </p:spPr>
        <p:txBody>
          <a:bodyPr lIns="0" tIns="0" rIns="0" bIns="0"/>
          <a:lstStyle/>
          <a:p>
            <a:r>
              <a:rPr lang="en-US" sz="900">
                <a:solidFill>
                  <a:schemeClr val="bg1"/>
                </a:solidFill>
                <a:latin typeface="Verdana" charset="0"/>
                <a:cs typeface="Verdana" charset="0"/>
              </a:rPr>
              <a:t>Copyright ©2015 Pearson Education, Inc. All rights reserved.</a:t>
            </a:r>
            <a:endParaRPr lang="en-GB" sz="900">
              <a:solidFill>
                <a:schemeClr val="bg1"/>
              </a:solidFill>
              <a:latin typeface="Verdana" charset="0"/>
              <a:cs typeface="Verdana" charset="0"/>
            </a:endParaRPr>
          </a:p>
        </p:txBody>
      </p:sp>
      <p:sp>
        <p:nvSpPr>
          <p:cNvPr id="12" name="Rectangle 7"/>
          <p:cNvSpPr>
            <a:spLocks noChangeArrowheads="1"/>
          </p:cNvSpPr>
          <p:nvPr/>
        </p:nvSpPr>
        <p:spPr bwMode="gray">
          <a:xfrm>
            <a:off x="8382000" y="6553200"/>
            <a:ext cx="360363" cy="179388"/>
          </a:xfrm>
          <a:prstGeom prst="rect">
            <a:avLst/>
          </a:prstGeom>
          <a:noFill/>
          <a:ln w="9525">
            <a:noFill/>
            <a:miter lim="800000"/>
            <a:headEnd/>
            <a:tailEnd/>
          </a:ln>
          <a:effectLst/>
        </p:spPr>
        <p:txBody>
          <a:bodyPr lIns="0" tIns="0" rIns="0" bIns="0"/>
          <a:lstStyle/>
          <a:p>
            <a:pPr algn="r"/>
            <a:r>
              <a:rPr lang="en-GB" sz="900" dirty="0">
                <a:solidFill>
                  <a:schemeClr val="bg1"/>
                </a:solidFill>
                <a:latin typeface="Verdana" charset="0"/>
                <a:cs typeface="Verdana"/>
              </a:rPr>
              <a:t>1-</a:t>
            </a:r>
            <a:fld id="{FF8BF689-3DC5-EB49-BF53-724437020793}" type="slidenum">
              <a:rPr lang="en-GB" sz="900">
                <a:solidFill>
                  <a:schemeClr val="bg1"/>
                </a:solidFill>
                <a:latin typeface="Verdana" charset="0"/>
                <a:cs typeface="Verdana"/>
              </a:rPr>
              <a:pPr algn="r"/>
              <a:t>‹#›</a:t>
            </a:fld>
            <a:r>
              <a:rPr lang="en-GB" sz="900" dirty="0">
                <a:solidFill>
                  <a:schemeClr val="bg1"/>
                </a:solidFill>
                <a:latin typeface="Verdana" charset="0"/>
                <a:cs typeface="Verdana"/>
              </a:rPr>
              <a:t> </a:t>
            </a:r>
          </a:p>
        </p:txBody>
      </p:sp>
      <p:pic>
        <p:nvPicPr>
          <p:cNvPr id="5" name="Picture 4" descr="corner_mishkin8e_mechanicals_v1-1.jpg"/>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 y="0"/>
            <a:ext cx="839165" cy="1143000"/>
          </a:xfrm>
          <a:prstGeom prst="rect">
            <a:avLst/>
          </a:prstGeom>
        </p:spPr>
      </p:pic>
    </p:spTree>
  </p:cSld>
  <p:clrMap bg1="lt1" tx1="dk1" bg2="lt2" tx2="dk2" accent1="accent1" accent2="accent2" accent3="accent3" accent4="accent4" accent5="accent5" accent6="accent6" hlink="hlink" folHlink="folHlink"/>
  <p:sldLayoutIdLst>
    <p:sldLayoutId id="2147483796"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7" r:id="rId12"/>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4800600" y="1066800"/>
            <a:ext cx="4343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0" tIns="0" rIns="0" bIns="0" anchor="ctr"/>
          <a:lstStyle>
            <a:lvl1pPr>
              <a:defRPr sz="3800">
                <a:solidFill>
                  <a:schemeClr val="tx2"/>
                </a:solidFill>
                <a:latin typeface="Arial" charset="0"/>
                <a:ea typeface="ヒラギノ角ゴ Pro W3" charset="0"/>
                <a:cs typeface="ヒラギノ角ゴ Pro W3" charset="0"/>
              </a:defRPr>
            </a:lvl1pPr>
            <a:lvl2pPr marL="742950" indent="-285750">
              <a:defRPr sz="3800">
                <a:solidFill>
                  <a:schemeClr val="tx2"/>
                </a:solidFill>
                <a:latin typeface="Arial" charset="0"/>
                <a:ea typeface="ヒラギノ角ゴ Pro W3" charset="0"/>
                <a:cs typeface="ヒラギノ角ゴ Pro W3" charset="0"/>
              </a:defRPr>
            </a:lvl2pPr>
            <a:lvl3pPr marL="1143000" indent="-228600">
              <a:defRPr sz="3800">
                <a:solidFill>
                  <a:schemeClr val="tx2"/>
                </a:solidFill>
                <a:latin typeface="Arial" charset="0"/>
                <a:ea typeface="ヒラギノ角ゴ Pro W3" charset="0"/>
                <a:cs typeface="ヒラギノ角ゴ Pro W3" charset="0"/>
              </a:defRPr>
            </a:lvl3pPr>
            <a:lvl4pPr marL="1600200" indent="-228600">
              <a:defRPr sz="3800">
                <a:solidFill>
                  <a:schemeClr val="tx2"/>
                </a:solidFill>
                <a:latin typeface="Arial" charset="0"/>
                <a:ea typeface="ヒラギノ角ゴ Pro W3" charset="0"/>
                <a:cs typeface="ヒラギノ角ゴ Pro W3" charset="0"/>
              </a:defRPr>
            </a:lvl4pPr>
            <a:lvl5pPr marL="2057400" indent="-228600">
              <a:defRPr sz="3800">
                <a:solidFill>
                  <a:schemeClr val="tx2"/>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9pPr>
          </a:lstStyle>
          <a:p>
            <a:pPr algn="ctr" eaLnBrk="1" hangingPunct="1">
              <a:spcBef>
                <a:spcPct val="50000"/>
              </a:spcBef>
            </a:pPr>
            <a:r>
              <a:rPr lang="en-AU" sz="3200" b="1" dirty="0" smtClean="0">
                <a:solidFill>
                  <a:schemeClr val="tx1"/>
                </a:solidFill>
                <a:latin typeface="Verdana" charset="0"/>
                <a:cs typeface="Verdana" charset="0"/>
              </a:rPr>
              <a:t>Part 1</a:t>
            </a:r>
          </a:p>
          <a:p>
            <a:pPr algn="ctr" eaLnBrk="1" hangingPunct="1">
              <a:spcBef>
                <a:spcPct val="50000"/>
              </a:spcBef>
            </a:pPr>
            <a:r>
              <a:rPr lang="en-AU" sz="3200" b="1" dirty="0" smtClean="0">
                <a:solidFill>
                  <a:schemeClr val="tx1"/>
                </a:solidFill>
                <a:latin typeface="Verdana" charset="0"/>
                <a:cs typeface="Verdana" charset="0"/>
              </a:rPr>
              <a:t/>
            </a:r>
            <a:br>
              <a:rPr lang="en-AU" sz="3200" b="1" dirty="0" smtClean="0">
                <a:solidFill>
                  <a:schemeClr val="tx1"/>
                </a:solidFill>
                <a:latin typeface="Verdana" charset="0"/>
                <a:cs typeface="Verdana" charset="0"/>
              </a:rPr>
            </a:br>
            <a:r>
              <a:rPr lang="en-US" sz="3200" b="1" dirty="0" smtClean="0">
                <a:solidFill>
                  <a:schemeClr val="tx1"/>
                </a:solidFill>
                <a:latin typeface="Verdana" charset="0"/>
                <a:cs typeface="Verdana" charset="0"/>
              </a:rPr>
              <a:t>Introduction</a:t>
            </a:r>
            <a:endParaRPr lang="en-US" sz="3200" b="1" dirty="0">
              <a:solidFill>
                <a:schemeClr val="tx1"/>
              </a:solidFill>
              <a:latin typeface="Verdana" charset="0"/>
              <a:cs typeface="Verdan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Debt Markets &amp; Interest Rates</a:t>
            </a:r>
          </a:p>
        </p:txBody>
      </p:sp>
      <p:sp>
        <p:nvSpPr>
          <p:cNvPr id="17413"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Many types of market interest rates: mortgage rates, car loan rates, credit card rates, etc.</a:t>
            </a:r>
          </a:p>
          <a:p>
            <a:pPr eaLnBrk="1" hangingPunct="1"/>
            <a:r>
              <a:rPr lang="en-US" dirty="0">
                <a:latin typeface="Verdana"/>
                <a:ea typeface="ヒラギノ角ゴ Pro W3" charset="0"/>
                <a:cs typeface="ヒラギノ角ゴ Pro W3" charset="0"/>
              </a:rPr>
              <a:t>The level of these rates are important. For example, mortgage rates in the early part of 1983 exceeded 13%.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Debt Markets &amp; Interest Rates</a:t>
            </a:r>
          </a:p>
        </p:txBody>
      </p:sp>
      <p:sp>
        <p:nvSpPr>
          <p:cNvPr id="18437" name="Rectangle 3"/>
          <p:cNvSpPr>
            <a:spLocks noGrp="1" noChangeArrowheads="1"/>
          </p:cNvSpPr>
          <p:nvPr>
            <p:ph type="body" idx="1"/>
          </p:nvPr>
        </p:nvSpPr>
        <p:spPr/>
        <p:txBody>
          <a:bodyPr/>
          <a:lstStyle/>
          <a:p>
            <a:pPr eaLnBrk="1" hangingPunct="1">
              <a:lnSpc>
                <a:spcPct val="90000"/>
              </a:lnSpc>
            </a:pPr>
            <a:r>
              <a:rPr lang="en-US" sz="2600" dirty="0">
                <a:latin typeface="Verdana"/>
                <a:ea typeface="ヒラギノ角ゴ Pro W3" charset="0"/>
                <a:cs typeface="ヒラギノ角ゴ Pro W3" charset="0"/>
              </a:rPr>
              <a:t>Understanding the history of interest rates is beneficial.</a:t>
            </a:r>
          </a:p>
          <a:p>
            <a:pPr eaLnBrk="1" hangingPunct="1">
              <a:lnSpc>
                <a:spcPct val="90000"/>
              </a:lnSpc>
            </a:pPr>
            <a:r>
              <a:rPr lang="en-US" sz="2600" dirty="0">
                <a:latin typeface="Verdana"/>
                <a:ea typeface="ヒラギノ角ゴ Pro W3" charset="0"/>
                <a:cs typeface="ヒラギノ角ゴ Pro W3" charset="0"/>
              </a:rPr>
              <a:t>We will study these further in the book: types and characteristics of bonds; theories on how rates are determined.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Bond Market and Interest Rates</a:t>
            </a:r>
          </a:p>
        </p:txBody>
      </p:sp>
      <p:pic>
        <p:nvPicPr>
          <p:cNvPr id="2" name="Picture 1" descr="fig01_01.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1981200"/>
            <a:ext cx="8077200" cy="4012876"/>
          </a:xfrm>
          <a:prstGeom prst="rect">
            <a:avLst/>
          </a:prstGeom>
        </p:spPr>
      </p:pic>
      <p:sp>
        <p:nvSpPr>
          <p:cNvPr id="3" name="TextBox 2"/>
          <p:cNvSpPr txBox="1"/>
          <p:nvPr/>
        </p:nvSpPr>
        <p:spPr>
          <a:xfrm>
            <a:off x="1066800" y="1295400"/>
            <a:ext cx="7315200" cy="369332"/>
          </a:xfrm>
          <a:prstGeom prst="rect">
            <a:avLst/>
          </a:prstGeom>
          <a:noFill/>
        </p:spPr>
        <p:txBody>
          <a:bodyPr wrap="square" rtlCol="0">
            <a:spAutoFit/>
          </a:bodyPr>
          <a:lstStyle/>
          <a:p>
            <a:r>
              <a:rPr lang="en-US" b="1" dirty="0">
                <a:latin typeface="Verdana"/>
                <a:cs typeface="Verdana"/>
              </a:rPr>
              <a:t>Figure 1.1 </a:t>
            </a:r>
            <a:r>
              <a:rPr lang="en-US" dirty="0">
                <a:latin typeface="Verdana"/>
                <a:cs typeface="Verdana"/>
              </a:rPr>
              <a:t>Interest Rates on Selected Bonds, 1950–2013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Markets? </a:t>
            </a:r>
            <a:br>
              <a:rPr lang="en-US" dirty="0">
                <a:solidFill>
                  <a:schemeClr val="tx1"/>
                </a:solidFill>
                <a:latin typeface="Verdana"/>
                <a:ea typeface="ヒラギノ角ゴ Pro W3" charset="0"/>
                <a:cs typeface="ヒラギノ角ゴ Pro W3" charset="0"/>
              </a:rPr>
            </a:br>
            <a:r>
              <a:rPr lang="en-US" dirty="0">
                <a:solidFill>
                  <a:schemeClr val="tx1"/>
                </a:solidFill>
                <a:latin typeface="Verdana"/>
                <a:ea typeface="ヒラギノ角ゴ Pro W3" charset="0"/>
                <a:cs typeface="ヒラギノ角ゴ Pro W3" charset="0"/>
              </a:rPr>
              <a:t>Debt Markets &amp; Interest Rates</a:t>
            </a:r>
          </a:p>
        </p:txBody>
      </p:sp>
      <p:sp>
        <p:nvSpPr>
          <p:cNvPr id="20485"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For the moment, we will turn to other topics, but revisit these topics.</a:t>
            </a:r>
          </a:p>
          <a:p>
            <a:pPr eaLnBrk="1" hangingPunct="1"/>
            <a:r>
              <a:rPr lang="en-US" dirty="0">
                <a:latin typeface="Verdana"/>
                <a:ea typeface="ヒラギノ角ゴ Pro W3" charset="0"/>
                <a:cs typeface="ヒラギノ角ゴ Pro W3" charset="0"/>
              </a:rPr>
              <a:t>In chapters 2, 11, 12, and 14, we will examine the role of debt markets in the economy.</a:t>
            </a:r>
          </a:p>
          <a:p>
            <a:pPr eaLnBrk="1" hangingPunct="1"/>
            <a:r>
              <a:rPr lang="en-US" dirty="0">
                <a:latin typeface="Verdana"/>
                <a:ea typeface="ヒラギノ角ゴ Pro W3" charset="0"/>
                <a:cs typeface="ヒラギノ角ゴ Pro W3" charset="0"/>
              </a:rPr>
              <a:t>In chapters 3 through 5, we will examine the characteristics of interest rates.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The Stock Market</a:t>
            </a:r>
          </a:p>
        </p:txBody>
      </p:sp>
      <p:sp>
        <p:nvSpPr>
          <p:cNvPr id="21509" name="Rectangle 3"/>
          <p:cNvSpPr>
            <a:spLocks noGrp="1" noChangeArrowheads="1"/>
          </p:cNvSpPr>
          <p:nvPr>
            <p:ph idx="1"/>
          </p:nvPr>
        </p:nvSpPr>
        <p:spPr/>
        <p:txBody>
          <a:bodyPr/>
          <a:lstStyle/>
          <a:p>
            <a:pPr>
              <a:lnSpc>
                <a:spcPct val="90000"/>
              </a:lnSpc>
              <a:spcBef>
                <a:spcPts val="600"/>
              </a:spcBef>
              <a:defRPr/>
            </a:pPr>
            <a:r>
              <a:rPr lang="en-US" altLang="en-US" sz="2800" dirty="0" smtClean="0"/>
              <a:t>The stock market is the market where common stock (or just stock) are traded.</a:t>
            </a:r>
          </a:p>
          <a:p>
            <a:pPr>
              <a:lnSpc>
                <a:spcPct val="90000"/>
              </a:lnSpc>
              <a:spcBef>
                <a:spcPts val="600"/>
              </a:spcBef>
              <a:defRPr/>
            </a:pPr>
            <a:endParaRPr lang="en-US" altLang="en-US" sz="2800" dirty="0" smtClean="0"/>
          </a:p>
          <a:p>
            <a:pPr>
              <a:lnSpc>
                <a:spcPct val="90000"/>
              </a:lnSpc>
              <a:spcBef>
                <a:spcPts val="600"/>
              </a:spcBef>
              <a:defRPr/>
            </a:pPr>
            <a:r>
              <a:rPr lang="en-US" altLang="en-US" sz="2800" dirty="0" smtClean="0"/>
              <a:t>Companies initially sell stock (in the primary market) to raise money. After that, the stock is traded among investors.</a:t>
            </a:r>
          </a:p>
          <a:p>
            <a:pPr>
              <a:lnSpc>
                <a:spcPct val="90000"/>
              </a:lnSpc>
              <a:spcBef>
                <a:spcPts val="600"/>
              </a:spcBef>
              <a:defRPr/>
            </a:pPr>
            <a:endParaRPr lang="en-US" altLang="en-US" sz="2800" dirty="0" smtClean="0"/>
          </a:p>
          <a:p>
            <a:pPr>
              <a:lnSpc>
                <a:spcPct val="90000"/>
              </a:lnSpc>
              <a:spcBef>
                <a:spcPts val="600"/>
              </a:spcBef>
              <a:defRPr/>
            </a:pPr>
            <a:r>
              <a:rPr lang="en-US" altLang="en-US" sz="2800" dirty="0" smtClean="0"/>
              <a:t>The stock market receives the most attention from the media.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228600" y="1295400"/>
            <a:ext cx="2438400" cy="434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a:lstStyle>
          <a:p>
            <a:endParaRPr lang="en-US" sz="3800" dirty="0">
              <a:latin typeface="Verdana"/>
              <a:cs typeface="Verdana"/>
            </a:endParaRPr>
          </a:p>
        </p:txBody>
      </p:sp>
      <p:pic>
        <p:nvPicPr>
          <p:cNvPr id="6" name="Picture 5" descr="fig01_02.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352800" y="1219200"/>
            <a:ext cx="5592586" cy="5064040"/>
          </a:xfrm>
          <a:prstGeom prst="rect">
            <a:avLst/>
          </a:prstGeom>
        </p:spPr>
      </p:pic>
      <p:sp>
        <p:nvSpPr>
          <p:cNvPr id="7" name="Title 6"/>
          <p:cNvSpPr>
            <a:spLocks noGrp="1"/>
          </p:cNvSpPr>
          <p:nvPr>
            <p:ph type="title"/>
          </p:nvPr>
        </p:nvSpPr>
        <p:spPr/>
        <p:txBody>
          <a:bodyPr/>
          <a:lstStyle/>
          <a:p>
            <a:r>
              <a:rPr lang="en-US" dirty="0">
                <a:cs typeface="Verdana"/>
              </a:rPr>
              <a:t>Stock </a:t>
            </a:r>
            <a:r>
              <a:rPr lang="en-US" dirty="0" smtClean="0">
                <a:cs typeface="Verdana"/>
              </a:rPr>
              <a:t>Market</a:t>
            </a:r>
            <a:endParaRPr lang="en-US" dirty="0"/>
          </a:p>
        </p:txBody>
      </p:sp>
      <p:sp>
        <p:nvSpPr>
          <p:cNvPr id="8" name="Content Placeholder 7"/>
          <p:cNvSpPr>
            <a:spLocks noGrp="1"/>
          </p:cNvSpPr>
          <p:nvPr>
            <p:ph idx="1"/>
          </p:nvPr>
        </p:nvSpPr>
        <p:spPr>
          <a:xfrm>
            <a:off x="381000" y="1447800"/>
            <a:ext cx="2590800" cy="4572000"/>
          </a:xfrm>
        </p:spPr>
        <p:txBody>
          <a:bodyPr/>
          <a:lstStyle/>
          <a:p>
            <a:pPr marL="0" indent="0">
              <a:buNone/>
            </a:pPr>
            <a:r>
              <a:rPr lang="en-US" sz="1800" b="1" dirty="0"/>
              <a:t>Figure 1.2 </a:t>
            </a:r>
            <a:r>
              <a:rPr lang="en-US" sz="1800" dirty="0"/>
              <a:t>Stock Prices as Measured by the Dow Jones Industrial Average, 1950–2013</a:t>
            </a:r>
          </a:p>
        </p:txBody>
      </p:sp>
    </p:spTree>
    <p:extLst>
      <p:ext uri="{BB962C8B-B14F-4D97-AF65-F5344CB8AC3E}">
        <p14:creationId xmlns:p14="http://schemas.microsoft.com/office/powerpoint/2010/main" val="3443608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Markets? </a:t>
            </a:r>
            <a:br>
              <a:rPr lang="en-US" dirty="0">
                <a:solidFill>
                  <a:schemeClr val="tx1"/>
                </a:solidFill>
                <a:latin typeface="Verdana"/>
                <a:ea typeface="ヒラギノ角ゴ Pro W3" charset="0"/>
                <a:cs typeface="ヒラギノ角ゴ Pro W3" charset="0"/>
              </a:rPr>
            </a:br>
            <a:r>
              <a:rPr lang="en-US" dirty="0">
                <a:solidFill>
                  <a:schemeClr val="tx1"/>
                </a:solidFill>
                <a:latin typeface="Verdana"/>
                <a:ea typeface="ヒラギノ角ゴ Pro W3" charset="0"/>
                <a:cs typeface="ヒラギノ角ゴ Pro W3" charset="0"/>
              </a:rPr>
              <a:t>The Stock Market</a:t>
            </a:r>
          </a:p>
        </p:txBody>
      </p:sp>
      <p:sp>
        <p:nvSpPr>
          <p:cNvPr id="24581" name="Rectangle 3"/>
          <p:cNvSpPr>
            <a:spLocks noGrp="1" noChangeArrowheads="1"/>
          </p:cNvSpPr>
          <p:nvPr>
            <p:ph type="body" idx="1"/>
          </p:nvPr>
        </p:nvSpPr>
        <p:spPr/>
        <p:txBody>
          <a:bodyPr/>
          <a:lstStyle/>
          <a:p>
            <a:pPr marL="0" indent="0" eaLnBrk="1" hangingPunct="1">
              <a:buFont typeface="Wingdings" charset="0"/>
              <a:buNone/>
            </a:pPr>
            <a:r>
              <a:rPr lang="en-US" dirty="0">
                <a:latin typeface="Verdana"/>
                <a:ea typeface="ヒラギノ角ゴ Pro W3" charset="0"/>
                <a:cs typeface="ヒラギノ角ゴ Pro W3" charset="0"/>
              </a:rPr>
              <a:t>Companies, not just individuals, also watch the market. </a:t>
            </a:r>
          </a:p>
          <a:p>
            <a:pPr marL="338138" indent="-338138" eaLnBrk="1" hangingPunct="1"/>
            <a:r>
              <a:rPr lang="en-US" dirty="0">
                <a:latin typeface="Verdana"/>
                <a:ea typeface="ヒラギノ角ゴ Pro W3" charset="0"/>
                <a:cs typeface="ヒラギノ角ゴ Pro W3" charset="0"/>
              </a:rPr>
              <a:t>Often seeking additional funding</a:t>
            </a:r>
          </a:p>
          <a:p>
            <a:pPr marL="338138" indent="-338138" eaLnBrk="1" hangingPunct="1"/>
            <a:r>
              <a:rPr lang="en-US" dirty="0">
                <a:latin typeface="Verdana"/>
                <a:ea typeface="ヒラギノ角ゴ Pro W3" charset="0"/>
                <a:cs typeface="ヒラギノ角ゴ Pro W3" charset="0"/>
              </a:rPr>
              <a:t>The success of SEOs is dependent on the company’s stock</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The Stock Market</a:t>
            </a:r>
            <a:endParaRPr lang="en-US" dirty="0">
              <a:solidFill>
                <a:schemeClr val="tx1"/>
              </a:solidFill>
              <a:latin typeface="Verdana"/>
              <a:ea typeface="ヒラギノ角ゴ Pro W3" charset="0"/>
              <a:cs typeface="ヒラギノ角ゴ Pro W3" charset="0"/>
            </a:endParaRPr>
          </a:p>
        </p:txBody>
      </p:sp>
      <p:sp>
        <p:nvSpPr>
          <p:cNvPr id="24581"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In </a:t>
            </a:r>
            <a:r>
              <a:rPr lang="en-US" dirty="0" smtClean="0">
                <a:latin typeface="Verdana"/>
                <a:ea typeface="ヒラギノ角ゴ Pro W3" charset="0"/>
                <a:cs typeface="ヒラギノ角ゴ Pro W3" charset="0"/>
              </a:rPr>
              <a:t>chapter </a:t>
            </a:r>
            <a:r>
              <a:rPr lang="en-US" dirty="0">
                <a:latin typeface="Verdana"/>
                <a:ea typeface="ヒラギノ角ゴ Pro W3" charset="0"/>
                <a:cs typeface="ヒラギノ角ゴ Pro W3" charset="0"/>
              </a:rPr>
              <a:t>2, we will examine the role of the stock market in the financial system.</a:t>
            </a:r>
          </a:p>
          <a:p>
            <a:pPr eaLnBrk="1" hangingPunct="1"/>
            <a:r>
              <a:rPr lang="en-US" dirty="0">
                <a:latin typeface="Verdana"/>
                <a:ea typeface="ヒラギノ角ゴ Pro W3" charset="0"/>
                <a:cs typeface="ヒラギノ角ゴ Pro W3" charset="0"/>
              </a:rPr>
              <a:t>In chapters 6 and 13, we will further look at how stock prices behave to information in the marketplace.</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The Foreign Exchange Market</a:t>
            </a:r>
          </a:p>
        </p:txBody>
      </p:sp>
      <p:sp>
        <p:nvSpPr>
          <p:cNvPr id="25605"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The foreign exchange market is where international currencies trade and exchange rates are set.</a:t>
            </a:r>
          </a:p>
          <a:p>
            <a:pPr eaLnBrk="1" hangingPunct="1"/>
            <a:r>
              <a:rPr lang="en-US" dirty="0">
                <a:latin typeface="Verdana"/>
                <a:ea typeface="ヒラギノ角ゴ Pro W3" charset="0"/>
                <a:cs typeface="ヒラギノ角ゴ Pro W3" charset="0"/>
              </a:rPr>
              <a:t>Although most people know little about this market, it has a </a:t>
            </a:r>
            <a:r>
              <a:rPr lang="en-US" b="1" i="1" dirty="0">
                <a:latin typeface="Verdana"/>
                <a:ea typeface="ヒラギノ角ゴ Pro W3" charset="0"/>
                <a:cs typeface="ヒラギノ角ゴ Pro W3" charset="0"/>
              </a:rPr>
              <a:t>daily</a:t>
            </a:r>
            <a:r>
              <a:rPr lang="en-US" dirty="0">
                <a:latin typeface="Verdana"/>
                <a:ea typeface="ヒラギノ角ゴ Pro W3" charset="0"/>
                <a:cs typeface="ヒラギノ角ゴ Pro W3" charset="0"/>
              </a:rPr>
              <a:t> volume nearing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$3 trillion!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Foreign Exchange Market</a:t>
            </a:r>
          </a:p>
        </p:txBody>
      </p:sp>
      <p:pic>
        <p:nvPicPr>
          <p:cNvPr id="2" name="Picture 1" descr="fig01_03.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2057400"/>
            <a:ext cx="8458200" cy="3543155"/>
          </a:xfrm>
          <a:prstGeom prst="rect">
            <a:avLst/>
          </a:prstGeom>
        </p:spPr>
      </p:pic>
      <p:sp>
        <p:nvSpPr>
          <p:cNvPr id="3" name="TextBox 2"/>
          <p:cNvSpPr txBox="1"/>
          <p:nvPr/>
        </p:nvSpPr>
        <p:spPr>
          <a:xfrm>
            <a:off x="914400" y="1371600"/>
            <a:ext cx="7518400" cy="369332"/>
          </a:xfrm>
          <a:prstGeom prst="rect">
            <a:avLst/>
          </a:prstGeom>
          <a:noFill/>
        </p:spPr>
        <p:txBody>
          <a:bodyPr wrap="square" rtlCol="0">
            <a:spAutoFit/>
          </a:bodyPr>
          <a:lstStyle/>
          <a:p>
            <a:r>
              <a:rPr lang="en-US" b="1" dirty="0">
                <a:latin typeface="+mj-lt"/>
              </a:rPr>
              <a:t>Figure 1.3 </a:t>
            </a:r>
            <a:r>
              <a:rPr lang="en-US" dirty="0">
                <a:latin typeface="+mj-lt"/>
              </a:rPr>
              <a:t>Exchange Rate of the U.S. Dollar, 1970–2013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bwMode="auto">
          <a:xfrm>
            <a:off x="4800600" y="914400"/>
            <a:ext cx="4343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a:lstStyle>
          <a:p>
            <a:pPr algn="ctr">
              <a:spcBef>
                <a:spcPct val="50000"/>
              </a:spcBef>
              <a:defRPr/>
            </a:pPr>
            <a:r>
              <a:rPr lang="en-AU" dirty="0" smtClean="0">
                <a:latin typeface="Verdana" charset="0"/>
                <a:ea typeface="ヒラギノ角ゴ Pro W3" charset="0"/>
                <a:cs typeface="ヒラギノ角ゴ Pro W3" charset="0"/>
              </a:rPr>
              <a:t>Chapter 1</a:t>
            </a:r>
            <a:br>
              <a:rPr lang="en-AU" dirty="0" smtClean="0">
                <a:latin typeface="Verdana" charset="0"/>
                <a:ea typeface="ヒラギノ角ゴ Pro W3" charset="0"/>
                <a:cs typeface="ヒラギノ角ゴ Pro W3" charset="0"/>
              </a:rPr>
            </a:br>
            <a:r>
              <a:rPr lang="en-AU" dirty="0" smtClean="0">
                <a:latin typeface="Verdana" charset="0"/>
                <a:ea typeface="ヒラギノ角ゴ Pro W3" charset="0"/>
                <a:cs typeface="ヒラギノ角ゴ Pro W3" charset="0"/>
              </a:rPr>
              <a:t/>
            </a:r>
            <a:br>
              <a:rPr lang="en-AU" dirty="0" smtClean="0">
                <a:latin typeface="Verdana" charset="0"/>
                <a:ea typeface="ヒラギノ角ゴ Pro W3" charset="0"/>
                <a:cs typeface="ヒラギノ角ゴ Pro W3" charset="0"/>
              </a:rPr>
            </a:br>
            <a:r>
              <a:rPr lang="en-US" altLang="en-US" smtClean="0"/>
              <a:t>Why Study Financial Markets and Institutions?</a:t>
            </a:r>
            <a:endParaRPr lang="en-US" altLang="en-US" dirty="0"/>
          </a:p>
        </p:txBody>
      </p:sp>
    </p:spTree>
    <p:extLst>
      <p:ext uri="{BB962C8B-B14F-4D97-AF65-F5344CB8AC3E}">
        <p14:creationId xmlns:p14="http://schemas.microsoft.com/office/powerpoint/2010/main" val="1162320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The Foreign Exchange Market</a:t>
            </a:r>
          </a:p>
        </p:txBody>
      </p:sp>
      <p:sp>
        <p:nvSpPr>
          <p:cNvPr id="27653" name="Rectangle 3"/>
          <p:cNvSpPr>
            <a:spLocks noGrp="1" noChangeArrowheads="1"/>
          </p:cNvSpPr>
          <p:nvPr>
            <p:ph type="body" idx="1"/>
          </p:nvPr>
        </p:nvSpPr>
        <p:spPr/>
        <p:txBody>
          <a:bodyPr/>
          <a:lstStyle/>
          <a:p>
            <a:pPr>
              <a:spcBef>
                <a:spcPts val="900"/>
              </a:spcBef>
              <a:defRPr/>
            </a:pPr>
            <a:r>
              <a:rPr lang="en-US" altLang="en-US" dirty="0" smtClean="0"/>
              <a:t>These fluctuations matter!</a:t>
            </a:r>
          </a:p>
          <a:p>
            <a:pPr lvl="1" eaLnBrk="1" hangingPunct="1">
              <a:lnSpc>
                <a:spcPts val="2400"/>
              </a:lnSpc>
              <a:buFont typeface="Arial" charset="0"/>
              <a:buChar char="─"/>
              <a:defRPr/>
            </a:pPr>
            <a:r>
              <a:rPr lang="en-US" altLang="en-US" dirty="0" smtClean="0"/>
              <a:t>In recent years, consumers have found that vacationing in Europe is expensive, due to a weakening dollar relative to the Euro.</a:t>
            </a:r>
          </a:p>
          <a:p>
            <a:pPr marL="346075" lvl="1" indent="0" eaLnBrk="1" hangingPunct="1">
              <a:lnSpc>
                <a:spcPts val="2400"/>
              </a:lnSpc>
              <a:buFont typeface="Arial" pitchFamily="34" charset="0"/>
              <a:buNone/>
              <a:defRPr/>
            </a:pPr>
            <a:endParaRPr lang="en-US" altLang="en-US" dirty="0" smtClean="0"/>
          </a:p>
          <a:p>
            <a:pPr lvl="1" eaLnBrk="1" hangingPunct="1">
              <a:lnSpc>
                <a:spcPts val="2400"/>
              </a:lnSpc>
              <a:buFont typeface="Arial" charset="0"/>
              <a:buChar char="─"/>
              <a:defRPr/>
            </a:pPr>
            <a:r>
              <a:rPr lang="en-US" altLang="en-US" dirty="0" smtClean="0"/>
              <a:t>When the dollar strengthens, foreign purchase of domestic goods falls.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Markets? </a:t>
            </a:r>
            <a:br>
              <a:rPr lang="en-US" dirty="0">
                <a:solidFill>
                  <a:schemeClr val="tx1"/>
                </a:solidFill>
                <a:latin typeface="Verdana"/>
                <a:ea typeface="ヒラギノ角ゴ Pro W3" charset="0"/>
                <a:cs typeface="ヒラギノ角ゴ Pro W3" charset="0"/>
              </a:rPr>
            </a:br>
            <a:r>
              <a:rPr lang="en-US" dirty="0">
                <a:solidFill>
                  <a:schemeClr val="tx1"/>
                </a:solidFill>
                <a:latin typeface="Verdana"/>
                <a:ea typeface="ヒラギノ角ゴ Pro W3" charset="0"/>
                <a:cs typeface="ヒラギノ角ゴ Pro W3" charset="0"/>
              </a:rPr>
              <a:t>The Foreign Exchange Market</a:t>
            </a:r>
          </a:p>
        </p:txBody>
      </p:sp>
      <p:sp>
        <p:nvSpPr>
          <p:cNvPr id="28677" name="Rectangle 3"/>
          <p:cNvSpPr>
            <a:spLocks noGrp="1" noChangeArrowheads="1"/>
          </p:cNvSpPr>
          <p:nvPr>
            <p:ph type="body" idx="1"/>
          </p:nvPr>
        </p:nvSpPr>
        <p:spPr/>
        <p:txBody>
          <a:bodyPr/>
          <a:lstStyle/>
          <a:p>
            <a:pPr marL="0" indent="0" eaLnBrk="1" hangingPunct="1">
              <a:buFont typeface="Wingdings" charset="0"/>
              <a:buNone/>
            </a:pPr>
            <a:r>
              <a:rPr lang="en-US" dirty="0">
                <a:latin typeface="Verdana"/>
                <a:ea typeface="ヒラギノ角ゴ Pro W3" charset="0"/>
                <a:cs typeface="ヒラギノ角ゴ Pro W3" charset="0"/>
              </a:rPr>
              <a:t>In chapter 15, we will examine how exchange rates are determined in both the short- and long-run.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Institutions?</a:t>
            </a:r>
          </a:p>
        </p:txBody>
      </p:sp>
      <p:sp>
        <p:nvSpPr>
          <p:cNvPr id="1006595" name="Rectangle 3"/>
          <p:cNvSpPr>
            <a:spLocks noGrp="1" noChangeArrowheads="1"/>
          </p:cNvSpPr>
          <p:nvPr>
            <p:ph idx="1"/>
          </p:nvPr>
        </p:nvSpPr>
        <p:spPr/>
        <p:txBody>
          <a:bodyPr/>
          <a:lstStyle/>
          <a:p>
            <a:pPr marL="0" indent="0" eaLnBrk="1" hangingPunct="1">
              <a:lnSpc>
                <a:spcPct val="90000"/>
              </a:lnSpc>
              <a:buFont typeface="Wingdings" charset="0"/>
              <a:buNone/>
            </a:pPr>
            <a:r>
              <a:rPr lang="en-US" sz="2400" dirty="0">
                <a:latin typeface="Verdana"/>
                <a:ea typeface="ヒラギノ角ゴ Pro W3" charset="0"/>
                <a:cs typeface="ヒラギノ角ゴ Pro W3" charset="0"/>
              </a:rPr>
              <a:t>We will also spend considerable time discussing financial institutions - the corporations, organizations, and networks that operate the so-called </a:t>
            </a:r>
            <a:r>
              <a:rPr lang="ja-JP" altLang="en-US" sz="2400" dirty="0">
                <a:latin typeface="Verdana"/>
                <a:ea typeface="ヒラギノ角ゴ Pro W3" charset="0"/>
                <a:cs typeface="ヒラギノ角ゴ Pro W3" charset="0"/>
              </a:rPr>
              <a:t>“</a:t>
            </a:r>
            <a:r>
              <a:rPr lang="en-US" sz="2400" dirty="0">
                <a:latin typeface="Verdana"/>
                <a:ea typeface="ヒラギノ角ゴ Pro W3" charset="0"/>
                <a:cs typeface="ヒラギノ角ゴ Pro W3" charset="0"/>
              </a:rPr>
              <a:t>marketplaces.</a:t>
            </a:r>
            <a:r>
              <a:rPr lang="ja-JP" altLang="en-US" sz="2400" dirty="0">
                <a:latin typeface="Verdana"/>
                <a:ea typeface="ヒラギノ角ゴ Pro W3" charset="0"/>
                <a:cs typeface="ヒラギノ角ゴ Pro W3" charset="0"/>
              </a:rPr>
              <a:t>”</a:t>
            </a:r>
            <a:r>
              <a:rPr lang="en-US" sz="2400" dirty="0">
                <a:latin typeface="Verdana"/>
                <a:ea typeface="ヒラギノ角ゴ Pro W3" charset="0"/>
                <a:cs typeface="ヒラギノ角ゴ Pro W3" charset="0"/>
              </a:rPr>
              <a:t> We will look at:</a:t>
            </a:r>
          </a:p>
          <a:p>
            <a:pPr marL="457200" indent="-457200" eaLnBrk="1" hangingPunct="1">
              <a:lnSpc>
                <a:spcPct val="90000"/>
              </a:lnSpc>
              <a:buFont typeface="Arial" charset="0"/>
              <a:buAutoNum type="arabicPeriod"/>
            </a:pPr>
            <a:r>
              <a:rPr lang="en-US" sz="2800" dirty="0">
                <a:latin typeface="Verdana"/>
                <a:ea typeface="ヒラギノ角ゴ Pro W3" charset="0"/>
                <a:cs typeface="ヒラギノ角ゴ Pro W3" charset="0"/>
              </a:rPr>
              <a:t>Structure of the Financial System</a:t>
            </a:r>
          </a:p>
          <a:p>
            <a:pPr marL="914400" lvl="1" indent="-393700" eaLnBrk="1" hangingPunct="1">
              <a:lnSpc>
                <a:spcPct val="90000"/>
              </a:lnSpc>
              <a:buFont typeface="Arial" charset="0"/>
              <a:buChar char="─"/>
            </a:pPr>
            <a:r>
              <a:rPr lang="en-US" sz="2400" dirty="0">
                <a:latin typeface="Verdana"/>
                <a:ea typeface="ヒラギノ角ゴ Pro W3" charset="0"/>
                <a:cs typeface="ヒラギノ角ゴ Pro W3" charset="0"/>
              </a:rPr>
              <a:t>Helps funds move from savers to investors</a:t>
            </a:r>
          </a:p>
          <a:p>
            <a:pPr marL="457200" indent="-457200" eaLnBrk="1" hangingPunct="1">
              <a:lnSpc>
                <a:spcPct val="90000"/>
              </a:lnSpc>
              <a:buFont typeface="Arial" charset="0"/>
              <a:buAutoNum type="arabicPeriod"/>
            </a:pPr>
            <a:r>
              <a:rPr lang="en-US" sz="2800" dirty="0">
                <a:latin typeface="Verdana"/>
                <a:ea typeface="ヒラギノ角ゴ Pro W3" charset="0"/>
                <a:cs typeface="ヒラギノ角ゴ Pro W3" charset="0"/>
              </a:rPr>
              <a:t>Financial Crises</a:t>
            </a:r>
          </a:p>
          <a:p>
            <a:pPr marL="914400" lvl="1" indent="-393700" eaLnBrk="1" hangingPunct="1">
              <a:lnSpc>
                <a:spcPct val="90000"/>
              </a:lnSpc>
              <a:buFont typeface="Arial" charset="0"/>
              <a:buChar char="─"/>
            </a:pPr>
            <a:r>
              <a:rPr lang="en-US" sz="2400" dirty="0">
                <a:latin typeface="Verdana"/>
                <a:ea typeface="ヒラギノ角ゴ Pro W3" charset="0"/>
                <a:cs typeface="ヒラギノ角ゴ Pro W3" charset="0"/>
              </a:rPr>
              <a:t>The </a:t>
            </a:r>
            <a:r>
              <a:rPr lang="ja-JP" altLang="en-US" sz="2400" dirty="0">
                <a:latin typeface="Verdana"/>
                <a:ea typeface="ヒラギノ角ゴ Pro W3" charset="0"/>
                <a:cs typeface="ヒラギノ角ゴ Pro W3" charset="0"/>
              </a:rPr>
              <a:t>“</a:t>
            </a:r>
            <a:r>
              <a:rPr lang="en-US" sz="2400" dirty="0">
                <a:latin typeface="Verdana"/>
                <a:ea typeface="ヒラギノ角ゴ Pro W3" charset="0"/>
                <a:cs typeface="ヒラギノ角ゴ Pro W3" charset="0"/>
              </a:rPr>
              <a:t>Great Recession</a:t>
            </a:r>
            <a:r>
              <a:rPr lang="ja-JP" altLang="en-US" sz="2400" dirty="0">
                <a:latin typeface="Verdana"/>
                <a:ea typeface="ヒラギノ角ゴ Pro W3" charset="0"/>
                <a:cs typeface="ヒラギノ角ゴ Pro W3" charset="0"/>
              </a:rPr>
              <a:t>”</a:t>
            </a:r>
            <a:r>
              <a:rPr lang="en-US" sz="2400" dirty="0">
                <a:latin typeface="Verdana"/>
                <a:ea typeface="ヒラギノ角ゴ Pro W3" charset="0"/>
                <a:cs typeface="ヒラギノ角ゴ Pro W3" charset="0"/>
              </a:rPr>
              <a:t> of 2007–2009 was the worst financial crisis since the Great Depression. Why did it happen?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Institutions?</a:t>
            </a:r>
          </a:p>
        </p:txBody>
      </p:sp>
      <p:sp>
        <p:nvSpPr>
          <p:cNvPr id="1007619" name="Rectangle 3"/>
          <p:cNvSpPr>
            <a:spLocks noGrp="1" noChangeArrowheads="1"/>
          </p:cNvSpPr>
          <p:nvPr>
            <p:ph type="body" idx="1"/>
          </p:nvPr>
        </p:nvSpPr>
        <p:spPr/>
        <p:txBody>
          <a:bodyPr/>
          <a:lstStyle/>
          <a:p>
            <a:pPr marL="457200" indent="-457200" eaLnBrk="1" hangingPunct="1">
              <a:lnSpc>
                <a:spcPct val="90000"/>
              </a:lnSpc>
              <a:buFont typeface="+mj-lt"/>
              <a:buAutoNum type="arabicPeriod" startAt="3"/>
              <a:defRPr/>
            </a:pPr>
            <a:r>
              <a:rPr lang="en-US" sz="2800" dirty="0">
                <a:cs typeface="+mn-cs"/>
              </a:rPr>
              <a:t>Central Banks and the Conduit of Monetary Policy</a:t>
            </a:r>
          </a:p>
          <a:p>
            <a:pPr marL="914400" lvl="1" eaLnBrk="1" hangingPunct="1">
              <a:lnSpc>
                <a:spcPct val="90000"/>
              </a:lnSpc>
              <a:defRPr/>
            </a:pPr>
            <a:r>
              <a:rPr lang="en-US" sz="2400" dirty="0"/>
              <a:t>The role of the Fed, and foreign counterparts, in the management of interest rates and the money supply</a:t>
            </a:r>
          </a:p>
          <a:p>
            <a:pPr marL="457200" indent="-457200" eaLnBrk="1" hangingPunct="1">
              <a:lnSpc>
                <a:spcPct val="90000"/>
              </a:lnSpc>
              <a:buFont typeface="+mj-lt"/>
              <a:buAutoNum type="arabicPeriod" startAt="3"/>
              <a:defRPr/>
            </a:pPr>
            <a:r>
              <a:rPr lang="en-US" sz="2800" dirty="0">
                <a:cs typeface="+mn-cs"/>
              </a:rPr>
              <a:t>The International Financial System</a:t>
            </a:r>
          </a:p>
          <a:p>
            <a:pPr marL="977900" lvl="1" eaLnBrk="1" hangingPunct="1">
              <a:lnSpc>
                <a:spcPct val="90000"/>
              </a:lnSpc>
              <a:defRPr/>
            </a:pPr>
            <a:r>
              <a:rPr lang="en-US" sz="2400" dirty="0"/>
              <a:t>Capital flows between countries impacts domestic economies</a:t>
            </a:r>
          </a:p>
          <a:p>
            <a:pPr marL="977900" lvl="1" eaLnBrk="1" hangingPunct="1">
              <a:lnSpc>
                <a:spcPct val="90000"/>
              </a:lnSpc>
              <a:defRPr/>
            </a:pPr>
            <a:r>
              <a:rPr lang="en-US" sz="2400" dirty="0"/>
              <a:t>Need to understand exchange rates, capital controls, and the role of agencies such as the IMF</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Institutions?</a:t>
            </a:r>
          </a:p>
        </p:txBody>
      </p:sp>
      <p:sp>
        <p:nvSpPr>
          <p:cNvPr id="31749" name="Rectangle 3"/>
          <p:cNvSpPr>
            <a:spLocks noGrp="1" noChangeArrowheads="1"/>
          </p:cNvSpPr>
          <p:nvPr>
            <p:ph type="body" idx="1"/>
          </p:nvPr>
        </p:nvSpPr>
        <p:spPr/>
        <p:txBody>
          <a:bodyPr/>
          <a:lstStyle/>
          <a:p>
            <a:pPr marL="514350" indent="-514350" eaLnBrk="1" hangingPunct="1">
              <a:lnSpc>
                <a:spcPct val="90000"/>
              </a:lnSpc>
              <a:buFont typeface="Arial" charset="0"/>
              <a:buAutoNum type="arabicPeriod" startAt="5"/>
            </a:pPr>
            <a:r>
              <a:rPr lang="en-US" sz="2800" dirty="0">
                <a:latin typeface="Verdana"/>
                <a:ea typeface="ヒラギノ角ゴ Pro W3" charset="0"/>
                <a:cs typeface="ヒラギノ角ゴ Pro W3" charset="0"/>
              </a:rPr>
              <a:t>Banks and Other Financial Institutions</a:t>
            </a:r>
          </a:p>
          <a:p>
            <a:pPr marL="1025525" lvl="1" eaLnBrk="1" hangingPunct="1">
              <a:lnSpc>
                <a:spcPct val="90000"/>
              </a:lnSpc>
              <a:buFont typeface="Arial" charset="0"/>
              <a:buChar char="─"/>
            </a:pPr>
            <a:r>
              <a:rPr lang="en-US" sz="2400" dirty="0">
                <a:latin typeface="Verdana"/>
                <a:ea typeface="ヒラギノ角ゴ Pro W3" charset="0"/>
                <a:cs typeface="ヒラギノ角ゴ Pro W3" charset="0"/>
              </a:rPr>
              <a:t>Includes the role of insurance companies, mutual funds, pension funds, etc.</a:t>
            </a:r>
          </a:p>
          <a:p>
            <a:pPr marL="514350" indent="-514350" eaLnBrk="1" hangingPunct="1">
              <a:lnSpc>
                <a:spcPct val="90000"/>
              </a:lnSpc>
              <a:buFont typeface="Arial" charset="0"/>
              <a:buAutoNum type="arabicPeriod" startAt="5"/>
            </a:pPr>
            <a:r>
              <a:rPr lang="en-US" sz="2800" dirty="0">
                <a:latin typeface="Verdana"/>
                <a:ea typeface="ヒラギノ角ゴ Pro W3" charset="0"/>
                <a:cs typeface="ヒラギノ角ゴ Pro W3" charset="0"/>
              </a:rPr>
              <a:t>Financial Innovation</a:t>
            </a:r>
          </a:p>
          <a:p>
            <a:pPr marL="1025525" lvl="1" eaLnBrk="1" hangingPunct="1">
              <a:lnSpc>
                <a:spcPct val="90000"/>
              </a:lnSpc>
              <a:buFont typeface="Arial" charset="0"/>
              <a:buChar char="─"/>
            </a:pPr>
            <a:r>
              <a:rPr lang="en-US" sz="2400" dirty="0">
                <a:latin typeface="Verdana"/>
                <a:ea typeface="ヒラギノ角ゴ Pro W3" charset="0"/>
                <a:cs typeface="ヒラギノ角ゴ Pro W3" charset="0"/>
              </a:rPr>
              <a:t>Focusing on improvements in technology and the impact on financial product delivery</a:t>
            </a:r>
          </a:p>
          <a:p>
            <a:pPr marL="514350" indent="-514350" eaLnBrk="1" hangingPunct="1">
              <a:lnSpc>
                <a:spcPct val="90000"/>
              </a:lnSpc>
              <a:buFont typeface="Arial" charset="0"/>
              <a:buAutoNum type="arabicPeriod" startAt="5"/>
            </a:pPr>
            <a:r>
              <a:rPr lang="en-US" sz="2800" dirty="0">
                <a:latin typeface="Verdana"/>
                <a:ea typeface="ヒラギノ角ゴ Pro W3" charset="0"/>
                <a:cs typeface="ヒラギノ角ゴ Pro W3" charset="0"/>
              </a:rPr>
              <a:t>Managing Risk in Financial Institutions</a:t>
            </a:r>
          </a:p>
          <a:p>
            <a:pPr marL="1025525" lvl="1" eaLnBrk="1" hangingPunct="1">
              <a:lnSpc>
                <a:spcPct val="90000"/>
              </a:lnSpc>
              <a:buFont typeface="Arial" charset="0"/>
              <a:buChar char="─"/>
            </a:pPr>
            <a:r>
              <a:rPr lang="en-US" sz="2400" dirty="0">
                <a:latin typeface="Verdana"/>
                <a:ea typeface="ヒラギノ角ゴ Pro W3" charset="0"/>
                <a:cs typeface="ヒラギノ角ゴ Pro W3" charset="0"/>
              </a:rPr>
              <a:t>Focusing on risk management in the </a:t>
            </a:r>
            <a:br>
              <a:rPr lang="en-US" sz="2400" dirty="0">
                <a:latin typeface="Verdana"/>
                <a:ea typeface="ヒラギノ角ゴ Pro W3" charset="0"/>
                <a:cs typeface="ヒラギノ角ゴ Pro W3" charset="0"/>
              </a:rPr>
            </a:br>
            <a:r>
              <a:rPr lang="en-US" sz="2400" dirty="0">
                <a:latin typeface="Verdana"/>
                <a:ea typeface="ヒラギノ角ゴ Pro W3" charset="0"/>
                <a:cs typeface="ヒラギノ角ゴ Pro W3" charset="0"/>
              </a:rPr>
              <a:t>financial institution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Applied Managerial Perspective</a:t>
            </a:r>
          </a:p>
        </p:txBody>
      </p:sp>
      <p:sp>
        <p:nvSpPr>
          <p:cNvPr id="32773"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Financial institutions are among the largest employers in the U.S. and often pay high salaries.</a:t>
            </a:r>
          </a:p>
          <a:p>
            <a:pPr eaLnBrk="1" hangingPunct="1"/>
            <a:r>
              <a:rPr lang="en-US" dirty="0">
                <a:latin typeface="Verdana"/>
                <a:ea typeface="ヒラギノ角ゴ Pro W3" charset="0"/>
                <a:cs typeface="ヒラギノ角ゴ Pro W3" charset="0"/>
              </a:rPr>
              <a:t>Knowing how financial institutions are managed may help you better deal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with them.</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How We Study Financial Markets and Institutions</a:t>
            </a:r>
          </a:p>
        </p:txBody>
      </p:sp>
      <p:sp>
        <p:nvSpPr>
          <p:cNvPr id="1010691" name="Rectangle 3"/>
          <p:cNvSpPr>
            <a:spLocks noGrp="1" noChangeArrowheads="1"/>
          </p:cNvSpPr>
          <p:nvPr>
            <p:ph type="body" idx="1"/>
          </p:nvPr>
        </p:nvSpPr>
        <p:spPr/>
        <p:txBody>
          <a:bodyPr/>
          <a:lstStyle/>
          <a:p>
            <a:pPr marL="0" indent="0" eaLnBrk="1" hangingPunct="1">
              <a:buFont typeface="Wingdings" charset="0"/>
              <a:buNone/>
            </a:pPr>
            <a:r>
              <a:rPr lang="en-US" dirty="0">
                <a:latin typeface="Verdana"/>
                <a:ea typeface="ヒラギノ角ゴ Pro W3" charset="0"/>
                <a:cs typeface="ヒラギノ角ゴ Pro W3" charset="0"/>
              </a:rPr>
              <a:t>Basic Analytic Framework</a:t>
            </a:r>
          </a:p>
          <a:p>
            <a:pPr marL="508000" indent="-508000" eaLnBrk="1" hangingPunct="1">
              <a:buFont typeface="Arial" charset="0"/>
              <a:buAutoNum type="arabicPeriod"/>
            </a:pPr>
            <a:r>
              <a:rPr lang="en-US" dirty="0">
                <a:latin typeface="Verdana"/>
                <a:ea typeface="ヒラギノ角ゴ Pro W3" charset="0"/>
                <a:cs typeface="ヒラギノ角ゴ Pro W3" charset="0"/>
              </a:rPr>
              <a:t>Simplified models are constructed, explained, and then manipulated to illustrate various phenomena.</a:t>
            </a:r>
          </a:p>
          <a:p>
            <a:pPr marL="508000" indent="-508000" eaLnBrk="1" hangingPunct="1">
              <a:buFont typeface="Arial" charset="0"/>
              <a:buAutoNum type="arabicPeriod"/>
            </a:pPr>
            <a:r>
              <a:rPr lang="ja-JP" altLang="en-US" dirty="0">
                <a:latin typeface="Verdana"/>
                <a:ea typeface="ヒラギノ角ゴ Pro W3" charset="0"/>
                <a:cs typeface="ヒラギノ角ゴ Pro W3" charset="0"/>
              </a:rPr>
              <a:t>“</a:t>
            </a:r>
            <a:r>
              <a:rPr lang="en-US" dirty="0">
                <a:latin typeface="Verdana"/>
                <a:ea typeface="ヒラギノ角ゴ Pro W3" charset="0"/>
                <a:cs typeface="ヒラギノ角ゴ Pro W3" charset="0"/>
              </a:rPr>
              <a:t>Practicing Manager</a:t>
            </a:r>
            <a:r>
              <a:rPr lang="ja-JP" altLang="en-US" dirty="0">
                <a:latin typeface="Verdana"/>
                <a:ea typeface="ヒラギノ角ゴ Pro W3" charset="0"/>
                <a:cs typeface="ヒラギノ角ゴ Pro W3" charset="0"/>
              </a:rPr>
              <a:t>”</a:t>
            </a:r>
            <a:r>
              <a:rPr lang="en-US" dirty="0">
                <a:latin typeface="Verdana"/>
                <a:ea typeface="ヒラギノ角ゴ Pro W3" charset="0"/>
                <a:cs typeface="ヒラギノ角ゴ Pro W3" charset="0"/>
              </a:rPr>
              <a:t> cases are used to tie theoretical and empirical aspects.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How We Study Financial Markets and Institutions </a:t>
            </a:r>
          </a:p>
        </p:txBody>
      </p:sp>
      <p:sp>
        <p:nvSpPr>
          <p:cNvPr id="1012739" name="Rectangle 3"/>
          <p:cNvSpPr>
            <a:spLocks noGrp="1" noChangeArrowheads="1"/>
          </p:cNvSpPr>
          <p:nvPr>
            <p:ph type="body" idx="1"/>
          </p:nvPr>
        </p:nvSpPr>
        <p:spPr/>
        <p:txBody>
          <a:bodyPr/>
          <a:lstStyle/>
          <a:p>
            <a:pPr marL="0" indent="0" eaLnBrk="1" hangingPunct="1">
              <a:lnSpc>
                <a:spcPct val="90000"/>
              </a:lnSpc>
              <a:buFont typeface="Wingdings" pitchFamily="1" charset="2"/>
              <a:buNone/>
              <a:defRPr/>
            </a:pPr>
            <a:r>
              <a:rPr lang="en-US" sz="2800" dirty="0">
                <a:cs typeface="+mn-cs"/>
              </a:rPr>
              <a:t>Other features</a:t>
            </a:r>
          </a:p>
          <a:p>
            <a:pPr marL="514350" indent="-514350" eaLnBrk="1" hangingPunct="1">
              <a:lnSpc>
                <a:spcPct val="90000"/>
              </a:lnSpc>
              <a:buFont typeface="+mj-lt"/>
              <a:buAutoNum type="arabicPeriod"/>
              <a:defRPr/>
            </a:pPr>
            <a:r>
              <a:rPr lang="en-US" sz="2800" dirty="0">
                <a:cs typeface="+mn-cs"/>
              </a:rPr>
              <a:t>Case studies</a:t>
            </a:r>
          </a:p>
          <a:p>
            <a:pPr marL="514350" indent="-514350" eaLnBrk="1" hangingPunct="1">
              <a:lnSpc>
                <a:spcPct val="90000"/>
              </a:lnSpc>
              <a:buFont typeface="+mj-lt"/>
              <a:buAutoNum type="arabicPeriod"/>
              <a:defRPr/>
            </a:pPr>
            <a:r>
              <a:rPr lang="en-US" sz="2800" dirty="0">
                <a:cs typeface="+mn-cs"/>
              </a:rPr>
              <a:t>Applications and Numerical Examples</a:t>
            </a:r>
          </a:p>
          <a:p>
            <a:pPr marL="514350" indent="-514350" eaLnBrk="1" hangingPunct="1">
              <a:lnSpc>
                <a:spcPct val="90000"/>
              </a:lnSpc>
              <a:buFont typeface="+mj-lt"/>
              <a:buAutoNum type="arabicPeriod"/>
              <a:defRPr/>
            </a:pPr>
            <a:r>
              <a:rPr lang="en-US" sz="2800" dirty="0">
                <a:cs typeface="+mn-cs"/>
              </a:rPr>
              <a:t>Special Interest Boxes</a:t>
            </a:r>
          </a:p>
          <a:p>
            <a:pPr marL="514350" indent="-514350" eaLnBrk="1" hangingPunct="1">
              <a:lnSpc>
                <a:spcPct val="90000"/>
              </a:lnSpc>
              <a:buFont typeface="+mj-lt"/>
              <a:buAutoNum type="arabicPeriod"/>
              <a:defRPr/>
            </a:pPr>
            <a:r>
              <a:rPr lang="en-US" sz="2800" dirty="0">
                <a:cs typeface="+mn-cs"/>
              </a:rPr>
              <a:t>Hundred of analytical end-of-chapter problems</a:t>
            </a:r>
          </a:p>
          <a:p>
            <a:pPr marL="514350" indent="-514350" eaLnBrk="1" hangingPunct="1">
              <a:lnSpc>
                <a:spcPct val="90000"/>
              </a:lnSpc>
              <a:buFont typeface="+mj-lt"/>
              <a:buAutoNum type="arabicPeriod"/>
              <a:defRPr/>
            </a:pPr>
            <a:r>
              <a:rPr lang="en-US" sz="2800" dirty="0">
                <a:cs typeface="+mn-cs"/>
              </a:rPr>
              <a:t>Predicting the Future problems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Exploring the Web</a:t>
            </a:r>
          </a:p>
        </p:txBody>
      </p:sp>
      <p:sp>
        <p:nvSpPr>
          <p:cNvPr id="36869" name="Rectangle 3"/>
          <p:cNvSpPr>
            <a:spLocks noGrp="1" noChangeArrowheads="1"/>
          </p:cNvSpPr>
          <p:nvPr>
            <p:ph type="body" idx="1"/>
          </p:nvPr>
        </p:nvSpPr>
        <p:spPr/>
        <p:txBody>
          <a:bodyPr/>
          <a:lstStyle/>
          <a:p>
            <a:pPr marL="0" indent="0" eaLnBrk="1" hangingPunct="1">
              <a:buFont typeface="Wingdings" charset="0"/>
              <a:buNone/>
            </a:pPr>
            <a:r>
              <a:rPr lang="en-US" b="1" dirty="0">
                <a:latin typeface="Verdana"/>
                <a:ea typeface="ヒラギノ角ゴ Pro W3" charset="0"/>
                <a:cs typeface="ヒラギノ角ゴ Pro W3" charset="0"/>
              </a:rPr>
              <a:t>Web Exercise</a:t>
            </a:r>
          </a:p>
          <a:p>
            <a:pPr marL="346075" lvl="1" indent="0" eaLnBrk="1" hangingPunct="1">
              <a:buFont typeface="Arial" charset="0"/>
              <a:buNone/>
            </a:pPr>
            <a:r>
              <a:rPr lang="en-US" dirty="0">
                <a:latin typeface="Verdana"/>
                <a:ea typeface="ヒラギノ角ゴ Pro W3" charset="0"/>
                <a:cs typeface="ヒラギノ角ゴ Pro W3" charset="0"/>
              </a:rPr>
              <a:t>The World Wide Web is an enormous resource for present and historical information. We will periodically present </a:t>
            </a:r>
            <a:r>
              <a:rPr lang="en-US" b="1" dirty="0">
                <a:latin typeface="Verdana"/>
                <a:ea typeface="ヒラギノ角ゴ Pro W3" charset="0"/>
                <a:cs typeface="ヒラギノ角ゴ Pro W3" charset="0"/>
              </a:rPr>
              <a:t>web exercises</a:t>
            </a:r>
            <a:r>
              <a:rPr lang="en-US" dirty="0">
                <a:latin typeface="Verdana"/>
                <a:ea typeface="ヒラギノ角ゴ Pro W3" charset="0"/>
                <a:cs typeface="ヒラギノ角ゴ Pro W3" charset="0"/>
              </a:rPr>
              <a:t> to introduce some of the important locations for information, and how to use it.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Exploring the Web</a:t>
            </a:r>
          </a:p>
        </p:txBody>
      </p:sp>
      <p:sp>
        <p:nvSpPr>
          <p:cNvPr id="37893" name="Rectangle 3"/>
          <p:cNvSpPr>
            <a:spLocks noGrp="1" noChangeArrowheads="1"/>
          </p:cNvSpPr>
          <p:nvPr>
            <p:ph type="body" idx="1"/>
          </p:nvPr>
        </p:nvSpPr>
        <p:spPr/>
        <p:txBody>
          <a:bodyPr/>
          <a:lstStyle/>
          <a:p>
            <a:pPr marL="0" indent="0" eaLnBrk="1" hangingPunct="1">
              <a:buFont typeface="Wingdings" charset="0"/>
              <a:buNone/>
            </a:pPr>
            <a:r>
              <a:rPr lang="en-US" b="1" dirty="0">
                <a:latin typeface="Verdana"/>
                <a:ea typeface="ヒラギノ角ゴ Pro W3" charset="0"/>
                <a:cs typeface="ヒラギノ角ゴ Pro W3" charset="0"/>
              </a:rPr>
              <a:t>Web Exercise</a:t>
            </a:r>
          </a:p>
          <a:p>
            <a:pPr marL="346075" lvl="1" indent="0" eaLnBrk="1" hangingPunct="1">
              <a:buFont typeface="Arial" charset="0"/>
              <a:buNone/>
            </a:pPr>
            <a:r>
              <a:rPr lang="en-US" dirty="0">
                <a:latin typeface="Verdana"/>
                <a:ea typeface="ヒラギノ角ゴ Pro W3" charset="0"/>
                <a:cs typeface="ヒラギノ角ゴ Pro W3" charset="0"/>
              </a:rPr>
              <a:t>The next three slides (starting on page 10 in the text) show you how to (1) find historical interest rates from the Fed and save the information, (2) how to import the data into Excel, and (3) how to examine the information using an Excel chart.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Chapter Preview</a:t>
            </a:r>
          </a:p>
        </p:txBody>
      </p:sp>
      <p:sp>
        <p:nvSpPr>
          <p:cNvPr id="10245" name="Rectangle 3"/>
          <p:cNvSpPr>
            <a:spLocks noGrp="1" noChangeArrowheads="1"/>
          </p:cNvSpPr>
          <p:nvPr>
            <p:ph type="body" idx="1"/>
          </p:nvPr>
        </p:nvSpPr>
        <p:spPr/>
        <p:txBody>
          <a:bodyPr/>
          <a:lstStyle/>
          <a:p>
            <a:pPr marL="0" indent="0" eaLnBrk="1" hangingPunct="1">
              <a:buFont typeface="Wingdings" charset="0"/>
              <a:buNone/>
            </a:pPr>
            <a:r>
              <a:rPr lang="en-US" dirty="0">
                <a:latin typeface="Verdana"/>
                <a:ea typeface="ヒラギノ角ゴ Pro W3" charset="0"/>
                <a:cs typeface="ヒラギノ角ゴ Pro W3" charset="0"/>
              </a:rPr>
              <a:t>The evening news features a segment about the bond market and interest rates.  What does this mean for your small retail business?  Should you borrow money?  Issue stock instead of using a bank loan?</a:t>
            </a:r>
          </a:p>
          <a:p>
            <a:pPr marL="0" indent="0" eaLnBrk="1" hangingPunct="1">
              <a:buFont typeface="Wingdings" charset="0"/>
              <a:buNone/>
            </a:pPr>
            <a:r>
              <a:rPr lang="en-US" dirty="0">
                <a:latin typeface="Verdana"/>
                <a:ea typeface="ヒラギノ角ゴ Pro W3" charset="0"/>
                <a:cs typeface="ヒラギノ角ゴ Pro W3" charset="0"/>
              </a:rPr>
              <a:t>What does all this mean? Do I care about interest rates? What about the turmoil in Europe?  Are imports more expensive?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3800" dirty="0" smtClean="0">
                <a:latin typeface="Verdana"/>
                <a:cs typeface="Verdana"/>
              </a:rPr>
              <a:t>Exploring the Web</a:t>
            </a:r>
            <a:endParaRPr lang="en-US" sz="3800" dirty="0">
              <a:latin typeface="Verdana"/>
              <a:cs typeface="Verdana"/>
            </a:endParaRPr>
          </a:p>
        </p:txBody>
      </p:sp>
      <p:sp>
        <p:nvSpPr>
          <p:cNvPr id="38918" name="Rectangle 3"/>
          <p:cNvSpPr txBox="1">
            <a:spLocks noChangeArrowheads="1"/>
          </p:cNvSpPr>
          <p:nvPr/>
        </p:nvSpPr>
        <p:spPr bwMode="auto">
          <a:xfrm>
            <a:off x="381000" y="2590800"/>
            <a:ext cx="2667000" cy="3200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3800">
                <a:solidFill>
                  <a:schemeClr val="tx2"/>
                </a:solidFill>
                <a:latin typeface="Arial" charset="0"/>
                <a:ea typeface="ヒラギノ角ゴ Pro W3" charset="0"/>
                <a:cs typeface="ヒラギノ角ゴ Pro W3" charset="0"/>
              </a:defRPr>
            </a:lvl1pPr>
            <a:lvl2pPr marL="742950" indent="-285750" eaLnBrk="0" hangingPunct="0">
              <a:defRPr sz="3800">
                <a:solidFill>
                  <a:schemeClr val="tx2"/>
                </a:solidFill>
                <a:latin typeface="Arial" charset="0"/>
                <a:ea typeface="ヒラギノ角ゴ Pro W3" charset="0"/>
                <a:cs typeface="ヒラギノ角ゴ Pro W3" charset="0"/>
              </a:defRPr>
            </a:lvl2pPr>
            <a:lvl3pPr marL="1143000" indent="-228600" eaLnBrk="0" hangingPunct="0">
              <a:defRPr sz="3800">
                <a:solidFill>
                  <a:schemeClr val="tx2"/>
                </a:solidFill>
                <a:latin typeface="Arial" charset="0"/>
                <a:ea typeface="ヒラギノ角ゴ Pro W3" charset="0"/>
                <a:cs typeface="ヒラギノ角ゴ Pro W3" charset="0"/>
              </a:defRPr>
            </a:lvl3pPr>
            <a:lvl4pPr marL="1600200" indent="-228600" eaLnBrk="0" hangingPunct="0">
              <a:defRPr sz="3800">
                <a:solidFill>
                  <a:schemeClr val="tx2"/>
                </a:solidFill>
                <a:latin typeface="Arial" charset="0"/>
                <a:ea typeface="ヒラギノ角ゴ Pro W3" charset="0"/>
                <a:cs typeface="ヒラギノ角ゴ Pro W3" charset="0"/>
              </a:defRPr>
            </a:lvl4pPr>
            <a:lvl5pPr marL="2057400" indent="-228600" eaLnBrk="0" hangingPunct="0">
              <a:defRPr sz="3800">
                <a:solidFill>
                  <a:schemeClr val="tx2"/>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9pPr>
          </a:lstStyle>
          <a:p>
            <a:pPr eaLnBrk="1" hangingPunct="1">
              <a:spcBef>
                <a:spcPct val="20000"/>
              </a:spcBef>
              <a:buFont typeface="Wingdings" charset="0"/>
              <a:buNone/>
            </a:pPr>
            <a:r>
              <a:rPr lang="en-US" sz="2000" dirty="0">
                <a:solidFill>
                  <a:schemeClr val="tx1"/>
                </a:solidFill>
                <a:latin typeface="Verdana"/>
              </a:rPr>
              <a:t>To analyze interest rates, you must collect market interest-rate data.  One metric commonly used  is U.S. Treasury data.  The Fed  website maintains historical data on U.S. Treasury yields.</a:t>
            </a:r>
          </a:p>
        </p:txBody>
      </p:sp>
      <p:pic>
        <p:nvPicPr>
          <p:cNvPr id="2" name="Picture 1" descr="fig01_04.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3326823" y="1524000"/>
            <a:ext cx="5629399" cy="4724400"/>
          </a:xfrm>
          <a:prstGeom prst="rect">
            <a:avLst/>
          </a:prstGeom>
        </p:spPr>
      </p:pic>
      <p:sp>
        <p:nvSpPr>
          <p:cNvPr id="3" name="TextBox 2"/>
          <p:cNvSpPr txBox="1"/>
          <p:nvPr/>
        </p:nvSpPr>
        <p:spPr>
          <a:xfrm>
            <a:off x="457200" y="1371600"/>
            <a:ext cx="2438400" cy="1200329"/>
          </a:xfrm>
          <a:prstGeom prst="rect">
            <a:avLst/>
          </a:prstGeom>
          <a:noFill/>
        </p:spPr>
        <p:txBody>
          <a:bodyPr wrap="square" rtlCol="0">
            <a:spAutoFit/>
          </a:bodyPr>
          <a:lstStyle/>
          <a:p>
            <a:r>
              <a:rPr lang="en-US" b="1" dirty="0">
                <a:latin typeface="+mj-lt"/>
              </a:rPr>
              <a:t>Figure 1.4 </a:t>
            </a:r>
            <a:r>
              <a:rPr lang="en-US" dirty="0">
                <a:latin typeface="+mj-lt"/>
              </a:rPr>
              <a:t>Federal Reserve Bank of St. Louis, FRED Database</a:t>
            </a:r>
          </a:p>
        </p:txBody>
      </p:sp>
    </p:spTree>
    <p:extLst>
      <p:ext uri="{BB962C8B-B14F-4D97-AF65-F5344CB8AC3E}">
        <p14:creationId xmlns:p14="http://schemas.microsoft.com/office/powerpoint/2010/main" val="1610138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3800" dirty="0" smtClean="0">
                <a:latin typeface="Verdana"/>
                <a:cs typeface="Verdana"/>
              </a:rPr>
              <a:t>Exploring the Web</a:t>
            </a:r>
            <a:endParaRPr lang="en-US" sz="3800" dirty="0">
              <a:latin typeface="Verdana"/>
              <a:cs typeface="Verdana"/>
            </a:endParaRPr>
          </a:p>
        </p:txBody>
      </p:sp>
      <p:sp>
        <p:nvSpPr>
          <p:cNvPr id="39942" name="Rectangle 3"/>
          <p:cNvSpPr txBox="1">
            <a:spLocks noChangeArrowheads="1"/>
          </p:cNvSpPr>
          <p:nvPr/>
        </p:nvSpPr>
        <p:spPr bwMode="auto">
          <a:xfrm>
            <a:off x="304800" y="3810000"/>
            <a:ext cx="2362200" cy="1981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3800">
                <a:solidFill>
                  <a:schemeClr val="tx2"/>
                </a:solidFill>
                <a:latin typeface="Arial" charset="0"/>
                <a:ea typeface="ヒラギノ角ゴ Pro W3" charset="0"/>
                <a:cs typeface="ヒラギノ角ゴ Pro W3" charset="0"/>
              </a:defRPr>
            </a:lvl1pPr>
            <a:lvl2pPr marL="742950" indent="-285750" eaLnBrk="0" hangingPunct="0">
              <a:defRPr sz="3800">
                <a:solidFill>
                  <a:schemeClr val="tx2"/>
                </a:solidFill>
                <a:latin typeface="Arial" charset="0"/>
                <a:ea typeface="ヒラギノ角ゴ Pro W3" charset="0"/>
                <a:cs typeface="ヒラギノ角ゴ Pro W3" charset="0"/>
              </a:defRPr>
            </a:lvl2pPr>
            <a:lvl3pPr marL="1143000" indent="-228600" eaLnBrk="0" hangingPunct="0">
              <a:defRPr sz="3800">
                <a:solidFill>
                  <a:schemeClr val="tx2"/>
                </a:solidFill>
                <a:latin typeface="Arial" charset="0"/>
                <a:ea typeface="ヒラギノ角ゴ Pro W3" charset="0"/>
                <a:cs typeface="ヒラギノ角ゴ Pro W3" charset="0"/>
              </a:defRPr>
            </a:lvl3pPr>
            <a:lvl4pPr marL="1600200" indent="-228600" eaLnBrk="0" hangingPunct="0">
              <a:defRPr sz="3800">
                <a:solidFill>
                  <a:schemeClr val="tx2"/>
                </a:solidFill>
                <a:latin typeface="Arial" charset="0"/>
                <a:ea typeface="ヒラギノ角ゴ Pro W3" charset="0"/>
                <a:cs typeface="ヒラギノ角ゴ Pro W3" charset="0"/>
              </a:defRPr>
            </a:lvl4pPr>
            <a:lvl5pPr marL="2057400" indent="-228600" eaLnBrk="0" hangingPunct="0">
              <a:defRPr sz="3800">
                <a:solidFill>
                  <a:schemeClr val="tx2"/>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9pPr>
          </a:lstStyle>
          <a:p>
            <a:pPr eaLnBrk="1" hangingPunct="1">
              <a:spcBef>
                <a:spcPct val="20000"/>
              </a:spcBef>
              <a:buFont typeface="Wingdings" charset="0"/>
              <a:buNone/>
            </a:pPr>
            <a:r>
              <a:rPr lang="en-US" sz="2000" dirty="0">
                <a:solidFill>
                  <a:schemeClr val="tx1"/>
                </a:solidFill>
                <a:latin typeface="Verdana"/>
              </a:rPr>
              <a:t>Many websites are designed so that the data can be easily imported into Excel for further data analysis.</a:t>
            </a:r>
          </a:p>
        </p:txBody>
      </p:sp>
      <p:pic>
        <p:nvPicPr>
          <p:cNvPr id="2" name="Picture 1" descr="fig01_05.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957460" y="1143000"/>
            <a:ext cx="5979591" cy="4724400"/>
          </a:xfrm>
          <a:prstGeom prst="rect">
            <a:avLst/>
          </a:prstGeom>
        </p:spPr>
      </p:pic>
      <p:sp>
        <p:nvSpPr>
          <p:cNvPr id="3" name="TextBox 2"/>
          <p:cNvSpPr txBox="1"/>
          <p:nvPr/>
        </p:nvSpPr>
        <p:spPr>
          <a:xfrm>
            <a:off x="304800" y="1524000"/>
            <a:ext cx="2209800" cy="1200329"/>
          </a:xfrm>
          <a:prstGeom prst="rect">
            <a:avLst/>
          </a:prstGeom>
          <a:noFill/>
        </p:spPr>
        <p:txBody>
          <a:bodyPr wrap="square" rtlCol="0">
            <a:spAutoFit/>
          </a:bodyPr>
          <a:lstStyle/>
          <a:p>
            <a:r>
              <a:rPr lang="en-US" b="1" dirty="0">
                <a:latin typeface="+mn-lt"/>
              </a:rPr>
              <a:t>Figure 1.5 </a:t>
            </a:r>
            <a:r>
              <a:rPr lang="en-US" dirty="0">
                <a:latin typeface="+mn-lt"/>
              </a:rPr>
              <a:t>Excel Spreadsheet with Interest-Rate Data</a:t>
            </a:r>
          </a:p>
        </p:txBody>
      </p:sp>
    </p:spTree>
    <p:extLst>
      <p:ext uri="{BB962C8B-B14F-4D97-AF65-F5344CB8AC3E}">
        <p14:creationId xmlns:p14="http://schemas.microsoft.com/office/powerpoint/2010/main" val="32889302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sz="3800" dirty="0" smtClean="0">
                <a:latin typeface="Verdana"/>
                <a:cs typeface="Verdana"/>
              </a:rPr>
              <a:t>Exploring the Web</a:t>
            </a:r>
            <a:endParaRPr lang="en-US" sz="3800" dirty="0">
              <a:latin typeface="Verdana"/>
              <a:cs typeface="Verdana"/>
            </a:endParaRPr>
          </a:p>
        </p:txBody>
      </p:sp>
      <p:sp>
        <p:nvSpPr>
          <p:cNvPr id="40966" name="Rectangle 3"/>
          <p:cNvSpPr txBox="1">
            <a:spLocks noChangeArrowheads="1"/>
          </p:cNvSpPr>
          <p:nvPr/>
        </p:nvSpPr>
        <p:spPr bwMode="auto">
          <a:xfrm>
            <a:off x="304800" y="1524000"/>
            <a:ext cx="23622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3800">
                <a:solidFill>
                  <a:schemeClr val="tx2"/>
                </a:solidFill>
                <a:latin typeface="Arial" charset="0"/>
                <a:ea typeface="ヒラギノ角ゴ Pro W3" charset="0"/>
                <a:cs typeface="ヒラギノ角ゴ Pro W3" charset="0"/>
              </a:defRPr>
            </a:lvl1pPr>
            <a:lvl2pPr marL="742950" indent="-285750" eaLnBrk="0" hangingPunct="0">
              <a:defRPr sz="3800">
                <a:solidFill>
                  <a:schemeClr val="tx2"/>
                </a:solidFill>
                <a:latin typeface="Arial" charset="0"/>
                <a:ea typeface="ヒラギノ角ゴ Pro W3" charset="0"/>
                <a:cs typeface="ヒラギノ角ゴ Pro W3" charset="0"/>
              </a:defRPr>
            </a:lvl2pPr>
            <a:lvl3pPr marL="1143000" indent="-228600" eaLnBrk="0" hangingPunct="0">
              <a:defRPr sz="3800">
                <a:solidFill>
                  <a:schemeClr val="tx2"/>
                </a:solidFill>
                <a:latin typeface="Arial" charset="0"/>
                <a:ea typeface="ヒラギノ角ゴ Pro W3" charset="0"/>
                <a:cs typeface="ヒラギノ角ゴ Pro W3" charset="0"/>
              </a:defRPr>
            </a:lvl3pPr>
            <a:lvl4pPr marL="1600200" indent="-228600" eaLnBrk="0" hangingPunct="0">
              <a:defRPr sz="3800">
                <a:solidFill>
                  <a:schemeClr val="tx2"/>
                </a:solidFill>
                <a:latin typeface="Arial" charset="0"/>
                <a:ea typeface="ヒラギノ角ゴ Pro W3" charset="0"/>
                <a:cs typeface="ヒラギノ角ゴ Pro W3" charset="0"/>
              </a:defRPr>
            </a:lvl4pPr>
            <a:lvl5pPr marL="2057400" indent="-228600" eaLnBrk="0" hangingPunct="0">
              <a:defRPr sz="3800">
                <a:solidFill>
                  <a:schemeClr val="tx2"/>
                </a:solidFill>
                <a:latin typeface="Arial" charset="0"/>
                <a:ea typeface="ヒラギノ角ゴ Pro W3" charset="0"/>
                <a:cs typeface="ヒラギノ角ゴ Pro W3" charset="0"/>
              </a:defRPr>
            </a:lvl5pPr>
            <a:lvl6pPr marL="25146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6pPr>
            <a:lvl7pPr marL="29718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7pPr>
            <a:lvl8pPr marL="34290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8pPr>
            <a:lvl9pPr marL="3886200" indent="-228600" eaLnBrk="0" fontAlgn="base" hangingPunct="0">
              <a:spcBef>
                <a:spcPct val="0"/>
              </a:spcBef>
              <a:spcAft>
                <a:spcPct val="0"/>
              </a:spcAft>
              <a:defRPr sz="3800">
                <a:solidFill>
                  <a:schemeClr val="tx2"/>
                </a:solidFill>
                <a:latin typeface="Arial" charset="0"/>
                <a:ea typeface="ヒラギノ角ゴ Pro W3" charset="0"/>
                <a:cs typeface="ヒラギノ角ゴ Pro W3" charset="0"/>
              </a:defRPr>
            </a:lvl9pPr>
          </a:lstStyle>
          <a:p>
            <a:pPr eaLnBrk="1" hangingPunct="1">
              <a:spcBef>
                <a:spcPct val="20000"/>
              </a:spcBef>
              <a:buFont typeface="Wingdings" charset="0"/>
              <a:buNone/>
            </a:pPr>
            <a:r>
              <a:rPr lang="en-US" sz="2000" dirty="0">
                <a:solidFill>
                  <a:schemeClr val="tx1"/>
                </a:solidFill>
                <a:latin typeface="Verdana"/>
              </a:rPr>
              <a:t>Powerful tools in spreadsheet programs allow you to graph data, run regressions, and conduct scenario analysis.</a:t>
            </a:r>
          </a:p>
        </p:txBody>
      </p:sp>
      <p:pic>
        <p:nvPicPr>
          <p:cNvPr id="2" name="Picture 1" descr="fig01_06.gif"/>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2895600" y="1981200"/>
            <a:ext cx="5943600" cy="3400970"/>
          </a:xfrm>
          <a:prstGeom prst="rect">
            <a:avLst/>
          </a:prstGeom>
        </p:spPr>
      </p:pic>
      <p:sp>
        <p:nvSpPr>
          <p:cNvPr id="3" name="TextBox 2"/>
          <p:cNvSpPr txBox="1"/>
          <p:nvPr/>
        </p:nvSpPr>
        <p:spPr>
          <a:xfrm>
            <a:off x="2819400" y="1371600"/>
            <a:ext cx="6096000" cy="369332"/>
          </a:xfrm>
          <a:prstGeom prst="rect">
            <a:avLst/>
          </a:prstGeom>
          <a:noFill/>
        </p:spPr>
        <p:txBody>
          <a:bodyPr wrap="square" rtlCol="0">
            <a:spAutoFit/>
          </a:bodyPr>
          <a:lstStyle/>
          <a:p>
            <a:r>
              <a:rPr lang="en-US" b="1" dirty="0">
                <a:latin typeface="+mn-lt"/>
              </a:rPr>
              <a:t>Figure 1.6 </a:t>
            </a:r>
            <a:r>
              <a:rPr lang="en-US" dirty="0">
                <a:latin typeface="+mn-lt"/>
              </a:rPr>
              <a:t>Excel Graph of Interest-Data</a:t>
            </a:r>
          </a:p>
        </p:txBody>
      </p:sp>
    </p:spTree>
    <p:extLst>
      <p:ext uri="{BB962C8B-B14F-4D97-AF65-F5344CB8AC3E}">
        <p14:creationId xmlns:p14="http://schemas.microsoft.com/office/powerpoint/2010/main" val="29929703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Concluding Remarks</a:t>
            </a:r>
          </a:p>
        </p:txBody>
      </p:sp>
      <p:sp>
        <p:nvSpPr>
          <p:cNvPr id="41989"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This field is an exciting one, and this book will help you develop skills to further your career and your understanding of financial events.</a:t>
            </a:r>
          </a:p>
          <a:p>
            <a:pPr eaLnBrk="1" hangingPunct="1"/>
            <a:r>
              <a:rPr lang="en-US" dirty="0">
                <a:latin typeface="Verdana"/>
                <a:ea typeface="ヒラギノ角ゴ Pro W3" charset="0"/>
                <a:cs typeface="ヒラギノ角ゴ Pro W3" charset="0"/>
              </a:rPr>
              <a:t>You will also have a better understanding of the controversies to hotly debated in the political arena.</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Chapter Summary</a:t>
            </a:r>
          </a:p>
        </p:txBody>
      </p:sp>
      <p:sp>
        <p:nvSpPr>
          <p:cNvPr id="43013"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Why Study Financial Markets?: the three primary markets (bond, stock, and foreign exchange) were briefly introduced.</a:t>
            </a:r>
          </a:p>
          <a:p>
            <a:pPr eaLnBrk="1" hangingPunct="1"/>
            <a:r>
              <a:rPr lang="en-US" dirty="0">
                <a:latin typeface="Verdana"/>
                <a:ea typeface="ヒラギノ角ゴ Pro W3" charset="0"/>
                <a:cs typeface="ヒラギノ角ゴ Pro W3" charset="0"/>
              </a:rPr>
              <a:t>Why Study Financial Institutions?: the market, institutions, and key changes affecting these were outlined.</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Chapter Summary (cont.)</a:t>
            </a:r>
          </a:p>
        </p:txBody>
      </p:sp>
      <p:sp>
        <p:nvSpPr>
          <p:cNvPr id="44037" name="Rectangle 3"/>
          <p:cNvSpPr>
            <a:spLocks noGrp="1" noChangeArrowheads="1"/>
          </p:cNvSpPr>
          <p:nvPr>
            <p:ph type="body" idx="1"/>
          </p:nvPr>
        </p:nvSpPr>
        <p:spPr/>
        <p:txBody>
          <a:bodyPr/>
          <a:lstStyle/>
          <a:p>
            <a:pPr eaLnBrk="1" hangingPunct="1">
              <a:lnSpc>
                <a:spcPct val="90000"/>
              </a:lnSpc>
            </a:pPr>
            <a:r>
              <a:rPr lang="en-US" dirty="0">
                <a:latin typeface="Verdana"/>
                <a:ea typeface="ヒラギノ角ゴ Pro W3" charset="0"/>
                <a:cs typeface="ヒラギノ角ゴ Pro W3" charset="0"/>
              </a:rPr>
              <a:t>Applied Managerial Perspective: the book will often present material to better understand how actual managers use the information in daily operations.</a:t>
            </a:r>
          </a:p>
          <a:p>
            <a:pPr eaLnBrk="1" hangingPunct="1">
              <a:lnSpc>
                <a:spcPct val="90000"/>
              </a:lnSpc>
            </a:pPr>
            <a:r>
              <a:rPr lang="en-US" dirty="0">
                <a:latin typeface="Verdana"/>
                <a:ea typeface="ヒラギノ角ゴ Pro W3" charset="0"/>
                <a:cs typeface="ヒラギノ角ゴ Pro W3" charset="0"/>
              </a:rPr>
              <a:t>How We Will Study Financial Markets and Institutions: we outlines the three key components: analytical framework, features, and web exercises.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Chapter Preview</a:t>
            </a:r>
          </a:p>
        </p:txBody>
      </p:sp>
      <p:sp>
        <p:nvSpPr>
          <p:cNvPr id="11269" name="Rectangle 3"/>
          <p:cNvSpPr>
            <a:spLocks noGrp="1" noChangeArrowheads="1"/>
          </p:cNvSpPr>
          <p:nvPr>
            <p:ph type="body" idx="1"/>
          </p:nvPr>
        </p:nvSpPr>
        <p:spPr/>
        <p:txBody>
          <a:bodyPr/>
          <a:lstStyle/>
          <a:p>
            <a:pPr marL="0" indent="0" eaLnBrk="1" hangingPunct="1">
              <a:buFont typeface="Wingdings" charset="0"/>
              <a:buNone/>
            </a:pPr>
            <a:r>
              <a:rPr lang="en-US" dirty="0">
                <a:latin typeface="Verdana"/>
                <a:ea typeface="ヒラギノ角ゴ Pro W3" charset="0"/>
                <a:cs typeface="ヒラギノ角ゴ Pro W3" charset="0"/>
              </a:rPr>
              <a:t>These are good questions. Of course, the answer to these questions can be found in this book. In fact, this books touches on a variety of topics, including the Fed, stocks markets, bond markets, and banks. We will begin to appreciate many exciting issues related to these topics during the course of this term.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Chapter Preview</a:t>
            </a:r>
          </a:p>
        </p:txBody>
      </p:sp>
      <p:sp>
        <p:nvSpPr>
          <p:cNvPr id="990211" name="Rectangle 3"/>
          <p:cNvSpPr>
            <a:spLocks noGrp="1" noChangeArrowheads="1"/>
          </p:cNvSpPr>
          <p:nvPr>
            <p:ph type="body" idx="1"/>
          </p:nvPr>
        </p:nvSpPr>
        <p:spPr/>
        <p:txBody>
          <a:bodyPr/>
          <a:lstStyle/>
          <a:p>
            <a:pPr marL="0" indent="0" eaLnBrk="1" hangingPunct="1">
              <a:lnSpc>
                <a:spcPct val="90000"/>
              </a:lnSpc>
              <a:buFont typeface="Wingdings" pitchFamily="1" charset="2"/>
              <a:buNone/>
              <a:defRPr/>
            </a:pPr>
            <a:r>
              <a:rPr lang="en-US" sz="2400" dirty="0" smtClean="0">
                <a:cs typeface="+mn-cs"/>
              </a:rPr>
              <a:t>We </a:t>
            </a:r>
            <a:r>
              <a:rPr lang="en-US" sz="2400" dirty="0">
                <a:cs typeface="+mn-cs"/>
              </a:rPr>
              <a:t>preview subjects of interest to anyone who is a part of a productive society. </a:t>
            </a:r>
            <a:r>
              <a:rPr lang="en-US" sz="2400" dirty="0" smtClean="0">
                <a:cs typeface="+mn-cs"/>
              </a:rPr>
              <a:t>Topics </a:t>
            </a:r>
            <a:r>
              <a:rPr lang="en-US" sz="2400" dirty="0">
                <a:cs typeface="+mn-cs"/>
              </a:rPr>
              <a:t>include:</a:t>
            </a:r>
          </a:p>
          <a:p>
            <a:pPr>
              <a:lnSpc>
                <a:spcPct val="90000"/>
              </a:lnSpc>
              <a:spcBef>
                <a:spcPct val="60000"/>
              </a:spcBef>
              <a:defRPr/>
            </a:pPr>
            <a:r>
              <a:rPr lang="en-US" sz="2400" dirty="0">
                <a:cs typeface="+mn-cs"/>
              </a:rPr>
              <a:t>Why Study Financial Markets?</a:t>
            </a:r>
          </a:p>
          <a:p>
            <a:pPr>
              <a:lnSpc>
                <a:spcPct val="90000"/>
              </a:lnSpc>
              <a:spcBef>
                <a:spcPct val="60000"/>
              </a:spcBef>
              <a:defRPr/>
            </a:pPr>
            <a:r>
              <a:rPr lang="en-US" sz="2400" dirty="0">
                <a:cs typeface="+mn-cs"/>
              </a:rPr>
              <a:t>Why Study Financial Institutions?</a:t>
            </a:r>
          </a:p>
          <a:p>
            <a:pPr>
              <a:lnSpc>
                <a:spcPct val="90000"/>
              </a:lnSpc>
              <a:spcBef>
                <a:spcPct val="60000"/>
              </a:spcBef>
              <a:defRPr/>
            </a:pPr>
            <a:r>
              <a:rPr lang="en-US" sz="2400" dirty="0">
                <a:cs typeface="+mn-cs"/>
              </a:rPr>
              <a:t>Applied Managerial Perspective</a:t>
            </a:r>
          </a:p>
          <a:p>
            <a:pPr>
              <a:lnSpc>
                <a:spcPct val="90000"/>
              </a:lnSpc>
              <a:spcBef>
                <a:spcPct val="60000"/>
              </a:spcBef>
              <a:defRPr/>
            </a:pPr>
            <a:r>
              <a:rPr lang="en-US" sz="2400" dirty="0">
                <a:cs typeface="+mn-cs"/>
              </a:rPr>
              <a:t>How Will We Study Financial Markets and Institutions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Chapter Preview</a:t>
            </a:r>
          </a:p>
        </p:txBody>
      </p:sp>
      <p:sp>
        <p:nvSpPr>
          <p:cNvPr id="990211" name="Rectangle 3"/>
          <p:cNvSpPr>
            <a:spLocks noGrp="1" noChangeArrowheads="1"/>
          </p:cNvSpPr>
          <p:nvPr>
            <p:ph type="body" idx="1"/>
          </p:nvPr>
        </p:nvSpPr>
        <p:spPr/>
        <p:txBody>
          <a:bodyPr/>
          <a:lstStyle/>
          <a:p>
            <a:pPr marL="0" indent="0" eaLnBrk="1" hangingPunct="1">
              <a:lnSpc>
                <a:spcPct val="90000"/>
              </a:lnSpc>
              <a:buFont typeface="Wingdings" pitchFamily="1" charset="2"/>
              <a:buNone/>
              <a:defRPr/>
            </a:pPr>
            <a:r>
              <a:rPr lang="en-US" sz="2400" dirty="0"/>
              <a:t>We preview subjects of interest to anyone who is a part of a productive society. Topics include: </a:t>
            </a:r>
            <a:r>
              <a:rPr lang="en-US" sz="2400" dirty="0" smtClean="0">
                <a:cs typeface="+mn-cs"/>
              </a:rPr>
              <a:t>Web Exercise</a:t>
            </a:r>
            <a:endParaRPr lang="en-US" sz="2400" dirty="0">
              <a:cs typeface="+mn-cs"/>
            </a:endParaRPr>
          </a:p>
          <a:p>
            <a:pPr>
              <a:lnSpc>
                <a:spcPct val="90000"/>
              </a:lnSpc>
              <a:spcBef>
                <a:spcPct val="60000"/>
              </a:spcBef>
              <a:defRPr/>
            </a:pPr>
            <a:r>
              <a:rPr lang="en-US" sz="2400" dirty="0" smtClean="0">
                <a:cs typeface="+mn-cs"/>
              </a:rPr>
              <a:t>Concluding Remarks</a:t>
            </a:r>
            <a:endParaRPr lang="en-US" sz="2400" dirty="0">
              <a:cs typeface="+mn-cs"/>
            </a:endParaRPr>
          </a:p>
          <a:p>
            <a:pPr marL="0" indent="0" eaLnBrk="1" hangingPunct="1">
              <a:lnSpc>
                <a:spcPct val="90000"/>
              </a:lnSpc>
              <a:spcBef>
                <a:spcPct val="60000"/>
              </a:spcBef>
              <a:buFont typeface="Wingdings" pitchFamily="2" charset="2"/>
              <a:buNone/>
              <a:defRPr/>
            </a:pPr>
            <a:endParaRPr lang="en-US" sz="2400" dirty="0">
              <a:cs typeface="+mn-cs"/>
            </a:endParaRPr>
          </a:p>
          <a:p>
            <a:pPr marL="0" indent="0" eaLnBrk="1" hangingPunct="1">
              <a:lnSpc>
                <a:spcPct val="90000"/>
              </a:lnSpc>
              <a:spcBef>
                <a:spcPct val="60000"/>
              </a:spcBef>
              <a:buFont typeface="Wingdings" pitchFamily="2" charset="2"/>
              <a:buNone/>
              <a:defRPr/>
            </a:pPr>
            <a:endParaRPr lang="en-US" sz="2400" dirty="0">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Markets?</a:t>
            </a:r>
          </a:p>
        </p:txBody>
      </p:sp>
      <p:sp>
        <p:nvSpPr>
          <p:cNvPr id="991235" name="Rectangle 3"/>
          <p:cNvSpPr>
            <a:spLocks noGrp="1" noChangeArrowheads="1"/>
          </p:cNvSpPr>
          <p:nvPr>
            <p:ph type="body" idx="1"/>
          </p:nvPr>
        </p:nvSpPr>
        <p:spPr/>
        <p:txBody>
          <a:bodyPr/>
          <a:lstStyle/>
          <a:p>
            <a:pPr marL="0" indent="0" eaLnBrk="1" hangingPunct="1">
              <a:buFont typeface="Wingdings" pitchFamily="1" charset="2"/>
              <a:buNone/>
              <a:defRPr/>
            </a:pPr>
            <a:r>
              <a:rPr lang="en-US" sz="2800" dirty="0">
                <a:cs typeface="+mn-cs"/>
              </a:rPr>
              <a:t>Financial </a:t>
            </a:r>
            <a:r>
              <a:rPr lang="en-US" sz="2800" dirty="0" smtClean="0">
                <a:cs typeface="+mn-cs"/>
              </a:rPr>
              <a:t>markets are </a:t>
            </a:r>
            <a:r>
              <a:rPr lang="en-US" sz="2800" dirty="0">
                <a:cs typeface="+mn-cs"/>
              </a:rPr>
              <a:t>crucial in our economy.</a:t>
            </a:r>
          </a:p>
          <a:p>
            <a:pPr marL="622300" indent="-511175" eaLnBrk="1" hangingPunct="1">
              <a:buFont typeface="Times" pitchFamily="1" charset="0"/>
              <a:buAutoNum type="arabicPeriod"/>
              <a:defRPr/>
            </a:pPr>
            <a:r>
              <a:rPr lang="en-US" sz="2800" dirty="0" smtClean="0">
                <a:cs typeface="+mn-cs"/>
              </a:rPr>
              <a:t>Channel </a:t>
            </a:r>
            <a:r>
              <a:rPr lang="en-US" sz="2800" dirty="0">
                <a:cs typeface="+mn-cs"/>
              </a:rPr>
              <a:t>funds from savers to investors, </a:t>
            </a:r>
            <a:r>
              <a:rPr lang="en-US" sz="2800" dirty="0" smtClean="0">
                <a:cs typeface="+mn-cs"/>
              </a:rPr>
              <a:t> </a:t>
            </a:r>
            <a:r>
              <a:rPr lang="en-US" sz="2800" dirty="0">
                <a:cs typeface="+mn-cs"/>
              </a:rPr>
              <a:t>promoting economic efficiency.</a:t>
            </a:r>
          </a:p>
          <a:p>
            <a:pPr marL="622300" indent="-511175" eaLnBrk="1" hangingPunct="1">
              <a:buFont typeface="Times" pitchFamily="1" charset="0"/>
              <a:buAutoNum type="arabicPeriod"/>
              <a:defRPr/>
            </a:pPr>
            <a:r>
              <a:rPr lang="en-US" sz="2800" dirty="0">
                <a:cs typeface="+mn-cs"/>
              </a:rPr>
              <a:t>Market activity </a:t>
            </a:r>
            <a:r>
              <a:rPr lang="en-US" sz="2800" dirty="0" smtClean="0">
                <a:cs typeface="+mn-cs"/>
              </a:rPr>
              <a:t>affects: </a:t>
            </a:r>
            <a:r>
              <a:rPr lang="en-US" sz="2800" dirty="0">
                <a:cs typeface="+mn-cs"/>
              </a:rPr>
              <a:t>personal wealth, </a:t>
            </a:r>
            <a:r>
              <a:rPr lang="en-US" sz="2800" dirty="0" smtClean="0">
                <a:cs typeface="+mn-cs"/>
              </a:rPr>
              <a:t> </a:t>
            </a:r>
            <a:r>
              <a:rPr lang="en-US" sz="2800" dirty="0">
                <a:cs typeface="+mn-cs"/>
              </a:rPr>
              <a:t>business firms, </a:t>
            </a:r>
            <a:r>
              <a:rPr lang="en-US" sz="2800" dirty="0" smtClean="0">
                <a:cs typeface="+mn-cs"/>
              </a:rPr>
              <a:t>and economy</a:t>
            </a:r>
            <a:endParaRPr lang="en-US" sz="2800" dirty="0">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en-US" dirty="0">
                <a:solidFill>
                  <a:schemeClr val="tx1"/>
                </a:solidFill>
                <a:latin typeface="Verdana"/>
                <a:ea typeface="ヒラギノ角ゴ Pro W3" charset="0"/>
                <a:cs typeface="ヒラギノ角ゴ Pro W3" charset="0"/>
              </a:rPr>
              <a:t>Why Study Financial Markets?</a:t>
            </a:r>
          </a:p>
        </p:txBody>
      </p:sp>
      <p:sp>
        <p:nvSpPr>
          <p:cNvPr id="15365" name="Rectangle 3"/>
          <p:cNvSpPr>
            <a:spLocks noGrp="1" noChangeArrowheads="1"/>
          </p:cNvSpPr>
          <p:nvPr>
            <p:ph type="body" idx="1"/>
          </p:nvPr>
        </p:nvSpPr>
        <p:spPr/>
        <p:txBody>
          <a:bodyPr/>
          <a:lstStyle/>
          <a:p>
            <a:pPr eaLnBrk="1" hangingPunct="1"/>
            <a:r>
              <a:rPr lang="en-US" dirty="0">
                <a:latin typeface="Verdana"/>
                <a:ea typeface="ヒラギノ角ゴ Pro W3" charset="0"/>
                <a:cs typeface="ヒラギノ角ゴ Pro W3" charset="0"/>
              </a:rPr>
              <a:t>Well functioning financial markets are key factors in producing high economic growth.</a:t>
            </a:r>
          </a:p>
          <a:p>
            <a:pPr eaLnBrk="1" hangingPunct="1"/>
            <a:r>
              <a:rPr lang="en-US" dirty="0">
                <a:latin typeface="Verdana"/>
                <a:ea typeface="ヒラギノ角ゴ Pro W3" charset="0"/>
                <a:cs typeface="ヒラギノ角ゴ Pro W3" charset="0"/>
              </a:rPr>
              <a:t>We will briefly examine each of these markets, key statistics, and how we will examine them throughout this course.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dirty="0">
                <a:latin typeface="Verdana"/>
                <a:ea typeface="ヒラギノ角ゴ Pro W3" charset="0"/>
                <a:cs typeface="ヒラギノ角ゴ Pro W3" charset="0"/>
              </a:rPr>
              <a:t>Why Study Financial Markets? </a:t>
            </a:r>
            <a:br>
              <a:rPr lang="en-US" dirty="0">
                <a:latin typeface="Verdana"/>
                <a:ea typeface="ヒラギノ角ゴ Pro W3" charset="0"/>
                <a:cs typeface="ヒラギノ角ゴ Pro W3" charset="0"/>
              </a:rPr>
            </a:br>
            <a:r>
              <a:rPr lang="en-US" dirty="0">
                <a:latin typeface="Verdana"/>
                <a:ea typeface="ヒラギノ角ゴ Pro W3" charset="0"/>
                <a:cs typeface="ヒラギノ角ゴ Pro W3" charset="0"/>
              </a:rPr>
              <a:t>Debt Markets &amp; Interest Rates</a:t>
            </a:r>
          </a:p>
        </p:txBody>
      </p:sp>
      <p:sp>
        <p:nvSpPr>
          <p:cNvPr id="16389" name="Rectangle 3"/>
          <p:cNvSpPr>
            <a:spLocks noGrp="1" noChangeArrowheads="1"/>
          </p:cNvSpPr>
          <p:nvPr>
            <p:ph type="body" idx="1"/>
          </p:nvPr>
        </p:nvSpPr>
        <p:spPr/>
        <p:txBody>
          <a:bodyPr/>
          <a:lstStyle/>
          <a:p>
            <a:pPr eaLnBrk="1" hangingPunct="1">
              <a:lnSpc>
                <a:spcPct val="90000"/>
              </a:lnSpc>
            </a:pPr>
            <a:r>
              <a:rPr lang="en-US" dirty="0">
                <a:latin typeface="Verdana"/>
                <a:ea typeface="ヒラギノ角ゴ Pro W3" charset="0"/>
                <a:cs typeface="ヒラギノ角ゴ Pro W3" charset="0"/>
              </a:rPr>
              <a:t>Debt markets allow governments, corporations, and individuals to borrow.</a:t>
            </a:r>
          </a:p>
          <a:p>
            <a:pPr eaLnBrk="1" hangingPunct="1">
              <a:lnSpc>
                <a:spcPct val="90000"/>
              </a:lnSpc>
            </a:pPr>
            <a:r>
              <a:rPr lang="en-US" dirty="0">
                <a:latin typeface="Verdana"/>
                <a:ea typeface="ヒラギノ角ゴ Pro W3" charset="0"/>
                <a:cs typeface="ヒラギノ角ゴ Pro W3" charset="0"/>
              </a:rPr>
              <a:t>Borrowers issue a security, called a bond, offering interest and principal over time.</a:t>
            </a:r>
          </a:p>
          <a:p>
            <a:pPr eaLnBrk="1" hangingPunct="1">
              <a:lnSpc>
                <a:spcPct val="90000"/>
              </a:lnSpc>
            </a:pPr>
            <a:r>
              <a:rPr lang="en-US" dirty="0">
                <a:latin typeface="Verdana"/>
                <a:ea typeface="ヒラギノ角ゴ Pro W3" charset="0"/>
                <a:cs typeface="ヒラギノ角ゴ Pro W3" charset="0"/>
              </a:rPr>
              <a:t>The interest rate is the cost of borrowing.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5">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TotalTime>
  <Words>1371</Words>
  <Application>Microsoft Office PowerPoint</Application>
  <PresentationFormat>On-screen Show (4:3)</PresentationFormat>
  <Paragraphs>124</Paragraphs>
  <Slides>35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35</vt:i4>
      </vt:variant>
    </vt:vector>
  </HeadingPairs>
  <TitlesOfParts>
    <vt:vector size="43" baseType="lpstr">
      <vt:lpstr>ＭＳ Ｐゴシック</vt:lpstr>
      <vt:lpstr>Adobe Jenson Italic</vt:lpstr>
      <vt:lpstr>Arial</vt:lpstr>
      <vt:lpstr>Times</vt:lpstr>
      <vt:lpstr>Verdana</vt:lpstr>
      <vt:lpstr>Wingdings</vt:lpstr>
      <vt:lpstr>ヒラギノ角ゴ Pro W3</vt:lpstr>
      <vt:lpstr>Presentation5</vt:lpstr>
      <vt:lpstr>PowerPoint Presentation</vt:lpstr>
      <vt:lpstr>PowerPoint Presentation</vt:lpstr>
      <vt:lpstr>Chapter Preview</vt:lpstr>
      <vt:lpstr>Chapter Preview</vt:lpstr>
      <vt:lpstr>Chapter Preview</vt:lpstr>
      <vt:lpstr>Chapter Preview</vt:lpstr>
      <vt:lpstr>Why Study Financial Markets?</vt:lpstr>
      <vt:lpstr>Why Study Financial Markets?</vt:lpstr>
      <vt:lpstr>Why Study Financial Markets?  Debt Markets &amp; Interest Rates</vt:lpstr>
      <vt:lpstr>Why Study Financial Markets?  Debt Markets &amp; Interest Rates</vt:lpstr>
      <vt:lpstr>Why Study Financial Markets?  Debt Markets &amp; Interest Rates</vt:lpstr>
      <vt:lpstr>Bond Market and Interest Rates</vt:lpstr>
      <vt:lpstr>Why Study Financial Markets?  Debt Markets &amp; Interest Rates</vt:lpstr>
      <vt:lpstr>Why Study Financial Markets?  The Stock Market</vt:lpstr>
      <vt:lpstr>Stock Market</vt:lpstr>
      <vt:lpstr>Why Study Financial Markets?  The Stock Market</vt:lpstr>
      <vt:lpstr>Why Study Financial Markets?  The Stock Market</vt:lpstr>
      <vt:lpstr>Why Study Financial Markets?  The Foreign Exchange Market</vt:lpstr>
      <vt:lpstr>Foreign Exchange Market</vt:lpstr>
      <vt:lpstr>Why Study Financial Markets?  The Foreign Exchange Market</vt:lpstr>
      <vt:lpstr>Why Study Financial Markets?  The Foreign Exchange Market</vt:lpstr>
      <vt:lpstr>Why Study Financial Institutions?</vt:lpstr>
      <vt:lpstr>Why Study Financial Institutions?</vt:lpstr>
      <vt:lpstr>Why Study Financial Institutions?</vt:lpstr>
      <vt:lpstr>Applied Managerial Perspective</vt:lpstr>
      <vt:lpstr>How We Study Financial Markets and Institutions</vt:lpstr>
      <vt:lpstr>How We Study Financial Markets and Institutions </vt:lpstr>
      <vt:lpstr>Exploring the Web</vt:lpstr>
      <vt:lpstr>Exploring the Web</vt:lpstr>
      <vt:lpstr>Exploring the Web</vt:lpstr>
      <vt:lpstr>Exploring the Web</vt:lpstr>
      <vt:lpstr>Exploring the Web</vt:lpstr>
      <vt:lpstr>Concluding Remarks</vt:lpstr>
      <vt:lpstr>Chapter Summary</vt:lpstr>
      <vt:lpstr>Chapter Summary (cont.)</vt:lpstr>
    </vt:vector>
  </TitlesOfParts>
  <Manager/>
  <Company>Copyright ©2015 Pearson Education, Inc. All rights reserved.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subject>Financial Markets and Institutions, 8e</dc:subject>
  <dc:creator>Gitman, Eakins</dc:creator>
  <cp:keywords/>
  <dc:description/>
  <cp:lastModifiedBy>User</cp:lastModifiedBy>
  <cp:revision>17</cp:revision>
  <dcterms:created xsi:type="dcterms:W3CDTF">2013-12-11T19:19:12Z</dcterms:created>
  <dcterms:modified xsi:type="dcterms:W3CDTF">2024-07-28T16:45:03Z</dcterms:modified>
  <cp:category/>
</cp:coreProperties>
</file>