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92" r:id="rId4"/>
    <p:sldId id="293" r:id="rId5"/>
    <p:sldId id="294" r:id="rId6"/>
    <p:sldId id="295" r:id="rId7"/>
    <p:sldId id="296" r:id="rId8"/>
    <p:sldId id="29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zan khalaf" initials="r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6" y="7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9712EF-A8C4-43DD-8D2F-48CAB6EC1C89}" type="datetimeFigureOut">
              <a:rPr lang="en-US" smtClean="0"/>
              <a:pPr/>
              <a:t>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9712EF-A8C4-43DD-8D2F-48CAB6EC1C89}" type="datetimeFigureOut">
              <a:rPr lang="en-US" smtClean="0"/>
              <a:pPr/>
              <a:t>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712EF-A8C4-43DD-8D2F-48CAB6EC1C89}" type="datetimeFigureOut">
              <a:rPr lang="en-US" smtClean="0"/>
              <a:pPr/>
              <a:t>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712EF-A8C4-43DD-8D2F-48CAB6EC1C89}" type="datetimeFigureOut">
              <a:rPr lang="en-US" smtClean="0"/>
              <a:pPr/>
              <a:t>2/22/2021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54924-A876-407D-8B48-A5EB27D9AE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9144000" cy="5562600"/>
          </a:xfrm>
        </p:spPr>
        <p:txBody>
          <a:bodyPr>
            <a:normAutofit/>
          </a:bodyPr>
          <a:lstStyle/>
          <a:p>
            <a:r>
              <a:rPr lang="ar-SA" sz="5400" b="1" i="1" u="sng" dirty="0" smtClean="0">
                <a:latin typeface="Arabic Typesetting" pitchFamily="66" charset="-78"/>
                <a:cs typeface="Arabic Typesetting" pitchFamily="66" charset="-78"/>
              </a:rPr>
              <a:t>دور الأسرة في مواجهة مشكلات الطفولة المبكرة </a:t>
            </a:r>
            <a:endParaRPr lang="en-US" sz="5400" b="1" i="1" u="sng" dirty="0">
              <a:latin typeface="Arabic Typesetting" pitchFamily="66" charset="-78"/>
              <a:cs typeface="Arabic Typesetting" pitchFamily="66" charset="-78"/>
            </a:endParaRPr>
          </a:p>
        </p:txBody>
      </p:sp>
      <p:sp>
        <p:nvSpPr>
          <p:cNvPr id="3" name="Subtitle 2"/>
          <p:cNvSpPr>
            <a:spLocks noGrp="1"/>
          </p:cNvSpPr>
          <p:nvPr>
            <p:ph type="subTitle" idx="1"/>
          </p:nvPr>
        </p:nvSpPr>
        <p:spPr/>
        <p:txBody>
          <a:bodyPr/>
          <a:lstStyle/>
          <a:p>
            <a:r>
              <a:rPr lang="ar-SA" dirty="0" smtClean="0"/>
              <a:t>مشكلات العلاقات الاجتماعية</a:t>
            </a:r>
          </a:p>
          <a:p>
            <a:r>
              <a:rPr lang="ar-SA" dirty="0" smtClean="0"/>
              <a:t>محاضرة 4</a:t>
            </a:r>
          </a:p>
          <a:p>
            <a:r>
              <a:rPr lang="ar-SA" dirty="0" smtClean="0"/>
              <a:t>الفصل السادس</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jfif"/>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8915400" cy="7315199"/>
          </a:xfrm>
        </p:spPr>
        <p:txBody>
          <a:bodyPr>
            <a:normAutofit fontScale="90000"/>
          </a:bodyPr>
          <a:lstStyle/>
          <a:p>
            <a:r>
              <a:rPr lang="ar-JO" dirty="0" smtClean="0">
                <a:solidFill>
                  <a:srgbClr val="FF0000"/>
                </a:solidFill>
              </a:rPr>
              <a:t>العلاقات الاجتماعية</a:t>
            </a:r>
            <a:r>
              <a:rPr lang="ar-JO" dirty="0" smtClean="0"/>
              <a:t/>
            </a:r>
            <a:br>
              <a:rPr lang="ar-JO" dirty="0" smtClean="0"/>
            </a:br>
            <a:r>
              <a:rPr lang="ar-JO" dirty="0" smtClean="0"/>
              <a:t>-يبدأ الطفل بتكوين علاقات اجتماعية مع الاقران بعد سن الثالثة في الغالب.</a:t>
            </a:r>
            <a:br>
              <a:rPr lang="ar-JO" dirty="0" smtClean="0"/>
            </a:br>
            <a:r>
              <a:rPr lang="ar-JO" dirty="0" smtClean="0"/>
              <a:t>-اول العلاقات الاجتماعية للطفل تكون مع والديه وافراد اسرته.</a:t>
            </a:r>
            <a:r>
              <a:rPr lang="ar-JO" dirty="0"/>
              <a:t/>
            </a:r>
            <a:br>
              <a:rPr lang="ar-JO" dirty="0"/>
            </a:br>
            <a:r>
              <a:rPr lang="ar-JO" dirty="0" smtClean="0"/>
              <a:t>-طالما ان الطفل لا يعاني من اي مشكلات فسيولوجية مثل عدم قدرته على تناول الطعام او عدم قدرته على ضبط الاخراج او المشي او الكلام ف</a:t>
            </a:r>
            <a:r>
              <a:rPr lang="ar-SA" dirty="0" smtClean="0"/>
              <a:t>إ</a:t>
            </a:r>
            <a:r>
              <a:rPr lang="ar-JO" dirty="0" smtClean="0"/>
              <a:t>ن ذلك يطمئن الاسرة على طفلهم وانه قادر على تكوين علاقات </a:t>
            </a:r>
            <a:r>
              <a:rPr lang="en-US" dirty="0" smtClean="0"/>
              <a:t/>
            </a:r>
            <a:br>
              <a:rPr lang="en-US" dirty="0" smtClean="0"/>
            </a:br>
            <a:r>
              <a:rPr lang="ar-JO" dirty="0" smtClean="0"/>
              <a:t>  اجتماعية.</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54762"/>
          </a:xfrm>
        </p:spPr>
        <p:txBody>
          <a:bodyPr>
            <a:normAutofit fontScale="90000"/>
          </a:bodyPr>
          <a:lstStyle/>
          <a:p>
            <a:r>
              <a:rPr lang="ar-JO" dirty="0" smtClean="0"/>
              <a:t>-</a:t>
            </a:r>
            <a:r>
              <a:rPr lang="ar-JO" b="1" dirty="0" smtClean="0"/>
              <a:t>هناك سببين لاختلاف الاطفال فيما بينهم بالنسبة لمدى الاستعداد لتكوين صداقات او المشاركة الاجتماعية:</a:t>
            </a:r>
            <a:br>
              <a:rPr lang="ar-JO" b="1" dirty="0" smtClean="0"/>
            </a:br>
            <a:r>
              <a:rPr lang="ar-JO" b="1" dirty="0" smtClean="0"/>
              <a:t>1-طبيعة الطفل نفسه واحساسه الداخي بالامان والاستقرار</a:t>
            </a:r>
            <a:r>
              <a:rPr lang="ar-SA" b="1" dirty="0" smtClean="0"/>
              <a:t>:</a:t>
            </a:r>
            <a:r>
              <a:rPr lang="ar-JO" b="1" dirty="0" smtClean="0"/>
              <a:t> </a:t>
            </a:r>
            <a:r>
              <a:rPr lang="ar-JO" dirty="0" smtClean="0"/>
              <a:t>الذي تحقق له في السنتين الاوليتين مما يساعده على التوجه نحو الاخرين.</a:t>
            </a:r>
            <a:br>
              <a:rPr lang="ar-JO" dirty="0" smtClean="0"/>
            </a:br>
            <a:r>
              <a:rPr lang="ar-JO" b="1" dirty="0" smtClean="0"/>
              <a:t>2-المناخ الاجتماعي السائد </a:t>
            </a:r>
            <a:r>
              <a:rPr lang="ar-JO" dirty="0" smtClean="0"/>
              <a:t>في الاسرة</a:t>
            </a:r>
            <a:r>
              <a:rPr lang="ar-SA" dirty="0" smtClean="0"/>
              <a:t>،</a:t>
            </a:r>
            <a:r>
              <a:rPr lang="ar-JO" dirty="0" smtClean="0"/>
              <a:t> وتشجيع الطفل على اللعب مع الاخرين من عدمه</a:t>
            </a:r>
            <a:r>
              <a:rPr lang="ar-SA" dirty="0" smtClean="0"/>
              <a:t>،</a:t>
            </a:r>
            <a:r>
              <a:rPr lang="ar-JO" dirty="0" smtClean="0"/>
              <a:t> ووجود الفرص لمثل هذا التفاعل مع اطفال قريبين منه في السن.</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6430962"/>
          </a:xfrm>
        </p:spPr>
        <p:txBody>
          <a:bodyPr>
            <a:normAutofit fontScale="90000"/>
          </a:bodyPr>
          <a:lstStyle/>
          <a:p>
            <a:r>
              <a:rPr lang="ar-JO" dirty="0" smtClean="0"/>
              <a:t>-</a:t>
            </a:r>
            <a:r>
              <a:rPr lang="ar-JO" b="1" dirty="0" smtClean="0"/>
              <a:t>فوجود صديق </a:t>
            </a:r>
            <a:r>
              <a:rPr lang="ar-JO" dirty="0" smtClean="0"/>
              <a:t>للطفل ينمي لديه السلوك الاجتماعي اكثر من اي شيئ اخر.</a:t>
            </a:r>
            <a:br>
              <a:rPr lang="ar-JO" dirty="0" smtClean="0"/>
            </a:br>
            <a:r>
              <a:rPr lang="ar-JO" dirty="0" smtClean="0"/>
              <a:t>-حيث ان </a:t>
            </a:r>
            <a:r>
              <a:rPr lang="ar-JO" b="1" dirty="0" smtClean="0"/>
              <a:t>التنافس بين الاخوة </a:t>
            </a:r>
            <a:r>
              <a:rPr lang="ar-JO" dirty="0" smtClean="0"/>
              <a:t>على حب الوالدين واهتمامهما يجعل </a:t>
            </a:r>
            <a:r>
              <a:rPr lang="ar-JO" b="1" dirty="0" smtClean="0"/>
              <a:t>قيام صداقة حقيقية بين الاطفال في السن المبكرة امرا صعبا</a:t>
            </a:r>
            <a:r>
              <a:rPr lang="ar-JO" dirty="0" smtClean="0"/>
              <a:t>.</a:t>
            </a:r>
            <a:br>
              <a:rPr lang="ar-JO" dirty="0" smtClean="0"/>
            </a:br>
            <a:r>
              <a:rPr lang="ar-JO" dirty="0" smtClean="0"/>
              <a:t>-</a:t>
            </a:r>
            <a:r>
              <a:rPr lang="ar-JO" dirty="0" smtClean="0">
                <a:solidFill>
                  <a:srgbClr val="FF0000"/>
                </a:solidFill>
              </a:rPr>
              <a:t>مثال:</a:t>
            </a:r>
            <a:r>
              <a:rPr lang="ar-JO" dirty="0" smtClean="0"/>
              <a:t>عندما </a:t>
            </a:r>
            <a:r>
              <a:rPr lang="ar-JO" b="1" dirty="0" smtClean="0"/>
              <a:t>يرحب الاب ويستدعي طفلا ما الى بيته بشكل مستمر ف</a:t>
            </a:r>
            <a:r>
              <a:rPr lang="ar-SA" b="1" dirty="0" smtClean="0"/>
              <a:t>إ</a:t>
            </a:r>
            <a:r>
              <a:rPr lang="ar-JO" b="1" dirty="0" smtClean="0"/>
              <a:t>ن طفله يقوم بالترحيب </a:t>
            </a:r>
            <a:r>
              <a:rPr lang="ar-JO" dirty="0" smtClean="0"/>
              <a:t>به </a:t>
            </a:r>
            <a:r>
              <a:rPr lang="ar-SA" dirty="0" smtClean="0"/>
              <a:t>.</a:t>
            </a:r>
            <a:br>
              <a:rPr lang="ar-SA" dirty="0" smtClean="0"/>
            </a:br>
            <a:r>
              <a:rPr lang="ar-SA" dirty="0" smtClean="0"/>
              <a:t>-</a:t>
            </a:r>
            <a:r>
              <a:rPr lang="ar-JO" dirty="0" smtClean="0"/>
              <a:t>الطفل </a:t>
            </a:r>
            <a:r>
              <a:rPr lang="ar-SA" dirty="0" smtClean="0"/>
              <a:t>الذي </a:t>
            </a:r>
            <a:r>
              <a:rPr lang="ar-JO" dirty="0" smtClean="0"/>
              <a:t>لا يخرج الى الحضانة او الروضة ف</a:t>
            </a:r>
            <a:r>
              <a:rPr lang="ar-SA" dirty="0" smtClean="0"/>
              <a:t>إ</a:t>
            </a:r>
            <a:r>
              <a:rPr lang="ar-JO" dirty="0" smtClean="0"/>
              <a:t>نه لا </a:t>
            </a:r>
            <a:r>
              <a:rPr lang="ar-JO" b="1" dirty="0" smtClean="0"/>
              <a:t>يستطيع انشاء علاقات خارج اطار البيت .</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6430962"/>
          </a:xfrm>
        </p:spPr>
        <p:txBody>
          <a:bodyPr>
            <a:normAutofit fontScale="90000"/>
          </a:bodyPr>
          <a:lstStyle/>
          <a:p>
            <a:r>
              <a:rPr lang="ar-JO" dirty="0" smtClean="0"/>
              <a:t>-بالنسبة للمشاركة</a:t>
            </a:r>
            <a:r>
              <a:rPr lang="ar-SA" dirty="0" smtClean="0"/>
              <a:t>: فإ</a:t>
            </a:r>
            <a:r>
              <a:rPr lang="ar-JO" dirty="0" smtClean="0"/>
              <a:t>ن حب التملك لدى طفل الثالثة والرابعة من العمر</a:t>
            </a:r>
            <a:r>
              <a:rPr lang="ar-SA" dirty="0" smtClean="0"/>
              <a:t>، </a:t>
            </a:r>
            <a:r>
              <a:rPr lang="ar-JO" dirty="0" smtClean="0"/>
              <a:t>يتطلب منا مساعدة الطفل على تعلم سلوك </a:t>
            </a:r>
            <a:r>
              <a:rPr lang="ar-SA" dirty="0" smtClean="0"/>
              <a:t>المشاركة بدل حب التملك</a:t>
            </a:r>
            <a:br>
              <a:rPr lang="ar-SA" dirty="0" smtClean="0"/>
            </a:br>
            <a:r>
              <a:rPr lang="ar-SA" dirty="0"/>
              <a:t>-</a:t>
            </a:r>
            <a:r>
              <a:rPr lang="ar-JO" dirty="0" smtClean="0"/>
              <a:t>.الطفل في هذه المرحلة </a:t>
            </a:r>
            <a:r>
              <a:rPr lang="ar-JO" b="1" dirty="0" smtClean="0"/>
              <a:t>يتمسك ويتشبث بلعبه وممتلكاته حتى لو لم يكن بحاجتها</a:t>
            </a:r>
            <a:r>
              <a:rPr lang="ar-JO" dirty="0" smtClean="0"/>
              <a:t>.</a:t>
            </a:r>
            <a:br>
              <a:rPr lang="ar-JO" dirty="0" smtClean="0"/>
            </a:br>
            <a:r>
              <a:rPr lang="ar-JO" dirty="0" smtClean="0"/>
              <a:t> </a:t>
            </a:r>
            <a:r>
              <a:rPr lang="ar-SA" dirty="0"/>
              <a:t>-</a:t>
            </a:r>
            <a:r>
              <a:rPr lang="ar-JO" dirty="0" smtClean="0"/>
              <a:t> يقول </a:t>
            </a:r>
            <a:r>
              <a:rPr lang="ar-JO" b="1" dirty="0" smtClean="0"/>
              <a:t>هذه لعبتي وملكي ويذهب ليخبئها في مكان سري حتى لا يأخذها منه احد</a:t>
            </a:r>
            <a:r>
              <a:rPr lang="ar-SA" b="1" dirty="0" smtClean="0"/>
              <a:t>.</a:t>
            </a:r>
            <a:br>
              <a:rPr lang="ar-SA" b="1" dirty="0" smtClean="0"/>
            </a:br>
            <a:r>
              <a:rPr lang="ar-SA" b="1" dirty="0" smtClean="0"/>
              <a:t>-</a:t>
            </a:r>
            <a:r>
              <a:rPr lang="ar-JO" b="1" dirty="0" smtClean="0"/>
              <a:t>حب التملك يقل مع نموه ورغبته الشديد في كسب الاصدقاء.فهنا </a:t>
            </a:r>
            <a:r>
              <a:rPr lang="ar-JO" dirty="0" smtClean="0"/>
              <a:t>يأتي دور </a:t>
            </a:r>
            <a:r>
              <a:rPr lang="ar-JO" b="1" dirty="0" smtClean="0"/>
              <a:t>الكبار ليعلموه ان لكل شيئ ثمن وللحصول على لعبة في يد طفل اخر عليه ان يبادل اللعبة التي معه.وينبغي ان تكون مفضلة لدى الاخر مثلما هي لعبة مفضلة اليه.</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6430962"/>
          </a:xfrm>
        </p:spPr>
        <p:txBody>
          <a:bodyPr/>
          <a:lstStyle/>
          <a:p>
            <a:pPr algn="r"/>
            <a:r>
              <a:rPr lang="ar-JO" dirty="0" smtClean="0"/>
              <a:t>-اي ان </a:t>
            </a:r>
            <a:r>
              <a:rPr lang="ar-JO" b="1" dirty="0" smtClean="0"/>
              <a:t>صداقة الاخرين ومشاركتهم لعبهم وانشطتهم ايضا يقابلها استعداد من طرفه للتنازل عن بعض رغباته </a:t>
            </a:r>
            <a:r>
              <a:rPr lang="ar-JO" dirty="0" smtClean="0"/>
              <a:t>,وانتظار الدور واحترام قواعد اللعب وتنمية احاسيس المشاركة الاجتماعية.</a:t>
            </a:r>
            <a:br>
              <a:rPr lang="ar-JO" dirty="0" smtClean="0"/>
            </a:br>
            <a:r>
              <a:rPr lang="ar-JO" b="1" dirty="0"/>
              <a:t/>
            </a:r>
            <a:br>
              <a:rPr lang="ar-JO" b="1"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3840162"/>
          </a:xfrm>
        </p:spPr>
        <p:txBody>
          <a:bodyPr/>
          <a:lstStyle/>
          <a:p>
            <a:endParaRPr lang="en-US" dirty="0"/>
          </a:p>
        </p:txBody>
      </p:sp>
      <p:pic>
        <p:nvPicPr>
          <p:cNvPr id="4" name="Picture 3" descr="علاقات اجتماعية.jpg"/>
          <p:cNvPicPr>
            <a:picLocks noChangeAspect="1"/>
          </p:cNvPicPr>
          <p:nvPr/>
        </p:nvPicPr>
        <p:blipFill>
          <a:blip r:embed="rId2" cstate="print"/>
          <a:stretch>
            <a:fillRect/>
          </a:stretch>
        </p:blipFill>
        <p:spPr>
          <a:xfrm>
            <a:off x="0" y="152035"/>
            <a:ext cx="9144000" cy="655392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2365</TotalTime>
  <Words>100</Words>
  <Application>Microsoft Office PowerPoint</Application>
  <PresentationFormat>On-screen Show (4:3)</PresentationFormat>
  <Paragraphs>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دور الأسرة في مواجهة مشكلات الطفولة المبكرة </vt:lpstr>
      <vt:lpstr>PowerPoint Presentation</vt:lpstr>
      <vt:lpstr>العلاقات الاجتماعية -يبدأ الطفل بتكوين علاقات اجتماعية مع الاقران بعد سن الثالثة في الغالب. -اول العلاقات الاجتماعية للطفل تكون مع والديه وافراد اسرته. -طالما ان الطفل لا يعاني من اي مشكلات فسيولوجية مثل عدم قدرته على تناول الطعام او عدم قدرته على ضبط الاخراج او المشي او الكلام فإن ذلك يطمئن الاسرة على طفلهم وانه قادر على تكوين علاقات    اجتماعية. </vt:lpstr>
      <vt:lpstr>-هناك سببين لاختلاف الاطفال فيما بينهم بالنسبة لمدى الاستعداد لتكوين صداقات او المشاركة الاجتماعية: 1-طبيعة الطفل نفسه واحساسه الداخي بالامان والاستقرار: الذي تحقق له في السنتين الاوليتين مما يساعده على التوجه نحو الاخرين. 2-المناخ الاجتماعي السائد في الاسرة، وتشجيع الطفل على اللعب مع الاخرين من عدمه، ووجود الفرص لمثل هذا التفاعل مع اطفال قريبين منه في السن.</vt:lpstr>
      <vt:lpstr>-فوجود صديق للطفل ينمي لديه السلوك الاجتماعي اكثر من اي شيئ اخر. -حيث ان التنافس بين الاخوة على حب الوالدين واهتمامهما يجعل قيام صداقة حقيقية بين الاطفال في السن المبكرة امرا صعبا. -مثال:عندما يرحب الاب ويستدعي طفلا ما الى بيته بشكل مستمر فإن طفله يقوم بالترحيب به . -الطفل الذي لا يخرج الى الحضانة او الروضة فإنه لا يستطيع انشاء علاقات خارج اطار البيت .</vt:lpstr>
      <vt:lpstr>-بالنسبة للمشاركة: فإن حب التملك لدى طفل الثالثة والرابعة من العمر، يتطلب منا مساعدة الطفل على تعلم سلوك المشاركة بدل حب التملك -.الطفل في هذه المرحلة يتمسك ويتشبث بلعبه وممتلكاته حتى لو لم يكن بحاجتها.  - يقول هذه لعبتي وملكي ويذهب ليخبئها في مكان سري حتى لا يأخذها منه احد. -حب التملك يقل مع نموه ورغبته الشديد في كسب الاصدقاء.فهنا يأتي دور الكبار ليعلموه ان لكل شيئ ثمن وللحصول على لعبة في يد طفل اخر عليه ان يبادل اللعبة التي معه.وينبغي ان تكون مفضلة لدى الاخر مثلما هي لعبة مفضلة اليه.</vt:lpstr>
      <vt:lpstr>-اي ان صداقة الاخرين ومشاركتهم لعبهم وانشطتهم ايضا يقابلها استعداد من طرفه للتنازل عن بعض رغباته ,وانتظار الدور واحترام قواعد اللعب وتنمية احاسيس المشاركة الاجتماعية.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algorithm</dc:creator>
  <cp:lastModifiedBy>DELL</cp:lastModifiedBy>
  <cp:revision>21</cp:revision>
  <dcterms:created xsi:type="dcterms:W3CDTF">2020-07-12T19:17:22Z</dcterms:created>
  <dcterms:modified xsi:type="dcterms:W3CDTF">2021-02-22T17:38:04Z</dcterms:modified>
</cp:coreProperties>
</file>