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80" r:id="rId2"/>
    <p:sldId id="381" r:id="rId3"/>
    <p:sldId id="382" r:id="rId4"/>
    <p:sldId id="383" r:id="rId5"/>
    <p:sldId id="384" r:id="rId6"/>
    <p:sldId id="385" r:id="rId7"/>
    <p:sldId id="387" r:id="rId8"/>
    <p:sldId id="386" r:id="rId9"/>
    <p:sldId id="389" r:id="rId10"/>
    <p:sldId id="388" r:id="rId11"/>
    <p:sldId id="390" r:id="rId12"/>
    <p:sldId id="391" r:id="rId13"/>
    <p:sldId id="392" r:id="rId14"/>
    <p:sldId id="393" r:id="rId15"/>
    <p:sldId id="394" r:id="rId16"/>
    <p:sldId id="396" r:id="rId17"/>
    <p:sldId id="395" r:id="rId18"/>
    <p:sldId id="397" r:id="rId19"/>
    <p:sldId id="398" r:id="rId20"/>
    <p:sldId id="399" r:id="rId21"/>
    <p:sldId id="400" r:id="rId22"/>
    <p:sldId id="401" r:id="rId23"/>
    <p:sldId id="403" r:id="rId24"/>
    <p:sldId id="402" r:id="rId25"/>
    <p:sldId id="404" r:id="rId26"/>
    <p:sldId id="405" r:id="rId27"/>
    <p:sldId id="406" r:id="rId28"/>
    <p:sldId id="407" r:id="rId29"/>
    <p:sldId id="408" r:id="rId30"/>
    <p:sldId id="409" r:id="rId31"/>
    <p:sldId id="41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48F354-58A4-4CF6-AFD3-2EA3F870A50C}">
          <p14:sldIdLst>
            <p14:sldId id="380"/>
            <p14:sldId id="381"/>
            <p14:sldId id="382"/>
            <p14:sldId id="383"/>
            <p14:sldId id="384"/>
            <p14:sldId id="385"/>
            <p14:sldId id="387"/>
            <p14:sldId id="386"/>
            <p14:sldId id="389"/>
            <p14:sldId id="388"/>
            <p14:sldId id="390"/>
            <p14:sldId id="391"/>
            <p14:sldId id="392"/>
            <p14:sldId id="393"/>
            <p14:sldId id="394"/>
            <p14:sldId id="396"/>
            <p14:sldId id="395"/>
            <p14:sldId id="397"/>
            <p14:sldId id="398"/>
            <p14:sldId id="399"/>
            <p14:sldId id="400"/>
            <p14:sldId id="401"/>
            <p14:sldId id="403"/>
            <p14:sldId id="402"/>
            <p14:sldId id="404"/>
            <p14:sldId id="405"/>
            <p14:sldId id="406"/>
            <p14:sldId id="407"/>
            <p14:sldId id="408"/>
            <p14:sldId id="409"/>
            <p14:sldId id="41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4660"/>
  </p:normalViewPr>
  <p:slideViewPr>
    <p:cSldViewPr>
      <p:cViewPr>
        <p:scale>
          <a:sx n="89" d="100"/>
          <a:sy n="89" d="100"/>
        </p:scale>
        <p:origin x="-1291" y="77"/>
      </p:cViewPr>
      <p:guideLst>
        <p:guide orient="horz" pos="2160"/>
        <p:guide pos="2880"/>
      </p:guideLst>
    </p:cSldViewPr>
  </p:slideViewPr>
  <p:notesTextViewPr>
    <p:cViewPr>
      <p:scale>
        <a:sx n="1" d="1"/>
        <a:sy n="1" d="1"/>
      </p:scale>
      <p:origin x="0" y="0"/>
    </p:cViewPr>
  </p:notesTextViewPr>
  <p:sorterViewPr>
    <p:cViewPr>
      <p:scale>
        <a:sx n="100" d="100"/>
        <a:sy n="100" d="100"/>
      </p:scale>
      <p:origin x="0" y="74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A4AC4C-600F-4A04-8940-EA4B7DD35CCD}" type="datetimeFigureOut">
              <a:rPr lang="en-US" smtClean="0"/>
              <a:t>4/4/2024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E1C7C4-8571-493C-87A6-516CD2DB5978}" type="slidenum">
              <a:rPr lang="en-US" smtClean="0"/>
              <a:t>‹#›</a:t>
            </a:fld>
            <a:endParaRPr lang="en-US"/>
          </a:p>
        </p:txBody>
      </p:sp>
    </p:spTree>
    <p:extLst>
      <p:ext uri="{BB962C8B-B14F-4D97-AF65-F5344CB8AC3E}">
        <p14:creationId xmlns:p14="http://schemas.microsoft.com/office/powerpoint/2010/main" val="1645583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54DE57-1227-4218-BA09-C5585EB4038C}"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210293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4DE57-1227-4218-BA09-C5585EB4038C}"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603375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4DE57-1227-4218-BA09-C5585EB4038C}"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197191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2268300"/>
            <a:ext cx="45924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4275200"/>
            <a:ext cx="24021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389203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4DE57-1227-4218-BA09-C5585EB4038C}"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209306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54DE57-1227-4218-BA09-C5585EB4038C}"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3037841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54DE57-1227-4218-BA09-C5585EB4038C}"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108978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54DE57-1227-4218-BA09-C5585EB4038C}" type="datetimeFigureOut">
              <a:rPr lang="en-US" smtClean="0"/>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423163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54DE57-1227-4218-BA09-C5585EB4038C}" type="datetimeFigureOut">
              <a:rPr lang="en-US" smtClean="0"/>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1062022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4DE57-1227-4218-BA09-C5585EB4038C}" type="datetimeFigureOut">
              <a:rPr lang="en-US" smtClean="0"/>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32698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54DE57-1227-4218-BA09-C5585EB4038C}"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33158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54DE57-1227-4218-BA09-C5585EB4038C}"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329326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4DE57-1227-4218-BA09-C5585EB4038C}" type="datetimeFigureOut">
              <a:rPr lang="en-US" smtClean="0"/>
              <a:t>4/4/2024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32623-D4F3-40D4-BA4B-1E0ED212B3F0}" type="slidenum">
              <a:rPr lang="en-US" smtClean="0"/>
              <a:t>‹#›</a:t>
            </a:fld>
            <a:endParaRPr lang="en-US"/>
          </a:p>
        </p:txBody>
      </p:sp>
    </p:spTree>
    <p:extLst>
      <p:ext uri="{BB962C8B-B14F-4D97-AF65-F5344CB8AC3E}">
        <p14:creationId xmlns:p14="http://schemas.microsoft.com/office/powerpoint/2010/main" val="3064743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7.jfif"/><Relationship Id="rId3" Type="http://schemas.openxmlformats.org/officeDocument/2006/relationships/image" Target="../media/image6.png"/><Relationship Id="rId7" Type="http://schemas.openxmlformats.org/officeDocument/2006/relationships/image" Target="../media/image46.jfi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fif"/><Relationship Id="rId4" Type="http://schemas.openxmlformats.org/officeDocument/2006/relationships/image" Target="../media/image43.jfif"/><Relationship Id="rId9" Type="http://schemas.openxmlformats.org/officeDocument/2006/relationships/image" Target="../media/image48.jfi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2.gi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54.gif"/><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0.gif"/><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7.jfif"/><Relationship Id="rId3" Type="http://schemas.openxmlformats.org/officeDocument/2006/relationships/image" Target="../media/image6.png"/><Relationship Id="rId7" Type="http://schemas.openxmlformats.org/officeDocument/2006/relationships/image" Target="../media/image76.jfi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jfif"/><Relationship Id="rId4" Type="http://schemas.openxmlformats.org/officeDocument/2006/relationships/image" Target="../media/image73.png"/><Relationship Id="rId9" Type="http://schemas.openxmlformats.org/officeDocument/2006/relationships/image" Target="../media/image78.jfif"/></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2.gif"/><Relationship Id="rId5" Type="http://schemas.openxmlformats.org/officeDocument/2006/relationships/image" Target="../media/image81.jpeg"/><Relationship Id="rId4" Type="http://schemas.openxmlformats.org/officeDocument/2006/relationships/image" Target="../media/image80.jp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28.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6.png"/><Relationship Id="rId7" Type="http://schemas.openxmlformats.org/officeDocument/2006/relationships/image" Target="../media/image88.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6.png"/><Relationship Id="rId7" Type="http://schemas.openxmlformats.org/officeDocument/2006/relationships/image" Target="../media/image93.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gif"/><Relationship Id="rId4" Type="http://schemas.openxmlformats.org/officeDocument/2006/relationships/image" Target="../media/image90.jpg"/><Relationship Id="rId9" Type="http://schemas.openxmlformats.org/officeDocument/2006/relationships/image" Target="../media/image9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hyperlink" Target="https://mobde3eln.blogspot.com/2019/10/sensors.html" TargetMode="Externa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8.gif"/><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gif"/><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gif"/><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jfif"/><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7" name="Google Shape;127;p24"/>
          <p:cNvSpPr/>
          <p:nvPr/>
        </p:nvSpPr>
        <p:spPr>
          <a:xfrm rot="-5400000" flipH="1">
            <a:off x="-1955978" y="3080722"/>
            <a:ext cx="4133056"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89664"/>
            <a:ext cx="3923332" cy="1323112"/>
          </a:xfrm>
          <a:prstGeom prst="rect">
            <a:avLst/>
          </a:prstGeom>
        </p:spPr>
      </p:pic>
      <p:pic>
        <p:nvPicPr>
          <p:cNvPr id="3" name="صورة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444822"/>
            <a:ext cx="4767064" cy="3584377"/>
          </a:xfrm>
          <a:prstGeom prst="rect">
            <a:avLst/>
          </a:prstGeom>
        </p:spPr>
      </p:pic>
      <p:pic>
        <p:nvPicPr>
          <p:cNvPr id="4" name="صورة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2590800"/>
            <a:ext cx="3508587" cy="2346960"/>
          </a:xfrm>
          <a:prstGeom prst="rect">
            <a:avLst/>
          </a:prstGeom>
        </p:spPr>
      </p:pic>
    </p:spTree>
    <p:extLst>
      <p:ext uri="{BB962C8B-B14F-4D97-AF65-F5344CB8AC3E}">
        <p14:creationId xmlns:p14="http://schemas.microsoft.com/office/powerpoint/2010/main" val="2399121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4317" y="731205"/>
            <a:ext cx="2363469" cy="56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157" y="1233535"/>
            <a:ext cx="8012228" cy="223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4027" y="3465042"/>
            <a:ext cx="2666892" cy="54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4219" y="4002927"/>
            <a:ext cx="7886700" cy="135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622" y="757555"/>
            <a:ext cx="4553378" cy="2387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0001" y="3145302"/>
            <a:ext cx="2774950"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0314" y="3678874"/>
            <a:ext cx="72390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07" y="990601"/>
            <a:ext cx="4079193" cy="245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44" y="731205"/>
            <a:ext cx="8326149" cy="447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81" y="5213469"/>
            <a:ext cx="8326149" cy="35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4300" y="0"/>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3413632" y="756393"/>
            <a:ext cx="5730368" cy="4022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ar-SA" sz="1600" b="1" u="sng" dirty="0" smtClean="0">
                <a:solidFill>
                  <a:srgbClr val="FF0000"/>
                </a:solidFill>
              </a:rPr>
              <a:t>تقسيم الريلاى حسب مقدرة التلامسات على حمل التيار </a:t>
            </a:r>
            <a:r>
              <a:rPr lang="ar-SA" sz="1600" b="1" u="sng" dirty="0" err="1" smtClean="0">
                <a:solidFill>
                  <a:srgbClr val="FF0000"/>
                </a:solidFill>
              </a:rPr>
              <a:t>الكهربائى</a:t>
            </a:r>
            <a:r>
              <a:rPr lang="ar-SA" sz="1600" b="1" u="sng" dirty="0" smtClean="0">
                <a:solidFill>
                  <a:srgbClr val="FF0000"/>
                </a:solidFill>
              </a:rPr>
              <a:t> :</a:t>
            </a:r>
            <a:br>
              <a:rPr lang="ar-SA" sz="1600" b="1" u="sng" dirty="0" smtClean="0">
                <a:solidFill>
                  <a:srgbClr val="FF0000"/>
                </a:solidFill>
              </a:rPr>
            </a:br>
            <a:endParaRPr lang="en-US" sz="1600" b="1" u="sng" dirty="0">
              <a:solidFill>
                <a:srgbClr val="FF0000"/>
              </a:solidFill>
            </a:endParaRPr>
          </a:p>
        </p:txBody>
      </p:sp>
      <p:sp>
        <p:nvSpPr>
          <p:cNvPr id="10" name="Content Placeholder 2"/>
          <p:cNvSpPr txBox="1">
            <a:spLocks/>
          </p:cNvSpPr>
          <p:nvPr/>
        </p:nvSpPr>
        <p:spPr>
          <a:xfrm>
            <a:off x="2209800" y="1293964"/>
            <a:ext cx="6794358" cy="1705404"/>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rtl="1"/>
            <a:r>
              <a:rPr lang="ar-SA" sz="2400" b="1" dirty="0" smtClean="0">
                <a:solidFill>
                  <a:schemeClr val="tx1"/>
                </a:solidFill>
                <a:cs typeface="+mj-cs"/>
              </a:rPr>
              <a:t>•معظم الريلاى المستخدمة ف</a:t>
            </a:r>
            <a:r>
              <a:rPr lang="ar-SA" sz="2400" b="1" dirty="0">
                <a:solidFill>
                  <a:schemeClr val="tx1"/>
                </a:solidFill>
                <a:cs typeface="+mj-cs"/>
              </a:rPr>
              <a:t>ي</a:t>
            </a:r>
            <a:r>
              <a:rPr lang="ar-SA" sz="2400" b="1" dirty="0" smtClean="0">
                <a:solidFill>
                  <a:schemeClr val="tx1"/>
                </a:solidFill>
                <a:cs typeface="+mj-cs"/>
              </a:rPr>
              <a:t> الدوائر الالكترونية تلامساتها تتحمل امبير صغير فى حدود 1 الى 4 امبير.</a:t>
            </a:r>
          </a:p>
          <a:p>
            <a:pPr algn="r" rtl="1"/>
            <a:endParaRPr lang="ar-SA" sz="2400" b="1" dirty="0" smtClean="0">
              <a:solidFill>
                <a:schemeClr val="tx1"/>
              </a:solidFill>
              <a:cs typeface="+mj-cs"/>
            </a:endParaRPr>
          </a:p>
          <a:p>
            <a:pPr algn="r" rtl="1"/>
            <a:r>
              <a:rPr lang="ar-SA" sz="2400" b="1" dirty="0" smtClean="0">
                <a:solidFill>
                  <a:schemeClr val="tx1"/>
                </a:solidFill>
                <a:cs typeface="+mj-cs"/>
              </a:rPr>
              <a:t>•للتعامل مع تيارات اكبر يجب استعمال ريلاى قدرة والذى يتحمل من 10 الى 25 امبير او اكثر . </a:t>
            </a:r>
          </a:p>
          <a:p>
            <a:pPr algn="r" rtl="1"/>
            <a:endParaRPr lang="ar-SA" sz="2400" b="1" dirty="0" smtClean="0">
              <a:solidFill>
                <a:schemeClr val="tx1"/>
              </a:solidFill>
              <a:cs typeface="+mj-cs"/>
            </a:endParaRPr>
          </a:p>
          <a:p>
            <a:pPr algn="r" rtl="1"/>
            <a:r>
              <a:rPr lang="ar-SA" sz="2400" b="1" dirty="0" smtClean="0">
                <a:solidFill>
                  <a:schemeClr val="tx1"/>
                </a:solidFill>
                <a:cs typeface="+mj-cs"/>
              </a:rPr>
              <a:t>•يمكن استعمال عدة تلامسات على التوازي لزيادة تحمل التيار المار .</a:t>
            </a:r>
          </a:p>
          <a:p>
            <a:pPr algn="r" rtl="1"/>
            <a:endParaRPr lang="ar-SA" sz="2400" b="1" dirty="0" smtClean="0">
              <a:solidFill>
                <a:schemeClr val="tx1"/>
              </a:solidFill>
              <a:cs typeface="+mj-cs"/>
            </a:endParaRPr>
          </a:p>
        </p:txBody>
      </p:sp>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6686" y="2895600"/>
            <a:ext cx="4717314" cy="2499354"/>
          </a:xfrm>
          <a:prstGeom prst="rect">
            <a:avLst/>
          </a:prstGeom>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429000" y="843677"/>
            <a:ext cx="5638800" cy="3016210"/>
          </a:xfrm>
          <a:prstGeom prst="rect">
            <a:avLst/>
          </a:prstGeom>
        </p:spPr>
        <p:txBody>
          <a:bodyPr wrap="square">
            <a:spAutoFit/>
          </a:bodyPr>
          <a:lstStyle/>
          <a:p>
            <a:pPr algn="r" rtl="1" fontAlgn="base">
              <a:buFont typeface="Wingdings" pitchFamily="2" charset="2"/>
              <a:buChar char="v"/>
            </a:pPr>
            <a:r>
              <a:rPr lang="ar-SA" sz="2000" dirty="0">
                <a:solidFill>
                  <a:srgbClr val="FF0000"/>
                </a:solidFill>
              </a:rPr>
              <a:t> </a:t>
            </a:r>
            <a:r>
              <a:rPr lang="ar-SA" sz="2000" u="sng" dirty="0">
                <a:solidFill>
                  <a:srgbClr val="FF0000"/>
                </a:solidFill>
                <a:latin typeface="Algerian" pitchFamily="82" charset="0"/>
              </a:rPr>
              <a:t>كيفية معرفة </a:t>
            </a:r>
            <a:r>
              <a:rPr lang="en-US" sz="2000" u="sng" dirty="0">
                <a:solidFill>
                  <a:srgbClr val="FF0000"/>
                </a:solidFill>
                <a:latin typeface="Algerian" pitchFamily="82" charset="0"/>
              </a:rPr>
              <a:t>NO , NC &amp; COM </a:t>
            </a:r>
            <a:r>
              <a:rPr lang="ar-SA" sz="2000" u="sng" dirty="0">
                <a:solidFill>
                  <a:srgbClr val="FF0000"/>
                </a:solidFill>
                <a:latin typeface="Algerian" pitchFamily="82" charset="0"/>
              </a:rPr>
              <a:t> وطرفين الملف </a:t>
            </a:r>
            <a:r>
              <a:rPr lang="ar-SA" sz="2000" dirty="0">
                <a:solidFill>
                  <a:srgbClr val="FF0000"/>
                </a:solidFill>
              </a:rPr>
              <a:t>؟</a:t>
            </a:r>
          </a:p>
          <a:p>
            <a:pPr algn="r" fontAlgn="base"/>
            <a:endParaRPr lang="ar-SA" sz="2000" dirty="0"/>
          </a:p>
          <a:p>
            <a:pPr algn="r" rtl="1" fontAlgn="base"/>
            <a:r>
              <a:rPr lang="ar-SA" dirty="0">
                <a:effectLst>
                  <a:outerShdw blurRad="38100" dist="38100" dir="2700000" algn="tl">
                    <a:srgbClr val="000000">
                      <a:alpha val="43137"/>
                    </a:srgbClr>
                  </a:outerShdw>
                </a:effectLst>
                <a:latin typeface="Arabic Typesetting" pitchFamily="66" charset="-78"/>
              </a:rPr>
              <a:t> في الغالب يكون طرفي الملف بجوار بعضهما بأحد جوانب قاعدة </a:t>
            </a:r>
            <a:r>
              <a:rPr lang="en-US" dirty="0">
                <a:effectLst>
                  <a:outerShdw blurRad="38100" dist="38100" dir="2700000" algn="tl">
                    <a:srgbClr val="000000">
                      <a:alpha val="43137"/>
                    </a:srgbClr>
                  </a:outerShdw>
                </a:effectLst>
                <a:latin typeface="Arabic Typesetting" pitchFamily="66" charset="-78"/>
              </a:rPr>
              <a:t>relay</a:t>
            </a:r>
            <a:r>
              <a:rPr lang="ar-SA" dirty="0">
                <a:effectLst>
                  <a:outerShdw blurRad="38100" dist="38100" dir="2700000" algn="tl">
                    <a:srgbClr val="000000">
                      <a:alpha val="43137"/>
                    </a:srgbClr>
                  </a:outerShdw>
                </a:effectLst>
                <a:latin typeface="Arabic Typesetting" pitchFamily="66" charset="-78"/>
              </a:rPr>
              <a:t> </a:t>
            </a:r>
          </a:p>
          <a:p>
            <a:pPr algn="r" rtl="1" fontAlgn="base"/>
            <a:r>
              <a:rPr lang="ar-SA" dirty="0">
                <a:effectLst>
                  <a:outerShdw blurRad="38100" dist="38100" dir="2700000" algn="tl">
                    <a:srgbClr val="000000">
                      <a:alpha val="43137"/>
                    </a:srgbClr>
                  </a:outerShdw>
                </a:effectLst>
                <a:latin typeface="Arabic Typesetting" pitchFamily="66" charset="-78"/>
              </a:rPr>
              <a:t>   أما بالنسبة للثلاث أطرف, يتم فحص التوصيلة عن طريق وضع (مؤشر    </a:t>
            </a:r>
          </a:p>
          <a:p>
            <a:pPr algn="r" rtl="1" fontAlgn="base"/>
            <a:r>
              <a:rPr lang="ar-SA" dirty="0">
                <a:effectLst>
                  <a:outerShdw blurRad="38100" dist="38100" dir="2700000" algn="tl">
                    <a:srgbClr val="000000">
                      <a:alpha val="43137"/>
                    </a:srgbClr>
                  </a:outerShdw>
                </a:effectLst>
                <a:latin typeface="Arabic Typesetting" pitchFamily="66" charset="-78"/>
              </a:rPr>
              <a:t>      </a:t>
            </a:r>
            <a:r>
              <a:rPr lang="ar-SA" dirty="0" err="1">
                <a:effectLst>
                  <a:outerShdw blurRad="38100" dist="38100" dir="2700000" algn="tl">
                    <a:srgbClr val="000000">
                      <a:alpha val="43137"/>
                    </a:srgbClr>
                  </a:outerShdw>
                </a:effectLst>
                <a:latin typeface="Arabic Typesetting" pitchFamily="66" charset="-78"/>
              </a:rPr>
              <a:t>الافو</a:t>
            </a:r>
            <a:r>
              <a:rPr lang="ar-SA" dirty="0">
                <a:effectLst>
                  <a:outerShdw blurRad="38100" dist="38100" dir="2700000" algn="tl">
                    <a:srgbClr val="000000">
                      <a:alpha val="43137"/>
                    </a:srgbClr>
                  </a:outerShdw>
                </a:effectLst>
                <a:latin typeface="Arabic Typesetting" pitchFamily="66" charset="-78"/>
              </a:rPr>
              <a:t> )على زر الفحص ووضع طرفي </a:t>
            </a:r>
            <a:r>
              <a:rPr lang="ar-SA" dirty="0" err="1">
                <a:effectLst>
                  <a:outerShdw blurRad="38100" dist="38100" dir="2700000" algn="tl">
                    <a:srgbClr val="000000">
                      <a:alpha val="43137"/>
                    </a:srgbClr>
                  </a:outerShdw>
                </a:effectLst>
                <a:latin typeface="Arabic Typesetting" pitchFamily="66" charset="-78"/>
              </a:rPr>
              <a:t>الافو</a:t>
            </a:r>
            <a:r>
              <a:rPr lang="ar-SA" dirty="0">
                <a:effectLst>
                  <a:outerShdw blurRad="38100" dist="38100" dir="2700000" algn="tl">
                    <a:srgbClr val="000000">
                      <a:alpha val="43137"/>
                    </a:srgbClr>
                  </a:outerShdw>
                </a:effectLst>
                <a:latin typeface="Arabic Typesetting" pitchFamily="66" charset="-78"/>
              </a:rPr>
              <a:t> على أطراف  </a:t>
            </a:r>
            <a:r>
              <a:rPr lang="en-US" dirty="0">
                <a:effectLst>
                  <a:outerShdw blurRad="38100" dist="38100" dir="2700000" algn="tl">
                    <a:srgbClr val="000000">
                      <a:alpha val="43137"/>
                    </a:srgbClr>
                  </a:outerShdw>
                </a:effectLst>
                <a:latin typeface="Arabic Typesetting" pitchFamily="66" charset="-78"/>
              </a:rPr>
              <a:t>relay</a:t>
            </a:r>
            <a:r>
              <a:rPr lang="ar-SA" dirty="0">
                <a:effectLst>
                  <a:outerShdw blurRad="38100" dist="38100" dir="2700000" algn="tl">
                    <a:srgbClr val="000000">
                      <a:alpha val="43137"/>
                    </a:srgbClr>
                  </a:outerShdw>
                </a:effectLst>
                <a:latin typeface="Arabic Typesetting" pitchFamily="66" charset="-78"/>
              </a:rPr>
              <a:t> .  </a:t>
            </a:r>
          </a:p>
          <a:p>
            <a:pPr algn="r" rtl="1" fontAlgn="base"/>
            <a:endParaRPr lang="ar-SA" sz="2000" dirty="0"/>
          </a:p>
          <a:p>
            <a:pPr algn="r" rtl="1" fontAlgn="base"/>
            <a:r>
              <a:rPr lang="ar-SA" dirty="0"/>
              <a:t>   </a:t>
            </a:r>
            <a:r>
              <a:rPr lang="ar-SA" dirty="0">
                <a:effectLst>
                  <a:outerShdw blurRad="38100" dist="38100" dir="2700000" algn="tl">
                    <a:srgbClr val="000000">
                      <a:alpha val="43137"/>
                    </a:srgbClr>
                  </a:outerShdw>
                </a:effectLst>
                <a:latin typeface="Arabic Typesetting" pitchFamily="66" charset="-78"/>
              </a:rPr>
              <a:t>الاثنان اللذان يصدران صوتاً من </a:t>
            </a:r>
            <a:r>
              <a:rPr lang="ar-SA" dirty="0" err="1">
                <a:effectLst>
                  <a:outerShdw blurRad="38100" dist="38100" dir="2700000" algn="tl">
                    <a:srgbClr val="000000">
                      <a:alpha val="43137"/>
                    </a:srgbClr>
                  </a:outerShdw>
                </a:effectLst>
                <a:latin typeface="Arabic Typesetting" pitchFamily="66" charset="-78"/>
              </a:rPr>
              <a:t>الافو</a:t>
            </a:r>
            <a:r>
              <a:rPr lang="ar-SA" dirty="0">
                <a:effectLst>
                  <a:outerShdw blurRad="38100" dist="38100" dir="2700000" algn="tl">
                    <a:srgbClr val="000000">
                      <a:alpha val="43137"/>
                    </a:srgbClr>
                  </a:outerShdw>
                </a:effectLst>
                <a:latin typeface="Arabic Typesetting" pitchFamily="66" charset="-78"/>
              </a:rPr>
              <a:t> يكونان هما </a:t>
            </a:r>
            <a:r>
              <a:rPr lang="en-US" dirty="0">
                <a:effectLst>
                  <a:outerShdw blurRad="38100" dist="38100" dir="2700000" algn="tl">
                    <a:srgbClr val="000000">
                      <a:alpha val="43137"/>
                    </a:srgbClr>
                  </a:outerShdw>
                </a:effectLst>
                <a:latin typeface="Arabic Typesetting" pitchFamily="66" charset="-78"/>
              </a:rPr>
              <a:t>NC &amp; COM </a:t>
            </a:r>
          </a:p>
          <a:p>
            <a:pPr algn="r" rtl="1" fontAlgn="base"/>
            <a:r>
              <a:rPr lang="ar-SA" dirty="0">
                <a:effectLst>
                  <a:outerShdw blurRad="38100" dist="38100" dir="2700000" algn="tl">
                    <a:srgbClr val="000000">
                      <a:alpha val="43137"/>
                    </a:srgbClr>
                  </a:outerShdw>
                </a:effectLst>
                <a:latin typeface="Arabic Typesetting" pitchFamily="66" charset="-78"/>
              </a:rPr>
              <a:t>      وبالتالي فان الطرف الأخر يكون </a:t>
            </a:r>
            <a:r>
              <a:rPr lang="en-US" dirty="0">
                <a:effectLst>
                  <a:outerShdw blurRad="38100" dist="38100" dir="2700000" algn="tl">
                    <a:srgbClr val="000000">
                      <a:alpha val="43137"/>
                    </a:srgbClr>
                  </a:outerShdw>
                </a:effectLst>
                <a:latin typeface="Arabic Typesetting" pitchFamily="66" charset="-78"/>
              </a:rPr>
              <a:t>NO </a:t>
            </a:r>
          </a:p>
          <a:p>
            <a:pPr algn="r" rtl="1"/>
            <a:r>
              <a:rPr lang="en-US" sz="2000" dirty="0"/>
              <a:t/>
            </a:r>
            <a:br>
              <a:rPr lang="en-US" sz="2000" dirty="0"/>
            </a:br>
            <a:endParaRPr lang="ar-SA" sz="2000" dirty="0"/>
          </a:p>
        </p:txBody>
      </p:sp>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3304756"/>
            <a:ext cx="2590800" cy="2364843"/>
          </a:xfrm>
          <a:prstGeom prst="rect">
            <a:avLst/>
          </a:prstGeom>
        </p:spPr>
      </p:pic>
      <p:pic>
        <p:nvPicPr>
          <p:cNvPr id="5" name="صورة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104" y="3215460"/>
            <a:ext cx="2589606" cy="2144725"/>
          </a:xfrm>
          <a:prstGeom prst="rect">
            <a:avLst/>
          </a:prstGeom>
        </p:spPr>
      </p:pic>
      <p:pic>
        <p:nvPicPr>
          <p:cNvPr id="6" name="صورة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523" y="796290"/>
            <a:ext cx="3048000" cy="5417820"/>
          </a:xfrm>
          <a:prstGeom prst="rect">
            <a:avLst/>
          </a:prstGeom>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p:cNvSpPr/>
          <p:nvPr/>
        </p:nvSpPr>
        <p:spPr>
          <a:xfrm>
            <a:off x="3048000" y="699797"/>
            <a:ext cx="6144255" cy="5262979"/>
          </a:xfrm>
          <a:prstGeom prst="rect">
            <a:avLst/>
          </a:prstGeom>
        </p:spPr>
        <p:txBody>
          <a:bodyPr wrap="square">
            <a:spAutoFit/>
          </a:bodyPr>
          <a:lstStyle/>
          <a:p>
            <a:pPr lvl="1" algn="r" rtl="1"/>
            <a:r>
              <a:rPr lang="ar-SA" sz="1600" b="1" u="sng" dirty="0" err="1">
                <a:solidFill>
                  <a:srgbClr val="FF0000"/>
                </a:solidFill>
              </a:rPr>
              <a:t>ﺗﻨﻘﺴﻢ</a:t>
            </a:r>
            <a:r>
              <a:rPr lang="ar-SA" sz="1600" b="1" u="sng" dirty="0">
                <a:solidFill>
                  <a:srgbClr val="FF0000"/>
                </a:solidFill>
              </a:rPr>
              <a:t> ﺍﻟﻤﺮﺣﻼﺕ </a:t>
            </a:r>
            <a:r>
              <a:rPr lang="ar-SA" sz="1600" b="1" u="sng" dirty="0" err="1">
                <a:solidFill>
                  <a:srgbClr val="FF0000"/>
                </a:solidFill>
              </a:rPr>
              <a:t>ﻃﺒﻘًﺎ</a:t>
            </a:r>
            <a:r>
              <a:rPr lang="ar-SA" sz="1600" b="1" u="sng" dirty="0">
                <a:solidFill>
                  <a:srgbClr val="FF0000"/>
                </a:solidFill>
              </a:rPr>
              <a:t> </a:t>
            </a:r>
            <a:r>
              <a:rPr lang="ar-SA" sz="1600" b="1" u="sng" dirty="0" err="1">
                <a:solidFill>
                  <a:srgbClr val="FF0000"/>
                </a:solidFill>
              </a:rPr>
              <a:t>ﻟﺘﺮﻛﻴﺒﻬﺎ</a:t>
            </a:r>
            <a:r>
              <a:rPr lang="ar-SA" sz="1600" b="1" u="sng" dirty="0">
                <a:solidFill>
                  <a:srgbClr val="FF0000"/>
                </a:solidFill>
              </a:rPr>
              <a:t> </a:t>
            </a:r>
            <a:r>
              <a:rPr lang="ar-SA" sz="1600" b="1" u="sng" dirty="0" err="1">
                <a:solidFill>
                  <a:srgbClr val="FF0000"/>
                </a:solidFill>
              </a:rPr>
              <a:t>ﻭﻋﻤﻠﻬﺎ</a:t>
            </a:r>
            <a:r>
              <a:rPr lang="ar-SA" sz="1600" b="1" u="sng" dirty="0">
                <a:solidFill>
                  <a:srgbClr val="FF0000"/>
                </a:solidFill>
              </a:rPr>
              <a:t> </a:t>
            </a:r>
            <a:r>
              <a:rPr lang="ar-SA" sz="1600" b="1" u="sng" dirty="0" err="1">
                <a:solidFill>
                  <a:srgbClr val="FF0000"/>
                </a:solidFill>
              </a:rPr>
              <a:t>ﺇﻟﻰ</a:t>
            </a:r>
            <a:r>
              <a:rPr lang="ar-SA" sz="1600" b="1" u="sng" dirty="0">
                <a:solidFill>
                  <a:srgbClr val="FF0000"/>
                </a:solidFill>
              </a:rPr>
              <a:t> </a:t>
            </a:r>
            <a:r>
              <a:rPr lang="ar-SA" sz="1600" b="1" dirty="0"/>
              <a:t>:</a:t>
            </a:r>
            <a:br>
              <a:rPr lang="ar-SA" sz="1600" b="1" dirty="0"/>
            </a:br>
            <a:r>
              <a:rPr lang="ar-SA" sz="1600" dirty="0"/>
              <a:t>-ﺍﻟﻤﺮﺣﻼﺕ ﺍﻟﻜﻬﺮﻭﻣﻐﻨﺎﻃﻴﺴﻴﺔ </a:t>
            </a:r>
            <a:r>
              <a:rPr lang="en-US" sz="1600" dirty="0"/>
              <a:t>Electromagnetic</a:t>
            </a:r>
            <a:br>
              <a:rPr lang="en-US" sz="1600" dirty="0"/>
            </a:br>
            <a:r>
              <a:rPr lang="ar-SA" sz="1600" dirty="0"/>
              <a:t>-ﺍﻟﻤﺮﺣﻼﺕ ﺍﻟﻜﻬﺮﻭﺣﺮﺍﺭﻳﺔ </a:t>
            </a:r>
            <a:r>
              <a:rPr lang="en-US" sz="1600" dirty="0"/>
              <a:t>Electro thermal</a:t>
            </a:r>
            <a:br>
              <a:rPr lang="en-US" sz="1600" dirty="0"/>
            </a:br>
            <a:r>
              <a:rPr lang="ar-SA" sz="1600" dirty="0"/>
              <a:t>-ﺍﻟﻤﺮﺣﻼﺕ ﺍﻻﺳﺘﺎﺗﻴﻜﻴﺔ </a:t>
            </a:r>
            <a:r>
              <a:rPr lang="en-US" sz="1600" dirty="0"/>
              <a:t>Static</a:t>
            </a:r>
            <a:br>
              <a:rPr lang="en-US" sz="1600" dirty="0"/>
            </a:br>
            <a:r>
              <a:rPr lang="ar-SA" sz="1600" dirty="0"/>
              <a:t>-ﺍﻟﻤﺮﺣﻼﺕ ﺍﻟﻜﻬﺮﻭﺩﻳﻨﺎﻣﻴﻜﻴﺔ </a:t>
            </a:r>
            <a:r>
              <a:rPr lang="en-US" sz="1600" dirty="0"/>
              <a:t>Electro - dynamic</a:t>
            </a:r>
            <a:br>
              <a:rPr lang="en-US" sz="1600" dirty="0"/>
            </a:br>
            <a:r>
              <a:rPr lang="ar-SA" sz="1600" dirty="0"/>
              <a:t>-ﺍﻟﻤﺮﺣﻞ ﺍﻟﻔﻴﺰﻳﺎﺋﻲ </a:t>
            </a:r>
            <a:r>
              <a:rPr lang="ar-SA" sz="1600" dirty="0" smtClean="0"/>
              <a:t>ﺍﻟﻜﻬﺮﺑائي </a:t>
            </a:r>
            <a:r>
              <a:rPr lang="en-US" sz="1600" dirty="0"/>
              <a:t>Physical - electric</a:t>
            </a:r>
            <a:br>
              <a:rPr lang="en-US" sz="1600" dirty="0"/>
            </a:br>
            <a:r>
              <a:rPr lang="en-US" sz="1600" dirty="0"/>
              <a:t>-</a:t>
            </a:r>
            <a:r>
              <a:rPr lang="ar-SA" sz="1600" dirty="0"/>
              <a:t>ﻣﺮﺣﻼﺕ ﺍﻟﺤﺎﺳﻮﺏ </a:t>
            </a:r>
            <a:r>
              <a:rPr lang="en-US" sz="1600" dirty="0"/>
              <a:t>Computer relays</a:t>
            </a:r>
            <a:br>
              <a:rPr lang="en-US" sz="1600" dirty="0"/>
            </a:br>
            <a:r>
              <a:rPr lang="ar-SA" sz="1600" b="1" dirty="0">
                <a:solidFill>
                  <a:srgbClr val="FF0000"/>
                </a:solidFill>
              </a:rPr>
              <a:t>ﻣﺠﺎﻻﺕ ﺍﻟﺘﻄﺒﻴﻖ</a:t>
            </a:r>
            <a:r>
              <a:rPr lang="en-US" sz="1600" dirty="0"/>
              <a:t>:</a:t>
            </a:r>
            <a:r>
              <a:rPr lang="ar-SA" sz="1600" dirty="0"/>
              <a:t/>
            </a:r>
            <a:br>
              <a:rPr lang="ar-SA" sz="1600" dirty="0"/>
            </a:br>
            <a:r>
              <a:rPr lang="en-US" sz="1600" dirty="0"/>
              <a:t>-</a:t>
            </a:r>
            <a:r>
              <a:rPr lang="ar-SA" sz="1600" dirty="0"/>
              <a:t> </a:t>
            </a:r>
            <a:r>
              <a:rPr lang="ar-SA" sz="1600" dirty="0" smtClean="0"/>
              <a:t>ﺗﻴﺎﺭﺃﻭ </a:t>
            </a:r>
            <a:r>
              <a:rPr lang="ar-SA" sz="1600" dirty="0"/>
              <a:t>ﺟﻬﺪ ﺃﻭ ﻗﺪﺭﺓ ﻣﻨﺨﻔﻀﺔ</a:t>
            </a:r>
            <a:r>
              <a:rPr lang="en-US" sz="1600" dirty="0"/>
              <a:t/>
            </a:r>
            <a:br>
              <a:rPr lang="en-US" sz="1600" dirty="0"/>
            </a:br>
            <a:r>
              <a:rPr lang="en-US" sz="1600" dirty="0" smtClean="0"/>
              <a:t> under  </a:t>
            </a:r>
            <a:r>
              <a:rPr lang="en-US" sz="1600" dirty="0"/>
              <a:t>voltage or power or current  </a:t>
            </a:r>
            <a:br>
              <a:rPr lang="en-US" sz="1600" dirty="0"/>
            </a:br>
            <a:r>
              <a:rPr lang="en-US" sz="1600" dirty="0"/>
              <a:t>-</a:t>
            </a:r>
            <a:r>
              <a:rPr lang="ar-SA" sz="1600" dirty="0"/>
              <a:t>ﺗﻴﺎﺭﺃﻭ ﺟﻬﺪ ﺃﻭ ﻗﺪﺭﺓ ﻣﺮﺗﻔﻌﺔ </a:t>
            </a:r>
            <a:r>
              <a:rPr lang="en-US" sz="1600" dirty="0"/>
              <a:t>Over current or voltage or power</a:t>
            </a:r>
          </a:p>
          <a:p>
            <a:pPr lvl="1" algn="r" rtl="1"/>
            <a:r>
              <a:rPr lang="ar-SA" sz="1600" dirty="0"/>
              <a:t>ﻣﺮﺣﻞ ﻹﻧﻌﻜﺎﺱ ﺍﻟﻘﺪﺭﺓ ﺃﻭ ﺍﻟﺘﻴﺎﺭ </a:t>
            </a:r>
            <a:r>
              <a:rPr lang="en-US" sz="1600" dirty="0"/>
              <a:t>Directional or reverse power or current</a:t>
            </a:r>
            <a:br>
              <a:rPr lang="en-US" sz="1600" dirty="0"/>
            </a:br>
            <a:r>
              <a:rPr lang="en-US" sz="1600" dirty="0"/>
              <a:t>-</a:t>
            </a:r>
            <a:r>
              <a:rPr lang="ar-SA" sz="1600" dirty="0"/>
              <a:t>ﻣﺮﺣﻞ ﺗﻔﺎﺿﻠﻲ </a:t>
            </a:r>
            <a:r>
              <a:rPr lang="en-US" sz="1600" dirty="0"/>
              <a:t>Differential relay</a:t>
            </a:r>
            <a:br>
              <a:rPr lang="en-US" sz="1600" dirty="0"/>
            </a:br>
            <a:r>
              <a:rPr lang="en-US" sz="1600" dirty="0"/>
              <a:t>-</a:t>
            </a:r>
            <a:r>
              <a:rPr lang="ar-SA" sz="1600" dirty="0"/>
              <a:t>ﻣﺮﺣﻞ ﻣﺴﺎﻓﺔ </a:t>
            </a:r>
            <a:r>
              <a:rPr lang="en-US" sz="1600" dirty="0"/>
              <a:t>Distance relay</a:t>
            </a:r>
            <a:br>
              <a:rPr lang="en-US" sz="1600" dirty="0"/>
            </a:br>
            <a:r>
              <a:rPr lang="en-US" sz="1600" dirty="0"/>
              <a:t>- </a:t>
            </a:r>
            <a:r>
              <a:rPr lang="ar-SA" sz="1600" dirty="0" smtClean="0"/>
              <a:t>ﻣﺮﺣل  </a:t>
            </a:r>
            <a:r>
              <a:rPr lang="ar-SA" sz="1600" dirty="0"/>
              <a:t>ﻣﻤﺎﻧﻌﺔ </a:t>
            </a:r>
            <a:r>
              <a:rPr lang="en-US" sz="1600" dirty="0"/>
              <a:t>Impedance relay</a:t>
            </a:r>
            <a:br>
              <a:rPr lang="en-US" sz="1600" dirty="0"/>
            </a:br>
            <a:r>
              <a:rPr lang="ar-SA" sz="1600" b="1" dirty="0">
                <a:solidFill>
                  <a:srgbClr val="FF0000"/>
                </a:solidFill>
              </a:rPr>
              <a:t>ﻓﺘﺮﺍﺕ ﺍﻟﺘﺸﻐﻴﻞ :</a:t>
            </a:r>
            <a:br>
              <a:rPr lang="ar-SA" sz="1600" b="1" dirty="0">
                <a:solidFill>
                  <a:srgbClr val="FF0000"/>
                </a:solidFill>
              </a:rPr>
            </a:br>
            <a:r>
              <a:rPr lang="en-US" sz="1600" dirty="0"/>
              <a:t>-</a:t>
            </a:r>
            <a:r>
              <a:rPr lang="ar-SA" sz="1600" dirty="0"/>
              <a:t>ﻣﺮﺣﻞ ﻟﺤﻈﻲ </a:t>
            </a:r>
            <a:r>
              <a:rPr lang="en-US" sz="1600" dirty="0"/>
              <a:t>Instantaneous relay</a:t>
            </a:r>
            <a:br>
              <a:rPr lang="en-US" sz="1600" dirty="0"/>
            </a:br>
            <a:r>
              <a:rPr lang="en-US" sz="1600" dirty="0"/>
              <a:t>-</a:t>
            </a:r>
            <a:r>
              <a:rPr lang="ar-SA" sz="1600" dirty="0"/>
              <a:t>ﻣﺮﺣﻞ ﺑﺰﻣﻦ ﺗﺄﺧﻴﺮ </a:t>
            </a:r>
            <a:r>
              <a:rPr lang="en-US" sz="1600" dirty="0"/>
              <a:t>Definite time - lag relay</a:t>
            </a:r>
            <a:br>
              <a:rPr lang="en-US" sz="1600" dirty="0"/>
            </a:br>
            <a:r>
              <a:rPr lang="en-US" sz="1600" dirty="0"/>
              <a:t>-</a:t>
            </a:r>
            <a:r>
              <a:rPr lang="ar-SA" sz="1600" dirty="0"/>
              <a:t>ﻣﺮﺣﻞ ﻋﻜﺴﻲ </a:t>
            </a:r>
            <a:r>
              <a:rPr lang="en-US" sz="1600" dirty="0"/>
              <a:t>Inverse time - lag relay</a:t>
            </a:r>
            <a:br>
              <a:rPr lang="en-US" sz="1600" dirty="0"/>
            </a:br>
            <a:r>
              <a:rPr lang="en-US" sz="1600" dirty="0"/>
              <a:t>-</a:t>
            </a:r>
            <a:r>
              <a:rPr lang="ar-SA" sz="1600" dirty="0"/>
              <a:t>ﻣﺮﺣﻞ ﻋﻜﺴﻲ ﺫﻭ ﺯﻣﻦ ﺗﺄﺧﻴﺮ </a:t>
            </a:r>
            <a:r>
              <a:rPr lang="en-US" sz="1600" dirty="0"/>
              <a:t>Inverse definite minimum time lag</a:t>
            </a:r>
            <a:br>
              <a:rPr lang="en-US" sz="1600" dirty="0"/>
            </a:br>
            <a:endParaRPr lang="en-US" sz="1600"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24" y="4053999"/>
            <a:ext cx="36890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3487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4"/>
          <p:cNvSpPr txBox="1">
            <a:spLocks/>
          </p:cNvSpPr>
          <p:nvPr/>
        </p:nvSpPr>
        <p:spPr>
          <a:xfrm>
            <a:off x="810256" y="642394"/>
            <a:ext cx="8229600" cy="85270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ar-SA" sz="3200" b="1" u="sng" smtClean="0">
                <a:solidFill>
                  <a:srgbClr val="FF0000"/>
                </a:solidFill>
              </a:rPr>
              <a:t>هناك طريقة لتصنيف المرحلات على حسب وظائفهم طبقا للتالي:</a:t>
            </a:r>
            <a:endParaRPr lang="en-US" sz="3200" b="1" u="sng" dirty="0">
              <a:solidFill>
                <a:srgbClr val="FF0000"/>
              </a:solidFill>
            </a:endParaRPr>
          </a:p>
        </p:txBody>
      </p:sp>
      <p:sp>
        <p:nvSpPr>
          <p:cNvPr id="10" name="Content Placeholder 5"/>
          <p:cNvSpPr txBox="1">
            <a:spLocks/>
          </p:cNvSpPr>
          <p:nvPr/>
        </p:nvSpPr>
        <p:spPr>
          <a:xfrm>
            <a:off x="0" y="1295400"/>
            <a:ext cx="8991600" cy="485313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ar-SA" sz="1800" b="1" dirty="0" smtClean="0">
                <a:solidFill>
                  <a:schemeClr val="tx1"/>
                </a:solidFill>
              </a:rPr>
              <a:t>1-</a:t>
            </a:r>
            <a:r>
              <a:rPr lang="ar-SA" sz="1800" dirty="0" smtClean="0">
                <a:solidFill>
                  <a:schemeClr val="tx1"/>
                </a:solidFill>
              </a:rPr>
              <a:t> </a:t>
            </a:r>
            <a:r>
              <a:rPr lang="ar-SA" sz="1800" b="1" dirty="0" smtClean="0">
                <a:solidFill>
                  <a:schemeClr val="tx1"/>
                </a:solidFill>
              </a:rPr>
              <a:t>مرحلات</a:t>
            </a:r>
            <a:r>
              <a:rPr lang="ar-SA" sz="1800" dirty="0" smtClean="0">
                <a:solidFill>
                  <a:schemeClr val="tx1"/>
                </a:solidFill>
              </a:rPr>
              <a:t> </a:t>
            </a:r>
            <a:r>
              <a:rPr lang="ar-SA" sz="1800" b="1" dirty="0" smtClean="0">
                <a:solidFill>
                  <a:schemeClr val="tx1"/>
                </a:solidFill>
              </a:rPr>
              <a:t>التيار</a:t>
            </a:r>
            <a:r>
              <a:rPr lang="ar-SA" sz="1800" dirty="0" smtClean="0">
                <a:solidFill>
                  <a:schemeClr val="tx1"/>
                </a:solidFill>
              </a:rPr>
              <a:t> : وتعمل عند قيمة محددة للتيار وتشمل مرحلات زيادة التيار ومرحلات نقص التيار .</a:t>
            </a:r>
          </a:p>
          <a:p>
            <a:pPr algn="r"/>
            <a:r>
              <a:rPr lang="ar-SA" sz="1800" b="1" dirty="0" smtClean="0">
                <a:solidFill>
                  <a:schemeClr val="tx1"/>
                </a:solidFill>
              </a:rPr>
              <a:t>2-</a:t>
            </a:r>
            <a:r>
              <a:rPr lang="ar-SA" sz="1800" dirty="0" smtClean="0">
                <a:solidFill>
                  <a:schemeClr val="tx1"/>
                </a:solidFill>
              </a:rPr>
              <a:t> </a:t>
            </a:r>
            <a:r>
              <a:rPr lang="ar-SA" sz="1800" b="1" dirty="0" smtClean="0">
                <a:solidFill>
                  <a:schemeClr val="tx1"/>
                </a:solidFill>
              </a:rPr>
              <a:t>مرحلات</a:t>
            </a:r>
            <a:r>
              <a:rPr lang="ar-SA" sz="1800" dirty="0" smtClean="0">
                <a:solidFill>
                  <a:schemeClr val="tx1"/>
                </a:solidFill>
              </a:rPr>
              <a:t> </a:t>
            </a:r>
            <a:r>
              <a:rPr lang="ar-SA" sz="1800" b="1" dirty="0" smtClean="0">
                <a:solidFill>
                  <a:schemeClr val="tx1"/>
                </a:solidFill>
              </a:rPr>
              <a:t>الجهد</a:t>
            </a:r>
            <a:r>
              <a:rPr lang="ar-SA" sz="1800" dirty="0" smtClean="0">
                <a:solidFill>
                  <a:schemeClr val="tx1"/>
                </a:solidFill>
              </a:rPr>
              <a:t> :- وتعمل عند  قيمة محددة للجهد وتشمل مرحلات زيادة الجهد ومرحلات نقص الجهد</a:t>
            </a:r>
          </a:p>
          <a:p>
            <a:pPr algn="r"/>
            <a:r>
              <a:rPr lang="ar-SA" sz="1800" b="1" dirty="0" smtClean="0">
                <a:solidFill>
                  <a:schemeClr val="tx1"/>
                </a:solidFill>
              </a:rPr>
              <a:t>3-</a:t>
            </a:r>
            <a:r>
              <a:rPr lang="ar-SA" sz="1800" dirty="0" smtClean="0">
                <a:solidFill>
                  <a:schemeClr val="tx1"/>
                </a:solidFill>
              </a:rPr>
              <a:t> </a:t>
            </a:r>
            <a:r>
              <a:rPr lang="ar-SA" sz="1800" b="1" dirty="0" smtClean="0">
                <a:solidFill>
                  <a:schemeClr val="tx1"/>
                </a:solidFill>
              </a:rPr>
              <a:t>مرحلات</a:t>
            </a:r>
            <a:r>
              <a:rPr lang="ar-SA" sz="1800" dirty="0" smtClean="0">
                <a:solidFill>
                  <a:schemeClr val="tx1"/>
                </a:solidFill>
              </a:rPr>
              <a:t> </a:t>
            </a:r>
            <a:r>
              <a:rPr lang="ar-SA" sz="1800" b="1" dirty="0" smtClean="0">
                <a:solidFill>
                  <a:schemeClr val="tx1"/>
                </a:solidFill>
              </a:rPr>
              <a:t>القدرة</a:t>
            </a:r>
            <a:r>
              <a:rPr lang="ar-SA" sz="1800" dirty="0" smtClean="0">
                <a:solidFill>
                  <a:schemeClr val="tx1"/>
                </a:solidFill>
              </a:rPr>
              <a:t> :- وتعمل عند قيمة محددة للقدرة وتشمل مرحلات زيادة القدرة ومرحلات نقص القدرة</a:t>
            </a:r>
          </a:p>
          <a:p>
            <a:pPr algn="r"/>
            <a:r>
              <a:rPr lang="ar-SA" sz="1800" b="1" dirty="0" smtClean="0">
                <a:solidFill>
                  <a:schemeClr val="tx1"/>
                </a:solidFill>
              </a:rPr>
              <a:t>4-</a:t>
            </a:r>
            <a:r>
              <a:rPr lang="ar-SA" sz="1800" dirty="0" smtClean="0">
                <a:solidFill>
                  <a:schemeClr val="tx1"/>
                </a:solidFill>
              </a:rPr>
              <a:t> </a:t>
            </a:r>
            <a:r>
              <a:rPr lang="ar-SA" sz="1800" b="1" dirty="0" smtClean="0">
                <a:solidFill>
                  <a:schemeClr val="tx1"/>
                </a:solidFill>
              </a:rPr>
              <a:t>المرحلات</a:t>
            </a:r>
            <a:r>
              <a:rPr lang="ar-SA" sz="1800" dirty="0" smtClean="0">
                <a:solidFill>
                  <a:schemeClr val="tx1"/>
                </a:solidFill>
              </a:rPr>
              <a:t> </a:t>
            </a:r>
            <a:r>
              <a:rPr lang="ar-SA" sz="1800" b="1" dirty="0" smtClean="0">
                <a:solidFill>
                  <a:schemeClr val="tx1"/>
                </a:solidFill>
              </a:rPr>
              <a:t>الاتجاهية</a:t>
            </a:r>
            <a:r>
              <a:rPr lang="ar-SA" sz="1800" dirty="0" smtClean="0">
                <a:solidFill>
                  <a:schemeClr val="tx1"/>
                </a:solidFill>
              </a:rPr>
              <a:t> وتشمل:  </a:t>
            </a:r>
          </a:p>
          <a:p>
            <a:pPr algn="r"/>
            <a:r>
              <a:rPr lang="ar-SA" sz="1800" dirty="0" smtClean="0">
                <a:solidFill>
                  <a:schemeClr val="tx1"/>
                </a:solidFill>
              </a:rPr>
              <a:t>مرحلات التيار المتردد : وتعمل على أساس علاقة الطور الزاوي بين الكميات  المتناوبة ( المترددة ) .</a:t>
            </a:r>
          </a:p>
          <a:p>
            <a:pPr algn="r"/>
            <a:r>
              <a:rPr lang="ar-SA" sz="1800" dirty="0" smtClean="0">
                <a:solidFill>
                  <a:schemeClr val="tx1"/>
                </a:solidFill>
              </a:rPr>
              <a:t>مرحلات التيار الثابت : وتعمل على أساس اتجاه التيار وغالبًا لنظام المغناطيسي الثابت أو الملف المتحرك</a:t>
            </a:r>
          </a:p>
          <a:p>
            <a:endParaRPr lang="ar-SA" sz="1800" dirty="0">
              <a:solidFill>
                <a:schemeClr val="tx1"/>
              </a:solidFill>
            </a:endParaRPr>
          </a:p>
        </p:txBody>
      </p:sp>
      <p:sp>
        <p:nvSpPr>
          <p:cNvPr id="11" name="Rectangle 1"/>
          <p:cNvSpPr/>
          <p:nvPr/>
        </p:nvSpPr>
        <p:spPr>
          <a:xfrm>
            <a:off x="4820228" y="5086508"/>
            <a:ext cx="1349728" cy="369332"/>
          </a:xfrm>
          <a:prstGeom prst="rect">
            <a:avLst/>
          </a:prstGeom>
        </p:spPr>
        <p:txBody>
          <a:bodyPr wrap="none">
            <a:spAutoFit/>
          </a:bodyPr>
          <a:lstStyle/>
          <a:p>
            <a:r>
              <a:rPr lang="en-US" b="1" dirty="0">
                <a:latin typeface="Times New Roman" pitchFamily="18" charset="0"/>
                <a:cs typeface="Times New Roman" pitchFamily="18" charset="0"/>
              </a:rPr>
              <a:t>power relay</a:t>
            </a:r>
          </a:p>
        </p:txBody>
      </p:sp>
      <p:pic>
        <p:nvPicPr>
          <p:cNvPr id="12"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3615181"/>
            <a:ext cx="1354606" cy="1108811"/>
          </a:xfrm>
          <a:prstGeom prst="rect">
            <a:avLst/>
          </a:prstGeom>
        </p:spPr>
      </p:pic>
      <p:sp>
        <p:nvSpPr>
          <p:cNvPr id="13" name="Rectangle 3"/>
          <p:cNvSpPr/>
          <p:nvPr/>
        </p:nvSpPr>
        <p:spPr>
          <a:xfrm>
            <a:off x="914400" y="4611756"/>
            <a:ext cx="1542089" cy="369332"/>
          </a:xfrm>
          <a:prstGeom prst="rect">
            <a:avLst/>
          </a:prstGeom>
        </p:spPr>
        <p:txBody>
          <a:bodyPr wrap="none">
            <a:spAutoFit/>
          </a:bodyPr>
          <a:lstStyle/>
          <a:p>
            <a:r>
              <a:rPr lang="en-US" b="1" dirty="0">
                <a:latin typeface="Times New Roman" pitchFamily="18" charset="0"/>
                <a:cs typeface="Times New Roman" pitchFamily="18" charset="0"/>
              </a:rPr>
              <a:t>Current relay</a:t>
            </a:r>
          </a:p>
        </p:txBody>
      </p:sp>
      <p:pic>
        <p:nvPicPr>
          <p:cNvPr id="14"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089" y="3352800"/>
            <a:ext cx="1254724" cy="1254724"/>
          </a:xfrm>
          <a:prstGeom prst="rect">
            <a:avLst/>
          </a:prstGeom>
        </p:spPr>
      </p:pic>
      <p:pic>
        <p:nvPicPr>
          <p:cNvPr id="15"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5107" y="3397848"/>
            <a:ext cx="1209676" cy="1209676"/>
          </a:xfrm>
          <a:prstGeom prst="rect">
            <a:avLst/>
          </a:prstGeom>
        </p:spPr>
      </p:pic>
      <p:sp>
        <p:nvSpPr>
          <p:cNvPr id="16" name="Rectangle 7"/>
          <p:cNvSpPr/>
          <p:nvPr/>
        </p:nvSpPr>
        <p:spPr>
          <a:xfrm>
            <a:off x="2995960" y="5099384"/>
            <a:ext cx="1531510" cy="369332"/>
          </a:xfrm>
          <a:prstGeom prst="rect">
            <a:avLst/>
          </a:prstGeom>
        </p:spPr>
        <p:txBody>
          <a:bodyPr wrap="none">
            <a:spAutoFit/>
          </a:bodyPr>
          <a:lstStyle/>
          <a:p>
            <a:r>
              <a:rPr lang="en-US" b="1" dirty="0" smtClean="0">
                <a:latin typeface="Times New Roman" pitchFamily="18" charset="0"/>
                <a:cs typeface="Times New Roman" pitchFamily="18" charset="0"/>
              </a:rPr>
              <a:t>Voltage  </a:t>
            </a:r>
            <a:r>
              <a:rPr lang="en-US" b="1" dirty="0">
                <a:latin typeface="Times New Roman" pitchFamily="18" charset="0"/>
                <a:cs typeface="Times New Roman" pitchFamily="18" charset="0"/>
              </a:rPr>
              <a:t>relay</a:t>
            </a:r>
          </a:p>
        </p:txBody>
      </p:sp>
      <p:pic>
        <p:nvPicPr>
          <p:cNvPr id="21"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2305" y="3526513"/>
            <a:ext cx="832585" cy="1454575"/>
          </a:xfrm>
          <a:prstGeom prst="rect">
            <a:avLst/>
          </a:prstGeom>
        </p:spPr>
      </p:pic>
      <p:pic>
        <p:nvPicPr>
          <p:cNvPr id="25"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163" y="5099384"/>
            <a:ext cx="1052480" cy="1052480"/>
          </a:xfrm>
          <a:prstGeom prst="rect">
            <a:avLst/>
          </a:prstGeom>
        </p:spPr>
      </p:pic>
      <p:sp>
        <p:nvSpPr>
          <p:cNvPr id="26" name="Rectangle 2"/>
          <p:cNvSpPr/>
          <p:nvPr/>
        </p:nvSpPr>
        <p:spPr>
          <a:xfrm>
            <a:off x="118076" y="6068672"/>
            <a:ext cx="3006888" cy="338554"/>
          </a:xfrm>
          <a:prstGeom prst="rect">
            <a:avLst/>
          </a:prstGeom>
        </p:spPr>
        <p:txBody>
          <a:bodyPr wrap="square">
            <a:spAutoFit/>
          </a:bodyPr>
          <a:lstStyle/>
          <a:p>
            <a:r>
              <a:rPr lang="en-US" sz="1600" b="1" dirty="0">
                <a:latin typeface="Times New Roman" pitchFamily="18" charset="0"/>
                <a:cs typeface="Times New Roman" pitchFamily="18" charset="0"/>
              </a:rPr>
              <a:t>AC directional  relay</a:t>
            </a:r>
          </a:p>
        </p:txBody>
      </p:sp>
      <p:pic>
        <p:nvPicPr>
          <p:cNvPr id="27"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6600" y="3800064"/>
            <a:ext cx="1211522" cy="907472"/>
          </a:xfrm>
          <a:prstGeom prst="rect">
            <a:avLst/>
          </a:prstGeom>
        </p:spPr>
      </p:pic>
      <p:sp>
        <p:nvSpPr>
          <p:cNvPr id="28" name="Rectangle 4"/>
          <p:cNvSpPr/>
          <p:nvPr/>
        </p:nvSpPr>
        <p:spPr>
          <a:xfrm>
            <a:off x="6721152" y="5139593"/>
            <a:ext cx="2209800" cy="307777"/>
          </a:xfrm>
          <a:prstGeom prst="rect">
            <a:avLst/>
          </a:prstGeom>
        </p:spPr>
        <p:txBody>
          <a:bodyPr wrap="square">
            <a:spAutoFit/>
          </a:bodyPr>
          <a:lstStyle/>
          <a:p>
            <a:r>
              <a:rPr lang="en-US" sz="1400" b="1" dirty="0">
                <a:latin typeface="Times New Roman" pitchFamily="18" charset="0"/>
                <a:cs typeface="Times New Roman" pitchFamily="18" charset="0"/>
              </a:rPr>
              <a:t> Power directional  relay</a:t>
            </a:r>
          </a:p>
        </p:txBody>
      </p:sp>
    </p:spTree>
    <p:extLst>
      <p:ext uri="{BB962C8B-B14F-4D97-AF65-F5344CB8AC3E}">
        <p14:creationId xmlns:p14="http://schemas.microsoft.com/office/powerpoint/2010/main" val="36773487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355" y="3376296"/>
            <a:ext cx="3795498" cy="214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726932"/>
            <a:ext cx="7311106" cy="208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915503"/>
            <a:ext cx="7539706" cy="88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163" y="3519882"/>
            <a:ext cx="3657600" cy="2743200"/>
          </a:xfrm>
          <a:prstGeom prst="rect">
            <a:avLst/>
          </a:prstGeom>
        </p:spPr>
      </p:pic>
    </p:spTree>
    <p:extLst>
      <p:ext uri="{BB962C8B-B14F-4D97-AF65-F5344CB8AC3E}">
        <p14:creationId xmlns:p14="http://schemas.microsoft.com/office/powerpoint/2010/main" val="36773487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932204" y="45720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ar-SA" sz="2000" b="1" u="sng" dirty="0" smtClean="0"/>
              <a:t>الاشكال (الانظمة –الانواع )المختلفة </a:t>
            </a:r>
            <a:r>
              <a:rPr lang="ar-SA" sz="2000" b="1" u="sng" dirty="0" err="1" smtClean="0"/>
              <a:t>للتلامسات</a:t>
            </a:r>
            <a:r>
              <a:rPr lang="ar-SA" sz="2000" b="1" u="sng" dirty="0" smtClean="0"/>
              <a:t> :</a:t>
            </a:r>
            <a:endParaRPr lang="en-US" sz="2000" b="1" u="sng" dirty="0"/>
          </a:p>
        </p:txBody>
      </p:sp>
      <p:sp>
        <p:nvSpPr>
          <p:cNvPr id="10" name="Content Placeholder 2"/>
          <p:cNvSpPr txBox="1">
            <a:spLocks/>
          </p:cNvSpPr>
          <p:nvPr/>
        </p:nvSpPr>
        <p:spPr>
          <a:xfrm>
            <a:off x="1447800" y="1409700"/>
            <a:ext cx="7620000" cy="2819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rtl="1"/>
            <a:r>
              <a:rPr lang="ar-SA" sz="1800" b="1" dirty="0" smtClean="0">
                <a:solidFill>
                  <a:schemeClr val="tx1"/>
                </a:solidFill>
                <a:cs typeface="+mj-cs"/>
              </a:rPr>
              <a:t>تقسم التلامسات حسب :</a:t>
            </a:r>
          </a:p>
          <a:p>
            <a:pPr marL="514350" indent="-514350" algn="r" rtl="1">
              <a:buFont typeface="+mj-lt"/>
              <a:buAutoNum type="arabicPeriod"/>
            </a:pPr>
            <a:r>
              <a:rPr lang="ar-SA" sz="1800" b="1" u="sng" dirty="0" smtClean="0">
                <a:solidFill>
                  <a:srgbClr val="FF0000"/>
                </a:solidFill>
                <a:cs typeface="+mj-cs"/>
              </a:rPr>
              <a:t>عدد الاقطاب </a:t>
            </a:r>
            <a:r>
              <a:rPr lang="en-US" sz="1800" b="1" u="sng" dirty="0" smtClean="0">
                <a:solidFill>
                  <a:srgbClr val="FF0000"/>
                </a:solidFill>
                <a:cs typeface="+mj-cs"/>
              </a:rPr>
              <a:t>poles :</a:t>
            </a:r>
          </a:p>
          <a:p>
            <a:pPr algn="r" rtl="1"/>
            <a:endParaRPr lang="en-US" sz="1800" dirty="0" smtClean="0">
              <a:solidFill>
                <a:schemeClr val="tx1"/>
              </a:solidFill>
              <a:cs typeface="+mj-cs"/>
            </a:endParaRPr>
          </a:p>
          <a:p>
            <a:pPr algn="r" rtl="1"/>
            <a:r>
              <a:rPr lang="en-US" sz="1800" dirty="0" smtClean="0">
                <a:solidFill>
                  <a:schemeClr val="tx1"/>
                </a:solidFill>
                <a:cs typeface="+mj-cs"/>
              </a:rPr>
              <a:t>•</a:t>
            </a:r>
            <a:r>
              <a:rPr lang="ar-SA" sz="1800" dirty="0" smtClean="0">
                <a:solidFill>
                  <a:schemeClr val="tx1"/>
                </a:solidFill>
                <a:cs typeface="+mj-cs"/>
              </a:rPr>
              <a:t>يقصد بالقطب : عدد الدوائر المعزولة التي يمكن للريلاى ان يتحكم فيها .</a:t>
            </a:r>
          </a:p>
          <a:p>
            <a:pPr algn="r" rtl="1"/>
            <a:endParaRPr lang="ar-SA" sz="1800" dirty="0" smtClean="0">
              <a:solidFill>
                <a:schemeClr val="tx1"/>
              </a:solidFill>
              <a:cs typeface="+mj-cs"/>
            </a:endParaRPr>
          </a:p>
          <a:p>
            <a:pPr algn="r" rtl="1"/>
            <a:r>
              <a:rPr lang="ar-SA" sz="1800" dirty="0" smtClean="0">
                <a:solidFill>
                  <a:schemeClr val="tx1"/>
                </a:solidFill>
                <a:cs typeface="+mj-cs"/>
              </a:rPr>
              <a:t>•التلامسات احادية القطب يعنى وجود دائرة واحدة للتحكم .</a:t>
            </a:r>
          </a:p>
          <a:p>
            <a:pPr algn="r" rtl="1"/>
            <a:endParaRPr lang="ar-SA" sz="1800" dirty="0" smtClean="0">
              <a:solidFill>
                <a:schemeClr val="tx1"/>
              </a:solidFill>
              <a:cs typeface="+mj-cs"/>
            </a:endParaRPr>
          </a:p>
          <a:p>
            <a:pPr algn="r" rtl="1"/>
            <a:r>
              <a:rPr lang="ar-SA" sz="1800" dirty="0" smtClean="0">
                <a:solidFill>
                  <a:schemeClr val="tx1"/>
                </a:solidFill>
                <a:cs typeface="+mj-cs"/>
              </a:rPr>
              <a:t>•التلامسات ثنائية القطب تعنى وجود دائرتان معزولتان او منفصلتان عن بعضهما يمكن التحكم فيهما . </a:t>
            </a:r>
          </a:p>
          <a:p>
            <a:endParaRPr lang="ar-SA" sz="1800" dirty="0" smtClean="0">
              <a:solidFill>
                <a:schemeClr val="tx1"/>
              </a:solidFill>
            </a:endParaRPr>
          </a:p>
        </p:txBody>
      </p:sp>
      <p:pic>
        <p:nvPicPr>
          <p:cNvPr id="11"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217456"/>
            <a:ext cx="2971800" cy="2153171"/>
          </a:xfrm>
          <a:prstGeom prst="rect">
            <a:avLst/>
          </a:prstGeom>
        </p:spPr>
      </p:pic>
      <p:pic>
        <p:nvPicPr>
          <p:cNvPr id="13" name="صورة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97" y="768497"/>
            <a:ext cx="3646050" cy="2050903"/>
          </a:xfrm>
          <a:prstGeom prst="rect">
            <a:avLst/>
          </a:prstGeom>
        </p:spPr>
      </p:pic>
    </p:spTree>
    <p:extLst>
      <p:ext uri="{BB962C8B-B14F-4D97-AF65-F5344CB8AC3E}">
        <p14:creationId xmlns:p14="http://schemas.microsoft.com/office/powerpoint/2010/main" val="3677348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45" y="794587"/>
            <a:ext cx="4619337" cy="217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6712" y="770367"/>
            <a:ext cx="4336073" cy="219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36" y="3193279"/>
            <a:ext cx="460224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6712" y="3200400"/>
            <a:ext cx="4354409"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348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4"/>
          <p:cNvSpPr/>
          <p:nvPr/>
        </p:nvSpPr>
        <p:spPr>
          <a:xfrm rot="5400000">
            <a:off x="668771" y="1125974"/>
            <a:ext cx="3541450" cy="4265006"/>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r" rtl="0">
              <a:spcBef>
                <a:spcPts val="0"/>
              </a:spcBef>
              <a:spcAft>
                <a:spcPts val="0"/>
              </a:spcAft>
              <a:buNone/>
            </a:pPr>
            <a:endParaRPr dirty="0">
              <a:ln>
                <a:solidFill>
                  <a:sysClr val="windowText" lastClr="000000"/>
                </a:solidFill>
              </a:ln>
              <a:solidFill>
                <a:sysClr val="windowText" lastClr="000000"/>
              </a:solidFill>
            </a:endParaRPr>
          </a:p>
        </p:txBody>
      </p:sp>
      <p:sp>
        <p:nvSpPr>
          <p:cNvPr id="125" name="Google Shape;125;p24"/>
          <p:cNvSpPr txBox="1">
            <a:spLocks noGrp="1"/>
          </p:cNvSpPr>
          <p:nvPr>
            <p:ph type="subTitle" idx="1"/>
          </p:nvPr>
        </p:nvSpPr>
        <p:spPr>
          <a:xfrm>
            <a:off x="467544" y="4293096"/>
            <a:ext cx="5256584" cy="6720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400" dirty="0" smtClean="0">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Second Semester 2024/2025</a:t>
            </a:r>
          </a:p>
        </p:txBody>
      </p:sp>
      <p:sp>
        <p:nvSpPr>
          <p:cNvPr id="126" name="Google Shape;126;p24"/>
          <p:cNvSpPr txBox="1">
            <a:spLocks noGrp="1"/>
          </p:cNvSpPr>
          <p:nvPr>
            <p:ph type="ctrTitle"/>
          </p:nvPr>
        </p:nvSpPr>
        <p:spPr>
          <a:xfrm>
            <a:off x="306993" y="1676400"/>
            <a:ext cx="4184731" cy="1992357"/>
          </a:xfrm>
          <a:prstGeom prst="rect">
            <a:avLst/>
          </a:prstGeom>
        </p:spPr>
        <p:txBody>
          <a:bodyPr spcFirstLastPara="1" wrap="square" lIns="91425" tIns="91425" rIns="91425" bIns="91425" anchor="b" anchorCtr="0">
            <a:noAutofit/>
          </a:bodyPr>
          <a:lstStyle/>
          <a:p>
            <a:pPr algn="ctr"/>
            <a:r>
              <a:rPr lang="en-US" sz="3600" b="1" dirty="0" smtClean="0">
                <a:solidFill>
                  <a:schemeClr val="accent4">
                    <a:lumMod val="75000"/>
                  </a:schemeClr>
                </a:solidFill>
              </a:rPr>
              <a:t>LECTURE11:</a:t>
            </a:r>
            <a:br>
              <a:rPr lang="en-US" sz="3600" b="1" dirty="0" smtClean="0">
                <a:solidFill>
                  <a:schemeClr val="accent4">
                    <a:lumMod val="75000"/>
                  </a:schemeClr>
                </a:solidFill>
              </a:rPr>
            </a:br>
            <a:endParaRPr sz="2800" b="1" dirty="0">
              <a:solidFill>
                <a:schemeClr val="accent4">
                  <a:lumMod val="75000"/>
                </a:schemeClr>
              </a:solidFill>
              <a:sym typeface="Livvic"/>
            </a:endParaRPr>
          </a:p>
        </p:txBody>
      </p:sp>
      <p:sp>
        <p:nvSpPr>
          <p:cNvPr id="127" name="Google Shape;127;p24"/>
          <p:cNvSpPr/>
          <p:nvPr/>
        </p:nvSpPr>
        <p:spPr>
          <a:xfrm rot="-5400000" flipH="1">
            <a:off x="-1660175" y="3147927"/>
            <a:ext cx="3541452" cy="2211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75" y="68627"/>
            <a:ext cx="3923332" cy="1226773"/>
          </a:xfrm>
          <a:prstGeom prst="rect">
            <a:avLst/>
          </a:prstGeom>
        </p:spPr>
      </p:pic>
      <p:sp>
        <p:nvSpPr>
          <p:cNvPr id="7" name="مستطيل 6"/>
          <p:cNvSpPr/>
          <p:nvPr/>
        </p:nvSpPr>
        <p:spPr>
          <a:xfrm>
            <a:off x="0" y="6405331"/>
            <a:ext cx="9144000" cy="452668"/>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solidFill>
                  <a:schemeClr val="accent4">
                    <a:lumMod val="75000"/>
                  </a:schemeClr>
                </a:solidFill>
                <a:latin typeface="Corbel" panose="020B0503020204020204" pitchFamily="34" charset="0"/>
                <a:ea typeface="BatangChe" panose="02030609000101010101" pitchFamily="49" charset="-127"/>
              </a:rPr>
              <a:t>Eng. Asma’  shara’b </a:t>
            </a:r>
            <a:r>
              <a:rPr lang="en-US" sz="1800" b="1" dirty="0" smtClean="0">
                <a:solidFill>
                  <a:schemeClr val="accent4">
                    <a:lumMod val="75000"/>
                  </a:schemeClr>
                </a:solidFill>
                <a:latin typeface="Corbel" panose="020B0503020204020204" pitchFamily="34" charset="0"/>
                <a:ea typeface="BatangChe" panose="02030609000101010101" pitchFamily="49" charset="-127"/>
              </a:rPr>
              <a:t>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473" y="1905000"/>
            <a:ext cx="4421377" cy="2362200"/>
          </a:xfrm>
          <a:prstGeom prst="rect">
            <a:avLst/>
          </a:prstGeom>
        </p:spPr>
      </p:pic>
      <p:sp>
        <p:nvSpPr>
          <p:cNvPr id="2" name="مربع نص 1"/>
          <p:cNvSpPr txBox="1"/>
          <p:nvPr/>
        </p:nvSpPr>
        <p:spPr>
          <a:xfrm>
            <a:off x="1828800" y="3429000"/>
            <a:ext cx="992066" cy="523220"/>
          </a:xfrm>
          <a:prstGeom prst="rect">
            <a:avLst/>
          </a:prstGeom>
          <a:noFill/>
        </p:spPr>
        <p:txBody>
          <a:bodyPr wrap="none" rtlCol="0">
            <a:spAutoFit/>
          </a:bodyPr>
          <a:lstStyle/>
          <a:p>
            <a:r>
              <a:rPr lang="en-US" sz="2800" b="1" dirty="0" smtClean="0">
                <a:solidFill>
                  <a:srgbClr val="00B0F0"/>
                </a:solidFill>
              </a:rPr>
              <a:t>Relay</a:t>
            </a:r>
            <a:endParaRPr lang="en-US" sz="2800" b="1" dirty="0">
              <a:solidFill>
                <a:srgbClr val="00B0F0"/>
              </a:solidFill>
            </a:endParaRPr>
          </a:p>
        </p:txBody>
      </p:sp>
    </p:spTree>
    <p:extLst>
      <p:ext uri="{BB962C8B-B14F-4D97-AF65-F5344CB8AC3E}">
        <p14:creationId xmlns:p14="http://schemas.microsoft.com/office/powerpoint/2010/main" val="1412635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838200" y="692676"/>
            <a:ext cx="8229600" cy="792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ar-SA" sz="2400" b="1" u="sng" dirty="0" smtClean="0">
                <a:solidFill>
                  <a:srgbClr val="FF0000"/>
                </a:solidFill>
              </a:rPr>
              <a:t>التقسيم بالنسبة لعدد الدوائر لكل قطب وتسمى </a:t>
            </a:r>
            <a:r>
              <a:rPr lang="en-US" sz="2400" b="1" u="sng" dirty="0" smtClean="0">
                <a:solidFill>
                  <a:srgbClr val="FF0000"/>
                </a:solidFill>
              </a:rPr>
              <a:t>Throw:</a:t>
            </a:r>
            <a:br>
              <a:rPr lang="en-US" sz="2400" b="1" u="sng" dirty="0" smtClean="0">
                <a:solidFill>
                  <a:srgbClr val="FF0000"/>
                </a:solidFill>
              </a:rPr>
            </a:br>
            <a:endParaRPr lang="en-US" sz="2400" b="1" u="sng" dirty="0">
              <a:solidFill>
                <a:srgbClr val="FF0000"/>
              </a:solidFill>
            </a:endParaRPr>
          </a:p>
        </p:txBody>
      </p:sp>
      <p:sp>
        <p:nvSpPr>
          <p:cNvPr id="10" name="Content Placeholder 2"/>
          <p:cNvSpPr txBox="1">
            <a:spLocks/>
          </p:cNvSpPr>
          <p:nvPr/>
        </p:nvSpPr>
        <p:spPr>
          <a:xfrm>
            <a:off x="2514600" y="1057543"/>
            <a:ext cx="6553200" cy="2752458"/>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rtl="1"/>
            <a:endParaRPr lang="ar-SA" b="1" dirty="0" smtClean="0">
              <a:solidFill>
                <a:schemeClr val="tx1"/>
              </a:solidFill>
            </a:endParaRPr>
          </a:p>
          <a:p>
            <a:pPr algn="r" rtl="1"/>
            <a:r>
              <a:rPr lang="ar-SA" b="1" dirty="0" smtClean="0">
                <a:solidFill>
                  <a:schemeClr val="tx1"/>
                </a:solidFill>
              </a:rPr>
              <a:t>•تلامسات قطب واحد بدائرة واحدة واختصارها فى الدوائر يكون </a:t>
            </a:r>
            <a:r>
              <a:rPr lang="en-US" b="1" dirty="0" smtClean="0">
                <a:solidFill>
                  <a:schemeClr val="tx1"/>
                </a:solidFill>
              </a:rPr>
              <a:t>SPST .</a:t>
            </a:r>
          </a:p>
          <a:p>
            <a:pPr algn="r" rtl="1"/>
            <a:endParaRPr lang="en-US" b="1" dirty="0" smtClean="0">
              <a:solidFill>
                <a:schemeClr val="tx1"/>
              </a:solidFill>
            </a:endParaRPr>
          </a:p>
          <a:p>
            <a:pPr algn="r" rtl="1"/>
            <a:r>
              <a:rPr lang="en-US" b="1" dirty="0" smtClean="0">
                <a:solidFill>
                  <a:schemeClr val="tx1"/>
                </a:solidFill>
              </a:rPr>
              <a:t>•</a:t>
            </a:r>
            <a:r>
              <a:rPr lang="ar-SA" b="1" dirty="0" smtClean="0">
                <a:solidFill>
                  <a:schemeClr val="tx1"/>
                </a:solidFill>
              </a:rPr>
              <a:t>تلامسات قطب واحد بدائرتين واختصارها فى الدوائر يكون </a:t>
            </a:r>
            <a:r>
              <a:rPr lang="en-US" b="1" dirty="0" smtClean="0">
                <a:solidFill>
                  <a:schemeClr val="tx1"/>
                </a:solidFill>
              </a:rPr>
              <a:t>SPDT .</a:t>
            </a:r>
          </a:p>
          <a:p>
            <a:pPr algn="r" rtl="1"/>
            <a:endParaRPr lang="en-US" b="1" dirty="0" smtClean="0">
              <a:solidFill>
                <a:schemeClr val="tx1"/>
              </a:solidFill>
            </a:endParaRPr>
          </a:p>
          <a:p>
            <a:pPr algn="r" rtl="1"/>
            <a:r>
              <a:rPr lang="en-US" b="1" dirty="0" smtClean="0">
                <a:solidFill>
                  <a:schemeClr val="tx1"/>
                </a:solidFill>
              </a:rPr>
              <a:t>•</a:t>
            </a:r>
            <a:r>
              <a:rPr lang="ar-SA" b="1" dirty="0" smtClean="0">
                <a:solidFill>
                  <a:schemeClr val="tx1"/>
                </a:solidFill>
              </a:rPr>
              <a:t>تلامسات قطبان بدائرة واحدة واختصارها فى الدوائر يكون </a:t>
            </a:r>
            <a:r>
              <a:rPr lang="en-US" b="1" dirty="0" smtClean="0">
                <a:solidFill>
                  <a:schemeClr val="tx1"/>
                </a:solidFill>
              </a:rPr>
              <a:t>DPST .</a:t>
            </a:r>
          </a:p>
          <a:p>
            <a:pPr algn="r" rtl="1"/>
            <a:endParaRPr lang="en-US" b="1" dirty="0" smtClean="0">
              <a:solidFill>
                <a:schemeClr val="tx1"/>
              </a:solidFill>
            </a:endParaRPr>
          </a:p>
          <a:p>
            <a:pPr algn="r" rtl="1"/>
            <a:r>
              <a:rPr lang="en-US" b="1" dirty="0" smtClean="0">
                <a:solidFill>
                  <a:schemeClr val="tx1"/>
                </a:solidFill>
              </a:rPr>
              <a:t>•</a:t>
            </a:r>
            <a:r>
              <a:rPr lang="ar-SA" b="1" dirty="0" smtClean="0">
                <a:solidFill>
                  <a:schemeClr val="tx1"/>
                </a:solidFill>
              </a:rPr>
              <a:t>تلامسات قطبان بدائرتان واختصارها فى الدوائر يكون</a:t>
            </a:r>
            <a:r>
              <a:rPr lang="en-US" b="1" dirty="0" smtClean="0">
                <a:solidFill>
                  <a:schemeClr val="tx1"/>
                </a:solidFill>
              </a:rPr>
              <a:t> </a:t>
            </a:r>
            <a:r>
              <a:rPr lang="ar-SA" b="1" dirty="0" smtClean="0">
                <a:solidFill>
                  <a:schemeClr val="tx1"/>
                </a:solidFill>
              </a:rPr>
              <a:t> </a:t>
            </a:r>
            <a:r>
              <a:rPr lang="en-US" b="1" dirty="0" smtClean="0">
                <a:solidFill>
                  <a:schemeClr val="tx1"/>
                </a:solidFill>
              </a:rPr>
              <a:t>DPDT .</a:t>
            </a:r>
          </a:p>
          <a:p>
            <a:endParaRPr lang="en-US" b="1" dirty="0" smtClean="0">
              <a:solidFill>
                <a:schemeClr val="tx1"/>
              </a:solidFill>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8" y="736453"/>
            <a:ext cx="2590800" cy="324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صورة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799" y="3833859"/>
            <a:ext cx="3917305" cy="2537298"/>
          </a:xfrm>
          <a:prstGeom prst="rect">
            <a:avLst/>
          </a:prstGeom>
        </p:spPr>
      </p:pic>
    </p:spTree>
    <p:extLst>
      <p:ext uri="{BB962C8B-B14F-4D97-AF65-F5344CB8AC3E}">
        <p14:creationId xmlns:p14="http://schemas.microsoft.com/office/powerpoint/2010/main" val="3677348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86" y="766363"/>
            <a:ext cx="4117957" cy="1808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766364"/>
            <a:ext cx="4218943" cy="180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43200"/>
            <a:ext cx="4218943" cy="151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4370" y="2674481"/>
            <a:ext cx="4218943" cy="1649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92" y="4419600"/>
            <a:ext cx="4218944" cy="151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727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2909" y="821551"/>
            <a:ext cx="3397132" cy="165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3621" y="2590800"/>
            <a:ext cx="3316203"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16" y="815271"/>
            <a:ext cx="5309214" cy="322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16" y="4076246"/>
            <a:ext cx="468630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091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4963" y="731205"/>
            <a:ext cx="6171406"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7189" y="2514600"/>
            <a:ext cx="6191250"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087" y="4101412"/>
            <a:ext cx="6395282" cy="157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09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2453" y="736453"/>
            <a:ext cx="6593164"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8414" y="2590800"/>
            <a:ext cx="6425586" cy="70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1493" y="3272057"/>
            <a:ext cx="2524125" cy="148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
          <p:cNvSpPr/>
          <p:nvPr/>
        </p:nvSpPr>
        <p:spPr>
          <a:xfrm>
            <a:off x="33427" y="1137723"/>
            <a:ext cx="886781" cy="461665"/>
          </a:xfrm>
          <a:prstGeom prst="rect">
            <a:avLst/>
          </a:prstGeom>
        </p:spPr>
        <p:txBody>
          <a:bodyPr wrap="none">
            <a:spAutoFit/>
          </a:bodyPr>
          <a:lstStyle/>
          <a:p>
            <a:r>
              <a:rPr lang="en-US" sz="2400" dirty="0">
                <a:latin typeface="Times New Roman" pitchFamily="18" charset="0"/>
                <a:cs typeface="Times New Roman" pitchFamily="18" charset="0"/>
              </a:rPr>
              <a:t>SPST</a:t>
            </a:r>
          </a:p>
        </p:txBody>
      </p:sp>
      <p:sp>
        <p:nvSpPr>
          <p:cNvPr id="13" name="Rectangle 2"/>
          <p:cNvSpPr/>
          <p:nvPr/>
        </p:nvSpPr>
        <p:spPr>
          <a:xfrm>
            <a:off x="-17869" y="2710944"/>
            <a:ext cx="938077" cy="461665"/>
          </a:xfrm>
          <a:prstGeom prst="rect">
            <a:avLst/>
          </a:prstGeom>
        </p:spPr>
        <p:txBody>
          <a:bodyPr wrap="none">
            <a:spAutoFit/>
          </a:bodyPr>
          <a:lstStyle/>
          <a:p>
            <a:r>
              <a:rPr lang="en-US" sz="2400" dirty="0">
                <a:latin typeface="Times New Roman" pitchFamily="18" charset="0"/>
                <a:cs typeface="Times New Roman" pitchFamily="18" charset="0"/>
              </a:rPr>
              <a:t>SPDT</a:t>
            </a:r>
          </a:p>
        </p:txBody>
      </p:sp>
      <p:sp>
        <p:nvSpPr>
          <p:cNvPr id="14" name="Rectangle 3"/>
          <p:cNvSpPr/>
          <p:nvPr/>
        </p:nvSpPr>
        <p:spPr>
          <a:xfrm>
            <a:off x="17668" y="4224721"/>
            <a:ext cx="662361" cy="369332"/>
          </a:xfrm>
          <a:prstGeom prst="rect">
            <a:avLst/>
          </a:prstGeom>
        </p:spPr>
        <p:txBody>
          <a:bodyPr wrap="none">
            <a:spAutoFit/>
          </a:bodyPr>
          <a:lstStyle/>
          <a:p>
            <a:r>
              <a:rPr lang="en-US" dirty="0"/>
              <a:t>DPST</a:t>
            </a:r>
          </a:p>
        </p:txBody>
      </p:sp>
      <p:sp>
        <p:nvSpPr>
          <p:cNvPr id="15" name="Rectangle 4"/>
          <p:cNvSpPr/>
          <p:nvPr/>
        </p:nvSpPr>
        <p:spPr>
          <a:xfrm>
            <a:off x="33427" y="5673506"/>
            <a:ext cx="868892" cy="461665"/>
          </a:xfrm>
          <a:prstGeom prst="rect">
            <a:avLst/>
          </a:prstGeom>
        </p:spPr>
        <p:txBody>
          <a:bodyPr wrap="none">
            <a:spAutoFit/>
          </a:bodyPr>
          <a:lstStyle/>
          <a:p>
            <a:r>
              <a:rPr lang="en-US" sz="2400" dirty="0"/>
              <a:t>DPDT</a:t>
            </a:r>
          </a:p>
        </p:txBody>
      </p:sp>
      <p:pic>
        <p:nvPicPr>
          <p:cNvPr id="1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3933" y="5544186"/>
            <a:ext cx="976548" cy="697534"/>
          </a:xfrm>
          <a:prstGeom prst="rect">
            <a:avLst/>
          </a:prstGeom>
        </p:spPr>
      </p:pic>
      <p:pic>
        <p:nvPicPr>
          <p:cNvPr id="21"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3615" y="1107101"/>
            <a:ext cx="1297185" cy="860090"/>
          </a:xfrm>
          <a:prstGeom prst="rect">
            <a:avLst/>
          </a:prstGeom>
        </p:spPr>
      </p:pic>
      <p:pic>
        <p:nvPicPr>
          <p:cNvPr id="25"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5356" y="2412853"/>
            <a:ext cx="1539777" cy="1014993"/>
          </a:xfrm>
          <a:prstGeom prst="rect">
            <a:avLst/>
          </a:prstGeom>
        </p:spPr>
      </p:pic>
      <p:pic>
        <p:nvPicPr>
          <p:cNvPr id="26"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3615" y="3836780"/>
            <a:ext cx="1145214" cy="1145214"/>
          </a:xfrm>
          <a:prstGeom prst="rect">
            <a:avLst/>
          </a:prstGeom>
        </p:spPr>
      </p:pic>
    </p:spTree>
    <p:extLst>
      <p:ext uri="{BB962C8B-B14F-4D97-AF65-F5344CB8AC3E}">
        <p14:creationId xmlns:p14="http://schemas.microsoft.com/office/powerpoint/2010/main" val="273409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163" y="914400"/>
            <a:ext cx="3815894" cy="3352800"/>
          </a:xfrm>
          <a:prstGeom prst="rect">
            <a:avLst/>
          </a:prstGeom>
        </p:spPr>
      </p:pic>
      <p:sp>
        <p:nvSpPr>
          <p:cNvPr id="11" name="عنصر نائب للمحتوى 2"/>
          <p:cNvSpPr txBox="1">
            <a:spLocks/>
          </p:cNvSpPr>
          <p:nvPr/>
        </p:nvSpPr>
        <p:spPr>
          <a:xfrm>
            <a:off x="4599774" y="849086"/>
            <a:ext cx="4460697" cy="1741714"/>
          </a:xfrm>
          <a:prstGeom prst="rect">
            <a:avLst/>
          </a:prstGeom>
        </p:spPr>
        <p:txBody>
          <a:bodyPr vert="horz" lIns="91440" tIns="45720" rIns="91440" bIns="45720" rtlCol="0">
            <a:normAutofit fontScale="4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b="1" dirty="0" smtClean="0">
                <a:solidFill>
                  <a:schemeClr val="tx1"/>
                </a:solidFill>
              </a:rPr>
              <a:t>Normally Open Contact (NO)</a:t>
            </a:r>
            <a:r>
              <a:rPr lang="en-US" dirty="0" smtClean="0">
                <a:solidFill>
                  <a:schemeClr val="tx1"/>
                </a:solidFill>
              </a:rPr>
              <a:t> </a:t>
            </a:r>
          </a:p>
          <a:p>
            <a:r>
              <a:rPr lang="en-US" b="1" dirty="0" smtClean="0">
                <a:solidFill>
                  <a:schemeClr val="tx1"/>
                </a:solidFill>
              </a:rPr>
              <a:t>Normally Closed Contact (NC)</a:t>
            </a:r>
            <a:r>
              <a:rPr lang="en-US" dirty="0" smtClean="0">
                <a:solidFill>
                  <a:schemeClr val="tx1"/>
                </a:solidFill>
              </a:rPr>
              <a:t> </a:t>
            </a:r>
          </a:p>
          <a:p>
            <a:r>
              <a:rPr lang="en-US" b="1" dirty="0" smtClean="0">
                <a:solidFill>
                  <a:schemeClr val="tx1"/>
                </a:solidFill>
              </a:rPr>
              <a:t>Change-over (CO) / Double-throw (DT) Contacts</a:t>
            </a:r>
          </a:p>
          <a:p>
            <a:endParaRPr lang="en-US" b="1" dirty="0" smtClean="0">
              <a:solidFill>
                <a:schemeClr val="tx1"/>
              </a:solidFill>
            </a:endParaRPr>
          </a:p>
          <a:p>
            <a:r>
              <a:rPr lang="en-US" b="1" dirty="0" smtClean="0">
                <a:solidFill>
                  <a:schemeClr val="tx1"/>
                </a:solidFill>
              </a:rPr>
              <a:t>Single Pole Single Throw (SPST)</a:t>
            </a:r>
            <a:r>
              <a:rPr lang="en-US" dirty="0" smtClean="0">
                <a:solidFill>
                  <a:schemeClr val="tx1"/>
                </a:solidFill>
              </a:rPr>
              <a:t> </a:t>
            </a:r>
          </a:p>
          <a:p>
            <a:r>
              <a:rPr lang="en-US" b="1" dirty="0" smtClean="0">
                <a:solidFill>
                  <a:schemeClr val="tx1"/>
                </a:solidFill>
              </a:rPr>
              <a:t>Single Pole Double Throw (SPDT) </a:t>
            </a:r>
            <a:endParaRPr lang="en-US" dirty="0" smtClean="0">
              <a:solidFill>
                <a:schemeClr val="tx1"/>
              </a:solidFill>
            </a:endParaRPr>
          </a:p>
          <a:p>
            <a:r>
              <a:rPr lang="en-US" b="1" dirty="0" smtClean="0">
                <a:solidFill>
                  <a:schemeClr val="tx1"/>
                </a:solidFill>
              </a:rPr>
              <a:t>Double Pole Single Throw (DPST)</a:t>
            </a:r>
            <a:r>
              <a:rPr lang="en-US" dirty="0" smtClean="0">
                <a:solidFill>
                  <a:schemeClr val="tx1"/>
                </a:solidFill>
              </a:rPr>
              <a:t> </a:t>
            </a:r>
          </a:p>
          <a:p>
            <a:r>
              <a:rPr lang="en-US" b="1" dirty="0" smtClean="0">
                <a:solidFill>
                  <a:schemeClr val="tx1"/>
                </a:solidFill>
              </a:rPr>
              <a:t>Double Pole Double Throw (DPDT)</a:t>
            </a:r>
            <a:r>
              <a:rPr lang="en-US" dirty="0" smtClean="0">
                <a:solidFill>
                  <a:schemeClr val="tx1"/>
                </a:solidFill>
              </a:rPr>
              <a:t> </a:t>
            </a:r>
          </a:p>
          <a:p>
            <a:endParaRPr lang="en-US" dirty="0" smtClean="0">
              <a:solidFill>
                <a:schemeClr val="tx1"/>
              </a:solidFill>
            </a:endParaRPr>
          </a:p>
          <a:p>
            <a:endParaRPr lang="en-US" dirty="0">
              <a:solidFill>
                <a:schemeClr val="tx1"/>
              </a:solidFill>
            </a:endParaRPr>
          </a:p>
        </p:txBody>
      </p:sp>
      <p:pic>
        <p:nvPicPr>
          <p:cNvPr id="12" name="Picture 2" descr="C:\Users\master\Desktop\مختبر اجهزة حماية و تحكم\Level_Controller_TG_info_fig13.jpg"/>
          <p:cNvPicPr>
            <a:picLocks noChangeAspect="1" noChangeArrowheads="1"/>
          </p:cNvPicPr>
          <p:nvPr/>
        </p:nvPicPr>
        <p:blipFill>
          <a:blip r:embed="rId5"/>
          <a:srcRect/>
          <a:stretch>
            <a:fillRect/>
          </a:stretch>
        </p:blipFill>
        <p:spPr bwMode="auto">
          <a:xfrm>
            <a:off x="6214962" y="2590800"/>
            <a:ext cx="1616075" cy="1442924"/>
          </a:xfrm>
          <a:prstGeom prst="rect">
            <a:avLst/>
          </a:prstGeom>
          <a:noFill/>
        </p:spPr>
      </p:pic>
      <p:pic>
        <p:nvPicPr>
          <p:cNvPr id="13" name="Picture 4" descr="C:\Users\master\Desktop\مختبر اجهزة حماية و تحكم\io26.gif"/>
          <p:cNvPicPr>
            <a:picLocks noChangeAspect="1" noChangeArrowheads="1"/>
          </p:cNvPicPr>
          <p:nvPr/>
        </p:nvPicPr>
        <p:blipFill>
          <a:blip r:embed="rId6"/>
          <a:srcRect/>
          <a:stretch>
            <a:fillRect/>
          </a:stretch>
        </p:blipFill>
        <p:spPr bwMode="auto">
          <a:xfrm>
            <a:off x="3429000" y="4419600"/>
            <a:ext cx="5540828" cy="1212056"/>
          </a:xfrm>
          <a:prstGeom prst="rect">
            <a:avLst/>
          </a:prstGeom>
          <a:noFill/>
        </p:spPr>
      </p:pic>
    </p:spTree>
    <p:extLst>
      <p:ext uri="{BB962C8B-B14F-4D97-AF65-F5344CB8AC3E}">
        <p14:creationId xmlns:p14="http://schemas.microsoft.com/office/powerpoint/2010/main" val="35770969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914400" y="11430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en-US" sz="2000" b="1" dirty="0" smtClean="0"/>
              <a:t/>
            </a:r>
            <a:br>
              <a:rPr lang="en-US" sz="2000" b="1" dirty="0" smtClean="0"/>
            </a:br>
            <a:r>
              <a:rPr lang="ar-SA" sz="2000" b="1" dirty="0" smtClean="0">
                <a:solidFill>
                  <a:srgbClr val="FF0000"/>
                </a:solidFill>
              </a:rPr>
              <a:t>ا</a:t>
            </a:r>
            <a:r>
              <a:rPr lang="ar-SA" sz="2000" b="1" u="sng" dirty="0" smtClean="0">
                <a:solidFill>
                  <a:srgbClr val="FF0000"/>
                </a:solidFill>
              </a:rPr>
              <a:t>لتقسيم حسب عدد الدوائر </a:t>
            </a:r>
            <a:r>
              <a:rPr lang="ar-SA" sz="2000" b="1" u="sng" dirty="0" err="1" smtClean="0">
                <a:solidFill>
                  <a:srgbClr val="FF0000"/>
                </a:solidFill>
              </a:rPr>
              <a:t>التى</a:t>
            </a:r>
            <a:r>
              <a:rPr lang="ar-SA" sz="2000" b="1" u="sng" dirty="0" smtClean="0">
                <a:solidFill>
                  <a:srgbClr val="FF0000"/>
                </a:solidFill>
              </a:rPr>
              <a:t> يمكن فصلها او توصيلها فى نفس الوقت وتسمى الفصل </a:t>
            </a:r>
            <a:r>
              <a:rPr lang="en-US" sz="2000" b="1" u="sng" dirty="0" smtClean="0">
                <a:solidFill>
                  <a:srgbClr val="FF0000"/>
                </a:solidFill>
              </a:rPr>
              <a:t>BREAK :</a:t>
            </a:r>
            <a:r>
              <a:rPr lang="en-US" sz="2000" b="1" dirty="0" smtClean="0"/>
              <a:t/>
            </a:r>
            <a:br>
              <a:rPr lang="en-US" sz="2000" b="1" dirty="0" smtClean="0"/>
            </a:br>
            <a:r>
              <a:rPr lang="en-US" sz="2000" b="1" dirty="0" smtClean="0"/>
              <a:t/>
            </a:r>
            <a:br>
              <a:rPr lang="en-US" sz="2000" b="1" dirty="0" smtClean="0"/>
            </a:br>
            <a:r>
              <a:rPr lang="ar-SA" sz="2000" b="1" dirty="0" smtClean="0"/>
              <a:t> •تلامسات أحادية الفصل لأنها توصل وتفصل دائرة واحدة فى نفس الوقت .</a:t>
            </a:r>
            <a:br>
              <a:rPr lang="ar-SA" sz="2000" b="1" dirty="0" smtClean="0"/>
            </a:br>
            <a:r>
              <a:rPr lang="ar-SA" sz="2000" b="1" dirty="0" smtClean="0"/>
              <a:t/>
            </a:r>
            <a:br>
              <a:rPr lang="ar-SA" sz="2000" b="1" dirty="0" smtClean="0"/>
            </a:br>
            <a:r>
              <a:rPr lang="ar-SA" sz="2000" b="1" dirty="0" smtClean="0"/>
              <a:t>•تلامسات ثنائية الفصل لأنها توصل وتفصل دائرتين منفصلتين فى نفس الوقت.</a:t>
            </a:r>
            <a:br>
              <a:rPr lang="ar-SA" sz="2000" b="1" dirty="0" smtClean="0"/>
            </a:br>
            <a:endParaRPr lang="en-US" sz="2000" b="1" dirty="0"/>
          </a:p>
        </p:txBody>
      </p:sp>
      <p:pic>
        <p:nvPicPr>
          <p:cNvPr id="10"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 y="2590800"/>
            <a:ext cx="6324602" cy="2848684"/>
          </a:xfrm>
          <a:prstGeom prst="rect">
            <a:avLst/>
          </a:prstGeom>
        </p:spPr>
      </p:pic>
    </p:spTree>
    <p:extLst>
      <p:ext uri="{BB962C8B-B14F-4D97-AF65-F5344CB8AC3E}">
        <p14:creationId xmlns:p14="http://schemas.microsoft.com/office/powerpoint/2010/main" val="1190878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92" y="752041"/>
            <a:ext cx="6997508" cy="4917558"/>
          </a:xfrm>
          <a:prstGeom prst="rect">
            <a:avLst/>
          </a:prstGeom>
        </p:spPr>
      </p:pic>
    </p:spTree>
    <p:extLst>
      <p:ext uri="{BB962C8B-B14F-4D97-AF65-F5344CB8AC3E}">
        <p14:creationId xmlns:p14="http://schemas.microsoft.com/office/powerpoint/2010/main" val="28753151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itchFamily="18" charset="0"/>
                <a:cs typeface="Times New Roman" pitchFamily="18" charset="0"/>
              </a:rPr>
              <a:t>TYPES OF RELAY</a:t>
            </a:r>
            <a:endParaRPr lang="ar-JO" sz="2400" b="1" dirty="0">
              <a:solidFill>
                <a:srgbClr val="FF0000"/>
              </a:solidFill>
              <a:latin typeface="Times New Roman" pitchFamily="18" charset="0"/>
              <a:cs typeface="Times New Roman" pitchFamily="18" charset="0"/>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10" name="عنصر نائب للمحتوى 2"/>
          <p:cNvSpPr txBox="1">
            <a:spLocks/>
          </p:cNvSpPr>
          <p:nvPr/>
        </p:nvSpPr>
        <p:spPr>
          <a:xfrm>
            <a:off x="5410199" y="747136"/>
            <a:ext cx="3696947" cy="1615064"/>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rtl="1"/>
            <a:r>
              <a:rPr lang="en-US" sz="2400" b="1" dirty="0" smtClean="0">
                <a:solidFill>
                  <a:schemeClr val="tx1"/>
                </a:solidFill>
                <a:cs typeface="+mj-cs"/>
              </a:rPr>
              <a:t>Latching relay</a:t>
            </a:r>
          </a:p>
          <a:p>
            <a:pPr algn="r" rtl="1"/>
            <a:r>
              <a:rPr lang="en-US" sz="2400" b="1" dirty="0" smtClean="0">
                <a:solidFill>
                  <a:schemeClr val="tx1"/>
                </a:solidFill>
                <a:cs typeface="+mj-cs"/>
              </a:rPr>
              <a:t>Reed relay</a:t>
            </a:r>
          </a:p>
          <a:p>
            <a:pPr algn="r" rtl="1"/>
            <a:r>
              <a:rPr lang="en-US" sz="2400" b="1" dirty="0" smtClean="0">
                <a:solidFill>
                  <a:schemeClr val="tx1"/>
                </a:solidFill>
                <a:cs typeface="+mj-cs"/>
              </a:rPr>
              <a:t>Mercury relay</a:t>
            </a:r>
          </a:p>
          <a:p>
            <a:pPr algn="r" rtl="1"/>
            <a:r>
              <a:rPr lang="en-US" sz="2400" b="1" dirty="0" smtClean="0">
                <a:solidFill>
                  <a:schemeClr val="tx1"/>
                </a:solidFill>
                <a:cs typeface="+mj-cs"/>
              </a:rPr>
              <a:t>Solid state relay</a:t>
            </a:r>
            <a:endParaRPr lang="ar-JO" sz="2400" b="1" dirty="0" smtClean="0">
              <a:solidFill>
                <a:schemeClr val="tx1"/>
              </a:solidFill>
              <a:cs typeface="+mj-cs"/>
            </a:endParaRPr>
          </a:p>
          <a:p>
            <a:pPr algn="r"/>
            <a:endParaRPr lang="ar-JO" sz="2400" b="1" dirty="0">
              <a:solidFill>
                <a:schemeClr val="tx1"/>
              </a:solidFill>
            </a:endParaRPr>
          </a:p>
        </p:txBody>
      </p:sp>
      <p:pic>
        <p:nvPicPr>
          <p:cNvPr id="12" name="عنصر نائب للمحتوى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250" y="776627"/>
            <a:ext cx="1886798" cy="2115084"/>
          </a:xfrm>
          <a:prstGeom prst="rect">
            <a:avLst/>
          </a:prstGeom>
        </p:spPr>
      </p:pic>
      <p:pic>
        <p:nvPicPr>
          <p:cNvPr id="13" name="صورة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269504"/>
            <a:ext cx="1332849" cy="1092696"/>
          </a:xfrm>
          <a:prstGeom prst="rect">
            <a:avLst/>
          </a:prstGeom>
        </p:spPr>
      </p:pic>
      <p:sp>
        <p:nvSpPr>
          <p:cNvPr id="2" name="مستطيل 1"/>
          <p:cNvSpPr/>
          <p:nvPr/>
        </p:nvSpPr>
        <p:spPr>
          <a:xfrm>
            <a:off x="228600" y="2891711"/>
            <a:ext cx="2144883" cy="369332"/>
          </a:xfrm>
          <a:prstGeom prst="rect">
            <a:avLst/>
          </a:prstGeom>
        </p:spPr>
        <p:txBody>
          <a:bodyPr wrap="none">
            <a:spAutoFit/>
          </a:bodyPr>
          <a:lstStyle/>
          <a:p>
            <a:r>
              <a:rPr lang="en-US" dirty="0">
                <a:solidFill>
                  <a:srgbClr val="00B050"/>
                </a:solidFill>
                <a:latin typeface="Times New Roman" pitchFamily="18" charset="0"/>
                <a:cs typeface="Times New Roman" pitchFamily="18" charset="0"/>
              </a:rPr>
              <a:t>LATCHING RELAY</a:t>
            </a:r>
            <a:endParaRPr lang="ar-JO" dirty="0">
              <a:solidFill>
                <a:srgbClr val="00B050"/>
              </a:solidFill>
              <a:latin typeface="Times New Roman" pitchFamily="18" charset="0"/>
              <a:cs typeface="Times New Roman" pitchFamily="18" charset="0"/>
            </a:endParaRPr>
          </a:p>
        </p:txBody>
      </p:sp>
      <p:pic>
        <p:nvPicPr>
          <p:cNvPr id="16" name="عنصر نائب للمحتوى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9468" y="3429000"/>
            <a:ext cx="1867166" cy="2011999"/>
          </a:xfrm>
          <a:prstGeom prst="rect">
            <a:avLst/>
          </a:prstGeom>
        </p:spPr>
      </p:pic>
      <p:pic>
        <p:nvPicPr>
          <p:cNvPr id="21" name="صورة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076" y="3657600"/>
            <a:ext cx="1804014" cy="1545636"/>
          </a:xfrm>
          <a:prstGeom prst="rect">
            <a:avLst/>
          </a:prstGeom>
        </p:spPr>
      </p:pic>
      <p:pic>
        <p:nvPicPr>
          <p:cNvPr id="25" name="عنصر نائب للمحتوى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9236" y="3429000"/>
            <a:ext cx="3636207" cy="2424138"/>
          </a:xfrm>
          <a:prstGeom prst="rect">
            <a:avLst/>
          </a:prstGeom>
        </p:spPr>
      </p:pic>
      <p:sp>
        <p:nvSpPr>
          <p:cNvPr id="3" name="مستطيل 2"/>
          <p:cNvSpPr/>
          <p:nvPr/>
        </p:nvSpPr>
        <p:spPr>
          <a:xfrm>
            <a:off x="100986" y="5943173"/>
            <a:ext cx="1593385" cy="369332"/>
          </a:xfrm>
          <a:prstGeom prst="rect">
            <a:avLst/>
          </a:prstGeom>
        </p:spPr>
        <p:txBody>
          <a:bodyPr wrap="none">
            <a:spAutoFit/>
          </a:bodyPr>
          <a:lstStyle/>
          <a:p>
            <a:r>
              <a:rPr lang="en-US" dirty="0">
                <a:solidFill>
                  <a:srgbClr val="00B050"/>
                </a:solidFill>
                <a:latin typeface="Times New Roman" pitchFamily="18" charset="0"/>
                <a:cs typeface="Times New Roman" pitchFamily="18" charset="0"/>
              </a:rPr>
              <a:t>REED RELAY</a:t>
            </a:r>
            <a:endParaRPr lang="ar-JO" dirty="0">
              <a:latin typeface="Times New Roman" pitchFamily="18" charset="0"/>
              <a:cs typeface="Times New Roman" pitchFamily="18" charset="0"/>
            </a:endParaRPr>
          </a:p>
        </p:txBody>
      </p:sp>
    </p:spTree>
    <p:extLst>
      <p:ext uri="{BB962C8B-B14F-4D97-AF65-F5344CB8AC3E}">
        <p14:creationId xmlns:p14="http://schemas.microsoft.com/office/powerpoint/2010/main" val="2875315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JO" sz="2400" dirty="0">
              <a:latin typeface="Times New Roman" pitchFamily="18" charset="0"/>
              <a:cs typeface="Times New Roman" pitchFamily="18" charset="0"/>
            </a:endParaRPr>
          </a:p>
        </p:txBody>
      </p:sp>
      <p:pic>
        <p:nvPicPr>
          <p:cNvPr id="10" name="عنصر نائب للمحتوى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8293" y="1014601"/>
            <a:ext cx="1996232" cy="2466600"/>
          </a:xfrm>
          <a:prstGeom prst="rect">
            <a:avLst/>
          </a:prstGeom>
        </p:spPr>
      </p:pic>
      <p:pic>
        <p:nvPicPr>
          <p:cNvPr id="11" name="صورة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5056" y="1417638"/>
            <a:ext cx="1396395" cy="1961392"/>
          </a:xfrm>
          <a:prstGeom prst="rect">
            <a:avLst/>
          </a:prstGeom>
        </p:spPr>
      </p:pic>
      <p:pic>
        <p:nvPicPr>
          <p:cNvPr id="12" name="عنصر نائب للمحتوى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200" y="1401012"/>
            <a:ext cx="1310038" cy="2057400"/>
          </a:xfrm>
          <a:prstGeom prst="rect">
            <a:avLst/>
          </a:prstGeom>
        </p:spPr>
      </p:pic>
      <p:pic>
        <p:nvPicPr>
          <p:cNvPr id="13" name="Picture 3" descr="C:\Users\master\Desktop\مختبر اجهزة حماية و تحكم\1200px-Mercury_Switch_without_housing.jpg"/>
          <p:cNvPicPr>
            <a:picLocks noChangeAspect="1" noChangeArrowheads="1"/>
          </p:cNvPicPr>
          <p:nvPr/>
        </p:nvPicPr>
        <p:blipFill>
          <a:blip r:embed="rId7" cstate="print"/>
          <a:srcRect/>
          <a:stretch>
            <a:fillRect/>
          </a:stretch>
        </p:blipFill>
        <p:spPr bwMode="auto">
          <a:xfrm>
            <a:off x="118076" y="1522034"/>
            <a:ext cx="2386995" cy="1752600"/>
          </a:xfrm>
          <a:prstGeom prst="rect">
            <a:avLst/>
          </a:prstGeom>
          <a:noFill/>
        </p:spPr>
      </p:pic>
      <p:sp>
        <p:nvSpPr>
          <p:cNvPr id="2" name="مستطيل 1"/>
          <p:cNvSpPr/>
          <p:nvPr/>
        </p:nvSpPr>
        <p:spPr>
          <a:xfrm>
            <a:off x="178691" y="862025"/>
            <a:ext cx="3098862" cy="369332"/>
          </a:xfrm>
          <a:prstGeom prst="rect">
            <a:avLst/>
          </a:prstGeom>
        </p:spPr>
        <p:txBody>
          <a:bodyPr wrap="none">
            <a:spAutoFit/>
          </a:bodyPr>
          <a:lstStyle/>
          <a:p>
            <a:r>
              <a:rPr lang="en-US" dirty="0">
                <a:solidFill>
                  <a:srgbClr val="00B050"/>
                </a:solidFill>
                <a:latin typeface="Times New Roman" pitchFamily="18" charset="0"/>
                <a:cs typeface="Times New Roman" pitchFamily="18" charset="0"/>
              </a:rPr>
              <a:t>MERVURY METLED RELAY</a:t>
            </a:r>
            <a:endParaRPr lang="ar-JO" dirty="0">
              <a:latin typeface="Times New Roman" pitchFamily="18" charset="0"/>
              <a:cs typeface="Times New Roman" pitchFamily="18" charset="0"/>
            </a:endParaRPr>
          </a:p>
        </p:txBody>
      </p:sp>
      <p:sp>
        <p:nvSpPr>
          <p:cNvPr id="15" name="عنوان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JO" dirty="0">
              <a:latin typeface="Times New Roman" pitchFamily="18" charset="0"/>
              <a:cs typeface="Times New Roman" pitchFamily="18" charset="0"/>
            </a:endParaRPr>
          </a:p>
        </p:txBody>
      </p:sp>
      <p:pic>
        <p:nvPicPr>
          <p:cNvPr id="16" name="عنصر نائب للمحتوى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245" y="3880168"/>
            <a:ext cx="2255357" cy="1495400"/>
          </a:xfrm>
          <a:prstGeom prst="rect">
            <a:avLst/>
          </a:prstGeom>
        </p:spPr>
      </p:pic>
      <p:pic>
        <p:nvPicPr>
          <p:cNvPr id="21" name="صورة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986" y="3496868"/>
            <a:ext cx="2262001" cy="2262001"/>
          </a:xfrm>
          <a:prstGeom prst="rect">
            <a:avLst/>
          </a:prstGeom>
        </p:spPr>
      </p:pic>
      <p:pic>
        <p:nvPicPr>
          <p:cNvPr id="25" name="عنصر نائب للمحتوى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54351" y="3603451"/>
            <a:ext cx="1925483" cy="1905000"/>
          </a:xfrm>
          <a:prstGeom prst="rect">
            <a:avLst/>
          </a:prstGeom>
        </p:spPr>
      </p:pic>
      <p:sp>
        <p:nvSpPr>
          <p:cNvPr id="3" name="مستطيل 2"/>
          <p:cNvSpPr/>
          <p:nvPr/>
        </p:nvSpPr>
        <p:spPr>
          <a:xfrm>
            <a:off x="30920" y="5758869"/>
            <a:ext cx="2402132" cy="369332"/>
          </a:xfrm>
          <a:prstGeom prst="rect">
            <a:avLst/>
          </a:prstGeom>
        </p:spPr>
        <p:txBody>
          <a:bodyPr wrap="none">
            <a:spAutoFit/>
          </a:bodyPr>
          <a:lstStyle/>
          <a:p>
            <a:r>
              <a:rPr lang="en-US" dirty="0">
                <a:solidFill>
                  <a:srgbClr val="00B050"/>
                </a:solidFill>
                <a:latin typeface="Times New Roman" pitchFamily="18" charset="0"/>
                <a:cs typeface="Times New Roman" pitchFamily="18" charset="0"/>
              </a:rPr>
              <a:t>SOLID STATE RELAY</a:t>
            </a:r>
            <a:endParaRPr lang="ar-JO" dirty="0">
              <a:latin typeface="Times New Roman" pitchFamily="18" charset="0"/>
              <a:cs typeface="Times New Roman" pitchFamily="18" charset="0"/>
            </a:endParaRPr>
          </a:p>
        </p:txBody>
      </p:sp>
    </p:spTree>
    <p:extLst>
      <p:ext uri="{BB962C8B-B14F-4D97-AF65-F5344CB8AC3E}">
        <p14:creationId xmlns:p14="http://schemas.microsoft.com/office/powerpoint/2010/main" val="445933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08314" y="13376"/>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400" i="1" dirty="0">
                <a:solidFill>
                  <a:srgbClr val="FF0000"/>
                </a:solidFill>
                <a:effectLst>
                  <a:outerShdw blurRad="38100" dist="38100" dir="2700000" algn="tl">
                    <a:srgbClr val="000000">
                      <a:alpha val="43137"/>
                    </a:srgbClr>
                  </a:outerShdw>
                </a:effectLst>
                <a:latin typeface="Andalus" pitchFamily="18" charset="-78"/>
                <a:cs typeface="Andalus" pitchFamily="18" charset="-78"/>
              </a:rPr>
              <a:t>المرحلات الكهرومغناطيسية :</a:t>
            </a: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13" name="عنوان 1"/>
          <p:cNvSpPr txBox="1">
            <a:spLocks/>
          </p:cNvSpPr>
          <p:nvPr/>
        </p:nvSpPr>
        <p:spPr>
          <a:xfrm>
            <a:off x="914400" y="214290"/>
            <a:ext cx="801531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i="1" dirty="0">
              <a:effectLst>
                <a:outerShdw blurRad="38100" dist="38100" dir="2700000" algn="tl">
                  <a:srgbClr val="000000">
                    <a:alpha val="43137"/>
                  </a:srgbClr>
                </a:outerShdw>
              </a:effectLst>
              <a:latin typeface="Andalus" pitchFamily="18" charset="-78"/>
              <a:cs typeface="Andalus" pitchFamily="18" charset="-78"/>
            </a:endParaRPr>
          </a:p>
        </p:txBody>
      </p:sp>
      <p:pic>
        <p:nvPicPr>
          <p:cNvPr id="25" name="صورة 24" descr="818512799.jpg"/>
          <p:cNvPicPr>
            <a:picLocks noChangeAspect="1"/>
          </p:cNvPicPr>
          <p:nvPr/>
        </p:nvPicPr>
        <p:blipFill>
          <a:blip r:embed="rId4"/>
          <a:stretch>
            <a:fillRect/>
          </a:stretch>
        </p:blipFill>
        <p:spPr>
          <a:xfrm>
            <a:off x="228600" y="1815230"/>
            <a:ext cx="2159409" cy="1552829"/>
          </a:xfrm>
          <a:prstGeom prst="rect">
            <a:avLst/>
          </a:prstGeom>
        </p:spPr>
      </p:pic>
      <p:sp>
        <p:nvSpPr>
          <p:cNvPr id="26" name="Rectangle 6"/>
          <p:cNvSpPr/>
          <p:nvPr/>
        </p:nvSpPr>
        <p:spPr>
          <a:xfrm>
            <a:off x="-39044" y="1144686"/>
            <a:ext cx="9144000" cy="646331"/>
          </a:xfrm>
          <a:prstGeom prst="rect">
            <a:avLst/>
          </a:prstGeom>
        </p:spPr>
        <p:txBody>
          <a:bodyPr wrap="square">
            <a:spAutoFit/>
          </a:bodyPr>
          <a:lstStyle/>
          <a:p>
            <a:pPr algn="r" rtl="1"/>
            <a:r>
              <a:rPr lang="ar-SA" b="1" dirty="0">
                <a:cs typeface="+mj-cs"/>
              </a:rPr>
              <a:t>المرحل أو الريليه </a:t>
            </a:r>
            <a:r>
              <a:rPr lang="en-US" b="1" dirty="0" smtClean="0">
                <a:cs typeface="+mj-cs"/>
              </a:rPr>
              <a:t>(relay</a:t>
            </a:r>
            <a:r>
              <a:rPr lang="en-US" b="1" dirty="0">
                <a:cs typeface="+mj-cs"/>
              </a:rPr>
              <a:t>) </a:t>
            </a:r>
            <a:r>
              <a:rPr lang="ar-SA" b="1" dirty="0">
                <a:cs typeface="+mj-cs"/>
              </a:rPr>
              <a:t>عبارة عن مفتاح كهربائي يقوم بفتح أو غلق الدارة بصورة إلكتروميكانيكية أو بصورة إلكترونية، ولقد كان الظهور التاريخي الأول للمرحل عندما تم إستعمال شفرة مورس من أجل إرسال وإستقبال </a:t>
            </a:r>
            <a:r>
              <a:rPr lang="ar-SA" b="1" dirty="0" smtClean="0">
                <a:cs typeface="+mj-cs"/>
              </a:rPr>
              <a:t>المعلومات</a:t>
            </a:r>
            <a:r>
              <a:rPr lang="en-US" b="1" dirty="0">
                <a:cs typeface="+mj-cs"/>
              </a:rPr>
              <a:t>.</a:t>
            </a:r>
          </a:p>
        </p:txBody>
      </p:sp>
      <p:sp>
        <p:nvSpPr>
          <p:cNvPr id="27" name="Rectangle 7"/>
          <p:cNvSpPr/>
          <p:nvPr/>
        </p:nvSpPr>
        <p:spPr>
          <a:xfrm>
            <a:off x="7753876" y="744576"/>
            <a:ext cx="1390124" cy="400110"/>
          </a:xfrm>
          <a:prstGeom prst="rect">
            <a:avLst/>
          </a:prstGeom>
        </p:spPr>
        <p:txBody>
          <a:bodyPr wrap="none">
            <a:spAutoFit/>
          </a:bodyPr>
          <a:lstStyle/>
          <a:p>
            <a:pPr rtl="1" fontAlgn="base"/>
            <a:r>
              <a:rPr lang="ar-SA" sz="2000" b="1" u="sng" dirty="0">
                <a:cs typeface="+mj-cs"/>
              </a:rPr>
              <a:t>ما هو المرحل؟</a:t>
            </a:r>
          </a:p>
        </p:txBody>
      </p:sp>
      <p:sp>
        <p:nvSpPr>
          <p:cNvPr id="28" name="Rectangle 8"/>
          <p:cNvSpPr/>
          <p:nvPr/>
        </p:nvSpPr>
        <p:spPr>
          <a:xfrm>
            <a:off x="-78088" y="3630440"/>
            <a:ext cx="9222088" cy="2031325"/>
          </a:xfrm>
          <a:prstGeom prst="rect">
            <a:avLst/>
          </a:prstGeom>
        </p:spPr>
        <p:txBody>
          <a:bodyPr wrap="square">
            <a:spAutoFit/>
          </a:bodyPr>
          <a:lstStyle/>
          <a:p>
            <a:pPr algn="r"/>
            <a:r>
              <a:rPr lang="ar-SA" b="1" dirty="0">
                <a:cs typeface="+mj-cs"/>
              </a:rPr>
              <a:t>المرحل أو الريليه عبارة عن مفتاح كهرومغناطيسي نستطبع قيادته بواسطة تيار كهربائي صغير نسبيا من أجل التحكم في مرور تيار كهربائي آخر يكون أكبر بكثير من التيار </a:t>
            </a:r>
            <a:r>
              <a:rPr lang="ar-SA" b="1" dirty="0" smtClean="0">
                <a:cs typeface="+mj-cs"/>
              </a:rPr>
              <a:t>الذي </a:t>
            </a:r>
            <a:r>
              <a:rPr lang="ar-SA" b="1" dirty="0">
                <a:cs typeface="+mj-cs"/>
              </a:rPr>
              <a:t>نستعمله من أجل قيادة المرحل، من أجل توضيح مبدأ عمل الريليه أكثر يمكنك تشبيهه برافعة كهربائية، قم بتشغيل هذه الرافعة بواسطة تيار صغير وستقوم بتشغيل ("رفع") نظام آخر يعمل بواسطة تيار أكبر.</a:t>
            </a:r>
            <a:br>
              <a:rPr lang="ar-SA" b="1" dirty="0">
                <a:cs typeface="+mj-cs"/>
              </a:rPr>
            </a:br>
            <a:r>
              <a:rPr lang="ar-SA" b="1" dirty="0" smtClean="0">
                <a:cs typeface="+mj-cs"/>
              </a:rPr>
              <a:t>إحدى </a:t>
            </a:r>
            <a:r>
              <a:rPr lang="ar-SA" b="1" dirty="0">
                <a:cs typeface="+mj-cs"/>
              </a:rPr>
              <a:t>الأمثلة عن إستخدامات المرحل هي إستعماله مع </a:t>
            </a:r>
            <a:r>
              <a:rPr lang="ar-SA" b="1" dirty="0">
                <a:cs typeface="+mj-cs"/>
                <a:hlinkClick r:id="rId5"/>
              </a:rPr>
              <a:t>الحساسات</a:t>
            </a:r>
            <a:r>
              <a:rPr lang="ar-SA" b="1" dirty="0">
                <a:cs typeface="+mj-cs"/>
              </a:rPr>
              <a:t>، حيث أن هذه الأخيرة لا تقوم سوى بتوليد تيار كهربائي صغير جدا ونحن نحتاج عادة إلى قيادة أحمال تتطلب تيار كبير نسبيا، هنا يأتي دور المرحل حيث يقوم بسد هذه الفجوة ويسمح لنا بتشغيل أحمال كبيرة بواسطة تيار صغير</a:t>
            </a:r>
            <a:r>
              <a:rPr lang="ar-SA" dirty="0"/>
              <a:t>.</a:t>
            </a:r>
            <a:endParaRPr lang="en-US" dirty="0"/>
          </a:p>
        </p:txBody>
      </p:sp>
      <p:pic>
        <p:nvPicPr>
          <p:cNvPr id="29"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404" y="5332510"/>
            <a:ext cx="1781757" cy="1052179"/>
          </a:xfrm>
          <a:prstGeom prst="rect">
            <a:avLst/>
          </a:prstGeom>
        </p:spPr>
      </p:pic>
      <p:pic>
        <p:nvPicPr>
          <p:cNvPr id="2" name="صورة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4052" y="1752600"/>
            <a:ext cx="2537148" cy="1877840"/>
          </a:xfrm>
          <a:prstGeom prst="rect">
            <a:avLst/>
          </a:prstGeom>
        </p:spPr>
      </p:pic>
    </p:spTree>
    <p:extLst>
      <p:ext uri="{BB962C8B-B14F-4D97-AF65-F5344CB8AC3E}">
        <p14:creationId xmlns:p14="http://schemas.microsoft.com/office/powerpoint/2010/main" val="3490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to="" calcmode="lin" valueType="num">
                                      <p:cBhvr>
                                        <p:cTn id="7" dur="1" fill="hold"/>
                                        <p:tgtEl>
                                          <p:spTgt spid="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533400" y="1295400"/>
            <a:ext cx="8229600" cy="990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smtClean="0">
                <a:solidFill>
                  <a:srgbClr val="FF0000"/>
                </a:solidFill>
              </a:rPr>
              <a:t>Designed a control circuit to operate the Lamp, when press the key ( start P.B) just and stop when we raise our hands </a:t>
            </a:r>
            <a:r>
              <a:rPr lang="en-US" sz="2400" b="1" i="1" u="sng" smtClean="0">
                <a:solidFill>
                  <a:srgbClr val="FF0000"/>
                </a:solidFill>
              </a:rPr>
              <a:t>By using Relay</a:t>
            </a:r>
            <a:r>
              <a:rPr lang="en-US" sz="2400" b="1" smtClean="0">
                <a:solidFill>
                  <a:srgbClr val="FF0000"/>
                </a:solidFill>
              </a:rPr>
              <a:t>?</a:t>
            </a:r>
            <a:endParaRPr lang="en-US" sz="2400" dirty="0"/>
          </a:p>
        </p:txBody>
      </p:sp>
      <p:sp>
        <p:nvSpPr>
          <p:cNvPr id="10" name="مستطيل 9"/>
          <p:cNvSpPr/>
          <p:nvPr/>
        </p:nvSpPr>
        <p:spPr>
          <a:xfrm>
            <a:off x="533400" y="838200"/>
            <a:ext cx="1600200" cy="400110"/>
          </a:xfrm>
          <a:prstGeom prst="rect">
            <a:avLst/>
          </a:prstGeom>
        </p:spPr>
        <p:txBody>
          <a:bodyPr wrap="square">
            <a:spAutoFit/>
          </a:bodyPr>
          <a:lstStyle/>
          <a:p>
            <a:r>
              <a:rPr lang="en-US" sz="2000" b="1" dirty="0" smtClean="0">
                <a:solidFill>
                  <a:srgbClr val="0070C0"/>
                </a:solidFill>
                <a:latin typeface="Times New Roman" pitchFamily="18" charset="0"/>
                <a:cs typeface="Times New Roman" pitchFamily="18" charset="0"/>
              </a:rPr>
              <a:t>Exercise :</a:t>
            </a:r>
            <a:endParaRPr lang="en-US" sz="20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459335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723544"/>
            <a:ext cx="18192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 y="1219200"/>
            <a:ext cx="9144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545" y="4557041"/>
            <a:ext cx="3105150" cy="172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4599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5715000" y="126317"/>
            <a:ext cx="3009157" cy="523220"/>
          </a:xfrm>
          <a:prstGeom prst="rect">
            <a:avLst/>
          </a:prstGeom>
        </p:spPr>
        <p:txBody>
          <a:bodyPr wrap="none">
            <a:spAutoFit/>
          </a:bodyPr>
          <a:lstStyle/>
          <a:p>
            <a:r>
              <a:rPr lang="ar-SA" sz="2800" b="1" dirty="0">
                <a:solidFill>
                  <a:srgbClr val="FF0000"/>
                </a:solidFill>
                <a:cs typeface="+mj-cs"/>
              </a:rPr>
              <a:t>أين يتم إستخدام المرحل؟</a:t>
            </a:r>
            <a:endParaRPr lang="en-US" sz="2800" b="1" dirty="0">
              <a:solidFill>
                <a:srgbClr val="FF0000"/>
              </a:solidFill>
              <a:cs typeface="+mj-cs"/>
            </a:endParaRPr>
          </a:p>
        </p:txBody>
      </p:sp>
      <p:sp>
        <p:nvSpPr>
          <p:cNvPr id="10" name="Rectangle 2"/>
          <p:cNvSpPr/>
          <p:nvPr/>
        </p:nvSpPr>
        <p:spPr>
          <a:xfrm>
            <a:off x="0" y="874217"/>
            <a:ext cx="9144000" cy="1938992"/>
          </a:xfrm>
          <a:prstGeom prst="rect">
            <a:avLst/>
          </a:prstGeom>
        </p:spPr>
        <p:txBody>
          <a:bodyPr wrap="square">
            <a:spAutoFit/>
          </a:bodyPr>
          <a:lstStyle/>
          <a:p>
            <a:pPr algn="r"/>
            <a:r>
              <a:rPr lang="ar-SA" sz="2000" b="1" dirty="0" smtClean="0">
                <a:cs typeface="+mj-cs"/>
              </a:rPr>
              <a:t>الإستخدام </a:t>
            </a:r>
            <a:r>
              <a:rPr lang="ar-SA" sz="2000" b="1" dirty="0">
                <a:cs typeface="+mj-cs"/>
              </a:rPr>
              <a:t>الرئيسي للمرحل يكون في التطبيقات التي لا يمكننا فيها إلا استعمال تيار صغير من أجل التحكم في الدائرة، يمكننا استعماله أيضا في التطبيقات التي لا نستطيع فيها سوى استخدام إشارة واحدة فقط من أجل التحكم في عدة دوائر.</a:t>
            </a:r>
            <a:br>
              <a:rPr lang="ar-SA" sz="2000" b="1" dirty="0">
                <a:cs typeface="+mj-cs"/>
              </a:rPr>
            </a:br>
            <a:r>
              <a:rPr lang="ar-SA" sz="2000" b="1" dirty="0" smtClean="0">
                <a:cs typeface="+mj-cs"/>
              </a:rPr>
              <a:t>بدأ </a:t>
            </a:r>
            <a:r>
              <a:rPr lang="ar-SA" sz="2000" b="1" dirty="0">
                <a:cs typeface="+mj-cs"/>
              </a:rPr>
              <a:t>إستعمال المرحل مع بداية ظهور الهواتف، حيث لعب دورا هاما في المبادلات الهاتفية، تم إستعماله أيضا في الإرساليات التلغرافية البعيدة، وبعد إكتشاف الحاسوب تم إستخدام الريليه أيضا من أجل إجراء العمليات المنطقية والبوليانية.</a:t>
            </a:r>
            <a:endParaRPr lang="en-US" sz="2000" b="1" dirty="0">
              <a:cs typeface="+mj-cs"/>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826740"/>
            <a:ext cx="2908235" cy="250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649601"/>
            <a:ext cx="3962400" cy="3631789"/>
          </a:xfrm>
          <a:prstGeom prst="rect">
            <a:avLst/>
          </a:prstGeom>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46937" y="738152"/>
            <a:ext cx="8991600" cy="2031325"/>
          </a:xfrm>
          <a:prstGeom prst="rect">
            <a:avLst/>
          </a:prstGeom>
        </p:spPr>
        <p:txBody>
          <a:bodyPr wrap="square">
            <a:spAutoFit/>
          </a:bodyPr>
          <a:lstStyle/>
          <a:p>
            <a:pPr algn="r" rtl="1"/>
            <a:r>
              <a:rPr lang="ar-SA" b="1" u="sng" dirty="0">
                <a:latin typeface="Arabic Typesetting" pitchFamily="66" charset="-78"/>
                <a:cs typeface="+mj-cs"/>
              </a:rPr>
              <a:t>يتكون </a:t>
            </a:r>
            <a:r>
              <a:rPr lang="en-US" b="1" u="sng" dirty="0">
                <a:solidFill>
                  <a:schemeClr val="accent5">
                    <a:lumMod val="75000"/>
                  </a:schemeClr>
                </a:solidFill>
                <a:latin typeface="Andalus" pitchFamily="18" charset="-78"/>
                <a:cs typeface="+mj-cs"/>
              </a:rPr>
              <a:t>relay</a:t>
            </a:r>
            <a:r>
              <a:rPr lang="ar-SA" b="1" u="sng" dirty="0">
                <a:latin typeface="Arabic Typesetting" pitchFamily="66" charset="-78"/>
                <a:cs typeface="+mj-cs"/>
              </a:rPr>
              <a:t> من جزئيين رئيسيين وهما </a:t>
            </a:r>
            <a:r>
              <a:rPr lang="ar-SA" b="1" u="sng" dirty="0">
                <a:cs typeface="+mj-cs"/>
              </a:rPr>
              <a:t>:</a:t>
            </a:r>
            <a:br>
              <a:rPr lang="ar-SA" b="1" u="sng" dirty="0">
                <a:cs typeface="+mj-cs"/>
              </a:rPr>
            </a:br>
            <a:endParaRPr lang="ar-SA" b="1" u="sng" dirty="0">
              <a:cs typeface="+mj-cs"/>
            </a:endParaRPr>
          </a:p>
          <a:p>
            <a:pPr algn="r" rtl="1">
              <a:buFont typeface="Wingdings" pitchFamily="2" charset="2"/>
              <a:buChar char="Ø"/>
            </a:pPr>
            <a:r>
              <a:rPr lang="ar-SA" b="1" dirty="0">
                <a:solidFill>
                  <a:schemeClr val="accent1">
                    <a:lumMod val="75000"/>
                  </a:schemeClr>
                </a:solidFill>
                <a:latin typeface="Arabic Typesetting" pitchFamily="66" charset="-78"/>
                <a:cs typeface="+mj-cs"/>
              </a:rPr>
              <a:t>الملف المغناطيسي </a:t>
            </a:r>
            <a:r>
              <a:rPr lang="ar-SA" b="1" dirty="0">
                <a:latin typeface="Arabic Typesetting" pitchFamily="66" charset="-78"/>
                <a:cs typeface="+mj-cs"/>
              </a:rPr>
              <a:t>:  يستخدم فيه المغناطيس الكهربائي وهو عبارة عن سلك ملفوف حول قلب من الحديد وعند مرور تيار في السلك يتولد مجال مغناطيسي فيتحول القلب إلى مغناطيس .</a:t>
            </a:r>
            <a:r>
              <a:rPr lang="ar-SA" b="1" dirty="0">
                <a:cs typeface="+mj-cs"/>
              </a:rPr>
              <a:t/>
            </a:r>
            <a:br>
              <a:rPr lang="ar-SA" b="1" dirty="0">
                <a:cs typeface="+mj-cs"/>
              </a:rPr>
            </a:br>
            <a:endParaRPr lang="ar-SA" b="1" dirty="0">
              <a:cs typeface="+mj-cs"/>
            </a:endParaRPr>
          </a:p>
          <a:p>
            <a:pPr algn="r" rtl="1">
              <a:buFont typeface="Wingdings" pitchFamily="2" charset="2"/>
              <a:buChar char="Ø"/>
            </a:pPr>
            <a:r>
              <a:rPr lang="ar-SA" b="1" dirty="0">
                <a:solidFill>
                  <a:schemeClr val="accent1">
                    <a:lumMod val="75000"/>
                  </a:schemeClr>
                </a:solidFill>
                <a:latin typeface="Arabic Typesetting" pitchFamily="66" charset="-78"/>
                <a:cs typeface="+mj-cs"/>
              </a:rPr>
              <a:t>المفتاح </a:t>
            </a:r>
            <a:r>
              <a:rPr lang="ar-SA" b="1" dirty="0">
                <a:latin typeface="Arabic Typesetting" pitchFamily="66" charset="-78"/>
                <a:cs typeface="+mj-cs"/>
              </a:rPr>
              <a:t>: ويتخذ وضعان، الوضع الطبيعي غير ملامس، ووضع التوصيل، الملامس. عند مرور التيار الثابت في الملف، يبدأ المغناطيس الكهربائي بالعمل فينجذب الذراع المعدني إلى الأسفل وتكتمل الدائرة فيبدأ التيار في السريان إلى الدائرة.</a:t>
            </a:r>
          </a:p>
        </p:txBody>
      </p:sp>
      <p:pic>
        <p:nvPicPr>
          <p:cNvPr id="10" name="صورة 6" descr="relay_symbol.jpg"/>
          <p:cNvPicPr>
            <a:picLocks noChangeAspect="1"/>
          </p:cNvPicPr>
          <p:nvPr/>
        </p:nvPicPr>
        <p:blipFill>
          <a:blip r:embed="rId4"/>
          <a:stretch>
            <a:fillRect/>
          </a:stretch>
        </p:blipFill>
        <p:spPr>
          <a:xfrm>
            <a:off x="6887520" y="2769478"/>
            <a:ext cx="2151017" cy="1954922"/>
          </a:xfrm>
          <a:prstGeom prst="rect">
            <a:avLst/>
          </a:prstGeom>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 y="2892537"/>
            <a:ext cx="3737500" cy="2242790"/>
          </a:xfrm>
          <a:prstGeom prst="rect">
            <a:avLst/>
          </a:prstGeom>
        </p:spPr>
      </p:pic>
      <p:pic>
        <p:nvPicPr>
          <p:cNvPr id="12" name="صورة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4941" y="2890401"/>
            <a:ext cx="2918460" cy="2133600"/>
          </a:xfrm>
          <a:prstGeom prst="rect">
            <a:avLst/>
          </a:prstGeom>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305" y="803304"/>
            <a:ext cx="2708601" cy="2778095"/>
          </a:xfrm>
          <a:prstGeom prst="rect">
            <a:avLst/>
          </a:prstGeom>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8512" y="838199"/>
            <a:ext cx="3236028" cy="2743199"/>
          </a:xfrm>
          <a:prstGeom prst="rect">
            <a:avLst/>
          </a:prstGeom>
        </p:spPr>
      </p:pic>
      <p:sp>
        <p:nvSpPr>
          <p:cNvPr id="11" name="Content Placeholder 2"/>
          <p:cNvSpPr txBox="1">
            <a:spLocks/>
          </p:cNvSpPr>
          <p:nvPr/>
        </p:nvSpPr>
        <p:spPr>
          <a:xfrm>
            <a:off x="4021924" y="3695317"/>
            <a:ext cx="5101306" cy="1974282"/>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rtl="1"/>
            <a:r>
              <a:rPr lang="ar-SA" sz="2400" b="1" dirty="0" smtClean="0">
                <a:solidFill>
                  <a:schemeClr val="tx1"/>
                </a:solidFill>
                <a:cs typeface="+mj-cs"/>
              </a:rPr>
              <a:t>•عند فصل الجهد عن الملف يتلاشى المجال المغناطيسي فيعود العضو المتحرك الى وضعه الاول تحت تأثير قوة شد الزنبرك ويسمى هذا الوضع بالوضع العادي او الطبيعي </a:t>
            </a:r>
            <a:r>
              <a:rPr lang="en-US" sz="2400" b="1" dirty="0" smtClean="0">
                <a:solidFill>
                  <a:schemeClr val="tx1"/>
                </a:solidFill>
                <a:cs typeface="+mj-cs"/>
              </a:rPr>
              <a:t>.</a:t>
            </a:r>
            <a:endParaRPr lang="ar-SA" sz="2400" b="1" dirty="0" smtClean="0">
              <a:solidFill>
                <a:schemeClr val="tx1"/>
              </a:solidFill>
              <a:cs typeface="+mj-cs"/>
            </a:endParaRPr>
          </a:p>
          <a:p>
            <a:pPr algn="just" rtl="1"/>
            <a:r>
              <a:rPr lang="ar-SA" sz="2400" b="1" dirty="0" smtClean="0">
                <a:solidFill>
                  <a:schemeClr val="tx1"/>
                </a:solidFill>
                <a:cs typeface="+mj-cs"/>
              </a:rPr>
              <a:t>•الريلاى يستخدم غالبا في دوائر التحكم حيث التيار صغير لذلك تلامساته وحجمه صغير بينما الكونتاكتور غالبا ما يستخدم في دوائر القدرة أي التيار المرتفع لذلك نجد تلامساته وحجمه اكبر ليتحمل التيار المار بها . </a:t>
            </a:r>
          </a:p>
        </p:txBody>
      </p:sp>
      <p:pic>
        <p:nvPicPr>
          <p:cNvPr id="12" name="صورة 5" descr="relay_converted.jpg"/>
          <p:cNvPicPr>
            <a:picLocks noChangeAspect="1"/>
          </p:cNvPicPr>
          <p:nvPr/>
        </p:nvPicPr>
        <p:blipFill>
          <a:blip r:embed="rId6"/>
          <a:stretch>
            <a:fillRect/>
          </a:stretch>
        </p:blipFill>
        <p:spPr>
          <a:xfrm>
            <a:off x="192992" y="990600"/>
            <a:ext cx="2855008" cy="2286000"/>
          </a:xfrm>
          <a:prstGeom prst="rect">
            <a:avLst/>
          </a:prstGeom>
        </p:spPr>
      </p:pic>
      <p:pic>
        <p:nvPicPr>
          <p:cNvPr id="3" name="صورة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617" y="3695317"/>
            <a:ext cx="2552700" cy="2286000"/>
          </a:xfrm>
          <a:prstGeom prst="rect">
            <a:avLst/>
          </a:prstGeom>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2" name="صورة 5" descr="relay-Light.jpg"/>
          <p:cNvPicPr>
            <a:picLocks noChangeAspect="1"/>
          </p:cNvPicPr>
          <p:nvPr/>
        </p:nvPicPr>
        <p:blipFill>
          <a:blip r:embed="rId4"/>
          <a:stretch>
            <a:fillRect/>
          </a:stretch>
        </p:blipFill>
        <p:spPr>
          <a:xfrm>
            <a:off x="4800600" y="1245331"/>
            <a:ext cx="4107782" cy="2536465"/>
          </a:xfrm>
          <a:prstGeom prst="rect">
            <a:avLst/>
          </a:prstGeom>
        </p:spPr>
      </p:pic>
      <p:pic>
        <p:nvPicPr>
          <p:cNvPr id="14" name="صورة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365" y="752120"/>
            <a:ext cx="4416764" cy="2907707"/>
          </a:xfrm>
          <a:prstGeom prst="rect">
            <a:avLst/>
          </a:prstGeom>
        </p:spPr>
      </p:pic>
      <p:sp>
        <p:nvSpPr>
          <p:cNvPr id="3" name="مستطيل 2"/>
          <p:cNvSpPr/>
          <p:nvPr/>
        </p:nvSpPr>
        <p:spPr>
          <a:xfrm>
            <a:off x="4542787" y="863892"/>
            <a:ext cx="4448654" cy="369332"/>
          </a:xfrm>
          <a:prstGeom prst="rect">
            <a:avLst/>
          </a:prstGeom>
        </p:spPr>
        <p:txBody>
          <a:bodyPr wrap="none">
            <a:spAutoFit/>
          </a:bodyPr>
          <a:lstStyle/>
          <a:p>
            <a:r>
              <a:rPr lang="ar-SA" b="1" u="sng" dirty="0">
                <a:latin typeface="Andalus" pitchFamily="18" charset="-78"/>
              </a:rPr>
              <a:t>مثال  على طريقة توصيل هذه الأقطاب بمصدر الكهرباء : </a:t>
            </a:r>
          </a:p>
        </p:txBody>
      </p:sp>
      <p:pic>
        <p:nvPicPr>
          <p:cNvPr id="16"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1163" y="3659827"/>
            <a:ext cx="4064540" cy="2745504"/>
          </a:xfrm>
          <a:prstGeom prst="rect">
            <a:avLst/>
          </a:prstGeom>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736453"/>
            <a:ext cx="3750529" cy="2819400"/>
          </a:xfrm>
          <a:prstGeom prst="rect">
            <a:avLst/>
          </a:prstGeom>
        </p:spPr>
      </p:pic>
      <p:pic>
        <p:nvPicPr>
          <p:cNvPr id="11"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731205"/>
            <a:ext cx="4292846" cy="2816551"/>
          </a:xfrm>
          <a:prstGeom prst="rect">
            <a:avLst/>
          </a:prstGeom>
        </p:spPr>
      </p:pic>
      <p:pic>
        <p:nvPicPr>
          <p:cNvPr id="2" name="صورة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 y="3886200"/>
            <a:ext cx="3581400" cy="2313062"/>
          </a:xfrm>
          <a:prstGeom prst="rect">
            <a:avLst/>
          </a:prstGeom>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773485"/>
            <a:ext cx="2432886" cy="439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438400"/>
            <a:ext cx="54317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305016"/>
            <a:ext cx="7754811" cy="684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573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2556</TotalTime>
  <Words>707</Words>
  <Application>Microsoft Office PowerPoint</Application>
  <PresentationFormat>عرض على الشاشة (3:4)‏</PresentationFormat>
  <Paragraphs>116</Paragraphs>
  <Slides>31</Slides>
  <Notes>2</Notes>
  <HiddenSlides>0</HiddenSlides>
  <MMClips>0</MMClips>
  <ScaleCrop>false</ScaleCrop>
  <HeadingPairs>
    <vt:vector size="4" baseType="variant">
      <vt:variant>
        <vt:lpstr>نسق</vt:lpstr>
      </vt:variant>
      <vt:variant>
        <vt:i4>1</vt:i4>
      </vt:variant>
      <vt:variant>
        <vt:lpstr>عناوين الشرائح</vt:lpstr>
      </vt:variant>
      <vt:variant>
        <vt:i4>31</vt:i4>
      </vt:variant>
    </vt:vector>
  </HeadingPairs>
  <TitlesOfParts>
    <vt:vector size="32" baseType="lpstr">
      <vt:lpstr>Office Theme</vt:lpstr>
      <vt:lpstr>عرض تقديمي في PowerPoint</vt:lpstr>
      <vt:lpstr>LECTURE11: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المرحل) Relay</dc:title>
  <dc:creator>hp</dc:creator>
  <cp:lastModifiedBy>Acer</cp:lastModifiedBy>
  <cp:revision>80</cp:revision>
  <dcterms:created xsi:type="dcterms:W3CDTF">2017-04-17T20:09:19Z</dcterms:created>
  <dcterms:modified xsi:type="dcterms:W3CDTF">2024-04-04T14:17:15Z</dcterms:modified>
</cp:coreProperties>
</file>