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A84544BD-9D3B-43DE-A221-D75A2F62F9CE}" type="datetimeFigureOut">
              <a:rPr lang="en-GB" smtClean="0"/>
              <a:t>20/09/2020</a:t>
            </a:fld>
            <a:endParaRPr lang="en-GB"/>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DE2293D5-5F8A-4830-B69C-B5CAD68EBE46}" type="slidenum">
              <a:rPr lang="en-GB" smtClean="0"/>
              <a:t>‹#›</a:t>
            </a:fld>
            <a:endParaRPr lang="en-GB"/>
          </a:p>
        </p:txBody>
      </p:sp>
    </p:spTree>
    <p:extLst>
      <p:ext uri="{BB962C8B-B14F-4D97-AF65-F5344CB8AC3E}">
        <p14:creationId xmlns:p14="http://schemas.microsoft.com/office/powerpoint/2010/main" val="20845130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Managers run large corporations, medium-sized businesses, and entrepreneurial start-ups. They’re found in government departments, hospitals, small businesses, not-for-profit agencies, museums, schools, and even such nontraditional organizations such as political campaigns and music tours. In many organizations, the changing nature of work has blurred the distinction between managers and non-managerial employees. So, how </a:t>
            </a:r>
            <a:r>
              <a:rPr i="1"/>
              <a:t>do </a:t>
            </a:r>
            <a:r>
              <a:t>we define who managers are? A </a:t>
            </a:r>
            <a:r>
              <a:rPr b="1"/>
              <a:t>manager </a:t>
            </a:r>
            <a:r>
              <a:t>is someone who coordinates and oversees the work of other people so that organizational goals can be accomplished.</a:t>
            </a: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As managers engage in </a:t>
            </a:r>
            <a:r>
              <a:rPr b="1"/>
              <a:t>planning</a:t>
            </a:r>
            <a:r>
              <a:t>, they set goals, establish strategies for achieving those goals, and develop plans to integrate and coordinate activities.</a:t>
            </a:r>
          </a:p>
          <a:p>
            <a:endParaRPr/>
          </a:p>
          <a:p>
            <a:r>
              <a:t>When managers organize, they determine what tasks are to be done, who is to do them, how the tasks are to be grouped, who reports to whom, and where decisions are to be made.</a:t>
            </a:r>
          </a:p>
          <a:p>
            <a:endParaRPr/>
          </a:p>
          <a:p>
            <a:r>
              <a:t>When managers motivate subordinates, help resolve work group conflicts, influence individuals or teams as they work, select the most effective communication</a:t>
            </a:r>
          </a:p>
          <a:p>
            <a:r>
              <a:t>channel, or deal in any way with employee behavior issues, they’re leading. To ensure goals are met and work is done as it should be, managers monitor and evaluate performance. Actual performance is compared with the set goals. If those goals aren’t achieved, it’s the manager’s job to get work back on track.</a:t>
            </a:r>
          </a:p>
          <a:p>
            <a:endParaRPr/>
          </a:p>
          <a:p>
            <a:r>
              <a:t>This process of monitoring, comparing, and correcting is the controlling function.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t>In traditionally structured organizations (often pictured as a pyramid because more employees are at lower organizational levels than at upper organizational levels), managers can be classified as first-line, middle, or top management. </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At the lowest level of management, </a:t>
            </a:r>
            <a:r>
              <a:rPr b="1"/>
              <a:t>first-line managers </a:t>
            </a:r>
            <a:r>
              <a:t>manage the work of non-managerial employees who typically are involved with producing the organization’s products or servicing the organization’s customers. First-line managers may be called </a:t>
            </a:r>
            <a:r>
              <a:rPr i="1"/>
              <a:t>supervisors </a:t>
            </a:r>
            <a:r>
              <a:t>or even </a:t>
            </a:r>
            <a:r>
              <a:rPr i="1"/>
              <a:t>shift managers</a:t>
            </a:r>
            <a:r>
              <a:t>, </a:t>
            </a:r>
            <a:r>
              <a:rPr i="1"/>
              <a:t>district managers</a:t>
            </a:r>
            <a:r>
              <a:t>, </a:t>
            </a:r>
            <a:r>
              <a:rPr i="1"/>
              <a:t>department managers</a:t>
            </a:r>
            <a:r>
              <a:t>, or </a:t>
            </a:r>
            <a:r>
              <a:rPr i="1"/>
              <a:t>office managers.</a:t>
            </a:r>
          </a:p>
          <a:p>
            <a:pPr>
              <a:defRPr i="1"/>
            </a:pPr>
            <a:endParaRPr i="1"/>
          </a:p>
          <a:p>
            <a:pPr>
              <a:defRPr b="1"/>
            </a:pPr>
            <a:r>
              <a:t>Middle managers </a:t>
            </a:r>
            <a:r>
              <a:rPr b="0"/>
              <a:t>manage the work of first-line managers and can be found between the lowest and top levels of the organization. They may have titles such as </a:t>
            </a:r>
            <a:r>
              <a:rPr b="0" i="1"/>
              <a:t>regional manager</a:t>
            </a:r>
            <a:r>
              <a:rPr b="0"/>
              <a:t>, </a:t>
            </a:r>
            <a:r>
              <a:rPr b="0" i="1"/>
              <a:t>project leader</a:t>
            </a:r>
            <a:r>
              <a:rPr b="0"/>
              <a:t>, </a:t>
            </a:r>
            <a:r>
              <a:rPr b="0" i="1"/>
              <a:t>store manager</a:t>
            </a:r>
            <a:r>
              <a:rPr b="0"/>
              <a:t>, or </a:t>
            </a:r>
            <a:r>
              <a:rPr b="0" i="1"/>
              <a:t>division manager.</a:t>
            </a:r>
          </a:p>
          <a:p>
            <a:pPr>
              <a:defRPr i="1"/>
            </a:pPr>
            <a:endParaRPr b="0" i="1"/>
          </a:p>
          <a:p>
            <a:r>
              <a:t>At the upper levels of the organization are the </a:t>
            </a:r>
            <a:r>
              <a:rPr b="1"/>
              <a:t>top managers</a:t>
            </a:r>
            <a:r>
              <a:t>, who are responsible for making organization-wide decisions and establishing the plans and goals that affect the entire organization. These individuals typically have titles such as </a:t>
            </a:r>
            <a:r>
              <a:rPr i="1"/>
              <a:t>executive vice president</a:t>
            </a:r>
            <a:r>
              <a:t>, </a:t>
            </a:r>
            <a:r>
              <a:rPr i="1"/>
              <a:t>president</a:t>
            </a:r>
            <a:r>
              <a:t>, </a:t>
            </a:r>
            <a:r>
              <a:rPr i="1"/>
              <a:t>managing director</a:t>
            </a:r>
            <a:r>
              <a:t>, </a:t>
            </a:r>
            <a:r>
              <a:rPr i="1"/>
              <a:t>chief operating officer</a:t>
            </a:r>
            <a:r>
              <a:t>, or </a:t>
            </a:r>
            <a:r>
              <a:rPr i="1"/>
              <a:t>chief executive</a:t>
            </a:r>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What is an </a:t>
            </a:r>
            <a:r>
              <a:rPr b="1"/>
              <a:t>organization</a:t>
            </a:r>
            <a:r>
              <a:t>? It’s a deliberate arrangement of people to accomplish some specific purpose. Your college or university is an organization; so are fraternities and sororities, government departments, churches, Zynga, your neighborhood grocery store, the United Way, the St. Louis Cardinals baseball team, and the Mayo Clinic, all are considered organizations and have three common characteristics.</a:t>
            </a:r>
          </a:p>
          <a:p>
            <a:endParaRPr/>
          </a:p>
          <a:p>
            <a:r>
              <a:t>First, an organization has a distinct purpose typically expressed through goals the organization hopes to accomplish. Second, each organization is composed of people. It takes people to perform the work that’s necessary for the organization to achieve its goals. Third, all organizations develop a deliberate structure within which members do their 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In traditionally structured organizations (often pictured as a pyramid because more employees are at lower organizational levels than at upper organizational levels), managers can be classified as first-line, middle, or top management. </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Let’s look at three reasons why managers are important to organizations.</a:t>
            </a:r>
          </a:p>
          <a:p>
            <a:endParaRPr/>
          </a:p>
          <a:p>
            <a:r>
              <a:t>First, managers are important because organizations need their managerial skills and abilities more than ever in uncertain, complex, and chaotic</a:t>
            </a:r>
          </a:p>
          <a:p>
            <a:r>
              <a:t>times. As organizations deal with today’s challenges, managers play an important role in identifying critical issues and crafting responses.</a:t>
            </a:r>
          </a:p>
          <a:p>
            <a:endParaRPr/>
          </a:p>
          <a:p>
            <a:r>
              <a:t>Another reason why managers are important to organizations is because they’re critical to getting things done. The job of a manager is to ensure that all the employees are getting their jobs done.</a:t>
            </a:r>
          </a:p>
          <a:p>
            <a:endParaRPr/>
          </a:p>
          <a:p>
            <a:r>
              <a:t>Managers matter. A Gallup poll has found that the single most important variable in employee productivity and loyalty isn’t pay, or benefits, or the workplace environment—it’s the quality of the relationship between employees and their direct supervisors.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a:defRPr b="1"/>
            </a:pPr>
            <a:r>
              <a:t>Management </a:t>
            </a:r>
            <a:r>
              <a:rPr b="0"/>
              <a:t>involves coordinating and overseeing the work activities of others so their activities are completed efficiently and effectively. While coordinating and overseeing the work of others is what distinguishes a managerial position from a non-managerial one, this doesn’t mean that managers can do what they want anytime, anywhere, or in any way. Instead, management involves ensuring that work activities are completed efficiently and effectively by the people responsible for doing them, or, at least that’s what managers should be doing.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pPr>
              <a:defRPr b="1"/>
            </a:pPr>
            <a:r>
              <a:t>Efficiency </a:t>
            </a:r>
            <a:r>
              <a:rPr b="0"/>
              <a:t>refers to getting the most output from the least amount of inputs or resources. Managers deal with scarce resources—including people, money, and equipment—and want to use those resources efficiently.</a:t>
            </a:r>
          </a:p>
          <a:p>
            <a:pPr>
              <a:defRPr b="1"/>
            </a:pPr>
            <a:r>
              <a:t> </a:t>
            </a:r>
          </a:p>
          <a:p>
            <a:pPr>
              <a:defRPr b="1"/>
            </a:pPr>
            <a:r>
              <a:t>Effectiveness </a:t>
            </a:r>
            <a:r>
              <a:rPr b="0"/>
              <a:t>is often described as “doing the right things,” that is, doing those work activities that will result in achieving goals. </a:t>
            </a:r>
          </a:p>
          <a:p>
            <a:endParaRPr b="0"/>
          </a:p>
          <a:p>
            <a:r>
              <a:t>Whereas efficiency is concerned with the </a:t>
            </a:r>
            <a:r>
              <a:rPr i="1"/>
              <a:t>means </a:t>
            </a:r>
            <a:r>
              <a:t>of getting things done, effectiveness is concerned with the </a:t>
            </a:r>
            <a:r>
              <a:rPr i="1"/>
              <a:t>ends</a:t>
            </a:r>
            <a:r>
              <a:t>, or attainment of organizational goals.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According to the functions approach, managers perform certain activities or functions as they efficiently and effectively coordinate the work of others. What are these functions? Henri Fayol, a French businessman, first proposed in the early part of the twentieth century that all managers perform five functions: planning, organizing, commanding, coordinating, and controlling. Today, these functions have been condensed to four: planning, organizing, leading, and controlling (see Exhibit 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Chapter Opener">
    <p:spTree>
      <p:nvGrpSpPr>
        <p:cNvPr id="1" name=""/>
        <p:cNvGrpSpPr/>
        <p:nvPr/>
      </p:nvGrpSpPr>
      <p:grpSpPr>
        <a:xfrm>
          <a:off x="0" y="0"/>
          <a:ext cx="0" cy="0"/>
          <a:chOff x="0" y="0"/>
          <a:chExt cx="0" cy="0"/>
        </a:xfrm>
      </p:grpSpPr>
      <p:sp>
        <p:nvSpPr>
          <p:cNvPr id="110" name="Body Level One…"/>
          <p:cNvSpPr txBox="1">
            <a:spLocks noGrp="1"/>
          </p:cNvSpPr>
          <p:nvPr>
            <p:ph type="body" sz="quarter" idx="1" hasCustomPrompt="1"/>
          </p:nvPr>
        </p:nvSpPr>
        <p:spPr>
          <a:xfrm>
            <a:off x="609600" y="816430"/>
            <a:ext cx="10972800" cy="478970"/>
          </a:xfrm>
          <a:prstGeom prst="rect">
            <a:avLst/>
          </a:prstGeom>
        </p:spPr>
        <p:txBody>
          <a:bodyPr/>
          <a:lstStyle>
            <a:lvl1pPr marL="0" indent="0">
              <a:spcBef>
                <a:spcPts val="0"/>
              </a:spcBef>
              <a:buClrTx/>
              <a:buSzTx/>
              <a:buFontTx/>
              <a:buNone/>
              <a:defRPr sz="2000">
                <a:solidFill>
                  <a:srgbClr val="007FA3"/>
                </a:solidFill>
              </a:defRPr>
            </a:lvl1pPr>
            <a:lvl2pPr marL="0" indent="0">
              <a:spcBef>
                <a:spcPts val="0"/>
              </a:spcBef>
              <a:buClrTx/>
              <a:buSzTx/>
              <a:buFontTx/>
              <a:buNone/>
              <a:defRPr sz="2000">
                <a:solidFill>
                  <a:srgbClr val="007FA3"/>
                </a:solidFill>
              </a:defRPr>
            </a:lvl2pPr>
            <a:lvl3pPr marL="0" indent="0">
              <a:spcBef>
                <a:spcPts val="0"/>
              </a:spcBef>
              <a:buClrTx/>
              <a:buSzTx/>
              <a:buFontTx/>
              <a:buNone/>
              <a:defRPr sz="2000">
                <a:solidFill>
                  <a:srgbClr val="007FA3"/>
                </a:solidFill>
              </a:defRPr>
            </a:lvl3pPr>
            <a:lvl4pPr marL="0" indent="0">
              <a:spcBef>
                <a:spcPts val="0"/>
              </a:spcBef>
              <a:buClrTx/>
              <a:buSzTx/>
              <a:buFontTx/>
              <a:buNone/>
              <a:defRPr sz="2000">
                <a:solidFill>
                  <a:srgbClr val="007FA3"/>
                </a:solidFill>
              </a:defRPr>
            </a:lvl4pPr>
            <a:lvl5pPr marL="0" indent="0">
              <a:spcBef>
                <a:spcPts val="0"/>
              </a:spcBef>
              <a:buClrTx/>
              <a:buSzTx/>
              <a:buFontTx/>
              <a:buNone/>
              <a:defRPr sz="2000">
                <a:solidFill>
                  <a:srgbClr val="007FA3"/>
                </a:solidFill>
              </a:defRPr>
            </a:lvl5pPr>
          </a:lstStyle>
          <a:p>
            <a:r>
              <a:t>Add edition here</a:t>
            </a:r>
          </a:p>
          <a:p>
            <a:pPr lvl="1"/>
            <a:endParaRPr/>
          </a:p>
          <a:p>
            <a:pPr lvl="2"/>
            <a:endParaRPr/>
          </a:p>
          <a:p>
            <a:pPr lvl="3"/>
            <a:endParaRPr/>
          </a:p>
          <a:p>
            <a:pPr lvl="4"/>
            <a:endParaRPr/>
          </a:p>
        </p:txBody>
      </p:sp>
      <p:sp>
        <p:nvSpPr>
          <p:cNvPr id="111" name="Text Placeholder 8"/>
          <p:cNvSpPr>
            <a:spLocks noGrp="1"/>
          </p:cNvSpPr>
          <p:nvPr>
            <p:ph type="body" sz="quarter" idx="13" hasCustomPrompt="1"/>
          </p:nvPr>
        </p:nvSpPr>
        <p:spPr>
          <a:xfrm>
            <a:off x="6705600" y="1600200"/>
            <a:ext cx="4876800" cy="1600200"/>
          </a:xfrm>
          <a:prstGeom prst="rect">
            <a:avLst/>
          </a:prstGeom>
        </p:spPr>
        <p:txBody>
          <a:bodyPr anchor="b"/>
          <a:lstStyle>
            <a:lvl1pPr marL="0" indent="0">
              <a:spcBef>
                <a:spcPts val="0"/>
              </a:spcBef>
              <a:buClrTx/>
              <a:buSzTx/>
              <a:buFontTx/>
              <a:buNone/>
              <a:defRPr sz="3000"/>
            </a:lvl1pPr>
          </a:lstStyle>
          <a:p>
            <a:r>
              <a:t>Chapter ##</a:t>
            </a:r>
          </a:p>
        </p:txBody>
      </p:sp>
      <p:sp>
        <p:nvSpPr>
          <p:cNvPr id="112" name="Text Placeholder 8"/>
          <p:cNvSpPr>
            <a:spLocks noGrp="1"/>
          </p:cNvSpPr>
          <p:nvPr>
            <p:ph type="body" sz="quarter" idx="14" hasCustomPrompt="1"/>
          </p:nvPr>
        </p:nvSpPr>
        <p:spPr>
          <a:xfrm>
            <a:off x="6705600" y="3200400"/>
            <a:ext cx="4876800" cy="2925764"/>
          </a:xfrm>
          <a:prstGeom prst="rect">
            <a:avLst/>
          </a:prstGeom>
        </p:spPr>
        <p:txBody>
          <a:bodyPr/>
          <a:lstStyle>
            <a:lvl1pPr marL="0" indent="0">
              <a:spcBef>
                <a:spcPts val="0"/>
              </a:spcBef>
              <a:buClrTx/>
              <a:buSzTx/>
              <a:buFontTx/>
              <a:buNone/>
              <a:defRPr sz="2200"/>
            </a:lvl1pPr>
          </a:lstStyle>
          <a:p>
            <a:r>
              <a:t>Chapter title</a:t>
            </a:r>
          </a:p>
        </p:txBody>
      </p:sp>
      <p:sp>
        <p:nvSpPr>
          <p:cNvPr id="113" name="Title Text"/>
          <p:cNvSpPr txBox="1">
            <a:spLocks noGrp="1"/>
          </p:cNvSpPr>
          <p:nvPr>
            <p:ph type="title"/>
          </p:nvPr>
        </p:nvSpPr>
        <p:spPr>
          <a:xfrm>
            <a:off x="609600" y="215372"/>
            <a:ext cx="10972800" cy="621792"/>
          </a:xfrm>
          <a:prstGeom prst="rect">
            <a:avLst/>
          </a:prstGeom>
        </p:spPr>
        <p:txBody>
          <a:bodyPr anchor="t"/>
          <a:lstStyle/>
          <a:p>
            <a:r>
              <a:t>Title Text</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048990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Learning Objective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marL="118871" indent="-118871">
              <a:buSzPct val="25000"/>
            </a:lvl1pPr>
            <a:lvl2pPr marL="569912"/>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421729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Figure + Caption">
    <p:spTree>
      <p:nvGrpSpPr>
        <p:cNvPr id="1" name=""/>
        <p:cNvGrpSpPr/>
        <p:nvPr/>
      </p:nvGrpSpPr>
      <p:grpSpPr>
        <a:xfrm>
          <a:off x="0" y="0"/>
          <a:ext cx="0" cy="0"/>
          <a:chOff x="0" y="0"/>
          <a:chExt cx="0" cy="0"/>
        </a:xfrm>
      </p:grpSpPr>
      <p:sp>
        <p:nvSpPr>
          <p:cNvPr id="65" name="Click to add figure number and title"/>
          <p:cNvSpPr txBox="1">
            <a:spLocks noGrp="1"/>
          </p:cNvSpPr>
          <p:nvPr>
            <p:ph type="title" hasCustomPrompt="1"/>
          </p:nvPr>
        </p:nvSpPr>
        <p:spPr>
          <a:xfrm>
            <a:off x="609600" y="228600"/>
            <a:ext cx="10972800" cy="1066800"/>
          </a:xfrm>
          <a:prstGeom prst="rect">
            <a:avLst/>
          </a:prstGeom>
        </p:spPr>
        <p:txBody>
          <a:bodyPr anchor="t"/>
          <a:lstStyle/>
          <a:p>
            <a:r>
              <a:t>Click to add figure number and title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63151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2A54C80-263E-416B-A8E0-580EDEADCBDC}"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4"/>
          <p:cNvSpPr txBox="1">
            <a:spLocks noGrp="1"/>
          </p:cNvSpPr>
          <p:nvPr>
            <p:ph type="title"/>
          </p:nvPr>
        </p:nvSpPr>
        <p:spPr>
          <a:prstGeom prst="rect">
            <a:avLst/>
          </a:prstGeom>
        </p:spPr>
        <p:txBody>
          <a:bodyPr>
            <a:normAutofit fontScale="90000"/>
          </a:bodyPr>
          <a:lstStyle/>
          <a:p>
            <a:r>
              <a:t>Management</a:t>
            </a:r>
          </a:p>
        </p:txBody>
      </p:sp>
      <p:sp>
        <p:nvSpPr>
          <p:cNvPr id="124" name="Text Placeholder 1"/>
          <p:cNvSpPr txBox="1">
            <a:spLocks noGrp="1"/>
          </p:cNvSpPr>
          <p:nvPr>
            <p:ph type="body" sz="quarter" idx="1"/>
          </p:nvPr>
        </p:nvSpPr>
        <p:spPr>
          <a:prstGeom prst="rect">
            <a:avLst/>
          </a:prstGeom>
        </p:spPr>
        <p:txBody>
          <a:bodyPr/>
          <a:lstStyle/>
          <a:p>
            <a:r>
              <a:t>Fourteenth Edition</a:t>
            </a:r>
          </a:p>
        </p:txBody>
      </p:sp>
      <p:sp>
        <p:nvSpPr>
          <p:cNvPr id="125" name="Text Placeholder 2"/>
          <p:cNvSpPr>
            <a:spLocks noGrp="1"/>
          </p:cNvSpPr>
          <p:nvPr>
            <p:ph type="body" idx="13"/>
          </p:nvPr>
        </p:nvSpPr>
        <p:spPr>
          <a:xfrm>
            <a:off x="5705475" y="1646917"/>
            <a:ext cx="4876800" cy="16002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Chapter 1</a:t>
            </a:r>
          </a:p>
        </p:txBody>
      </p:sp>
      <p:sp>
        <p:nvSpPr>
          <p:cNvPr id="126" name="Text Placeholder 3"/>
          <p:cNvSpPr>
            <a:spLocks noGrp="1"/>
          </p:cNvSpPr>
          <p:nvPr>
            <p:ph type="body" idx="14"/>
          </p:nvPr>
        </p:nvSpPr>
        <p:spPr>
          <a:xfrm>
            <a:off x="5181872" y="3378944"/>
            <a:ext cx="4628606" cy="29257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Managers and You in the Workplace</a:t>
            </a:r>
          </a:p>
        </p:txBody>
      </p:sp>
      <p:pic>
        <p:nvPicPr>
          <p:cNvPr id="127" name="Picture 7" descr="Picture 7"/>
          <p:cNvPicPr>
            <a:picLocks noChangeAspect="1"/>
          </p:cNvPicPr>
          <p:nvPr/>
        </p:nvPicPr>
        <p:blipFill>
          <a:blip r:embed="rId2"/>
          <a:stretch>
            <a:fillRect/>
          </a:stretch>
        </p:blipFill>
        <p:spPr>
          <a:xfrm>
            <a:off x="923652" y="1295400"/>
            <a:ext cx="3931922" cy="5049340"/>
          </a:xfrm>
          <a:prstGeom prst="rect">
            <a:avLst/>
          </a:prstGeom>
          <a:ln w="12700">
            <a:miter lim="400000"/>
          </a:ln>
        </p:spPr>
      </p:pic>
      <p:sp>
        <p:nvSpPr>
          <p:cNvPr id="128" name="Text Placeholder 5"/>
          <p:cNvSpPr/>
          <p:nvPr/>
        </p:nvSpPr>
        <p:spPr>
          <a:xfrm>
            <a:off x="4410075" y="6431280"/>
            <a:ext cx="6172200" cy="274321"/>
          </a:xfrm>
          <a:prstGeom prst="rect">
            <a:avLst/>
          </a:prstGeom>
          <a:solidFill>
            <a:srgbClr val="FFFFFF"/>
          </a:solidFill>
          <a:ln w="12700">
            <a:miter lim="400000"/>
          </a:ln>
          <a:effectLst>
            <a:outerShdw blurRad="50800" dist="50800" dir="5400000" rotWithShape="0">
              <a:srgbClr val="FFFFFF"/>
            </a:outerShdw>
          </a:effectLst>
        </p:spPr>
        <p:txBody>
          <a:bodyPr lIns="0" tIns="0" rIns="0" bIns="0">
            <a:normAutofit/>
          </a:bodyPr>
          <a:lstStyle/>
          <a:p>
            <a:pPr>
              <a:spcBef>
                <a:spcPts val="1500"/>
              </a:spcBef>
              <a:defRPr sz="1200">
                <a:latin typeface="Verdana"/>
                <a:ea typeface="Verdana"/>
                <a:cs typeface="Verdana"/>
                <a:sym typeface="Verdana"/>
              </a:defRPr>
            </a:pPr>
            <a:endParaRPr sz="120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txBox="1">
            <a:spLocks noGrp="1"/>
          </p:cNvSpPr>
          <p:nvPr>
            <p:ph type="title"/>
          </p:nvPr>
        </p:nvSpPr>
        <p:spPr>
          <a:prstGeom prst="rect">
            <a:avLst/>
          </a:prstGeom>
        </p:spPr>
        <p:txBody>
          <a:bodyPr/>
          <a:lstStyle/>
          <a:p>
            <a:r>
              <a:t>What Do Managers Do?</a:t>
            </a:r>
          </a:p>
        </p:txBody>
      </p:sp>
      <p:sp>
        <p:nvSpPr>
          <p:cNvPr id="167" name="Content Placeholder 2"/>
          <p:cNvSpPr txBox="1">
            <a:spLocks noGrp="1"/>
          </p:cNvSpPr>
          <p:nvPr>
            <p:ph type="body" idx="1"/>
          </p:nvPr>
        </p:nvSpPr>
        <p:spPr>
          <a:xfrm>
            <a:off x="583474" y="1582782"/>
            <a:ext cx="8229600" cy="4525964"/>
          </a:xfrm>
          <a:prstGeom prst="rect">
            <a:avLst/>
          </a:prstGeom>
        </p:spPr>
        <p:txBody>
          <a:bodyPr>
            <a:normAutofit lnSpcReduction="10000"/>
          </a:bodyPr>
          <a:lstStyle/>
          <a:p>
            <a:pPr>
              <a:lnSpc>
                <a:spcPct val="150000"/>
              </a:lnSpc>
              <a:defRPr sz="2800" b="1"/>
            </a:pPr>
            <a:r>
              <a:rPr dirty="0"/>
              <a:t>Management </a:t>
            </a:r>
            <a:r>
              <a:rPr b="0" dirty="0"/>
              <a:t>involves coordinating and overseeing the work activities of others so that their activities are completed efficiently and effectively. </a:t>
            </a:r>
          </a:p>
          <a:p>
            <a:pPr>
              <a:lnSpc>
                <a:spcPct val="150000"/>
              </a:lnSpc>
              <a:defRPr sz="2800"/>
            </a:pPr>
            <a:r>
              <a:rPr dirty="0">
                <a:solidFill>
                  <a:schemeClr val="tx1"/>
                </a:solidFill>
              </a:rPr>
              <a:t>Management includes ensuring that work activities are done efficiently and effectively by the people responsible for completing them.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a:spLocks noGrp="1"/>
          </p:cNvSpPr>
          <p:nvPr>
            <p:ph type="title"/>
          </p:nvPr>
        </p:nvSpPr>
        <p:spPr>
          <a:prstGeom prst="rect">
            <a:avLst/>
          </a:prstGeom>
        </p:spPr>
        <p:txBody>
          <a:bodyPr/>
          <a:lstStyle/>
          <a:p>
            <a:r>
              <a:t>Efficiency and Effectiveness</a:t>
            </a:r>
          </a:p>
        </p:txBody>
      </p:sp>
      <p:sp>
        <p:nvSpPr>
          <p:cNvPr id="172" name="Content Placeholder 2"/>
          <p:cNvSpPr txBox="1">
            <a:spLocks noGrp="1"/>
          </p:cNvSpPr>
          <p:nvPr>
            <p:ph type="body" idx="1"/>
          </p:nvPr>
        </p:nvSpPr>
        <p:spPr>
          <a:xfrm>
            <a:off x="677334" y="1566190"/>
            <a:ext cx="8229600" cy="4973630"/>
          </a:xfrm>
          <a:prstGeom prst="rect">
            <a:avLst/>
          </a:prstGeom>
        </p:spPr>
        <p:txBody>
          <a:bodyPr/>
          <a:lstStyle/>
          <a:p>
            <a:pPr marL="256031" indent="-256031">
              <a:lnSpc>
                <a:spcPct val="150000"/>
              </a:lnSpc>
              <a:defRPr sz="2700" b="1"/>
            </a:pPr>
            <a:r>
              <a:rPr dirty="0"/>
              <a:t>Effi</a:t>
            </a:r>
            <a:r>
              <a:rPr dirty="0">
                <a:solidFill>
                  <a:schemeClr val="tx1"/>
                </a:solidFill>
              </a:rPr>
              <a:t>ciency:</a:t>
            </a:r>
            <a:r>
              <a:rPr b="0" dirty="0">
                <a:solidFill>
                  <a:schemeClr val="tx1"/>
                </a:solidFill>
              </a:rPr>
              <a:t> doing things right without wasting resources. </a:t>
            </a:r>
            <a:r>
              <a:rPr dirty="0">
                <a:solidFill>
                  <a:schemeClr val="tx1"/>
                </a:solidFill>
              </a:rPr>
              <a:t>Getting the most output from the least amount of input. Short-term goals. </a:t>
            </a:r>
          </a:p>
          <a:p>
            <a:pPr marL="256031" indent="-256031">
              <a:lnSpc>
                <a:spcPct val="150000"/>
              </a:lnSpc>
              <a:defRPr sz="2700" b="1"/>
            </a:pPr>
            <a:r>
              <a:rPr dirty="0">
                <a:solidFill>
                  <a:schemeClr val="tx1"/>
                </a:solidFill>
              </a:rPr>
              <a:t>Effectiveness</a:t>
            </a:r>
            <a:r>
              <a:rPr b="0" dirty="0">
                <a:solidFill>
                  <a:schemeClr val="tx1"/>
                </a:solidFill>
              </a:rPr>
              <a:t>: doing the right things in order to achieve </a:t>
            </a:r>
            <a:r>
              <a:rPr lang="en-US" b="0" dirty="0">
                <a:solidFill>
                  <a:schemeClr val="tx1"/>
                </a:solidFill>
              </a:rPr>
              <a:t>organization</a:t>
            </a:r>
            <a:r>
              <a:rPr b="0" dirty="0">
                <a:solidFill>
                  <a:schemeClr val="tx1"/>
                </a:solidFill>
              </a:rPr>
              <a:t>al long-term goals. It is related to accomplishing a task or producing a desired result.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p:nvPr>
        </p:nvSpPr>
        <p:spPr>
          <a:xfrm>
            <a:off x="374469" y="248194"/>
            <a:ext cx="8229600" cy="1344928"/>
          </a:xfrm>
          <a:prstGeom prst="rect">
            <a:avLst/>
          </a:prstGeom>
        </p:spPr>
        <p:txBody>
          <a:bodyPr>
            <a:normAutofit fontScale="90000"/>
          </a:bodyPr>
          <a:lstStyle/>
          <a:p>
            <a:pPr defTabSz="896111">
              <a:lnSpc>
                <a:spcPct val="150000"/>
              </a:lnSpc>
              <a:defRPr sz="3430"/>
            </a:pPr>
            <a:r>
              <a:rPr dirty="0"/>
              <a:t>Exhibit 1-3</a:t>
            </a:r>
            <a:br>
              <a:rPr dirty="0"/>
            </a:br>
            <a:r>
              <a:rPr dirty="0"/>
              <a:t>Efficiency and Effectiveness in Management</a:t>
            </a:r>
          </a:p>
        </p:txBody>
      </p:sp>
      <p:pic>
        <p:nvPicPr>
          <p:cNvPr id="177" name="Picture 4" descr="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918592" y="2152839"/>
            <a:ext cx="7559364" cy="447656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le 1"/>
          <p:cNvSpPr txBox="1">
            <a:spLocks noGrp="1"/>
          </p:cNvSpPr>
          <p:nvPr>
            <p:ph type="title"/>
          </p:nvPr>
        </p:nvSpPr>
        <p:spPr>
          <a:xfrm>
            <a:off x="1772194" y="160680"/>
            <a:ext cx="8229600" cy="761694"/>
          </a:xfrm>
          <a:prstGeom prst="rect">
            <a:avLst/>
          </a:prstGeom>
        </p:spPr>
        <p:txBody>
          <a:bodyPr/>
          <a:lstStyle>
            <a:lvl1pPr>
              <a:defRPr sz="3500"/>
            </a:lvl1pPr>
          </a:lstStyle>
          <a:p>
            <a:r>
              <a:rPr dirty="0"/>
              <a:t>Management Functions</a:t>
            </a:r>
          </a:p>
        </p:txBody>
      </p:sp>
      <p:sp>
        <p:nvSpPr>
          <p:cNvPr id="180" name="Content Placeholder 2"/>
          <p:cNvSpPr txBox="1">
            <a:spLocks noGrp="1"/>
          </p:cNvSpPr>
          <p:nvPr>
            <p:ph type="body" idx="1"/>
          </p:nvPr>
        </p:nvSpPr>
        <p:spPr>
          <a:xfrm>
            <a:off x="604702" y="922374"/>
            <a:ext cx="8593137" cy="5631701"/>
          </a:xfrm>
          <a:prstGeom prst="rect">
            <a:avLst/>
          </a:prstGeom>
        </p:spPr>
        <p:txBody>
          <a:bodyPr>
            <a:normAutofit fontScale="92500"/>
          </a:bodyPr>
          <a:lstStyle/>
          <a:p>
            <a:pPr marL="227868" indent="-227868" defTabSz="813816">
              <a:lnSpc>
                <a:spcPct val="130000"/>
              </a:lnSpc>
              <a:spcBef>
                <a:spcPts val="1300"/>
              </a:spcBef>
              <a:defRPr sz="2492" b="1"/>
            </a:pPr>
            <a:r>
              <a:rPr dirty="0"/>
              <a:t>Planning</a:t>
            </a:r>
            <a:r>
              <a:rPr b="0" dirty="0"/>
              <a:t>: Defining goals, establishing strategies to achieve goals, and developing plans to integrate and coordinate activities</a:t>
            </a:r>
          </a:p>
          <a:p>
            <a:pPr marL="227868" indent="-227868" defTabSz="813816">
              <a:lnSpc>
                <a:spcPct val="130000"/>
              </a:lnSpc>
              <a:spcBef>
                <a:spcPts val="1300"/>
              </a:spcBef>
              <a:defRPr sz="2492" b="1"/>
            </a:pPr>
            <a:r>
              <a:rPr lang="en-US" dirty="0"/>
              <a:t>Organizing</a:t>
            </a:r>
            <a:r>
              <a:rPr b="0" dirty="0"/>
              <a:t>: Arranging and structuring work to accomplish </a:t>
            </a:r>
            <a:r>
              <a:rPr lang="en-US" b="0" dirty="0"/>
              <a:t>organization</a:t>
            </a:r>
            <a:r>
              <a:rPr b="0" dirty="0"/>
              <a:t>al </a:t>
            </a:r>
            <a:r>
              <a:rPr b="0" dirty="0">
                <a:solidFill>
                  <a:schemeClr val="tx1"/>
                </a:solidFill>
              </a:rPr>
              <a:t>goals. Determining what tasks are to be done, who is to do them, how the tasks are to be grouped, who reports to whom, and where decisions are to be made.  </a:t>
            </a:r>
          </a:p>
          <a:p>
            <a:pPr marL="227868" indent="-227868" defTabSz="813816">
              <a:lnSpc>
                <a:spcPct val="130000"/>
              </a:lnSpc>
              <a:spcBef>
                <a:spcPts val="1300"/>
              </a:spcBef>
              <a:defRPr sz="2492" b="1"/>
            </a:pPr>
            <a:r>
              <a:rPr lang="en-GB" b="0" dirty="0">
                <a:solidFill>
                  <a:schemeClr val="tx1"/>
                </a:solidFill>
              </a:rPr>
              <a:t>leading</a:t>
            </a:r>
            <a:r>
              <a:rPr b="0" dirty="0">
                <a:solidFill>
                  <a:schemeClr val="tx1"/>
                </a:solidFill>
              </a:rPr>
              <a:t>: Working with and through people to accomplish goals. It is also the use of influence to motivate employees to achieve </a:t>
            </a:r>
            <a:r>
              <a:rPr lang="en-US" b="0" dirty="0">
                <a:solidFill>
                  <a:schemeClr val="tx1"/>
                </a:solidFill>
              </a:rPr>
              <a:t>organization</a:t>
            </a:r>
            <a:r>
              <a:rPr b="0" dirty="0">
                <a:solidFill>
                  <a:schemeClr val="tx1"/>
                </a:solidFill>
              </a:rPr>
              <a:t>al goals</a:t>
            </a:r>
          </a:p>
          <a:p>
            <a:pPr marL="227868" indent="-227868" defTabSz="813816">
              <a:lnSpc>
                <a:spcPct val="130000"/>
              </a:lnSpc>
              <a:spcBef>
                <a:spcPts val="1300"/>
              </a:spcBef>
              <a:defRPr sz="2492" b="1"/>
            </a:pPr>
            <a:r>
              <a:rPr dirty="0"/>
              <a:t>Controlling</a:t>
            </a:r>
            <a:r>
              <a:rPr b="0" dirty="0"/>
              <a:t>: Monitoring, comparing, and correcting work</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
          <p:cNvSpPr txBox="1">
            <a:spLocks noGrp="1"/>
          </p:cNvSpPr>
          <p:nvPr>
            <p:ph type="title"/>
          </p:nvPr>
        </p:nvSpPr>
        <p:spPr>
          <a:xfrm>
            <a:off x="837372" y="340692"/>
            <a:ext cx="8229600" cy="1598166"/>
          </a:xfrm>
          <a:prstGeom prst="rect">
            <a:avLst/>
          </a:prstGeom>
        </p:spPr>
        <p:txBody>
          <a:bodyPr>
            <a:normAutofit fontScale="90000"/>
          </a:bodyPr>
          <a:lstStyle/>
          <a:p>
            <a:pPr>
              <a:lnSpc>
                <a:spcPct val="150000"/>
              </a:lnSpc>
            </a:pPr>
            <a:r>
              <a:rPr dirty="0"/>
              <a:t>Exhibit 1-4</a:t>
            </a:r>
            <a:br>
              <a:rPr dirty="0"/>
            </a:br>
            <a:r>
              <a:rPr dirty="0"/>
              <a:t>Four Functions of Management</a:t>
            </a:r>
          </a:p>
        </p:txBody>
      </p:sp>
      <p:pic>
        <p:nvPicPr>
          <p:cNvPr id="185" name="Picture 5" descr="Picture 5"/>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459668" y="2107798"/>
            <a:ext cx="8985009" cy="365292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p:cNvSpPr txBox="1">
            <a:spLocks noGrp="1"/>
          </p:cNvSpPr>
          <p:nvPr>
            <p:ph type="title"/>
          </p:nvPr>
        </p:nvSpPr>
        <p:spPr>
          <a:prstGeom prst="rect">
            <a:avLst/>
          </a:prstGeom>
        </p:spPr>
        <p:txBody>
          <a:bodyPr/>
          <a:lstStyle/>
          <a:p>
            <a:r>
              <a:t>Learning Objectives</a:t>
            </a:r>
          </a:p>
        </p:txBody>
      </p:sp>
      <p:sp>
        <p:nvSpPr>
          <p:cNvPr id="131" name="Content Placeholder 2"/>
          <p:cNvSpPr txBox="1">
            <a:spLocks noGrp="1"/>
          </p:cNvSpPr>
          <p:nvPr>
            <p:ph type="body" idx="1"/>
          </p:nvPr>
        </p:nvSpPr>
        <p:spPr>
          <a:xfrm>
            <a:off x="1044402" y="1722437"/>
            <a:ext cx="8229600" cy="4525963"/>
          </a:xfrm>
          <a:prstGeom prst="rect">
            <a:avLst/>
          </a:prstGeom>
        </p:spPr>
        <p:txBody>
          <a:bodyPr/>
          <a:lstStyle/>
          <a:p>
            <a:pPr marL="0" indent="0">
              <a:buSzTx/>
              <a:buNone/>
              <a:defRPr sz="2400" b="1">
                <a:solidFill>
                  <a:srgbClr val="007FA3"/>
                </a:solidFill>
              </a:defRPr>
            </a:pPr>
            <a:r>
              <a:rPr dirty="0"/>
              <a:t>1.1 </a:t>
            </a:r>
            <a:r>
              <a:rPr dirty="0">
                <a:solidFill>
                  <a:srgbClr val="000000"/>
                </a:solidFill>
              </a:rPr>
              <a:t>Tell </a:t>
            </a:r>
            <a:r>
              <a:rPr b="0" dirty="0">
                <a:solidFill>
                  <a:srgbClr val="000000"/>
                </a:solidFill>
              </a:rPr>
              <a:t>who managers are and where they work.</a:t>
            </a:r>
          </a:p>
          <a:p>
            <a:pPr marL="0" lvl="1" indent="502919">
              <a:spcBef>
                <a:spcPts val="600"/>
              </a:spcBef>
              <a:buSzTx/>
              <a:buNone/>
              <a:defRPr sz="2400" b="1"/>
            </a:pPr>
            <a:r>
              <a:rPr dirty="0"/>
              <a:t>Know how to </a:t>
            </a:r>
            <a:r>
              <a:rPr b="0" dirty="0"/>
              <a:t>manage your time.</a:t>
            </a:r>
          </a:p>
          <a:p>
            <a:pPr marL="0" indent="0">
              <a:buSzTx/>
              <a:buNone/>
              <a:defRPr sz="2400" b="1">
                <a:solidFill>
                  <a:srgbClr val="007FA3"/>
                </a:solidFill>
              </a:defRPr>
            </a:pPr>
            <a:r>
              <a:rPr dirty="0"/>
              <a:t>1.2 </a:t>
            </a:r>
            <a:r>
              <a:rPr dirty="0">
                <a:solidFill>
                  <a:srgbClr val="000000"/>
                </a:solidFill>
              </a:rPr>
              <a:t>Explain</a:t>
            </a:r>
            <a:r>
              <a:rPr b="0" dirty="0">
                <a:solidFill>
                  <a:srgbClr val="000000"/>
                </a:solidFill>
              </a:rPr>
              <a:t> why managers are important to </a:t>
            </a:r>
            <a:r>
              <a:rPr lang="en-US" b="0" dirty="0">
                <a:solidFill>
                  <a:srgbClr val="000000"/>
                </a:solidFill>
              </a:rPr>
              <a:t>organizations</a:t>
            </a:r>
            <a:r>
              <a:rPr b="0" dirty="0">
                <a:solidFill>
                  <a:srgbClr val="000000"/>
                </a:solidFill>
              </a:rPr>
              <a:t>.</a:t>
            </a:r>
          </a:p>
          <a:p>
            <a:pPr marL="0" indent="0">
              <a:buSzTx/>
              <a:buNone/>
              <a:defRPr sz="2400" b="1">
                <a:solidFill>
                  <a:srgbClr val="007FA3"/>
                </a:solidFill>
              </a:defRPr>
            </a:pPr>
            <a:r>
              <a:rPr dirty="0"/>
              <a:t>1.3 </a:t>
            </a:r>
            <a:r>
              <a:rPr dirty="0">
                <a:solidFill>
                  <a:srgbClr val="000000"/>
                </a:solidFill>
              </a:rPr>
              <a:t>Describe </a:t>
            </a:r>
            <a:r>
              <a:rPr b="0" dirty="0">
                <a:solidFill>
                  <a:srgbClr val="000000"/>
                </a:solidFill>
              </a:rPr>
              <a:t>the functions, roles, and skills of managers.</a:t>
            </a:r>
          </a:p>
          <a:p>
            <a:pPr marL="0" lvl="1" indent="502919">
              <a:spcBef>
                <a:spcPts val="600"/>
              </a:spcBef>
              <a:buSzTx/>
              <a:buNone/>
              <a:defRPr sz="2400" b="1"/>
            </a:pPr>
            <a:r>
              <a:rPr dirty="0"/>
              <a:t>Develop your skill </a:t>
            </a:r>
            <a:r>
              <a:rPr b="0" dirty="0"/>
              <a:t>at being politically aware.</a:t>
            </a:r>
          </a:p>
          <a:p>
            <a:pPr marL="673100" indent="-838200">
              <a:buSzTx/>
              <a:buNone/>
              <a:defRPr sz="2400" b="1">
                <a:solidFill>
                  <a:srgbClr val="007FA3"/>
                </a:solidFill>
              </a:defRPr>
            </a:pPr>
            <a:r>
              <a:rPr dirty="0"/>
              <a:t>1.4 </a:t>
            </a:r>
            <a:r>
              <a:rPr dirty="0">
                <a:solidFill>
                  <a:srgbClr val="000000"/>
                </a:solidFill>
              </a:rPr>
              <a:t>Describe</a:t>
            </a:r>
            <a:r>
              <a:rPr b="0" dirty="0">
                <a:solidFill>
                  <a:srgbClr val="000000"/>
                </a:solidFill>
              </a:rPr>
              <a:t> the factors that are reshaping and redefining the manager’s job.</a:t>
            </a:r>
          </a:p>
          <a:p>
            <a:pPr marL="0" indent="0">
              <a:buSzTx/>
              <a:buNone/>
              <a:defRPr sz="2400" b="1">
                <a:solidFill>
                  <a:srgbClr val="007FA3"/>
                </a:solidFill>
              </a:defRPr>
            </a:pPr>
            <a:r>
              <a:rPr dirty="0"/>
              <a:t>1.5 </a:t>
            </a:r>
            <a:r>
              <a:rPr dirty="0">
                <a:solidFill>
                  <a:srgbClr val="000000"/>
                </a:solidFill>
              </a:rPr>
              <a:t>Explain </a:t>
            </a:r>
            <a:r>
              <a:rPr b="0" dirty="0">
                <a:solidFill>
                  <a:srgbClr val="000000"/>
                </a:solidFill>
              </a:rPr>
              <a:t>the value of studying management.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title"/>
          </p:nvPr>
        </p:nvSpPr>
        <p:spPr>
          <a:prstGeom prst="rect">
            <a:avLst/>
          </a:prstGeom>
        </p:spPr>
        <p:txBody>
          <a:bodyPr/>
          <a:lstStyle/>
          <a:p>
            <a:r>
              <a:t>Who Is a Manager?</a:t>
            </a:r>
          </a:p>
        </p:txBody>
      </p:sp>
      <p:sp>
        <p:nvSpPr>
          <p:cNvPr id="134" name="Content Placeholder 2"/>
          <p:cNvSpPr txBox="1">
            <a:spLocks noGrp="1"/>
          </p:cNvSpPr>
          <p:nvPr>
            <p:ph type="body" idx="1"/>
          </p:nvPr>
        </p:nvSpPr>
        <p:spPr>
          <a:xfrm>
            <a:off x="860868" y="1722437"/>
            <a:ext cx="8229600" cy="4525963"/>
          </a:xfrm>
          <a:prstGeom prst="rect">
            <a:avLst/>
          </a:prstGeom>
        </p:spPr>
        <p:txBody>
          <a:bodyPr/>
          <a:lstStyle/>
          <a:p>
            <a:pPr marL="0" indent="0" algn="just">
              <a:spcBef>
                <a:spcPts val="0"/>
              </a:spcBef>
              <a:buSzTx/>
              <a:buNone/>
              <a:defRPr sz="3200" b="1"/>
            </a:pPr>
            <a:r>
              <a:rPr dirty="0"/>
              <a:t>Manager</a:t>
            </a:r>
            <a:r>
              <a:rPr b="0" dirty="0"/>
              <a:t>: </a:t>
            </a:r>
            <a:r>
              <a:rPr sz="2700" dirty="0"/>
              <a:t>someone who coordinates and oversees the work of other people so that organizational goals can be accomplished.</a:t>
            </a:r>
            <a:endParaRPr b="0" dirty="0"/>
          </a:p>
          <a:p>
            <a:pPr marL="0" indent="0">
              <a:spcBef>
                <a:spcPts val="0"/>
              </a:spcBef>
              <a:buSzTx/>
              <a:buNone/>
              <a:defRPr sz="3200" b="1"/>
            </a:pPr>
            <a:endParaRPr b="0" dirty="0"/>
          </a:p>
          <a:p>
            <a:pPr marL="0" indent="0" algn="just">
              <a:spcBef>
                <a:spcPts val="0"/>
              </a:spcBef>
              <a:buSzTx/>
              <a:buNone/>
              <a:defRPr sz="3200" b="1">
                <a:solidFill>
                  <a:schemeClr val="accent3">
                    <a:lumOff val="-8509"/>
                  </a:schemeClr>
                </a:solidFill>
              </a:defRPr>
            </a:pPr>
            <a:r>
              <a:rPr dirty="0">
                <a:solidFill>
                  <a:schemeClr val="tx1"/>
                </a:solidFill>
              </a:rPr>
              <a:t>Manager</a:t>
            </a:r>
            <a:r>
              <a:rPr b="0" dirty="0">
                <a:solidFill>
                  <a:schemeClr val="tx1"/>
                </a:solidFill>
              </a:rPr>
              <a:t> </a:t>
            </a:r>
            <a:r>
              <a:rPr sz="2700" dirty="0">
                <a:solidFill>
                  <a:schemeClr val="tx1"/>
                </a:solidFill>
              </a:rPr>
              <a:t>is also defined as a person responsible for supervising and motivating employees and for directing the progress of an organization.</a:t>
            </a:r>
          </a:p>
          <a:p>
            <a:pPr marL="0" indent="0" algn="just">
              <a:spcBef>
                <a:spcPts val="0"/>
              </a:spcBef>
              <a:buSzTx/>
              <a:buNone/>
              <a:defRPr sz="3200" b="1"/>
            </a:pPr>
            <a:endParaRPr sz="2700" dirty="0">
              <a:solidFill>
                <a:schemeClr val="tx1"/>
              </a:solidFill>
            </a:endParaRPr>
          </a:p>
          <a:p>
            <a:pPr marL="0" indent="0" algn="just">
              <a:spcBef>
                <a:spcPts val="0"/>
              </a:spcBef>
              <a:buSzTx/>
              <a:buNone/>
              <a:defRPr sz="3200" b="1"/>
            </a:pPr>
            <a:r>
              <a:rPr sz="2700" dirty="0">
                <a:solidFill>
                  <a:schemeClr val="tx1"/>
                </a:solidFill>
              </a:rPr>
              <a:t>Examples: restaurant manager, project manager. </a:t>
            </a:r>
            <a:endParaRPr b="0" dirty="0">
              <a:solidFill>
                <a:schemeClr val="tx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prstGeom prst="rect">
            <a:avLst/>
          </a:prstGeom>
        </p:spPr>
        <p:txBody>
          <a:bodyPr>
            <a:normAutofit fontScale="90000"/>
          </a:bodyPr>
          <a:lstStyle/>
          <a:p>
            <a:r>
              <a:t>Exhibit 1-1</a:t>
            </a:r>
            <a:br/>
            <a:r>
              <a:t>Levels of Management</a:t>
            </a:r>
          </a:p>
        </p:txBody>
      </p:sp>
      <p:pic>
        <p:nvPicPr>
          <p:cNvPr id="139" name="Picture 6" descr="Picture 6"/>
          <p:cNvPicPr>
            <a:picLocks noChangeAspect="1"/>
          </p:cNvPicPr>
          <p:nvPr/>
        </p:nvPicPr>
        <p:blipFill>
          <a:blip r:embed="rId3"/>
          <a:stretch>
            <a:fillRect/>
          </a:stretch>
        </p:blipFill>
        <p:spPr>
          <a:xfrm>
            <a:off x="609600" y="1831656"/>
            <a:ext cx="8228322" cy="448301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prstGeom prst="rect">
            <a:avLst/>
          </a:prstGeom>
        </p:spPr>
        <p:txBody>
          <a:bodyPr/>
          <a:lstStyle/>
          <a:p>
            <a:r>
              <a:t>Classifying Managers</a:t>
            </a:r>
          </a:p>
        </p:txBody>
      </p:sp>
      <p:sp>
        <p:nvSpPr>
          <p:cNvPr id="144" name="Content Placeholder 2"/>
          <p:cNvSpPr txBox="1">
            <a:spLocks noGrp="1"/>
          </p:cNvSpPr>
          <p:nvPr>
            <p:ph type="body" idx="1"/>
          </p:nvPr>
        </p:nvSpPr>
        <p:spPr>
          <a:xfrm>
            <a:off x="860868" y="1722437"/>
            <a:ext cx="8229600" cy="4525963"/>
          </a:xfrm>
          <a:prstGeom prst="rect">
            <a:avLst/>
          </a:prstGeom>
        </p:spPr>
        <p:txBody>
          <a:bodyPr>
            <a:normAutofit fontScale="92500"/>
          </a:bodyPr>
          <a:lstStyle/>
          <a:p>
            <a:pPr marL="202265" indent="-202265" defTabSz="722376">
              <a:lnSpc>
                <a:spcPct val="150000"/>
              </a:lnSpc>
              <a:spcBef>
                <a:spcPts val="1100"/>
              </a:spcBef>
              <a:defRPr sz="2212" b="1"/>
            </a:pPr>
            <a:r>
              <a:rPr dirty="0"/>
              <a:t>First-Line Managers</a:t>
            </a:r>
            <a:r>
              <a:rPr b="0" dirty="0"/>
              <a:t>: </a:t>
            </a:r>
            <a:r>
              <a:rPr sz="2133" dirty="0"/>
              <a:t>manage the work of non-managerial </a:t>
            </a:r>
            <a:r>
              <a:rPr sz="2133" dirty="0">
                <a:solidFill>
                  <a:schemeClr val="tx1"/>
                </a:solidFill>
              </a:rPr>
              <a:t>employees (e.g. foreman). </a:t>
            </a:r>
          </a:p>
          <a:p>
            <a:pPr marL="202265" indent="-202265" defTabSz="722376">
              <a:lnSpc>
                <a:spcPct val="150000"/>
              </a:lnSpc>
              <a:spcBef>
                <a:spcPts val="1100"/>
              </a:spcBef>
              <a:defRPr sz="2212" b="1"/>
            </a:pPr>
            <a:r>
              <a:rPr dirty="0">
                <a:solidFill>
                  <a:schemeClr val="tx1"/>
                </a:solidFill>
              </a:rPr>
              <a:t>Middle Managers</a:t>
            </a:r>
            <a:r>
              <a:rPr b="0" dirty="0">
                <a:solidFill>
                  <a:schemeClr val="tx1"/>
                </a:solidFill>
              </a:rPr>
              <a:t>: </a:t>
            </a:r>
            <a:r>
              <a:rPr sz="2133" dirty="0">
                <a:solidFill>
                  <a:schemeClr val="tx1"/>
                </a:solidFill>
              </a:rPr>
              <a:t>manage the work of first-line managers. They are mainly responsible for turning company strategy into action (e.g. divisional manager, Store manager, branch manager)</a:t>
            </a:r>
          </a:p>
          <a:p>
            <a:pPr marL="202265" indent="-202265" defTabSz="722376">
              <a:lnSpc>
                <a:spcPct val="150000"/>
              </a:lnSpc>
              <a:spcBef>
                <a:spcPts val="1100"/>
              </a:spcBef>
              <a:defRPr sz="2212" b="1"/>
            </a:pPr>
            <a:r>
              <a:rPr dirty="0">
                <a:solidFill>
                  <a:schemeClr val="tx1"/>
                </a:solidFill>
              </a:rPr>
              <a:t>Top Managers</a:t>
            </a:r>
            <a:r>
              <a:rPr b="0" dirty="0">
                <a:solidFill>
                  <a:schemeClr val="tx1"/>
                </a:solidFill>
              </a:rPr>
              <a:t>: </a:t>
            </a:r>
            <a:r>
              <a:rPr sz="2133" dirty="0">
                <a:solidFill>
                  <a:schemeClr val="tx1"/>
                </a:solidFill>
              </a:rPr>
              <a:t>responsible for making </a:t>
            </a:r>
            <a:r>
              <a:rPr lang="en-US" sz="2133" dirty="0">
                <a:solidFill>
                  <a:schemeClr val="tx1"/>
                </a:solidFill>
              </a:rPr>
              <a:t>organization</a:t>
            </a:r>
            <a:r>
              <a:rPr sz="2133" dirty="0">
                <a:solidFill>
                  <a:schemeClr val="tx1"/>
                </a:solidFill>
              </a:rPr>
              <a:t>-wide decisions and establishing plans and goals that affect the entire </a:t>
            </a:r>
            <a:r>
              <a:rPr lang="en-US" sz="2133" dirty="0">
                <a:solidFill>
                  <a:schemeClr val="tx1"/>
                </a:solidFill>
              </a:rPr>
              <a:t>organization</a:t>
            </a:r>
            <a:r>
              <a:rPr sz="2133" dirty="0">
                <a:solidFill>
                  <a:schemeClr val="tx1"/>
                </a:solidFill>
              </a:rPr>
              <a:t> (e.g. Chief Executive Officer (CEO), Chief Financial Officer (CFO)</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p:nvPr>
        </p:nvSpPr>
        <p:spPr>
          <a:prstGeom prst="rect">
            <a:avLst/>
          </a:prstGeom>
        </p:spPr>
        <p:txBody>
          <a:bodyPr/>
          <a:lstStyle/>
          <a:p>
            <a:r>
              <a:t>Where Do Managers Work?</a:t>
            </a:r>
          </a:p>
        </p:txBody>
      </p:sp>
      <p:sp>
        <p:nvSpPr>
          <p:cNvPr id="149" name="Content Placeholder 2"/>
          <p:cNvSpPr txBox="1">
            <a:spLocks noGrp="1"/>
          </p:cNvSpPr>
          <p:nvPr>
            <p:ph type="body" idx="1"/>
          </p:nvPr>
        </p:nvSpPr>
        <p:spPr>
          <a:xfrm>
            <a:off x="860868" y="2118359"/>
            <a:ext cx="8229600" cy="4525964"/>
          </a:xfrm>
          <a:prstGeom prst="rect">
            <a:avLst/>
          </a:prstGeom>
        </p:spPr>
        <p:txBody>
          <a:bodyPr/>
          <a:lstStyle/>
          <a:p>
            <a:pPr>
              <a:lnSpc>
                <a:spcPct val="150000"/>
              </a:lnSpc>
              <a:defRPr sz="2800" b="1">
                <a:solidFill>
                  <a:schemeClr val="accent3">
                    <a:lumOff val="-8509"/>
                  </a:schemeClr>
                </a:solidFill>
              </a:defRPr>
            </a:pPr>
            <a:r>
              <a:rPr dirty="0">
                <a:solidFill>
                  <a:schemeClr val="tx1"/>
                </a:solidFill>
              </a:rPr>
              <a:t>Managers work in </a:t>
            </a:r>
            <a:r>
              <a:rPr lang="en-US" dirty="0">
                <a:solidFill>
                  <a:schemeClr val="tx1"/>
                </a:solidFill>
              </a:rPr>
              <a:t>organizations</a:t>
            </a:r>
            <a:r>
              <a:rPr dirty="0">
                <a:solidFill>
                  <a:schemeClr val="tx1"/>
                </a:solidFill>
              </a:rPr>
              <a:t>. </a:t>
            </a:r>
            <a:endParaRPr sz="2700" dirty="0">
              <a:solidFill>
                <a:schemeClr val="tx1"/>
              </a:solidFill>
            </a:endParaRPr>
          </a:p>
          <a:p>
            <a:pPr>
              <a:lnSpc>
                <a:spcPct val="150000"/>
              </a:lnSpc>
              <a:defRPr sz="2800" b="1"/>
            </a:pPr>
            <a:r>
              <a:rPr lang="en-US" dirty="0"/>
              <a:t>organization</a:t>
            </a:r>
            <a:r>
              <a:rPr b="0" dirty="0"/>
              <a:t>: is </a:t>
            </a:r>
            <a:r>
              <a:rPr sz="2700" dirty="0"/>
              <a:t>a deliberate arrangement of people to accomplish some specific purpose (e.g. university, college, hospital).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prstGeom prst="rect">
            <a:avLst/>
          </a:prstGeom>
        </p:spPr>
        <p:txBody>
          <a:bodyPr>
            <a:normAutofit fontScale="90000"/>
          </a:bodyPr>
          <a:lstStyle/>
          <a:p>
            <a:pPr defTabSz="804672">
              <a:lnSpc>
                <a:spcPct val="150000"/>
              </a:lnSpc>
              <a:defRPr sz="2992"/>
            </a:pPr>
            <a:r>
              <a:rPr dirty="0"/>
              <a:t>Exhibit 1-2</a:t>
            </a:r>
            <a:br>
              <a:rPr dirty="0"/>
            </a:br>
            <a:r>
              <a:rPr dirty="0"/>
              <a:t>Characteristics of </a:t>
            </a:r>
            <a:r>
              <a:rPr lang="en-US" dirty="0"/>
              <a:t>organizations</a:t>
            </a:r>
            <a:endParaRPr dirty="0"/>
          </a:p>
        </p:txBody>
      </p:sp>
      <p:pic>
        <p:nvPicPr>
          <p:cNvPr id="154" name="Picture 4" descr="Picture 4"/>
          <p:cNvPicPr>
            <a:picLocks noChangeAspect="1"/>
          </p:cNvPicPr>
          <p:nvPr/>
        </p:nvPicPr>
        <p:blipFill>
          <a:blip r:embed="rId3"/>
          <a:stretch>
            <a:fillRect/>
          </a:stretch>
        </p:blipFill>
        <p:spPr>
          <a:xfrm>
            <a:off x="609600" y="2060086"/>
            <a:ext cx="8265122" cy="430446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irst, an organisation has a distinct purpose typically expressed through goals the organisation hopes to accomplish.…"/>
          <p:cNvSpPr txBox="1">
            <a:spLocks noGrp="1"/>
          </p:cNvSpPr>
          <p:nvPr>
            <p:ph type="body" idx="4294967295"/>
          </p:nvPr>
        </p:nvSpPr>
        <p:spPr>
          <a:xfrm>
            <a:off x="815472" y="1322537"/>
            <a:ext cx="8348848" cy="4948507"/>
          </a:xfrm>
          <a:prstGeom prst="rect">
            <a:avLst/>
          </a:prstGeom>
        </p:spPr>
        <p:txBody>
          <a:bodyPr>
            <a:noAutofit/>
          </a:bodyPr>
          <a:lstStyle/>
          <a:p>
            <a:pPr marL="243230" indent="-243230" defTabSz="868680">
              <a:lnSpc>
                <a:spcPct val="150000"/>
              </a:lnSpc>
              <a:spcBef>
                <a:spcPts val="1400"/>
              </a:spcBef>
              <a:defRPr sz="2470">
                <a:solidFill>
                  <a:schemeClr val="accent3">
                    <a:lumOff val="-8509"/>
                  </a:schemeClr>
                </a:solidFill>
              </a:defRPr>
            </a:pPr>
            <a:r>
              <a:rPr sz="2400" dirty="0">
                <a:solidFill>
                  <a:schemeClr val="tx1"/>
                </a:solidFill>
              </a:rPr>
              <a:t>First, an organization has a distinct purpose typically expressed through goals the organization hopes to accomplish.</a:t>
            </a:r>
          </a:p>
          <a:p>
            <a:pPr marL="243230" indent="-243230" defTabSz="868680">
              <a:lnSpc>
                <a:spcPct val="150000"/>
              </a:lnSpc>
              <a:spcBef>
                <a:spcPts val="1400"/>
              </a:spcBef>
              <a:defRPr sz="2470">
                <a:solidFill>
                  <a:schemeClr val="accent3">
                    <a:lumOff val="-8509"/>
                  </a:schemeClr>
                </a:solidFill>
              </a:defRPr>
            </a:pPr>
            <a:r>
              <a:rPr sz="2400" dirty="0">
                <a:solidFill>
                  <a:schemeClr val="tx1"/>
                </a:solidFill>
              </a:rPr>
              <a:t>Second, each organization is composed of people. It takes people to perform the work that’s necessary for the organization to achieve its goals.</a:t>
            </a:r>
          </a:p>
          <a:p>
            <a:pPr marL="243230" indent="-243230" defTabSz="868680">
              <a:lnSpc>
                <a:spcPct val="150000"/>
              </a:lnSpc>
              <a:spcBef>
                <a:spcPts val="1400"/>
              </a:spcBef>
              <a:defRPr sz="2470">
                <a:solidFill>
                  <a:schemeClr val="accent3">
                    <a:lumOff val="-8509"/>
                  </a:schemeClr>
                </a:solidFill>
              </a:defRPr>
            </a:pPr>
            <a:r>
              <a:rPr sz="2400" dirty="0">
                <a:solidFill>
                  <a:schemeClr val="tx1"/>
                </a:solidFill>
              </a:rPr>
              <a:t>Third, all </a:t>
            </a:r>
            <a:r>
              <a:rPr lang="en-US" sz="2400" dirty="0">
                <a:solidFill>
                  <a:schemeClr val="tx1"/>
                </a:solidFill>
              </a:rPr>
              <a:t>organizations</a:t>
            </a:r>
            <a:r>
              <a:rPr sz="2400" dirty="0">
                <a:solidFill>
                  <a:schemeClr val="tx1"/>
                </a:solidFill>
              </a:rPr>
              <a:t> develop a deliberate structure within which members to do their work. That structure may be open and flexible, with no specific job duties.  </a:t>
            </a:r>
          </a:p>
        </p:txBody>
      </p:sp>
      <p:sp>
        <p:nvSpPr>
          <p:cNvPr id="159" name="Characteristics of Organisations"/>
          <p:cNvSpPr txBox="1"/>
          <p:nvPr/>
        </p:nvSpPr>
        <p:spPr>
          <a:xfrm>
            <a:off x="1099568" y="154722"/>
            <a:ext cx="6862969" cy="864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50000"/>
              </a:lnSpc>
              <a:defRPr sz="3800" b="1">
                <a:solidFill>
                  <a:srgbClr val="007FA3"/>
                </a:solidFill>
                <a:latin typeface="Times New Roman"/>
                <a:ea typeface="Times New Roman"/>
                <a:cs typeface="Times New Roman"/>
                <a:sym typeface="Times New Roman"/>
              </a:defRPr>
            </a:lvl1pPr>
          </a:lstStyle>
          <a:p>
            <a:r>
              <a:rPr dirty="0"/>
              <a:t>Characteristics of Organizations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prstGeom prst="rect">
            <a:avLst/>
          </a:prstGeom>
        </p:spPr>
        <p:txBody>
          <a:bodyPr/>
          <a:lstStyle/>
          <a:p>
            <a:r>
              <a:t>Why Are Managers Important?</a:t>
            </a:r>
          </a:p>
        </p:txBody>
      </p:sp>
      <p:sp>
        <p:nvSpPr>
          <p:cNvPr id="162" name="Content Placeholder 2"/>
          <p:cNvSpPr txBox="1">
            <a:spLocks noGrp="1"/>
          </p:cNvSpPr>
          <p:nvPr>
            <p:ph type="body" idx="1"/>
          </p:nvPr>
        </p:nvSpPr>
        <p:spPr>
          <a:xfrm>
            <a:off x="677334" y="1567543"/>
            <a:ext cx="8229600" cy="4888821"/>
          </a:xfrm>
          <a:prstGeom prst="rect">
            <a:avLst/>
          </a:prstGeom>
        </p:spPr>
        <p:txBody>
          <a:bodyPr>
            <a:normAutofit fontScale="92500"/>
          </a:bodyPr>
          <a:lstStyle/>
          <a:p>
            <a:pPr marL="207385" indent="-207385" defTabSz="740663">
              <a:lnSpc>
                <a:spcPct val="150000"/>
              </a:lnSpc>
              <a:spcBef>
                <a:spcPts val="1200"/>
              </a:spcBef>
              <a:defRPr sz="2268"/>
            </a:pPr>
            <a:r>
              <a:rPr dirty="0">
                <a:solidFill>
                  <a:schemeClr val="tx1"/>
                </a:solidFill>
              </a:rPr>
              <a:t>Achieve company targets: </a:t>
            </a:r>
            <a:r>
              <a:rPr lang="en-US" dirty="0">
                <a:solidFill>
                  <a:schemeClr val="tx1"/>
                </a:solidFill>
              </a:rPr>
              <a:t>organizations</a:t>
            </a:r>
            <a:r>
              <a:rPr dirty="0">
                <a:solidFill>
                  <a:schemeClr val="tx1"/>
                </a:solidFill>
              </a:rPr>
              <a:t> need their managerial skills and abilities now more than ever</a:t>
            </a:r>
          </a:p>
          <a:p>
            <a:pPr marL="207385" indent="-207385" defTabSz="740663">
              <a:lnSpc>
                <a:spcPct val="150000"/>
              </a:lnSpc>
              <a:spcBef>
                <a:spcPts val="1200"/>
              </a:spcBef>
              <a:defRPr sz="2268"/>
            </a:pPr>
            <a:r>
              <a:rPr dirty="0">
                <a:solidFill>
                  <a:schemeClr val="tx1"/>
                </a:solidFill>
              </a:rPr>
              <a:t>Responsibility: Managers are critical to getting things done</a:t>
            </a:r>
          </a:p>
          <a:p>
            <a:pPr marL="207385" indent="-207385" defTabSz="740663">
              <a:lnSpc>
                <a:spcPct val="150000"/>
              </a:lnSpc>
              <a:spcBef>
                <a:spcPts val="1200"/>
              </a:spcBef>
              <a:defRPr sz="2268"/>
            </a:pPr>
            <a:r>
              <a:rPr dirty="0">
                <a:solidFill>
                  <a:schemeClr val="tx1"/>
                </a:solidFill>
              </a:rPr>
              <a:t>Managers do matter to </a:t>
            </a:r>
            <a:r>
              <a:rPr lang="en-US" dirty="0">
                <a:solidFill>
                  <a:schemeClr val="tx1"/>
                </a:solidFill>
              </a:rPr>
              <a:t>organizations</a:t>
            </a:r>
            <a:r>
              <a:rPr dirty="0">
                <a:solidFill>
                  <a:schemeClr val="tx1"/>
                </a:solidFill>
              </a:rPr>
              <a:t> (in order to build a great relationship between employees and their direct leaders).</a:t>
            </a:r>
          </a:p>
          <a:p>
            <a:pPr marL="207385" indent="-207385" defTabSz="740663">
              <a:lnSpc>
                <a:spcPct val="150000"/>
              </a:lnSpc>
              <a:spcBef>
                <a:spcPts val="1200"/>
              </a:spcBef>
              <a:defRPr sz="2268">
                <a:solidFill>
                  <a:schemeClr val="accent3">
                    <a:lumOff val="-8509"/>
                  </a:schemeClr>
                </a:solidFill>
              </a:defRPr>
            </a:pPr>
            <a:r>
              <a:rPr dirty="0">
                <a:solidFill>
                  <a:schemeClr val="tx1"/>
                </a:solidFill>
              </a:rPr>
              <a:t>Provide you feedback on how you’re doing </a:t>
            </a:r>
          </a:p>
          <a:p>
            <a:pPr marL="207385" indent="-207385" defTabSz="740663">
              <a:lnSpc>
                <a:spcPct val="150000"/>
              </a:lnSpc>
              <a:spcBef>
                <a:spcPts val="1200"/>
              </a:spcBef>
              <a:defRPr sz="2268">
                <a:solidFill>
                  <a:schemeClr val="accent3">
                    <a:lumOff val="-8509"/>
                  </a:schemeClr>
                </a:solidFill>
              </a:defRPr>
            </a:pPr>
            <a:r>
              <a:rPr dirty="0">
                <a:solidFill>
                  <a:schemeClr val="tx1"/>
                </a:solidFill>
              </a:rPr>
              <a:t>Inspire you professionally and personally </a:t>
            </a:r>
            <a:br>
              <a:rPr dirty="0">
                <a:solidFill>
                  <a:schemeClr val="tx1"/>
                </a:solidFill>
              </a:rPr>
            </a:br>
            <a:endParaRPr dirty="0">
              <a:solidFill>
                <a:schemeClr val="tx1"/>
              </a:solidFill>
            </a:endParaRPr>
          </a:p>
        </p:txBody>
      </p:sp>
    </p:spTree>
  </p:cSld>
  <p:clrMapOvr>
    <a:masterClrMapping/>
  </p:clrMapOvr>
  <p:transition spd="med"/>
</p:sld>
</file>

<file path=ppt/theme/theme1.xml><?xml version="1.0" encoding="utf-8"?>
<a:theme xmlns:a="http://schemas.openxmlformats.org/drawingml/2006/main" name="واجهة">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TotalTime>
  <Words>1631</Words>
  <Application>Microsoft Office PowerPoint</Application>
  <PresentationFormat>شاشة عريضة</PresentationFormat>
  <Paragraphs>84</Paragraphs>
  <Slides>14</Slides>
  <Notes>10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14</vt:i4>
      </vt:variant>
    </vt:vector>
  </HeadingPairs>
  <TitlesOfParts>
    <vt:vector size="21" baseType="lpstr">
      <vt:lpstr>Arial</vt:lpstr>
      <vt:lpstr>Calibri</vt:lpstr>
      <vt:lpstr>Times New Roman</vt:lpstr>
      <vt:lpstr>Trebuchet MS</vt:lpstr>
      <vt:lpstr>Verdana</vt:lpstr>
      <vt:lpstr>Wingdings 3</vt:lpstr>
      <vt:lpstr>واجهة</vt:lpstr>
      <vt:lpstr>Management</vt:lpstr>
      <vt:lpstr>Learning Objectives</vt:lpstr>
      <vt:lpstr>Who Is a Manager?</vt:lpstr>
      <vt:lpstr>Exhibit 1-1 Levels of Management</vt:lpstr>
      <vt:lpstr>Classifying Managers</vt:lpstr>
      <vt:lpstr>Where Do Managers Work?</vt:lpstr>
      <vt:lpstr>Exhibit 1-2 Characteristics of organizations</vt:lpstr>
      <vt:lpstr>عرض تقديمي في PowerPoint</vt:lpstr>
      <vt:lpstr>Why Are Managers Important?</vt:lpstr>
      <vt:lpstr>What Do Managers Do?</vt:lpstr>
      <vt:lpstr>Efficiency and Effectiveness</vt:lpstr>
      <vt:lpstr>Exhibit 1-3 Efficiency and Effectiveness in Management</vt:lpstr>
      <vt:lpstr>Management Functions</vt:lpstr>
      <vt:lpstr>Exhibit 1-4 Four Functions of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dc:title>
  <dc:creator>alisraa2</dc:creator>
  <cp:lastModifiedBy>alisraa2</cp:lastModifiedBy>
  <cp:revision>2</cp:revision>
  <dcterms:created xsi:type="dcterms:W3CDTF">2020-09-19T15:20:01Z</dcterms:created>
  <dcterms:modified xsi:type="dcterms:W3CDTF">2020-09-20T18:40:50Z</dcterms:modified>
</cp:coreProperties>
</file>