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72" r:id="rId1"/>
  </p:sldMasterIdLst>
  <p:notesMasterIdLst>
    <p:notesMasterId r:id="rId16"/>
  </p:notesMasterIdLst>
  <p:sldIdLst>
    <p:sldId id="256" r:id="rId2"/>
    <p:sldId id="258" r:id="rId3"/>
    <p:sldId id="259" r:id="rId4"/>
    <p:sldId id="269" r:id="rId5"/>
    <p:sldId id="270" r:id="rId6"/>
    <p:sldId id="260" r:id="rId7"/>
    <p:sldId id="261" r:id="rId8"/>
    <p:sldId id="262" r:id="rId9"/>
    <p:sldId id="263" r:id="rId10"/>
    <p:sldId id="268" r:id="rId11"/>
    <p:sldId id="264" r:id="rId12"/>
    <p:sldId id="265" r:id="rId13"/>
    <p:sldId id="267" r:id="rId14"/>
    <p:sldId id="266" r:id="rId15"/>
  </p:sldIdLst>
  <p:sldSz cx="9144000" cy="6858000" type="screen4x3"/>
  <p:notesSz cx="6858000" cy="9144000"/>
  <p:defaultTextStyle>
    <a:defPPr>
      <a:defRPr lang="ar-AE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نمط متوسط 2 - تميي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نمط متوسط 2 - تمييز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نمط متوسط 2 - تمييز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>
        <p:scale>
          <a:sx n="90" d="100"/>
          <a:sy n="90" d="100"/>
        </p:scale>
        <p:origin x="-1234" y="-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AE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E5547435-6C76-4604-A969-8742C0F98CF3}" type="datetimeFigureOut">
              <a:rPr lang="ar-AE" smtClean="0"/>
              <a:pPr/>
              <a:t>05/11/1441</a:t>
            </a:fld>
            <a:endParaRPr lang="ar-AE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AE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AE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AE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ED1B0077-77BD-468E-A5C9-6954BF949481}" type="slidenum">
              <a:rPr lang="ar-AE" smtClean="0"/>
              <a:pPr/>
              <a:t>‹#›</a:t>
            </a:fld>
            <a:endParaRPr lang="ar-AE"/>
          </a:p>
        </p:txBody>
      </p:sp>
    </p:spTree>
    <p:extLst>
      <p:ext uri="{BB962C8B-B14F-4D97-AF65-F5344CB8AC3E}">
        <p14:creationId xmlns:p14="http://schemas.microsoft.com/office/powerpoint/2010/main" val="38885367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AE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1B0077-77BD-468E-A5C9-6954BF949481}" type="slidenum">
              <a:rPr lang="ar-AE" smtClean="0"/>
              <a:pPr/>
              <a:t>3</a:t>
            </a:fld>
            <a:endParaRPr lang="ar-A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AE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AE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6C6F7-B1E7-4F07-B252-D7D93C2B1F9B}" type="datetimeFigureOut">
              <a:rPr lang="ar-AE" smtClean="0"/>
              <a:pPr/>
              <a:t>05/11/1441</a:t>
            </a:fld>
            <a:endParaRPr lang="ar-AE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AE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633372-ECD2-43EA-BAC7-9C1F7DBB4583}" type="slidenum">
              <a:rPr lang="ar-AE" smtClean="0"/>
              <a:pPr/>
              <a:t>‹#›</a:t>
            </a:fld>
            <a:endParaRPr lang="ar-AE"/>
          </a:p>
        </p:txBody>
      </p:sp>
    </p:spTree>
  </p:cSld>
  <p:clrMapOvr>
    <a:masterClrMapping/>
  </p:clrMapOvr>
  <p:transition spd="med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AE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AE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6C6F7-B1E7-4F07-B252-D7D93C2B1F9B}" type="datetimeFigureOut">
              <a:rPr lang="ar-AE" smtClean="0"/>
              <a:pPr/>
              <a:t>05/11/1441</a:t>
            </a:fld>
            <a:endParaRPr lang="ar-AE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AE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633372-ECD2-43EA-BAC7-9C1F7DBB4583}" type="slidenum">
              <a:rPr lang="ar-AE" smtClean="0"/>
              <a:pPr/>
              <a:t>‹#›</a:t>
            </a:fld>
            <a:endParaRPr lang="ar-AE"/>
          </a:p>
        </p:txBody>
      </p:sp>
    </p:spTree>
  </p:cSld>
  <p:clrMapOvr>
    <a:masterClrMapping/>
  </p:clrMapOvr>
  <p:transition spd="med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AE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AE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6C6F7-B1E7-4F07-B252-D7D93C2B1F9B}" type="datetimeFigureOut">
              <a:rPr lang="ar-AE" smtClean="0"/>
              <a:pPr/>
              <a:t>05/11/1441</a:t>
            </a:fld>
            <a:endParaRPr lang="ar-AE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AE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633372-ECD2-43EA-BAC7-9C1F7DBB4583}" type="slidenum">
              <a:rPr lang="ar-AE" smtClean="0"/>
              <a:pPr/>
              <a:t>‹#›</a:t>
            </a:fld>
            <a:endParaRPr lang="ar-AE"/>
          </a:p>
        </p:txBody>
      </p:sp>
    </p:spTree>
  </p:cSld>
  <p:clrMapOvr>
    <a:masterClrMapping/>
  </p:clrMapOvr>
  <p:transition spd="med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AE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AE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6C6F7-B1E7-4F07-B252-D7D93C2B1F9B}" type="datetimeFigureOut">
              <a:rPr lang="ar-AE" smtClean="0"/>
              <a:pPr/>
              <a:t>05/11/1441</a:t>
            </a:fld>
            <a:endParaRPr lang="ar-AE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AE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633372-ECD2-43EA-BAC7-9C1F7DBB4583}" type="slidenum">
              <a:rPr lang="ar-AE" smtClean="0"/>
              <a:pPr/>
              <a:t>‹#›</a:t>
            </a:fld>
            <a:endParaRPr lang="ar-AE"/>
          </a:p>
        </p:txBody>
      </p:sp>
    </p:spTree>
  </p:cSld>
  <p:clrMapOvr>
    <a:masterClrMapping/>
  </p:clrMapOvr>
  <p:transition spd="med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AE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6C6F7-B1E7-4F07-B252-D7D93C2B1F9B}" type="datetimeFigureOut">
              <a:rPr lang="ar-AE" smtClean="0"/>
              <a:pPr/>
              <a:t>05/11/1441</a:t>
            </a:fld>
            <a:endParaRPr lang="ar-AE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AE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633372-ECD2-43EA-BAC7-9C1F7DBB4583}" type="slidenum">
              <a:rPr lang="ar-AE" smtClean="0"/>
              <a:pPr/>
              <a:t>‹#›</a:t>
            </a:fld>
            <a:endParaRPr lang="ar-AE"/>
          </a:p>
        </p:txBody>
      </p:sp>
    </p:spTree>
  </p:cSld>
  <p:clrMapOvr>
    <a:masterClrMapping/>
  </p:clrMapOvr>
  <p:transition spd="med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AE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AE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AE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6C6F7-B1E7-4F07-B252-D7D93C2B1F9B}" type="datetimeFigureOut">
              <a:rPr lang="ar-AE" smtClean="0"/>
              <a:pPr/>
              <a:t>05/11/1441</a:t>
            </a:fld>
            <a:endParaRPr lang="ar-AE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AE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633372-ECD2-43EA-BAC7-9C1F7DBB4583}" type="slidenum">
              <a:rPr lang="ar-AE" smtClean="0"/>
              <a:pPr/>
              <a:t>‹#›</a:t>
            </a:fld>
            <a:endParaRPr lang="ar-AE"/>
          </a:p>
        </p:txBody>
      </p:sp>
    </p:spTree>
  </p:cSld>
  <p:clrMapOvr>
    <a:masterClrMapping/>
  </p:clrMapOvr>
  <p:transition spd="med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AE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AE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AE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6C6F7-B1E7-4F07-B252-D7D93C2B1F9B}" type="datetimeFigureOut">
              <a:rPr lang="ar-AE" smtClean="0"/>
              <a:pPr/>
              <a:t>05/11/1441</a:t>
            </a:fld>
            <a:endParaRPr lang="ar-AE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AE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633372-ECD2-43EA-BAC7-9C1F7DBB4583}" type="slidenum">
              <a:rPr lang="ar-AE" smtClean="0"/>
              <a:pPr/>
              <a:t>‹#›</a:t>
            </a:fld>
            <a:endParaRPr lang="ar-AE"/>
          </a:p>
        </p:txBody>
      </p:sp>
    </p:spTree>
  </p:cSld>
  <p:clrMapOvr>
    <a:masterClrMapping/>
  </p:clrMapOvr>
  <p:transition spd="med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AE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6C6F7-B1E7-4F07-B252-D7D93C2B1F9B}" type="datetimeFigureOut">
              <a:rPr lang="ar-AE" smtClean="0"/>
              <a:pPr/>
              <a:t>05/11/1441</a:t>
            </a:fld>
            <a:endParaRPr lang="ar-AE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AE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633372-ECD2-43EA-BAC7-9C1F7DBB4583}" type="slidenum">
              <a:rPr lang="ar-AE" smtClean="0"/>
              <a:pPr/>
              <a:t>‹#›</a:t>
            </a:fld>
            <a:endParaRPr lang="ar-AE"/>
          </a:p>
        </p:txBody>
      </p:sp>
    </p:spTree>
  </p:cSld>
  <p:clrMapOvr>
    <a:masterClrMapping/>
  </p:clrMapOvr>
  <p:transition spd="med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6C6F7-B1E7-4F07-B252-D7D93C2B1F9B}" type="datetimeFigureOut">
              <a:rPr lang="ar-AE" smtClean="0"/>
              <a:pPr/>
              <a:t>05/11/1441</a:t>
            </a:fld>
            <a:endParaRPr lang="ar-AE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AE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633372-ECD2-43EA-BAC7-9C1F7DBB4583}" type="slidenum">
              <a:rPr lang="ar-AE" smtClean="0"/>
              <a:pPr/>
              <a:t>‹#›</a:t>
            </a:fld>
            <a:endParaRPr lang="ar-AE"/>
          </a:p>
        </p:txBody>
      </p:sp>
    </p:spTree>
  </p:cSld>
  <p:clrMapOvr>
    <a:masterClrMapping/>
  </p:clrMapOvr>
  <p:transition spd="med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AE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AE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6C6F7-B1E7-4F07-B252-D7D93C2B1F9B}" type="datetimeFigureOut">
              <a:rPr lang="ar-AE" smtClean="0"/>
              <a:pPr/>
              <a:t>05/11/1441</a:t>
            </a:fld>
            <a:endParaRPr lang="ar-AE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AE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633372-ECD2-43EA-BAC7-9C1F7DBB4583}" type="slidenum">
              <a:rPr lang="ar-AE" smtClean="0"/>
              <a:pPr/>
              <a:t>‹#›</a:t>
            </a:fld>
            <a:endParaRPr lang="ar-AE"/>
          </a:p>
        </p:txBody>
      </p:sp>
    </p:spTree>
  </p:cSld>
  <p:clrMapOvr>
    <a:masterClrMapping/>
  </p:clrMapOvr>
  <p:transition spd="med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AE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AE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6C6F7-B1E7-4F07-B252-D7D93C2B1F9B}" type="datetimeFigureOut">
              <a:rPr lang="ar-AE" smtClean="0"/>
              <a:pPr/>
              <a:t>05/11/1441</a:t>
            </a:fld>
            <a:endParaRPr lang="ar-AE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AE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633372-ECD2-43EA-BAC7-9C1F7DBB4583}" type="slidenum">
              <a:rPr lang="ar-AE" smtClean="0"/>
              <a:pPr/>
              <a:t>‹#›</a:t>
            </a:fld>
            <a:endParaRPr lang="ar-AE"/>
          </a:p>
        </p:txBody>
      </p:sp>
    </p:spTree>
  </p:cSld>
  <p:clrMapOvr>
    <a:masterClrMapping/>
  </p:clrMapOvr>
  <p:transition spd="med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AE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AE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66C6F7-B1E7-4F07-B252-D7D93C2B1F9B}" type="datetimeFigureOut">
              <a:rPr lang="ar-AE" smtClean="0"/>
              <a:pPr/>
              <a:t>05/11/1441</a:t>
            </a:fld>
            <a:endParaRPr lang="ar-AE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AE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633372-ECD2-43EA-BAC7-9C1F7DBB4583}" type="slidenum">
              <a:rPr lang="ar-AE" smtClean="0"/>
              <a:pPr/>
              <a:t>‹#›</a:t>
            </a:fld>
            <a:endParaRPr lang="ar-A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 spd="med">
    <p:fade/>
  </p:transition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AE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ar.wikipedia.org/wiki/%D8%AA%D8%AC%D9%84%D8%B7_%D8%A7%D9%84%D8%AF%D9%85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SA" dirty="0" smtClean="0"/>
              <a:t>الفصل الرابع</a:t>
            </a:r>
            <a:endParaRPr lang="ar-AE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ar-SA" sz="4000" b="1" dirty="0" smtClean="0"/>
              <a:t>محاضرة 1 </a:t>
            </a:r>
          </a:p>
          <a:p>
            <a:r>
              <a:rPr lang="ar-SA" sz="4000" b="1" dirty="0" smtClean="0"/>
              <a:t>العوامل ا</a:t>
            </a:r>
            <a:r>
              <a:rPr lang="ar-AE" sz="4000" b="1" dirty="0" smtClean="0"/>
              <a:t>لمؤثره </a:t>
            </a:r>
            <a:r>
              <a:rPr lang="ar-AE" sz="4000" b="1" dirty="0" smtClean="0"/>
              <a:t>في نمو الطفل </a:t>
            </a:r>
            <a:endParaRPr lang="ar-AE" sz="4000" b="1" dirty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AE" dirty="0"/>
              <a:t>.</a:t>
            </a:r>
          </a:p>
        </p:txBody>
      </p:sp>
      <p:pic>
        <p:nvPicPr>
          <p:cNvPr id="4" name="عنصر نائب للمحتوى 3" descr="ما_هي_الغدد_الصماء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714480" y="357166"/>
            <a:ext cx="6000750" cy="600633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AE" dirty="0"/>
          </a:p>
        </p:txBody>
      </p:sp>
      <p:graphicFrame>
        <p:nvGraphicFramePr>
          <p:cNvPr id="4" name="عنصر نائب للمحتوى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89451212"/>
              </p:ext>
            </p:extLst>
          </p:nvPr>
        </p:nvGraphicFramePr>
        <p:xfrm>
          <a:off x="428590" y="285727"/>
          <a:ext cx="8215376" cy="6940339"/>
        </p:xfrm>
        <a:graphic>
          <a:graphicData uri="http://schemas.openxmlformats.org/drawingml/2006/table">
            <a:tbl>
              <a:tblPr rtl="1" firstRow="1" bandRow="1">
                <a:tableStyleId>{21E4AEA4-8DFA-4A89-87EB-49C32662AFE0}</a:tableStyleId>
              </a:tblPr>
              <a:tblGrid>
                <a:gridCol w="2053844"/>
                <a:gridCol w="2053844"/>
                <a:gridCol w="2053844"/>
                <a:gridCol w="2053844"/>
              </a:tblGrid>
              <a:tr h="820655">
                <a:tc>
                  <a:txBody>
                    <a:bodyPr/>
                    <a:lstStyle/>
                    <a:p>
                      <a:pPr rtl="1"/>
                      <a:r>
                        <a:rPr lang="ar-AE" dirty="0" err="1" smtClean="0"/>
                        <a:t>الغده</a:t>
                      </a:r>
                      <a:r>
                        <a:rPr lang="ar-AE" dirty="0" smtClean="0"/>
                        <a:t> </a:t>
                      </a:r>
                      <a:endParaRPr lang="ar-A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AE" dirty="0" smtClean="0"/>
                        <a:t>موقعها </a:t>
                      </a:r>
                      <a:endParaRPr lang="ar-A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AE" dirty="0" smtClean="0"/>
                        <a:t>وظائفها </a:t>
                      </a:r>
                      <a:endParaRPr lang="ar-A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AE" dirty="0" smtClean="0"/>
                        <a:t>اضطراباتها</a:t>
                      </a:r>
                      <a:endParaRPr lang="ar-AE" dirty="0"/>
                    </a:p>
                  </a:txBody>
                  <a:tcPr/>
                </a:tc>
              </a:tr>
              <a:tr h="1648344">
                <a:tc>
                  <a:txBody>
                    <a:bodyPr/>
                    <a:lstStyle/>
                    <a:p>
                      <a:pPr rtl="1"/>
                      <a:r>
                        <a:rPr lang="ar-AE" dirty="0" err="1" smtClean="0"/>
                        <a:t>النخاميه</a:t>
                      </a:r>
                      <a:endParaRPr lang="ar-AE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AE" dirty="0" smtClean="0"/>
                        <a:t>تحت سطح</a:t>
                      </a:r>
                      <a:r>
                        <a:rPr lang="ar-AE" baseline="0" dirty="0" smtClean="0"/>
                        <a:t> المخ </a:t>
                      </a:r>
                      <a:endParaRPr lang="ar-A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 rtl="1">
                        <a:buAutoNum type="arabicPeriod"/>
                      </a:pPr>
                      <a:r>
                        <a:rPr lang="ar-AE" baseline="0" dirty="0" smtClean="0"/>
                        <a:t>تصل بين جهاز الغدد والجهاز العصبي </a:t>
                      </a:r>
                    </a:p>
                    <a:p>
                      <a:pPr marL="342900" indent="-342900" rtl="1">
                        <a:buAutoNum type="arabicPeriod"/>
                      </a:pPr>
                      <a:r>
                        <a:rPr lang="ar-AE" baseline="0" dirty="0" smtClean="0"/>
                        <a:t>تسطير على نشاط الغدد </a:t>
                      </a:r>
                      <a:r>
                        <a:rPr lang="ar-AE" baseline="0" dirty="0" err="1" smtClean="0"/>
                        <a:t>الاخرى</a:t>
                      </a:r>
                      <a:r>
                        <a:rPr lang="ar-AE" baseline="0" dirty="0" smtClean="0"/>
                        <a:t> </a:t>
                      </a:r>
                      <a:endParaRPr lang="ar-A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AE" dirty="0" smtClean="0"/>
                        <a:t>النقص يسبب</a:t>
                      </a:r>
                      <a:r>
                        <a:rPr lang="ar-AE" baseline="0" dirty="0" smtClean="0"/>
                        <a:t> </a:t>
                      </a:r>
                      <a:r>
                        <a:rPr lang="ar-AE" baseline="0" dirty="0" err="1" smtClean="0"/>
                        <a:t>تاخير</a:t>
                      </a:r>
                      <a:r>
                        <a:rPr lang="ar-AE" baseline="0" dirty="0" smtClean="0"/>
                        <a:t> النمو </a:t>
                      </a:r>
                    </a:p>
                    <a:p>
                      <a:pPr rtl="1"/>
                      <a:r>
                        <a:rPr lang="ar-AE" baseline="0" dirty="0" smtClean="0"/>
                        <a:t>والزي</a:t>
                      </a:r>
                      <a:r>
                        <a:rPr lang="ar-SA" baseline="0" dirty="0" smtClean="0"/>
                        <a:t>ا</a:t>
                      </a:r>
                      <a:r>
                        <a:rPr lang="ar-AE" baseline="0" dirty="0" smtClean="0"/>
                        <a:t>ده </a:t>
                      </a:r>
                      <a:r>
                        <a:rPr lang="ar-AE" baseline="0" dirty="0" smtClean="0"/>
                        <a:t>يسبب العملقه </a:t>
                      </a:r>
                      <a:endParaRPr lang="ar-AE" dirty="0"/>
                    </a:p>
                  </a:txBody>
                  <a:tcPr/>
                </a:tc>
              </a:tr>
              <a:tr h="820655">
                <a:tc>
                  <a:txBody>
                    <a:bodyPr/>
                    <a:lstStyle/>
                    <a:p>
                      <a:pPr rtl="1"/>
                      <a:r>
                        <a:rPr lang="ar-AE" dirty="0" err="1" smtClean="0"/>
                        <a:t>الصنوبريه</a:t>
                      </a:r>
                      <a:endParaRPr lang="ar-A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AE" dirty="0" smtClean="0"/>
                        <a:t>تحت سطح المخ عند </a:t>
                      </a:r>
                      <a:r>
                        <a:rPr lang="ar-AE" dirty="0" err="1" smtClean="0"/>
                        <a:t>القاعده</a:t>
                      </a:r>
                      <a:r>
                        <a:rPr lang="ar-AE" dirty="0" smtClean="0"/>
                        <a:t> </a:t>
                      </a:r>
                      <a:endParaRPr lang="ar-A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AE" sz="1800" b="0" i="0" kern="120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ضبط عمل جسم الإنسان ويساعد على النوم</a:t>
                      </a:r>
                      <a:endParaRPr lang="ar-A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AE" dirty="0" err="1" smtClean="0"/>
                        <a:t>الزياده</a:t>
                      </a:r>
                      <a:r>
                        <a:rPr lang="ar-AE" dirty="0" smtClean="0"/>
                        <a:t> يعمل</a:t>
                      </a:r>
                      <a:r>
                        <a:rPr lang="ar-AE" baseline="0" dirty="0" smtClean="0"/>
                        <a:t> على اضطراب النمو </a:t>
                      </a:r>
                      <a:endParaRPr lang="ar-AE" dirty="0"/>
                    </a:p>
                  </a:txBody>
                  <a:tcPr/>
                </a:tc>
              </a:tr>
              <a:tr h="820655">
                <a:tc>
                  <a:txBody>
                    <a:bodyPr/>
                    <a:lstStyle/>
                    <a:p>
                      <a:pPr rtl="1"/>
                      <a:r>
                        <a:rPr lang="ar-AE" dirty="0" err="1" smtClean="0"/>
                        <a:t>الدرقيه</a:t>
                      </a:r>
                      <a:endParaRPr lang="ar-AE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AE" dirty="0" smtClean="0"/>
                        <a:t>في العنق </a:t>
                      </a:r>
                      <a:r>
                        <a:rPr lang="ar-AE" dirty="0" err="1" smtClean="0"/>
                        <a:t>امام</a:t>
                      </a:r>
                      <a:r>
                        <a:rPr lang="ar-AE" dirty="0" smtClean="0"/>
                        <a:t> </a:t>
                      </a:r>
                      <a:r>
                        <a:rPr lang="ar-AE" dirty="0" err="1" smtClean="0"/>
                        <a:t>القصبه</a:t>
                      </a:r>
                      <a:r>
                        <a:rPr lang="ar-AE" dirty="0" smtClean="0"/>
                        <a:t> </a:t>
                      </a:r>
                      <a:r>
                        <a:rPr lang="ar-AE" dirty="0" err="1" smtClean="0"/>
                        <a:t>الهوائيه</a:t>
                      </a:r>
                      <a:endParaRPr lang="ar-A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AE" dirty="0" smtClean="0"/>
                        <a:t>تنظيم عمليه </a:t>
                      </a:r>
                      <a:r>
                        <a:rPr lang="ar-AE" dirty="0" err="1" smtClean="0"/>
                        <a:t>الايض</a:t>
                      </a:r>
                      <a:r>
                        <a:rPr lang="ar-AE" dirty="0" smtClean="0"/>
                        <a:t> </a:t>
                      </a:r>
                      <a:endParaRPr lang="ar-A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AE" dirty="0" smtClean="0"/>
                        <a:t>النقص يسبب ضعف عقلي </a:t>
                      </a:r>
                      <a:endParaRPr lang="ar-AE" dirty="0"/>
                    </a:p>
                  </a:txBody>
                  <a:tcPr/>
                </a:tc>
              </a:tr>
              <a:tr h="820655">
                <a:tc>
                  <a:txBody>
                    <a:bodyPr/>
                    <a:lstStyle/>
                    <a:p>
                      <a:pPr rtl="1"/>
                      <a:r>
                        <a:rPr lang="ar-AE" dirty="0" smtClean="0"/>
                        <a:t>جارات </a:t>
                      </a:r>
                      <a:r>
                        <a:rPr lang="ar-AE" dirty="0" err="1" smtClean="0"/>
                        <a:t>الدرقيه</a:t>
                      </a:r>
                      <a:endParaRPr lang="ar-A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AE" dirty="0" smtClean="0"/>
                        <a:t>على سطح </a:t>
                      </a:r>
                      <a:r>
                        <a:rPr lang="ar-AE" dirty="0" err="1" smtClean="0"/>
                        <a:t>الدرقيه</a:t>
                      </a:r>
                      <a:r>
                        <a:rPr lang="ar-AE" baseline="0" dirty="0" smtClean="0"/>
                        <a:t> </a:t>
                      </a:r>
                      <a:endParaRPr lang="ar-A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AE" dirty="0" smtClean="0"/>
                        <a:t>كف النمو الجنسي عن البلوغ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AE" dirty="0" smtClean="0"/>
                        <a:t>النقص يسبب</a:t>
                      </a:r>
                      <a:r>
                        <a:rPr lang="ar-AE" baseline="0" dirty="0" smtClean="0"/>
                        <a:t> الكمون الجنسي</a:t>
                      </a:r>
                      <a:endParaRPr lang="ar-AE" dirty="0"/>
                    </a:p>
                  </a:txBody>
                  <a:tcPr/>
                </a:tc>
              </a:tr>
              <a:tr h="820655">
                <a:tc>
                  <a:txBody>
                    <a:bodyPr/>
                    <a:lstStyle/>
                    <a:p>
                      <a:pPr rtl="1"/>
                      <a:r>
                        <a:rPr lang="ar-AE" dirty="0" err="1" smtClean="0"/>
                        <a:t>الكظريه</a:t>
                      </a:r>
                      <a:endParaRPr lang="ar-A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AE" dirty="0" smtClean="0"/>
                        <a:t>فوق الكليتين </a:t>
                      </a:r>
                      <a:endParaRPr lang="ar-A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AE" dirty="0" smtClean="0"/>
                        <a:t>تنظيم </a:t>
                      </a:r>
                      <a:r>
                        <a:rPr lang="ar-AE" dirty="0" err="1" smtClean="0"/>
                        <a:t>الايض</a:t>
                      </a:r>
                      <a:r>
                        <a:rPr lang="ar-AE" dirty="0" smtClean="0"/>
                        <a:t> </a:t>
                      </a:r>
                      <a:endParaRPr lang="ar-A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AE" dirty="0" smtClean="0"/>
                        <a:t>نقص يسرع</a:t>
                      </a:r>
                      <a:r>
                        <a:rPr lang="ar-AE" baseline="0" dirty="0" smtClean="0"/>
                        <a:t> النمو الجنسي</a:t>
                      </a:r>
                      <a:endParaRPr lang="ar-AE" dirty="0"/>
                    </a:p>
                  </a:txBody>
                  <a:tcPr/>
                </a:tc>
              </a:tr>
              <a:tr h="820655">
                <a:tc>
                  <a:txBody>
                    <a:bodyPr/>
                    <a:lstStyle/>
                    <a:p>
                      <a:pPr rtl="1"/>
                      <a:r>
                        <a:rPr lang="ar-AE" dirty="0" err="1" smtClean="0"/>
                        <a:t>التناسليه</a:t>
                      </a:r>
                      <a:endParaRPr lang="ar-A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AE" dirty="0" smtClean="0"/>
                        <a:t>الحوض </a:t>
                      </a:r>
                      <a:endParaRPr lang="ar-A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AE" dirty="0" smtClean="0"/>
                        <a:t>التكاثر  </a:t>
                      </a:r>
                      <a:endParaRPr lang="ar-A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AE" dirty="0" smtClean="0"/>
                        <a:t>النقص يسبب نقص الخصائص </a:t>
                      </a:r>
                      <a:r>
                        <a:rPr lang="ar-AE" dirty="0" err="1" smtClean="0"/>
                        <a:t>الجنسيه</a:t>
                      </a:r>
                      <a:r>
                        <a:rPr lang="ar-AE" dirty="0" smtClean="0"/>
                        <a:t> و العقم </a:t>
                      </a:r>
                      <a:r>
                        <a:rPr lang="ar-AE" dirty="0" err="1" smtClean="0"/>
                        <a:t>والزياده</a:t>
                      </a:r>
                      <a:r>
                        <a:rPr lang="ar-AE" dirty="0" smtClean="0"/>
                        <a:t> </a:t>
                      </a:r>
                      <a:r>
                        <a:rPr lang="ar-AE" dirty="0" err="1" smtClean="0"/>
                        <a:t>اظطراب</a:t>
                      </a:r>
                      <a:r>
                        <a:rPr lang="ar-AE" dirty="0" smtClean="0"/>
                        <a:t> نفسي 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ar-AE" sz="4000" dirty="0" smtClean="0">
                <a:solidFill>
                  <a:srgbClr val="FF0000"/>
                </a:solidFill>
              </a:rPr>
              <a:t>الغذاء</a:t>
            </a:r>
            <a:r>
              <a:rPr lang="ar-AE" dirty="0" smtClean="0"/>
              <a:t> : </a:t>
            </a:r>
            <a:endParaRPr lang="ar-AE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1142984"/>
            <a:ext cx="8329642" cy="4983179"/>
          </a:xfrm>
        </p:spPr>
        <p:txBody>
          <a:bodyPr>
            <a:normAutofit fontScale="92500" lnSpcReduction="10000"/>
          </a:bodyPr>
          <a:lstStyle/>
          <a:p>
            <a:r>
              <a:rPr lang="ar-AE" dirty="0" smtClean="0"/>
              <a:t>هو ما </a:t>
            </a:r>
            <a:r>
              <a:rPr lang="ar-AE" dirty="0" err="1" smtClean="0"/>
              <a:t>ياكله</a:t>
            </a:r>
            <a:r>
              <a:rPr lang="ar-AE" dirty="0" smtClean="0"/>
              <a:t> </a:t>
            </a:r>
            <a:r>
              <a:rPr lang="ar-AE" dirty="0" err="1" smtClean="0"/>
              <a:t>الانسان</a:t>
            </a:r>
            <a:r>
              <a:rPr lang="ar-AE" dirty="0" smtClean="0"/>
              <a:t> </a:t>
            </a:r>
          </a:p>
          <a:p>
            <a:r>
              <a:rPr lang="ar-AE" dirty="0" err="1" smtClean="0"/>
              <a:t>اصل</a:t>
            </a:r>
            <a:r>
              <a:rPr lang="ar-AE" dirty="0" smtClean="0"/>
              <a:t> </a:t>
            </a:r>
            <a:r>
              <a:rPr lang="ar-AE" dirty="0" err="1" smtClean="0"/>
              <a:t>الماده</a:t>
            </a:r>
            <a:r>
              <a:rPr lang="ar-AE" dirty="0" smtClean="0"/>
              <a:t> التي تعمل على تكوين الجسم ونموه وتجديد التالف </a:t>
            </a:r>
          </a:p>
          <a:p>
            <a:r>
              <a:rPr lang="ar-AE" dirty="0" smtClean="0"/>
              <a:t>مصدر </a:t>
            </a:r>
            <a:r>
              <a:rPr lang="ar-AE" dirty="0" err="1" smtClean="0"/>
              <a:t>الطاقه</a:t>
            </a:r>
            <a:endParaRPr lang="ar-AE" dirty="0" smtClean="0"/>
          </a:p>
          <a:p>
            <a:r>
              <a:rPr lang="ar-AE" dirty="0" err="1" smtClean="0"/>
              <a:t>يتاثر</a:t>
            </a:r>
            <a:r>
              <a:rPr lang="ar-AE" dirty="0" smtClean="0"/>
              <a:t> الفرد بنوع وكميه غذائه </a:t>
            </a:r>
          </a:p>
          <a:p>
            <a:r>
              <a:rPr lang="ar-AE" sz="4300" dirty="0" smtClean="0">
                <a:solidFill>
                  <a:srgbClr val="FF0000"/>
                </a:solidFill>
              </a:rPr>
              <a:t>وظائف المواد </a:t>
            </a:r>
            <a:r>
              <a:rPr lang="ar-AE" sz="4300" dirty="0" err="1" smtClean="0">
                <a:solidFill>
                  <a:srgbClr val="FF0000"/>
                </a:solidFill>
              </a:rPr>
              <a:t>الغذائيه</a:t>
            </a:r>
            <a:r>
              <a:rPr lang="ar-AE" sz="4300" dirty="0" smtClean="0">
                <a:solidFill>
                  <a:srgbClr val="FF0000"/>
                </a:solidFill>
              </a:rPr>
              <a:t> :</a:t>
            </a:r>
          </a:p>
          <a:p>
            <a:r>
              <a:rPr lang="ar-AE" dirty="0" err="1" smtClean="0"/>
              <a:t>الكربوهيدرات</a:t>
            </a:r>
            <a:r>
              <a:rPr lang="ar-AE" dirty="0" smtClean="0"/>
              <a:t> : توليد </a:t>
            </a:r>
            <a:r>
              <a:rPr lang="ar-AE" dirty="0" err="1" smtClean="0"/>
              <a:t>الطاقه</a:t>
            </a:r>
            <a:r>
              <a:rPr lang="ar-AE" dirty="0" smtClean="0"/>
              <a:t> وتشغل الفكر </a:t>
            </a:r>
          </a:p>
          <a:p>
            <a:r>
              <a:rPr lang="ar-AE" dirty="0" smtClean="0"/>
              <a:t>المواد </a:t>
            </a:r>
            <a:r>
              <a:rPr lang="ar-AE" dirty="0" err="1" smtClean="0"/>
              <a:t>الدهنيه</a:t>
            </a:r>
            <a:r>
              <a:rPr lang="ar-AE" dirty="0" smtClean="0"/>
              <a:t> و البروتينات : بناء </a:t>
            </a:r>
            <a:r>
              <a:rPr lang="ar-AE" dirty="0" err="1" smtClean="0"/>
              <a:t>الانسجه</a:t>
            </a:r>
            <a:endParaRPr lang="ar-AE" dirty="0" smtClean="0"/>
          </a:p>
          <a:p>
            <a:r>
              <a:rPr lang="ar-AE" dirty="0" err="1" smtClean="0"/>
              <a:t>الاملاح</a:t>
            </a:r>
            <a:r>
              <a:rPr lang="ar-AE" dirty="0" smtClean="0"/>
              <a:t>  </a:t>
            </a:r>
            <a:r>
              <a:rPr lang="ar-AE" dirty="0" err="1" smtClean="0"/>
              <a:t>المعدنيه</a:t>
            </a:r>
            <a:r>
              <a:rPr lang="ar-AE" dirty="0" smtClean="0"/>
              <a:t> و الفيتامينات </a:t>
            </a:r>
            <a:r>
              <a:rPr lang="ar-AE" dirty="0" err="1" smtClean="0"/>
              <a:t>و</a:t>
            </a:r>
            <a:r>
              <a:rPr lang="ar-AE" dirty="0" smtClean="0"/>
              <a:t> الماء: </a:t>
            </a:r>
            <a:r>
              <a:rPr lang="ar-AE" dirty="0" err="1" smtClean="0"/>
              <a:t>امداد</a:t>
            </a:r>
            <a:r>
              <a:rPr lang="ar-AE" dirty="0" smtClean="0"/>
              <a:t> الجسم</a:t>
            </a:r>
          </a:p>
          <a:p>
            <a:pPr>
              <a:buNone/>
            </a:pPr>
            <a:r>
              <a:rPr lang="ar-AE" dirty="0" smtClean="0"/>
              <a:t> بالعناصر </a:t>
            </a:r>
            <a:r>
              <a:rPr lang="ar-AE" dirty="0" err="1" smtClean="0"/>
              <a:t>و</a:t>
            </a:r>
            <a:r>
              <a:rPr lang="ar-AE" dirty="0" smtClean="0"/>
              <a:t> المركبات </a:t>
            </a:r>
            <a:r>
              <a:rPr lang="ar-AE" dirty="0" err="1" smtClean="0"/>
              <a:t>الاساسيه</a:t>
            </a:r>
            <a:r>
              <a:rPr lang="ar-AE" dirty="0" smtClean="0"/>
              <a:t> لحفظ </a:t>
            </a:r>
            <a:r>
              <a:rPr lang="ar-AE" dirty="0" err="1" smtClean="0"/>
              <a:t>الصحه</a:t>
            </a:r>
            <a:r>
              <a:rPr lang="ar-AE" dirty="0" smtClean="0"/>
              <a:t> و النمو .</a:t>
            </a:r>
            <a:endParaRPr lang="ar-AE" dirty="0"/>
          </a:p>
        </p:txBody>
      </p:sp>
      <p:pic>
        <p:nvPicPr>
          <p:cNvPr id="4" name="صورة 3" descr="health-180518-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2143116"/>
            <a:ext cx="2865279" cy="1600180"/>
          </a:xfrm>
          <a:prstGeom prst="rect">
            <a:avLst/>
          </a:prstGeom>
        </p:spPr>
      </p:pic>
      <p:pic>
        <p:nvPicPr>
          <p:cNvPr id="5" name="صورة 4" descr="تنزيل (1).jpe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3786190"/>
            <a:ext cx="2168504" cy="1443041"/>
          </a:xfrm>
          <a:prstGeom prst="rect">
            <a:avLst/>
          </a:prstGeom>
        </p:spPr>
      </p:pic>
      <p:pic>
        <p:nvPicPr>
          <p:cNvPr id="6" name="صورة 5" descr="تنزيل.jpe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5286388"/>
            <a:ext cx="2253754" cy="1071570"/>
          </a:xfrm>
          <a:prstGeom prst="rect">
            <a:avLst/>
          </a:prstGeom>
        </p:spPr>
      </p:pic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ar-AE" sz="3600" dirty="0" smtClean="0">
                <a:solidFill>
                  <a:srgbClr val="FF0000"/>
                </a:solidFill>
              </a:rPr>
              <a:t>نقص النمو يؤدي الى </a:t>
            </a:r>
            <a:r>
              <a:rPr lang="ar-AE" sz="3600" dirty="0" smtClean="0">
                <a:solidFill>
                  <a:srgbClr val="FF0000"/>
                </a:solidFill>
              </a:rPr>
              <a:t>ال</a:t>
            </a:r>
            <a:r>
              <a:rPr lang="ar-SA" sz="3600" dirty="0" smtClean="0">
                <a:solidFill>
                  <a:srgbClr val="FF0000"/>
                </a:solidFill>
              </a:rPr>
              <a:t>إ</a:t>
            </a:r>
            <a:r>
              <a:rPr lang="ar-AE" sz="3600" dirty="0" smtClean="0">
                <a:solidFill>
                  <a:srgbClr val="FF0000"/>
                </a:solidFill>
              </a:rPr>
              <a:t>صابه </a:t>
            </a:r>
            <a:r>
              <a:rPr lang="ar-AE" sz="3600" dirty="0" smtClean="0">
                <a:solidFill>
                  <a:srgbClr val="FF0000"/>
                </a:solidFill>
              </a:rPr>
              <a:t>ببعض </a:t>
            </a:r>
            <a:r>
              <a:rPr lang="ar-AE" sz="3600" dirty="0" smtClean="0">
                <a:solidFill>
                  <a:srgbClr val="FF0000"/>
                </a:solidFill>
              </a:rPr>
              <a:t>ال</a:t>
            </a:r>
            <a:r>
              <a:rPr lang="ar-SA" sz="3600" dirty="0" smtClean="0">
                <a:solidFill>
                  <a:srgbClr val="FF0000"/>
                </a:solidFill>
              </a:rPr>
              <a:t>أ</a:t>
            </a:r>
            <a:r>
              <a:rPr lang="ar-AE" sz="3600" dirty="0" smtClean="0">
                <a:solidFill>
                  <a:srgbClr val="FF0000"/>
                </a:solidFill>
              </a:rPr>
              <a:t>مراض </a:t>
            </a:r>
            <a:r>
              <a:rPr lang="ar-AE" sz="3600" dirty="0" smtClean="0">
                <a:solidFill>
                  <a:srgbClr val="FF0000"/>
                </a:solidFill>
              </a:rPr>
              <a:t>:</a:t>
            </a:r>
            <a:endParaRPr lang="ar-AE" sz="3600" dirty="0">
              <a:solidFill>
                <a:srgbClr val="FF0000"/>
              </a:solidFill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1214422"/>
            <a:ext cx="8329642" cy="4911741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ar-AE" dirty="0" smtClean="0"/>
              <a:t>الاسقربوط : مرض ينتج عن نقص </a:t>
            </a:r>
            <a:r>
              <a:rPr lang="ar-AE" dirty="0" smtClean="0"/>
              <a:t>فيتامين</a:t>
            </a:r>
            <a:r>
              <a:rPr lang="ar-SA" dirty="0" smtClean="0"/>
              <a:t> </a:t>
            </a:r>
            <a:r>
              <a:rPr lang="ar-AE" dirty="0" smtClean="0"/>
              <a:t> </a:t>
            </a:r>
            <a:r>
              <a:rPr lang="ar-AE" dirty="0" smtClean="0"/>
              <a:t>ج , لين العظام , ضعف المناعه . </a:t>
            </a:r>
          </a:p>
          <a:p>
            <a:pPr>
              <a:buNone/>
            </a:pPr>
            <a:r>
              <a:rPr lang="ar-AE" dirty="0" smtClean="0">
                <a:solidFill>
                  <a:srgbClr val="FF0000"/>
                </a:solidFill>
              </a:rPr>
              <a:t>سوء </a:t>
            </a:r>
            <a:r>
              <a:rPr lang="ar-AE" dirty="0" smtClean="0">
                <a:solidFill>
                  <a:srgbClr val="FF0000"/>
                </a:solidFill>
              </a:rPr>
              <a:t>التغذي</a:t>
            </a:r>
            <a:r>
              <a:rPr lang="ar-SA" dirty="0" smtClean="0">
                <a:solidFill>
                  <a:srgbClr val="FF0000"/>
                </a:solidFill>
              </a:rPr>
              <a:t>ة</a:t>
            </a:r>
            <a:r>
              <a:rPr lang="ar-AE" dirty="0" smtClean="0">
                <a:solidFill>
                  <a:srgbClr val="FF0000"/>
                </a:solidFill>
              </a:rPr>
              <a:t> </a:t>
            </a:r>
            <a:r>
              <a:rPr lang="ar-AE" dirty="0" smtClean="0">
                <a:solidFill>
                  <a:srgbClr val="FF0000"/>
                </a:solidFill>
              </a:rPr>
              <a:t>تؤدي </a:t>
            </a:r>
            <a:r>
              <a:rPr lang="ar-SA" dirty="0" smtClean="0">
                <a:solidFill>
                  <a:srgbClr val="FF0000"/>
                </a:solidFill>
              </a:rPr>
              <a:t>إ</a:t>
            </a:r>
            <a:r>
              <a:rPr lang="ar-AE" dirty="0" smtClean="0">
                <a:solidFill>
                  <a:srgbClr val="FF0000"/>
                </a:solidFill>
              </a:rPr>
              <a:t>لى </a:t>
            </a:r>
            <a:r>
              <a:rPr lang="ar-AE" dirty="0" smtClean="0">
                <a:solidFill>
                  <a:srgbClr val="FF0000"/>
                </a:solidFill>
              </a:rPr>
              <a:t>: </a:t>
            </a:r>
          </a:p>
          <a:p>
            <a:pPr>
              <a:buNone/>
            </a:pPr>
            <a:r>
              <a:rPr lang="ar-AE" dirty="0" smtClean="0"/>
              <a:t>ت</a:t>
            </a:r>
            <a:r>
              <a:rPr lang="ar-SA" dirty="0" smtClean="0"/>
              <a:t>أ</a:t>
            </a:r>
            <a:r>
              <a:rPr lang="ar-AE" dirty="0" smtClean="0"/>
              <a:t>خير </a:t>
            </a:r>
            <a:r>
              <a:rPr lang="ar-AE" dirty="0" smtClean="0"/>
              <a:t>النمو , نقص النشاط  , التبلد , الهزال او الموت .</a:t>
            </a:r>
          </a:p>
          <a:p>
            <a:pPr>
              <a:buNone/>
            </a:pPr>
            <a:r>
              <a:rPr lang="ar-AE" dirty="0" smtClean="0">
                <a:solidFill>
                  <a:srgbClr val="FF0000"/>
                </a:solidFill>
              </a:rPr>
              <a:t>عدم التوازن الغذائي يودي </a:t>
            </a:r>
            <a:r>
              <a:rPr lang="ar-AE" dirty="0" err="1" smtClean="0">
                <a:solidFill>
                  <a:srgbClr val="FF0000"/>
                </a:solidFill>
              </a:rPr>
              <a:t>الى</a:t>
            </a:r>
            <a:r>
              <a:rPr lang="ar-AE" dirty="0" smtClean="0">
                <a:solidFill>
                  <a:srgbClr val="FF0000"/>
                </a:solidFill>
              </a:rPr>
              <a:t> </a:t>
            </a:r>
            <a:r>
              <a:rPr lang="ar-AE" dirty="0" smtClean="0"/>
              <a:t>: اضطراب النمو </a:t>
            </a:r>
          </a:p>
          <a:p>
            <a:pPr>
              <a:buNone/>
            </a:pPr>
            <a:r>
              <a:rPr lang="ar-AE" dirty="0" smtClean="0">
                <a:solidFill>
                  <a:srgbClr val="FF0000"/>
                </a:solidFill>
              </a:rPr>
              <a:t>عوامل تعذر الحصول على الغذاء :</a:t>
            </a:r>
          </a:p>
          <a:p>
            <a:pPr>
              <a:buNone/>
            </a:pPr>
            <a:r>
              <a:rPr lang="ar-AE" dirty="0" smtClean="0"/>
              <a:t>الحروب , </a:t>
            </a:r>
            <a:r>
              <a:rPr lang="ar-SA" dirty="0" smtClean="0"/>
              <a:t>و</a:t>
            </a:r>
            <a:r>
              <a:rPr lang="ar-AE" dirty="0" smtClean="0"/>
              <a:t>عدم </a:t>
            </a:r>
            <a:r>
              <a:rPr lang="ar-AE" dirty="0" smtClean="0"/>
              <a:t>وصول </a:t>
            </a:r>
            <a:r>
              <a:rPr lang="ar-SA" dirty="0" smtClean="0"/>
              <a:t>الا</a:t>
            </a:r>
            <a:r>
              <a:rPr lang="ar-AE" dirty="0" smtClean="0"/>
              <a:t>مدادات </a:t>
            </a:r>
            <a:r>
              <a:rPr lang="ar-AE" dirty="0" smtClean="0"/>
              <a:t>الغذائيه .</a:t>
            </a:r>
          </a:p>
          <a:p>
            <a:pPr>
              <a:buNone/>
            </a:pPr>
            <a:r>
              <a:rPr lang="ar-AE" dirty="0" smtClean="0">
                <a:solidFill>
                  <a:srgbClr val="FF0000"/>
                </a:solidFill>
              </a:rPr>
              <a:t>تلوث الغذاء يؤدي </a:t>
            </a:r>
            <a:r>
              <a:rPr lang="ar-SA" dirty="0" err="1">
                <a:solidFill>
                  <a:srgbClr val="FF0000"/>
                </a:solidFill>
              </a:rPr>
              <a:t>إ</a:t>
            </a:r>
            <a:r>
              <a:rPr lang="ar-AE" dirty="0" smtClean="0">
                <a:solidFill>
                  <a:srgbClr val="FF0000"/>
                </a:solidFill>
              </a:rPr>
              <a:t>لى </a:t>
            </a:r>
            <a:r>
              <a:rPr lang="ar-AE" dirty="0" smtClean="0"/>
              <a:t>: الموت </a:t>
            </a:r>
          </a:p>
          <a:p>
            <a:pPr>
              <a:buNone/>
            </a:pPr>
            <a:r>
              <a:rPr lang="ar-AE" dirty="0" smtClean="0">
                <a:solidFill>
                  <a:srgbClr val="FF0000"/>
                </a:solidFill>
              </a:rPr>
              <a:t>ال</a:t>
            </a:r>
            <a:r>
              <a:rPr lang="ar-SA" dirty="0" smtClean="0">
                <a:solidFill>
                  <a:srgbClr val="FF0000"/>
                </a:solidFill>
              </a:rPr>
              <a:t>أ</a:t>
            </a:r>
            <a:r>
              <a:rPr lang="ar-AE" dirty="0" smtClean="0">
                <a:solidFill>
                  <a:srgbClr val="FF0000"/>
                </a:solidFill>
              </a:rPr>
              <a:t>كل </a:t>
            </a:r>
            <a:r>
              <a:rPr lang="ar-AE" dirty="0" smtClean="0">
                <a:solidFill>
                  <a:srgbClr val="FF0000"/>
                </a:solidFill>
              </a:rPr>
              <a:t>الكثير يؤدي </a:t>
            </a:r>
            <a:r>
              <a:rPr lang="ar-SA" dirty="0" err="1">
                <a:solidFill>
                  <a:srgbClr val="FF0000"/>
                </a:solidFill>
              </a:rPr>
              <a:t>إ</a:t>
            </a:r>
            <a:r>
              <a:rPr lang="ar-AE" dirty="0" smtClean="0">
                <a:solidFill>
                  <a:srgbClr val="FF0000"/>
                </a:solidFill>
              </a:rPr>
              <a:t>لى </a:t>
            </a:r>
            <a:r>
              <a:rPr lang="ar-AE" dirty="0" smtClean="0"/>
              <a:t>: </a:t>
            </a:r>
            <a:r>
              <a:rPr lang="ar-AE" dirty="0" smtClean="0"/>
              <a:t>السمن</a:t>
            </a:r>
            <a:r>
              <a:rPr lang="ar-SA" dirty="0" smtClean="0"/>
              <a:t>ة</a:t>
            </a:r>
            <a:r>
              <a:rPr lang="ar-AE" dirty="0" smtClean="0"/>
              <a:t> </a:t>
            </a:r>
            <a:r>
              <a:rPr lang="ar-AE" dirty="0" smtClean="0"/>
              <a:t>واضطرابات القلب والضغط 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AE" dirty="0" smtClean="0"/>
              <a:t>.</a:t>
            </a:r>
            <a:endParaRPr lang="ar-AE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endParaRPr lang="ar-AE" sz="5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AE" dirty="0" err="1" smtClean="0"/>
              <a:t>الاهداف</a:t>
            </a:r>
            <a:r>
              <a:rPr lang="ar-AE" dirty="0" smtClean="0"/>
              <a:t> : </a:t>
            </a:r>
            <a:endParaRPr lang="ar-AE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AE" dirty="0" smtClean="0"/>
              <a:t>مفهوم النمو</a:t>
            </a:r>
          </a:p>
          <a:p>
            <a:r>
              <a:rPr lang="ar-AE" dirty="0" smtClean="0"/>
              <a:t>أنواع النمو</a:t>
            </a:r>
          </a:p>
          <a:p>
            <a:r>
              <a:rPr lang="ar-AE" dirty="0" smtClean="0"/>
              <a:t>مظاهر النمو </a:t>
            </a:r>
          </a:p>
          <a:p>
            <a:r>
              <a:rPr lang="ar-AE" dirty="0" smtClean="0"/>
              <a:t>خصائص النمو </a:t>
            </a:r>
          </a:p>
          <a:p>
            <a:r>
              <a:rPr lang="ar-AE" dirty="0" smtClean="0"/>
              <a:t>العوامل </a:t>
            </a:r>
            <a:r>
              <a:rPr lang="ar-AE" dirty="0" err="1" smtClean="0"/>
              <a:t>المؤثره</a:t>
            </a:r>
            <a:r>
              <a:rPr lang="ar-AE" dirty="0" smtClean="0"/>
              <a:t> في النمو : </a:t>
            </a:r>
            <a:r>
              <a:rPr lang="ar-AE" dirty="0" err="1" smtClean="0"/>
              <a:t>الوراثيه</a:t>
            </a:r>
            <a:r>
              <a:rPr lang="ar-AE" dirty="0" smtClean="0"/>
              <a:t> .. </a:t>
            </a:r>
            <a:r>
              <a:rPr lang="ar-AE" dirty="0" err="1" smtClean="0"/>
              <a:t>البيولوجيه</a:t>
            </a:r>
            <a:r>
              <a:rPr lang="ar-AE" dirty="0" smtClean="0"/>
              <a:t> .. </a:t>
            </a:r>
            <a:r>
              <a:rPr lang="ar-AE" dirty="0" err="1" smtClean="0"/>
              <a:t>البيئيه</a:t>
            </a:r>
            <a:r>
              <a:rPr lang="ar-AE" dirty="0" smtClean="0"/>
              <a:t> </a:t>
            </a:r>
            <a:endParaRPr lang="ar-AE" dirty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0" y="214290"/>
            <a:ext cx="8715404" cy="1857388"/>
          </a:xfrm>
        </p:spPr>
        <p:txBody>
          <a:bodyPr>
            <a:normAutofit fontScale="90000"/>
          </a:bodyPr>
          <a:lstStyle/>
          <a:p>
            <a:pPr algn="just"/>
            <a:r>
              <a:rPr lang="ar-SA" dirty="0" smtClean="0">
                <a:solidFill>
                  <a:srgbClr val="FF0000"/>
                </a:solidFill>
              </a:rPr>
              <a:t/>
            </a:r>
            <a:br>
              <a:rPr lang="ar-SA" dirty="0" smtClean="0">
                <a:solidFill>
                  <a:srgbClr val="FF0000"/>
                </a:solidFill>
              </a:rPr>
            </a:br>
            <a:r>
              <a:rPr lang="ar-AE" dirty="0" smtClean="0">
                <a:solidFill>
                  <a:srgbClr val="FF0000"/>
                </a:solidFill>
              </a:rPr>
              <a:t>النمو</a:t>
            </a:r>
            <a:r>
              <a:rPr lang="ar-AE" dirty="0" smtClean="0"/>
              <a:t> </a:t>
            </a:r>
            <a:r>
              <a:rPr lang="ar-AE" dirty="0" smtClean="0"/>
              <a:t>: هو سلسله من التغيرات المستمرة للوصول الى اكتمال النضج . وهو عمليه له خصائص وتؤثر فيه مجموعه من العوامل .</a:t>
            </a:r>
            <a:endParaRPr lang="ar-AE" dirty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SA" dirty="0" smtClean="0">
                <a:solidFill>
                  <a:srgbClr val="FF0000"/>
                </a:solidFill>
              </a:rPr>
              <a:t>أ</a:t>
            </a:r>
            <a:r>
              <a:rPr lang="ar-AE" dirty="0" smtClean="0">
                <a:solidFill>
                  <a:srgbClr val="FF0000"/>
                </a:solidFill>
              </a:rPr>
              <a:t>نواع النمو</a:t>
            </a:r>
            <a:r>
              <a:rPr lang="ar-AE" dirty="0"/>
              <a:t/>
            </a:r>
            <a:br>
              <a:rPr lang="ar-AE" dirty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>
              <a:buNone/>
            </a:pPr>
            <a:r>
              <a:rPr lang="ar-AE" dirty="0" smtClean="0"/>
              <a:t>1 </a:t>
            </a:r>
            <a:r>
              <a:rPr lang="ar-AE" dirty="0"/>
              <a:t>. </a:t>
            </a:r>
            <a:r>
              <a:rPr lang="ar-SA" b="1" dirty="0"/>
              <a:t>ال</a:t>
            </a:r>
            <a:r>
              <a:rPr lang="ar-AE" b="1" dirty="0"/>
              <a:t>نمو </a:t>
            </a:r>
            <a:r>
              <a:rPr lang="ar-SA" b="1" dirty="0"/>
              <a:t>ال</a:t>
            </a:r>
            <a:r>
              <a:rPr lang="ar-AE" b="1" dirty="0"/>
              <a:t>تكويني </a:t>
            </a:r>
            <a:r>
              <a:rPr lang="ar-AE" dirty="0"/>
              <a:t>: نمو الطفل في شكله وحجمه ووطوله ووزنه .. المولود يقدر طوله 50 سم ووزنه 3.5 كغم ويكون نتيجه حدوت تفاعلات كيميائيه في الجسم مما يؤدي الى نموه ككل </a:t>
            </a:r>
            <a:r>
              <a:rPr lang="ar-SA" dirty="0" smtClean="0"/>
              <a:t>في المظهر الخارجي والأعضاء الداخلية.</a:t>
            </a:r>
            <a:endParaRPr lang="ar-AE" dirty="0"/>
          </a:p>
          <a:p>
            <a:pPr algn="just">
              <a:buNone/>
            </a:pPr>
            <a:r>
              <a:rPr lang="ar-AE" dirty="0"/>
              <a:t>2. </a:t>
            </a:r>
            <a:r>
              <a:rPr lang="ar-AE" b="1" dirty="0"/>
              <a:t>النمو الوظيفي </a:t>
            </a:r>
            <a:r>
              <a:rPr lang="ar-AE" dirty="0"/>
              <a:t>: نمو الوظائف الجسميه والعقليه والاجتماعية . و يشتمل النمو على تغيرات كيميائيه وبيولوجيه ونفسيه واجتماعيه . </a:t>
            </a:r>
          </a:p>
          <a:p>
            <a:pPr>
              <a:buNone/>
            </a:pPr>
            <a:endParaRPr lang="ar-AE" dirty="0"/>
          </a:p>
          <a:p>
            <a:pPr>
              <a:buNone/>
            </a:pPr>
            <a:r>
              <a:rPr lang="ar-AE" sz="4300" dirty="0">
                <a:solidFill>
                  <a:srgbClr val="FF0000"/>
                </a:solidFill>
              </a:rPr>
              <a:t>هدف</a:t>
            </a:r>
            <a:r>
              <a:rPr lang="ar-AE" dirty="0">
                <a:solidFill>
                  <a:srgbClr val="FF0000"/>
                </a:solidFill>
              </a:rPr>
              <a:t> </a:t>
            </a:r>
            <a:r>
              <a:rPr lang="ar-AE" sz="4300" dirty="0">
                <a:solidFill>
                  <a:srgbClr val="FF0000"/>
                </a:solidFill>
              </a:rPr>
              <a:t>النمو</a:t>
            </a:r>
            <a:r>
              <a:rPr lang="ar-AE" dirty="0">
                <a:solidFill>
                  <a:srgbClr val="FF0000"/>
                </a:solidFill>
              </a:rPr>
              <a:t> </a:t>
            </a:r>
            <a:r>
              <a:rPr lang="ar-AE" dirty="0"/>
              <a:t>: ايصال الفرد الى التكيف . </a:t>
            </a:r>
          </a:p>
        </p:txBody>
      </p:sp>
    </p:spTree>
    <p:extLst>
      <p:ext uri="{BB962C8B-B14F-4D97-AF65-F5344CB8AC3E}">
        <p14:creationId xmlns:p14="http://schemas.microsoft.com/office/powerpoint/2010/main" val="1989489375"/>
      </p:ext>
    </p:extLst>
  </p:cSld>
  <p:clrMapOvr>
    <a:masterClrMapping/>
  </p:clrMapOvr>
  <p:transition spd="med"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SA" dirty="0"/>
              <a:t>مراحل </a:t>
            </a:r>
            <a:r>
              <a:rPr lang="ar-SA" dirty="0" smtClean="0"/>
              <a:t>النمو</a:t>
            </a:r>
            <a:r>
              <a:rPr lang="en-GB" dirty="0"/>
              <a:t/>
            </a:r>
            <a:br>
              <a:rPr lang="en-GB" dirty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ar-SA" dirty="0" smtClean="0"/>
              <a:t>مرجلة المهد: منذ الولادة وحتى نهاية السنة الثانية.</a:t>
            </a:r>
          </a:p>
          <a:p>
            <a:r>
              <a:rPr lang="ar-SA" dirty="0" smtClean="0"/>
              <a:t>مرحلة الطفولة المبكرة: بداية 3 سنوات حتى نهاية خمس سنوات.</a:t>
            </a:r>
          </a:p>
          <a:p>
            <a:r>
              <a:rPr lang="ar-SA" dirty="0" smtClean="0"/>
              <a:t>مرحلة الطفولة المبكرة:6-12 سنة.</a:t>
            </a:r>
          </a:p>
          <a:p>
            <a:r>
              <a:rPr lang="ar-SA" dirty="0" smtClean="0"/>
              <a:t>-مرحلة المراهقة: بداية 12-18</a:t>
            </a:r>
          </a:p>
          <a:p>
            <a:r>
              <a:rPr lang="ar-SA" dirty="0" smtClean="0"/>
              <a:t>مرحلة الرشد المبكر: من 20-30 سنة</a:t>
            </a:r>
          </a:p>
          <a:p>
            <a:r>
              <a:rPr lang="ar-SA" dirty="0" smtClean="0"/>
              <a:t>مرحلة الرشد الناضج: من 30-65</a:t>
            </a:r>
          </a:p>
          <a:p>
            <a:r>
              <a:rPr lang="ar-SA" dirty="0" smtClean="0"/>
              <a:t>مرحلة الشيخوخة:بعد 65 سنة.</a:t>
            </a:r>
          </a:p>
          <a:p>
            <a:r>
              <a:rPr lang="ar-SA" dirty="0" smtClean="0"/>
              <a:t>-لكل مرحلة خائصها الجسمية والعقلية والانفعالية والاجتماعية.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98738377"/>
      </p:ext>
    </p:extLst>
  </p:cSld>
  <p:clrMapOvr>
    <a:masterClrMapping/>
  </p:clrMapOvr>
  <p:transition spd="med"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ar-AE" sz="3600" dirty="0" smtClean="0">
                <a:solidFill>
                  <a:srgbClr val="FF0000"/>
                </a:solidFill>
              </a:rPr>
              <a:t>مظاهر النمو : </a:t>
            </a:r>
            <a:endParaRPr lang="ar-AE" sz="3600" dirty="0">
              <a:solidFill>
                <a:srgbClr val="FF0000"/>
              </a:solidFill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1142984"/>
            <a:ext cx="8401080" cy="4983179"/>
          </a:xfrm>
        </p:spPr>
        <p:txBody>
          <a:bodyPr/>
          <a:lstStyle/>
          <a:p>
            <a:pPr>
              <a:buNone/>
            </a:pPr>
            <a:r>
              <a:rPr lang="ar-AE" dirty="0" smtClean="0"/>
              <a:t>1.الجسمي ويشمل النمو الحركي والحسي </a:t>
            </a:r>
          </a:p>
          <a:p>
            <a:pPr>
              <a:buNone/>
            </a:pPr>
            <a:r>
              <a:rPr lang="ar-AE" dirty="0" smtClean="0"/>
              <a:t>2. العقلي ويشمل </a:t>
            </a:r>
            <a:r>
              <a:rPr lang="ar-SA" dirty="0" smtClean="0"/>
              <a:t>نمو التفكير والادراك و</a:t>
            </a:r>
            <a:r>
              <a:rPr lang="ar-AE" dirty="0" smtClean="0"/>
              <a:t>النمو </a:t>
            </a:r>
            <a:r>
              <a:rPr lang="ar-AE" dirty="0" smtClean="0"/>
              <a:t>اللغوي </a:t>
            </a:r>
          </a:p>
          <a:p>
            <a:pPr>
              <a:buNone/>
            </a:pPr>
            <a:r>
              <a:rPr lang="ar-AE" dirty="0" smtClean="0"/>
              <a:t>3. النمو </a:t>
            </a:r>
            <a:r>
              <a:rPr lang="ar-AE" dirty="0" smtClean="0"/>
              <a:t>الاجتماعي</a:t>
            </a:r>
            <a:r>
              <a:rPr lang="ar-SA" dirty="0" smtClean="0"/>
              <a:t>: نمو التواصل وتشكيل العلاقات الاجتماعية.</a:t>
            </a:r>
            <a:endParaRPr lang="ar-AE" dirty="0" smtClean="0"/>
          </a:p>
          <a:p>
            <a:pPr>
              <a:buNone/>
            </a:pPr>
            <a:r>
              <a:rPr lang="ar-AE" dirty="0" smtClean="0"/>
              <a:t>4. النمو </a:t>
            </a:r>
            <a:r>
              <a:rPr lang="ar-AE" dirty="0" smtClean="0"/>
              <a:t>الانفعالي</a:t>
            </a:r>
            <a:r>
              <a:rPr lang="ar-SA" dirty="0" smtClean="0"/>
              <a:t>: نمو الانفعالات والمشاعر والقدرة على ضبطها والتحكم فيها.</a:t>
            </a:r>
            <a:r>
              <a:rPr lang="ar-AE" dirty="0" smtClean="0"/>
              <a:t> </a:t>
            </a:r>
            <a:endParaRPr lang="ar-AE" dirty="0" smtClean="0"/>
          </a:p>
          <a:p>
            <a:pPr>
              <a:buNone/>
            </a:pPr>
            <a:r>
              <a:rPr lang="ar-AE" dirty="0" smtClean="0"/>
              <a:t>ومظاهر النمو متفاعله فيما بينها من </a:t>
            </a:r>
            <a:r>
              <a:rPr lang="ar-AE" dirty="0" smtClean="0"/>
              <a:t>حيث</a:t>
            </a:r>
            <a:endParaRPr lang="ar-SA" dirty="0" smtClean="0"/>
          </a:p>
          <a:p>
            <a:pPr>
              <a:buNone/>
            </a:pPr>
            <a:r>
              <a:rPr lang="ar-AE" dirty="0" smtClean="0"/>
              <a:t> </a:t>
            </a:r>
            <a:r>
              <a:rPr lang="ar-SA" dirty="0" smtClean="0"/>
              <a:t>وتتبادل </a:t>
            </a:r>
            <a:r>
              <a:rPr lang="ar-AE" dirty="0" smtClean="0"/>
              <a:t>الت</a:t>
            </a:r>
            <a:r>
              <a:rPr lang="ar-SA" dirty="0" smtClean="0"/>
              <a:t>أ</a:t>
            </a:r>
            <a:r>
              <a:rPr lang="ar-AE" dirty="0" smtClean="0"/>
              <a:t>ثير </a:t>
            </a:r>
            <a:r>
              <a:rPr lang="ar-AE" dirty="0" smtClean="0"/>
              <a:t>و </a:t>
            </a:r>
            <a:r>
              <a:rPr lang="ar-AE" dirty="0" smtClean="0"/>
              <a:t>الت</a:t>
            </a:r>
            <a:r>
              <a:rPr lang="ar-SA" dirty="0" smtClean="0"/>
              <a:t>أ</a:t>
            </a:r>
            <a:r>
              <a:rPr lang="ar-AE" dirty="0" smtClean="0"/>
              <a:t>ثر </a:t>
            </a:r>
            <a:r>
              <a:rPr lang="ar-AE" dirty="0" smtClean="0"/>
              <a:t>.</a:t>
            </a:r>
          </a:p>
          <a:p>
            <a:pPr>
              <a:buNone/>
            </a:pPr>
            <a:endParaRPr lang="ar-AE" dirty="0"/>
          </a:p>
        </p:txBody>
      </p:sp>
      <p:sp>
        <p:nvSpPr>
          <p:cNvPr id="5" name="مثلث متساوي الساقين 4"/>
          <p:cNvSpPr/>
          <p:nvPr/>
        </p:nvSpPr>
        <p:spPr>
          <a:xfrm>
            <a:off x="3357554" y="4857760"/>
            <a:ext cx="1489332" cy="1500198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AE" dirty="0" smtClean="0"/>
              <a:t>وجداني </a:t>
            </a:r>
            <a:endParaRPr lang="ar-AE" dirty="0"/>
          </a:p>
        </p:txBody>
      </p:sp>
      <p:cxnSp>
        <p:nvCxnSpPr>
          <p:cNvPr id="7" name="رابط مستقيم 6"/>
          <p:cNvCxnSpPr>
            <a:stCxn id="5" idx="0"/>
          </p:cNvCxnSpPr>
          <p:nvPr/>
        </p:nvCxnSpPr>
        <p:spPr>
          <a:xfrm rot="16200000" flipH="1" flipV="1">
            <a:off x="3372698" y="4628304"/>
            <a:ext cx="500066" cy="95897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رابط مستقيم 8"/>
          <p:cNvCxnSpPr>
            <a:stCxn id="5" idx="0"/>
          </p:cNvCxnSpPr>
          <p:nvPr/>
        </p:nvCxnSpPr>
        <p:spPr>
          <a:xfrm rot="16200000" flipH="1">
            <a:off x="4551422" y="4408557"/>
            <a:ext cx="428629" cy="132703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رابط مستقيم 10"/>
          <p:cNvCxnSpPr/>
          <p:nvPr/>
        </p:nvCxnSpPr>
        <p:spPr>
          <a:xfrm rot="5400000" flipH="1" flipV="1">
            <a:off x="6572264" y="5357826"/>
            <a:ext cx="71438" cy="714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رابط مستقيم 13"/>
          <p:cNvCxnSpPr/>
          <p:nvPr/>
        </p:nvCxnSpPr>
        <p:spPr>
          <a:xfrm rot="5400000">
            <a:off x="4143384" y="6500028"/>
            <a:ext cx="715150" cy="7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رابط مستقيم 15"/>
          <p:cNvCxnSpPr/>
          <p:nvPr/>
        </p:nvCxnSpPr>
        <p:spPr>
          <a:xfrm rot="5400000">
            <a:off x="3642524" y="6500822"/>
            <a:ext cx="715150" cy="7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رابط كسهم مستقيم 22"/>
          <p:cNvCxnSpPr/>
          <p:nvPr/>
        </p:nvCxnSpPr>
        <p:spPr>
          <a:xfrm>
            <a:off x="2648841" y="4327532"/>
            <a:ext cx="100013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رابط كسهم مستقيم 24"/>
          <p:cNvCxnSpPr/>
          <p:nvPr/>
        </p:nvCxnSpPr>
        <p:spPr>
          <a:xfrm>
            <a:off x="2786050" y="4786322"/>
            <a:ext cx="78581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رابط كسهم مستقيم 26"/>
          <p:cNvCxnSpPr/>
          <p:nvPr/>
        </p:nvCxnSpPr>
        <p:spPr>
          <a:xfrm>
            <a:off x="2357422" y="6143644"/>
            <a:ext cx="928694" cy="42862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رابط كسهم مستقيم 29"/>
          <p:cNvCxnSpPr/>
          <p:nvPr/>
        </p:nvCxnSpPr>
        <p:spPr>
          <a:xfrm rot="5400000" flipH="1" flipV="1">
            <a:off x="2285984" y="5429264"/>
            <a:ext cx="714380" cy="7143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مربع نص 35"/>
          <p:cNvSpPr txBox="1"/>
          <p:nvPr/>
        </p:nvSpPr>
        <p:spPr>
          <a:xfrm>
            <a:off x="1214414" y="4572008"/>
            <a:ext cx="1399177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AE" dirty="0" smtClean="0"/>
              <a:t>حسي</a:t>
            </a:r>
            <a:endParaRPr lang="ar-AE" dirty="0"/>
          </a:p>
        </p:txBody>
      </p:sp>
      <p:sp>
        <p:nvSpPr>
          <p:cNvPr id="38" name="مربع نص 37"/>
          <p:cNvSpPr txBox="1"/>
          <p:nvPr/>
        </p:nvSpPr>
        <p:spPr>
          <a:xfrm>
            <a:off x="1571604" y="4214818"/>
            <a:ext cx="97055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AE" dirty="0" smtClean="0"/>
              <a:t>عقلي </a:t>
            </a:r>
            <a:endParaRPr lang="ar-AE" dirty="0"/>
          </a:p>
        </p:txBody>
      </p:sp>
      <p:sp>
        <p:nvSpPr>
          <p:cNvPr id="39" name="مربع نص 38"/>
          <p:cNvSpPr txBox="1"/>
          <p:nvPr/>
        </p:nvSpPr>
        <p:spPr>
          <a:xfrm>
            <a:off x="1617390" y="6286520"/>
            <a:ext cx="710452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ar-AE" dirty="0" smtClean="0"/>
              <a:t>حركي </a:t>
            </a:r>
            <a:endParaRPr lang="ar-AE" dirty="0"/>
          </a:p>
        </p:txBody>
      </p:sp>
      <p:sp>
        <p:nvSpPr>
          <p:cNvPr id="42" name="وجه ضاحك 41"/>
          <p:cNvSpPr/>
          <p:nvPr/>
        </p:nvSpPr>
        <p:spPr>
          <a:xfrm>
            <a:off x="3571868" y="4000504"/>
            <a:ext cx="1071570" cy="857256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ar-AE" sz="4000" dirty="0" smtClean="0">
                <a:solidFill>
                  <a:srgbClr val="FF0000"/>
                </a:solidFill>
              </a:rPr>
              <a:t>خصائص النمو </a:t>
            </a:r>
            <a:r>
              <a:rPr lang="ar-AE" dirty="0" smtClean="0"/>
              <a:t>: </a:t>
            </a:r>
            <a:endParaRPr lang="ar-AE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1071546"/>
            <a:ext cx="8401080" cy="5054617"/>
          </a:xfrm>
        </p:spPr>
        <p:txBody>
          <a:bodyPr>
            <a:normAutofit fontScale="92500" lnSpcReduction="20000"/>
          </a:bodyPr>
          <a:lstStyle/>
          <a:p>
            <a:pPr marL="514350" indent="-514350">
              <a:buAutoNum type="arabicPeriod"/>
            </a:pPr>
            <a:r>
              <a:rPr lang="ar-AE" dirty="0" smtClean="0"/>
              <a:t>الاستمراريه : </a:t>
            </a:r>
            <a:r>
              <a:rPr lang="ar-SA" dirty="0" smtClean="0"/>
              <a:t>يتجه بشكل مستمر و</a:t>
            </a:r>
            <a:r>
              <a:rPr lang="ar-AE" dirty="0" smtClean="0"/>
              <a:t>بصور</a:t>
            </a:r>
            <a:r>
              <a:rPr lang="ar-SA" dirty="0" smtClean="0"/>
              <a:t>ة</a:t>
            </a:r>
            <a:r>
              <a:rPr lang="ar-AE" dirty="0" smtClean="0"/>
              <a:t> متواصل</a:t>
            </a:r>
            <a:r>
              <a:rPr lang="ar-SA" dirty="0" smtClean="0"/>
              <a:t>ة</a:t>
            </a:r>
            <a:endParaRPr lang="ar-AE" dirty="0" smtClean="0"/>
          </a:p>
          <a:p>
            <a:pPr marL="514350" indent="-514350">
              <a:buAutoNum type="arabicPeriod"/>
            </a:pPr>
            <a:r>
              <a:rPr lang="ar-AE" dirty="0" smtClean="0"/>
              <a:t>.التنظيم : </a:t>
            </a:r>
            <a:r>
              <a:rPr lang="ar-SA" dirty="0" smtClean="0"/>
              <a:t>الترتيب في </a:t>
            </a:r>
            <a:r>
              <a:rPr lang="ar-AE" dirty="0" smtClean="0"/>
              <a:t>التغير </a:t>
            </a:r>
            <a:r>
              <a:rPr lang="ar-AE" dirty="0" smtClean="0"/>
              <a:t>الكمي </a:t>
            </a:r>
            <a:r>
              <a:rPr lang="ar-AE" dirty="0" smtClean="0"/>
              <a:t>والنوعي وال</a:t>
            </a:r>
            <a:r>
              <a:rPr lang="ar-SA" dirty="0" smtClean="0"/>
              <a:t>إ</a:t>
            </a:r>
            <a:r>
              <a:rPr lang="ar-AE" dirty="0" smtClean="0"/>
              <a:t>يجابي</a:t>
            </a:r>
            <a:endParaRPr lang="ar-AE" dirty="0" smtClean="0"/>
          </a:p>
          <a:p>
            <a:pPr marL="514350" indent="-514350">
              <a:buAutoNum type="arabicPeriod"/>
            </a:pPr>
            <a:r>
              <a:rPr lang="ar-AE" dirty="0" smtClean="0"/>
              <a:t>التماسك</a:t>
            </a:r>
            <a:r>
              <a:rPr lang="ar-SA" dirty="0" smtClean="0"/>
              <a:t> والترابط والتفاعل بين جوانب النمو ومجالاته.</a:t>
            </a:r>
            <a:r>
              <a:rPr lang="ar-AE" dirty="0" smtClean="0"/>
              <a:t> </a:t>
            </a:r>
            <a:endParaRPr lang="ar-AE" dirty="0" smtClean="0"/>
          </a:p>
          <a:p>
            <a:pPr marL="514350" indent="-514350">
              <a:buAutoNum type="arabicPeriod"/>
            </a:pPr>
            <a:r>
              <a:rPr lang="ar-AE" dirty="0" smtClean="0"/>
              <a:t>التدرج </a:t>
            </a:r>
            <a:r>
              <a:rPr lang="ar-SA" dirty="0" smtClean="0"/>
              <a:t>والتراكمية</a:t>
            </a:r>
            <a:r>
              <a:rPr lang="ar-AE" dirty="0" smtClean="0"/>
              <a:t>: </a:t>
            </a:r>
            <a:r>
              <a:rPr lang="ar-AE" dirty="0" smtClean="0"/>
              <a:t>يكون على مراحل </a:t>
            </a:r>
            <a:r>
              <a:rPr lang="ar-SA" dirty="0" smtClean="0"/>
              <a:t>و</a:t>
            </a:r>
            <a:r>
              <a:rPr lang="ar-AE" dirty="0" smtClean="0"/>
              <a:t>يعتمد </a:t>
            </a:r>
            <a:r>
              <a:rPr lang="ar-AE" dirty="0" smtClean="0"/>
              <a:t>على ما هو سابق . </a:t>
            </a:r>
          </a:p>
          <a:p>
            <a:pPr marL="514350" indent="-514350">
              <a:buNone/>
            </a:pPr>
            <a:r>
              <a:rPr lang="ar-AE" sz="4000" dirty="0" smtClean="0">
                <a:solidFill>
                  <a:srgbClr val="FF0000"/>
                </a:solidFill>
              </a:rPr>
              <a:t>العوامل </a:t>
            </a:r>
            <a:r>
              <a:rPr lang="ar-AE" sz="4000" dirty="0" err="1" smtClean="0">
                <a:solidFill>
                  <a:srgbClr val="FF0000"/>
                </a:solidFill>
              </a:rPr>
              <a:t>المؤثره</a:t>
            </a:r>
            <a:r>
              <a:rPr lang="ar-AE" sz="4000" dirty="0" smtClean="0">
                <a:solidFill>
                  <a:srgbClr val="FF0000"/>
                </a:solidFill>
              </a:rPr>
              <a:t> في النمو : </a:t>
            </a:r>
          </a:p>
          <a:p>
            <a:pPr marL="514350" indent="-514350">
              <a:buNone/>
            </a:pPr>
            <a:r>
              <a:rPr lang="ar-AE" dirty="0" smtClean="0"/>
              <a:t>اولا : </a:t>
            </a:r>
            <a:r>
              <a:rPr lang="ar-AE" b="1" dirty="0" smtClean="0"/>
              <a:t>العوامل </a:t>
            </a:r>
            <a:r>
              <a:rPr lang="ar-AE" b="1" dirty="0" smtClean="0"/>
              <a:t>الوراثي</a:t>
            </a:r>
            <a:r>
              <a:rPr lang="ar-SA" b="1" dirty="0" smtClean="0"/>
              <a:t>ة</a:t>
            </a:r>
            <a:r>
              <a:rPr lang="ar-AE" dirty="0" smtClean="0"/>
              <a:t> </a:t>
            </a:r>
            <a:r>
              <a:rPr lang="ar-AE" dirty="0" smtClean="0"/>
              <a:t>: </a:t>
            </a:r>
          </a:p>
          <a:p>
            <a:pPr marL="514350" indent="-514350">
              <a:buNone/>
            </a:pPr>
            <a:r>
              <a:rPr lang="ar-AE" b="1" dirty="0" smtClean="0"/>
              <a:t>الوراثه</a:t>
            </a:r>
            <a:r>
              <a:rPr lang="ar-AE" dirty="0" smtClean="0"/>
              <a:t> : انتقال الصفات من </a:t>
            </a:r>
            <a:r>
              <a:rPr lang="ar-AE" dirty="0" smtClean="0"/>
              <a:t>ال</a:t>
            </a:r>
            <a:r>
              <a:rPr lang="ar-SA" dirty="0" smtClean="0"/>
              <a:t>آ</a:t>
            </a:r>
            <a:r>
              <a:rPr lang="ar-AE" dirty="0" smtClean="0"/>
              <a:t>باء </a:t>
            </a:r>
            <a:r>
              <a:rPr lang="ar-AE" dirty="0" smtClean="0"/>
              <a:t>الى </a:t>
            </a:r>
            <a:r>
              <a:rPr lang="ar-AE" dirty="0" smtClean="0"/>
              <a:t>ال</a:t>
            </a:r>
            <a:r>
              <a:rPr lang="ar-SA" dirty="0"/>
              <a:t>أ</a:t>
            </a:r>
            <a:r>
              <a:rPr lang="ar-AE" dirty="0" smtClean="0"/>
              <a:t>بناء </a:t>
            </a:r>
            <a:r>
              <a:rPr lang="ar-SA" dirty="0" smtClean="0"/>
              <a:t>ويكون الأبناء من نوع اللآباء </a:t>
            </a:r>
            <a:r>
              <a:rPr lang="ar-AE" dirty="0" smtClean="0"/>
              <a:t>ويمتلكون </a:t>
            </a:r>
            <a:r>
              <a:rPr lang="ar-SA" dirty="0" smtClean="0"/>
              <a:t>السمات الرئيسية للنوع، </a:t>
            </a:r>
            <a:r>
              <a:rPr lang="ar-AE" dirty="0" smtClean="0"/>
              <a:t>ولكن </a:t>
            </a:r>
            <a:r>
              <a:rPr lang="ar-AE" dirty="0" smtClean="0"/>
              <a:t>يوجد اختلاف بما يجعله  يتميز </a:t>
            </a:r>
            <a:r>
              <a:rPr lang="ar-AE" dirty="0" smtClean="0"/>
              <a:t>عنهم</a:t>
            </a:r>
            <a:r>
              <a:rPr lang="ar-SA" dirty="0" smtClean="0"/>
              <a:t>(الفروق الفردية)</a:t>
            </a:r>
          </a:p>
          <a:p>
            <a:pPr marL="514350" indent="-514350">
              <a:buNone/>
            </a:pPr>
            <a:r>
              <a:rPr lang="ar-SA" b="1" dirty="0" smtClean="0"/>
              <a:t>الفروق الفردية</a:t>
            </a:r>
            <a:r>
              <a:rPr lang="ar-SA" dirty="0" smtClean="0"/>
              <a:t>: هي الاختلافات بين الأفراد في جوانب النمو الجسمية والعقلية والانفعالية والاجتماعية.</a:t>
            </a:r>
            <a:r>
              <a:rPr lang="ar-AE" dirty="0" smtClean="0"/>
              <a:t> </a:t>
            </a:r>
            <a:endParaRPr lang="ar-AE" dirty="0" smtClean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/>
            <a:r>
              <a:rPr lang="ar-SA" dirty="0" smtClean="0">
                <a:solidFill>
                  <a:srgbClr val="FF0000"/>
                </a:solidFill>
              </a:rPr>
              <a:t>الصفات ال</a:t>
            </a:r>
            <a:r>
              <a:rPr lang="ar-AE" dirty="0" smtClean="0">
                <a:solidFill>
                  <a:srgbClr val="FF0000"/>
                </a:solidFill>
              </a:rPr>
              <a:t>وراث</a:t>
            </a:r>
            <a:r>
              <a:rPr lang="ar-SA" dirty="0" smtClean="0">
                <a:solidFill>
                  <a:srgbClr val="FF0000"/>
                </a:solidFill>
              </a:rPr>
              <a:t>ي</a:t>
            </a:r>
            <a:r>
              <a:rPr lang="ar-AE" dirty="0" smtClean="0">
                <a:solidFill>
                  <a:srgbClr val="FF0000"/>
                </a:solidFill>
              </a:rPr>
              <a:t>ه </a:t>
            </a:r>
            <a:r>
              <a:rPr lang="ar-AE" dirty="0" smtClean="0">
                <a:solidFill>
                  <a:srgbClr val="FF0000"/>
                </a:solidFill>
              </a:rPr>
              <a:t>:</a:t>
            </a:r>
            <a:r>
              <a:rPr lang="ar-AE" dirty="0" smtClean="0"/>
              <a:t> </a:t>
            </a:r>
            <a:br>
              <a:rPr lang="ar-AE" dirty="0" smtClean="0"/>
            </a:br>
            <a:endParaRPr lang="ar-AE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857232"/>
            <a:ext cx="8329642" cy="5268931"/>
          </a:xfrm>
        </p:spPr>
        <p:txBody>
          <a:bodyPr>
            <a:normAutofit/>
          </a:bodyPr>
          <a:lstStyle/>
          <a:p>
            <a:r>
              <a:rPr lang="ar-AE" dirty="0" smtClean="0"/>
              <a:t>صفات الشكل , اللون , الجنس , بعض </a:t>
            </a:r>
            <a:r>
              <a:rPr lang="ar-AE" dirty="0" err="1" smtClean="0"/>
              <a:t>الامراض</a:t>
            </a:r>
            <a:r>
              <a:rPr lang="ar-AE" dirty="0" smtClean="0"/>
              <a:t> مثل عمى </a:t>
            </a:r>
            <a:r>
              <a:rPr lang="ar-AE" dirty="0" err="1" smtClean="0"/>
              <a:t>الالوان</a:t>
            </a:r>
            <a:r>
              <a:rPr lang="ar-AE" dirty="0" smtClean="0"/>
              <a:t> (انخفاض </a:t>
            </a:r>
            <a:r>
              <a:rPr lang="ar-AE" dirty="0" err="1" smtClean="0"/>
              <a:t>القدره</a:t>
            </a:r>
            <a:r>
              <a:rPr lang="ar-AE" dirty="0" smtClean="0"/>
              <a:t> على </a:t>
            </a:r>
            <a:r>
              <a:rPr lang="ar-AE" dirty="0" err="1" smtClean="0"/>
              <a:t>رؤيه</a:t>
            </a:r>
            <a:r>
              <a:rPr lang="ar-AE" dirty="0" smtClean="0"/>
              <a:t> اللون ) ,و </a:t>
            </a:r>
            <a:r>
              <a:rPr lang="ar-AE" dirty="0" err="1" smtClean="0"/>
              <a:t>الهيموفيليا</a:t>
            </a:r>
            <a:r>
              <a:rPr lang="ar-AE" dirty="0" smtClean="0"/>
              <a:t> </a:t>
            </a:r>
            <a:r>
              <a:rPr lang="ar-AE" sz="2800" dirty="0" smtClean="0"/>
              <a:t>(نزف الدم الوراثي</a:t>
            </a:r>
            <a:r>
              <a:rPr lang="ar-AE" sz="2800" dirty="0"/>
              <a:t> أو </a:t>
            </a:r>
            <a:r>
              <a:rPr lang="ar-AE" sz="2800" dirty="0" err="1" smtClean="0"/>
              <a:t>الهيموفيليا</a:t>
            </a:r>
            <a:r>
              <a:rPr lang="ar-AE" sz="2800" dirty="0"/>
              <a:t> أو </a:t>
            </a:r>
            <a:r>
              <a:rPr lang="ar-AE" sz="2800" dirty="0" err="1" smtClean="0"/>
              <a:t>الناعور</a:t>
            </a:r>
            <a:r>
              <a:rPr lang="ar-AE" sz="2800" dirty="0"/>
              <a:t> أو </a:t>
            </a:r>
            <a:r>
              <a:rPr lang="ar-AE" sz="2800" dirty="0" err="1" smtClean="0"/>
              <a:t>النزاف</a:t>
            </a:r>
            <a:r>
              <a:rPr lang="ar-AE" sz="2800" dirty="0"/>
              <a:t> </a:t>
            </a:r>
            <a:r>
              <a:rPr lang="ar-AE" sz="2800" dirty="0" smtClean="0"/>
              <a:t>هو </a:t>
            </a:r>
            <a:r>
              <a:rPr lang="ar-AE" sz="2800" dirty="0"/>
              <a:t>الاسم الذي يٌطلق </a:t>
            </a:r>
            <a:r>
              <a:rPr lang="ar-AE" sz="2800" dirty="0" err="1" smtClean="0"/>
              <a:t>علىى</a:t>
            </a:r>
            <a:r>
              <a:rPr lang="ar-AE" sz="2800" dirty="0" smtClean="0"/>
              <a:t> التي </a:t>
            </a:r>
            <a:r>
              <a:rPr lang="ar-AE" sz="2800" dirty="0"/>
              <a:t>تسبب خللا في الجسم وتمنعه </a:t>
            </a:r>
            <a:r>
              <a:rPr lang="ar-AE" sz="2800" dirty="0" smtClean="0"/>
              <a:t>من </a:t>
            </a:r>
            <a:r>
              <a:rPr lang="ar-AE" sz="2800" dirty="0"/>
              <a:t>السيطرة على عملية </a:t>
            </a:r>
            <a:r>
              <a:rPr lang="ar-AE" sz="2800" dirty="0">
                <a:hlinkClick r:id="rId2"/>
              </a:rPr>
              <a:t>تخثر </a:t>
            </a:r>
            <a:r>
              <a:rPr lang="ar-AE" sz="2800" dirty="0" smtClean="0">
                <a:hlinkClick r:id="rId2"/>
              </a:rPr>
              <a:t>الدم</a:t>
            </a:r>
            <a:r>
              <a:rPr lang="ar-AE" sz="2800" dirty="0" smtClean="0"/>
              <a:t> , </a:t>
            </a:r>
            <a:r>
              <a:rPr lang="ar-AE" sz="2800" dirty="0" err="1" smtClean="0"/>
              <a:t>الطفره</a:t>
            </a:r>
            <a:r>
              <a:rPr lang="ar-AE" sz="2800" dirty="0" smtClean="0"/>
              <a:t> </a:t>
            </a:r>
            <a:r>
              <a:rPr lang="ar-AE" sz="2800" dirty="0" err="1" smtClean="0"/>
              <a:t>الوراثيه</a:t>
            </a:r>
            <a:r>
              <a:rPr lang="ar-AE" sz="2800" dirty="0" smtClean="0"/>
              <a:t> . , </a:t>
            </a:r>
            <a:r>
              <a:rPr lang="ar-AE" sz="2800" dirty="0" err="1" smtClean="0"/>
              <a:t>و</a:t>
            </a:r>
            <a:r>
              <a:rPr lang="ar-AE" sz="2800" dirty="0" smtClean="0"/>
              <a:t> الذكاء .</a:t>
            </a:r>
          </a:p>
          <a:p>
            <a:r>
              <a:rPr lang="ar-AE" sz="4000" dirty="0" smtClean="0">
                <a:solidFill>
                  <a:srgbClr val="FF0000"/>
                </a:solidFill>
              </a:rPr>
              <a:t>العوامل </a:t>
            </a:r>
            <a:r>
              <a:rPr lang="ar-AE" sz="4000" dirty="0" err="1" smtClean="0">
                <a:solidFill>
                  <a:srgbClr val="FF0000"/>
                </a:solidFill>
              </a:rPr>
              <a:t>الوراثيه</a:t>
            </a:r>
            <a:r>
              <a:rPr lang="ar-AE" sz="4000" dirty="0" smtClean="0">
                <a:solidFill>
                  <a:srgbClr val="FF0000"/>
                </a:solidFill>
              </a:rPr>
              <a:t> تحدد للطفل: </a:t>
            </a:r>
            <a:endParaRPr lang="ar-AE" sz="4000" dirty="0">
              <a:solidFill>
                <a:srgbClr val="FF0000"/>
              </a:solidFill>
            </a:endParaRPr>
          </a:p>
          <a:p>
            <a:pPr marL="514350" indent="-514350">
              <a:buAutoNum type="arabicPeriod"/>
            </a:pPr>
            <a:r>
              <a:rPr lang="ar-AE" sz="2800" dirty="0" smtClean="0"/>
              <a:t>خصائصه </a:t>
            </a:r>
            <a:r>
              <a:rPr lang="ar-AE" sz="2800" dirty="0" smtClean="0"/>
              <a:t>النمائي</a:t>
            </a:r>
            <a:r>
              <a:rPr lang="ar-SA" sz="2800" dirty="0" smtClean="0"/>
              <a:t>ة</a:t>
            </a:r>
            <a:r>
              <a:rPr lang="ar-AE" sz="2800" dirty="0" smtClean="0"/>
              <a:t> </a:t>
            </a:r>
            <a:r>
              <a:rPr lang="ar-AE" sz="2800" dirty="0" smtClean="0"/>
              <a:t>و </a:t>
            </a:r>
            <a:r>
              <a:rPr lang="ar-AE" sz="2800" dirty="0" smtClean="0"/>
              <a:t>النوعي</a:t>
            </a:r>
            <a:r>
              <a:rPr lang="ar-SA" sz="2800" dirty="0" smtClean="0"/>
              <a:t>ة</a:t>
            </a:r>
            <a:r>
              <a:rPr lang="ar-AE" sz="2800" dirty="0" smtClean="0"/>
              <a:t> </a:t>
            </a:r>
            <a:r>
              <a:rPr lang="ar-AE" sz="2800" dirty="0" smtClean="0"/>
              <a:t>بحيث يتشارك مع </a:t>
            </a:r>
            <a:r>
              <a:rPr lang="ar-SA" sz="2800" dirty="0" err="1"/>
              <a:t>أ</a:t>
            </a:r>
            <a:r>
              <a:rPr lang="ar-AE" sz="2800" dirty="0" smtClean="0"/>
              <a:t>فراد </a:t>
            </a:r>
            <a:r>
              <a:rPr lang="ar-AE" sz="2800" dirty="0" smtClean="0"/>
              <a:t>نوعه </a:t>
            </a:r>
            <a:r>
              <a:rPr lang="ar-AE" sz="2800" dirty="0" smtClean="0"/>
              <a:t>ويتمايز </a:t>
            </a:r>
            <a:r>
              <a:rPr lang="ar-AE" sz="2800" dirty="0" smtClean="0"/>
              <a:t>عنهم .</a:t>
            </a:r>
          </a:p>
          <a:p>
            <a:pPr marL="514350" indent="-514350">
              <a:buAutoNum type="arabicPeriod"/>
            </a:pPr>
            <a:r>
              <a:rPr lang="ar-AE" sz="2800" dirty="0" smtClean="0"/>
              <a:t>السقف الزمني الذي يمكن للخصائص الوصول </a:t>
            </a:r>
            <a:r>
              <a:rPr lang="ar-SA" sz="2800" dirty="0" err="1"/>
              <a:t>إ</a:t>
            </a:r>
            <a:r>
              <a:rPr lang="ar-AE" sz="2800" dirty="0" smtClean="0"/>
              <a:t>ليه </a:t>
            </a:r>
            <a:endParaRPr lang="ar-AE" sz="2800" dirty="0" smtClean="0"/>
          </a:p>
          <a:p>
            <a:pPr marL="514350" indent="-514350">
              <a:buAutoNum type="arabicPeriod"/>
            </a:pPr>
            <a:r>
              <a:rPr lang="ar-AE" sz="2800" dirty="0" smtClean="0"/>
              <a:t>تدخل </a:t>
            </a:r>
            <a:r>
              <a:rPr lang="ar-AE" sz="2800" dirty="0" smtClean="0"/>
              <a:t>في الخصائص </a:t>
            </a:r>
            <a:r>
              <a:rPr lang="ar-AE" sz="2800" dirty="0" smtClean="0"/>
              <a:t>الوظيفي</a:t>
            </a:r>
            <a:r>
              <a:rPr lang="ar-SA" sz="2800" dirty="0" smtClean="0"/>
              <a:t>ة</a:t>
            </a:r>
            <a:r>
              <a:rPr lang="ar-AE" sz="2800" dirty="0" smtClean="0"/>
              <a:t> .</a:t>
            </a:r>
            <a:endParaRPr lang="ar-AE" sz="2800" dirty="0" smtClean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ar-AE" sz="4000" dirty="0" smtClean="0">
                <a:solidFill>
                  <a:srgbClr val="FF0000"/>
                </a:solidFill>
              </a:rPr>
              <a:t>ثانيا : العوامل </a:t>
            </a:r>
            <a:r>
              <a:rPr lang="ar-AE" sz="4000" dirty="0" err="1" smtClean="0">
                <a:solidFill>
                  <a:srgbClr val="FF0000"/>
                </a:solidFill>
              </a:rPr>
              <a:t>البيولوجيه</a:t>
            </a:r>
            <a:r>
              <a:rPr lang="ar-AE" sz="4000" dirty="0" smtClean="0">
                <a:solidFill>
                  <a:srgbClr val="FF0000"/>
                </a:solidFill>
              </a:rPr>
              <a:t> : </a:t>
            </a:r>
            <a:endParaRPr lang="ar-AE" sz="4000" dirty="0">
              <a:solidFill>
                <a:srgbClr val="FF0000"/>
              </a:solidFill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1142984"/>
            <a:ext cx="8329642" cy="4983179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ar-AE" dirty="0" smtClean="0"/>
              <a:t>وهي وظائف </a:t>
            </a:r>
            <a:r>
              <a:rPr lang="ar-AE" dirty="0" smtClean="0"/>
              <a:t>ال</a:t>
            </a:r>
            <a:r>
              <a:rPr lang="ar-SA" dirty="0" smtClean="0"/>
              <a:t>أ</a:t>
            </a:r>
            <a:r>
              <a:rPr lang="ar-AE" dirty="0" smtClean="0"/>
              <a:t>جهزه </a:t>
            </a:r>
            <a:r>
              <a:rPr lang="ar-AE" dirty="0" smtClean="0"/>
              <a:t>الجسميه </a:t>
            </a:r>
            <a:r>
              <a:rPr lang="ar-AE" dirty="0" smtClean="0"/>
              <a:t>ونضجها </a:t>
            </a:r>
            <a:r>
              <a:rPr lang="ar-SA" dirty="0" smtClean="0"/>
              <a:t>كا</a:t>
            </a:r>
            <a:r>
              <a:rPr lang="ar-AE" dirty="0" smtClean="0"/>
              <a:t>لجهاز </a:t>
            </a:r>
            <a:r>
              <a:rPr lang="ar-AE" dirty="0" smtClean="0"/>
              <a:t>الغدي و الجهاز العصبي </a:t>
            </a:r>
            <a:r>
              <a:rPr lang="ar-SA" dirty="0" smtClean="0"/>
              <a:t>ولهما أ</a:t>
            </a:r>
            <a:r>
              <a:rPr lang="ar-AE" dirty="0" smtClean="0"/>
              <a:t>هميه كبير</a:t>
            </a:r>
            <a:r>
              <a:rPr lang="ar-SA" dirty="0" smtClean="0"/>
              <a:t>ة وتأثير كبير على عملية النمو</a:t>
            </a:r>
            <a:r>
              <a:rPr lang="ar-AE" dirty="0" smtClean="0"/>
              <a:t> </a:t>
            </a:r>
            <a:r>
              <a:rPr lang="ar-AE" dirty="0" smtClean="0"/>
              <a:t>.</a:t>
            </a:r>
          </a:p>
          <a:p>
            <a:pPr>
              <a:buNone/>
            </a:pPr>
            <a:r>
              <a:rPr lang="ar-AE" b="1" dirty="0" smtClean="0"/>
              <a:t>الجهاز </a:t>
            </a:r>
            <a:r>
              <a:rPr lang="ar-AE" b="1" dirty="0" err="1" smtClean="0"/>
              <a:t>الغدي</a:t>
            </a:r>
            <a:r>
              <a:rPr lang="ar-AE" b="1" dirty="0" smtClean="0"/>
              <a:t> :</a:t>
            </a:r>
          </a:p>
          <a:p>
            <a:pPr>
              <a:buNone/>
            </a:pPr>
            <a:r>
              <a:rPr lang="ar-AE" dirty="0" smtClean="0"/>
              <a:t>الغدد</a:t>
            </a:r>
            <a:r>
              <a:rPr lang="ar-AE" dirty="0" smtClean="0"/>
              <a:t>:</a:t>
            </a:r>
            <a:r>
              <a:rPr lang="ar-SA" dirty="0" smtClean="0"/>
              <a:t> مجموعة من الغدد التي تنتج الهرمونات التي تنظم عملية التمثيل الغذائي والنمو ووظيفة الأنسجة وغيرها من وظائف الجسم، وتفرز هرموناتها مباشرة في الدم، ومنها: النخامية- الدرقية- الكظرية- الصنوبرية- وجارة الدرقية</a:t>
            </a:r>
            <a:endParaRPr lang="ar-AE" dirty="0" smtClean="0"/>
          </a:p>
          <a:p>
            <a:pPr>
              <a:buNone/>
            </a:pPr>
            <a:r>
              <a:rPr lang="ar-AE" dirty="0" smtClean="0"/>
              <a:t>لها </a:t>
            </a:r>
            <a:r>
              <a:rPr lang="ar-SA" dirty="0" smtClean="0"/>
              <a:t>أ</a:t>
            </a:r>
            <a:r>
              <a:rPr lang="ar-AE" dirty="0" smtClean="0"/>
              <a:t>هميه </a:t>
            </a:r>
            <a:r>
              <a:rPr lang="ar-AE" dirty="0" smtClean="0"/>
              <a:t>في تنظيم النمو </a:t>
            </a:r>
            <a:r>
              <a:rPr lang="ar-AE" dirty="0" smtClean="0"/>
              <a:t>ف</a:t>
            </a:r>
            <a:r>
              <a:rPr lang="ar-SA" dirty="0" smtClean="0"/>
              <a:t>إ</a:t>
            </a:r>
            <a:r>
              <a:rPr lang="ar-AE" dirty="0" smtClean="0"/>
              <a:t>ذا </a:t>
            </a:r>
            <a:r>
              <a:rPr lang="ar-AE" dirty="0" smtClean="0"/>
              <a:t>كانت </a:t>
            </a:r>
            <a:r>
              <a:rPr lang="ar-AE" dirty="0" smtClean="0"/>
              <a:t>ال</a:t>
            </a:r>
            <a:r>
              <a:rPr lang="ar-SA" dirty="0" smtClean="0"/>
              <a:t>إ</a:t>
            </a:r>
            <a:r>
              <a:rPr lang="ar-AE" dirty="0" smtClean="0"/>
              <a:t>فرا</a:t>
            </a:r>
            <a:r>
              <a:rPr lang="ar-SA" dirty="0" smtClean="0"/>
              <a:t>ز</a:t>
            </a:r>
            <a:r>
              <a:rPr lang="ar-AE" dirty="0" smtClean="0"/>
              <a:t>ات متوازن</a:t>
            </a:r>
            <a:r>
              <a:rPr lang="ar-SA" dirty="0" smtClean="0"/>
              <a:t>ة</a:t>
            </a:r>
            <a:r>
              <a:rPr lang="ar-AE" dirty="0" smtClean="0"/>
              <a:t> </a:t>
            </a:r>
            <a:r>
              <a:rPr lang="ar-AE" dirty="0" smtClean="0"/>
              <a:t>فان الفرد يكون سليما . </a:t>
            </a:r>
          </a:p>
          <a:p>
            <a:pPr>
              <a:buNone/>
            </a:pPr>
            <a:endParaRPr lang="ar-AE" dirty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3084</TotalTime>
  <Words>701</Words>
  <Application>Microsoft Office PowerPoint</Application>
  <PresentationFormat>On-screen Show (4:3)</PresentationFormat>
  <Paragraphs>107</Paragraphs>
  <Slides>14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سمة Office</vt:lpstr>
      <vt:lpstr>الفصل الرابع</vt:lpstr>
      <vt:lpstr>الاهداف : </vt:lpstr>
      <vt:lpstr> النمو : هو سلسله من التغيرات المستمرة للوصول الى اكتمال النضج . وهو عمليه له خصائص وتؤثر فيه مجموعه من العوامل .</vt:lpstr>
      <vt:lpstr>أنواع النمو </vt:lpstr>
      <vt:lpstr>مراحل النمو </vt:lpstr>
      <vt:lpstr>مظاهر النمو : </vt:lpstr>
      <vt:lpstr>خصائص النمو : </vt:lpstr>
      <vt:lpstr>الصفات الوراثيه :  </vt:lpstr>
      <vt:lpstr>ثانيا : العوامل البيولوجيه : </vt:lpstr>
      <vt:lpstr>.</vt:lpstr>
      <vt:lpstr>PowerPoint Presentation</vt:lpstr>
      <vt:lpstr>الغذاء : </vt:lpstr>
      <vt:lpstr>نقص النمو يؤدي الى الإصابه ببعض الأمراض :</vt:lpstr>
      <vt:lpstr>.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عمل الطالبة : براءه دريدي</dc:title>
  <dc:creator>basheer 2014</dc:creator>
  <cp:lastModifiedBy>DELL</cp:lastModifiedBy>
  <cp:revision>24</cp:revision>
  <dcterms:created xsi:type="dcterms:W3CDTF">2020-02-23T16:32:55Z</dcterms:created>
  <dcterms:modified xsi:type="dcterms:W3CDTF">2020-06-25T11:51:53Z</dcterms:modified>
</cp:coreProperties>
</file>