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EF521-2E93-4F41-A96F-A84F45479E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76AD25A5-919B-4F76-A564-61E77F074C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629461AE-CF7C-489F-854F-F14C368C629D}"/>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5" name="Footer Placeholder 4">
            <a:extLst>
              <a:ext uri="{FF2B5EF4-FFF2-40B4-BE49-F238E27FC236}">
                <a16:creationId xmlns:a16="http://schemas.microsoft.com/office/drawing/2014/main" id="{EC6F92A4-44D9-49CD-A311-B149990298D4}"/>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4BC3C759-8D09-4E62-8043-2A090E9CB453}"/>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115036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301CD-B3C3-4C1D-AC90-26171C200B91}"/>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104246FD-88CF-4B3E-88DD-4EBB39300F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E1FD5680-21B5-4D5A-8165-FC5E913FA18B}"/>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5" name="Footer Placeholder 4">
            <a:extLst>
              <a:ext uri="{FF2B5EF4-FFF2-40B4-BE49-F238E27FC236}">
                <a16:creationId xmlns:a16="http://schemas.microsoft.com/office/drawing/2014/main" id="{9515C59D-052E-49DC-B604-B07575513AC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2E6739A-4671-4726-A9CE-BECF5D2CC569}"/>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283136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34D7CF-24AA-459C-8592-5D448A2BBA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611C6E33-0D4D-4880-B347-A341B3DE87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63CBCE84-1691-406C-9A78-90A78D1F207E}"/>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5" name="Footer Placeholder 4">
            <a:extLst>
              <a:ext uri="{FF2B5EF4-FFF2-40B4-BE49-F238E27FC236}">
                <a16:creationId xmlns:a16="http://schemas.microsoft.com/office/drawing/2014/main" id="{A69BC68C-3196-479A-84A1-20E710E4F6F9}"/>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81CC311-96B0-4335-8671-908B3234E445}"/>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407681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A87D8-34E7-4F3F-9284-6F68F66E1F7A}"/>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EDACEE34-102F-4AE5-A1E2-22251173E8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7167D893-F5E6-4E83-A47F-595FAC74CD30}"/>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5" name="Footer Placeholder 4">
            <a:extLst>
              <a:ext uri="{FF2B5EF4-FFF2-40B4-BE49-F238E27FC236}">
                <a16:creationId xmlns:a16="http://schemas.microsoft.com/office/drawing/2014/main" id="{11B1F89A-5D39-49D3-8449-E524232EF8F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2EC0CC8-3CCE-4565-B222-3E00293B1D6E}"/>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3077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4135F-E6C0-4612-BB62-EC7B0F92BB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92921628-B8EB-4C17-B32A-3643A5FA2F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07ADAD-7286-45D3-B114-B96BC93B4881}"/>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5" name="Footer Placeholder 4">
            <a:extLst>
              <a:ext uri="{FF2B5EF4-FFF2-40B4-BE49-F238E27FC236}">
                <a16:creationId xmlns:a16="http://schemas.microsoft.com/office/drawing/2014/main" id="{775AEAC2-123D-4FFF-A630-12FD402DF52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6FF07D49-F172-4BFD-88B4-13CC3DB42AE6}"/>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370764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32EE5-1703-423D-8515-547A31BF7F7A}"/>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8A29E2C3-63D9-43ED-BF10-DCAC4F6366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EE154D9A-D333-48AF-87FC-7218FB71D8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0E927AAF-7E56-445A-97CF-977153CDB702}"/>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6" name="Footer Placeholder 5">
            <a:extLst>
              <a:ext uri="{FF2B5EF4-FFF2-40B4-BE49-F238E27FC236}">
                <a16:creationId xmlns:a16="http://schemas.microsoft.com/office/drawing/2014/main" id="{27A41A51-8B49-466B-A123-F1400F11588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22A59C54-7F6F-4F91-8ADE-D23670EAAF96}"/>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3466625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965E3-9758-4A24-88AC-2B9DF85975A9}"/>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AD8C50B6-61B1-4AA3-A4D0-BA76696439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F28929-E433-42FC-8F26-5634BA278E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BF7170E5-4BBF-484D-ABEB-E0FA0B7C56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DEADE2-9BEE-4CFE-BDE6-6B0BBBB9AE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23FD64BB-FC65-485F-879E-6B2CC3FF6D9E}"/>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8" name="Footer Placeholder 7">
            <a:extLst>
              <a:ext uri="{FF2B5EF4-FFF2-40B4-BE49-F238E27FC236}">
                <a16:creationId xmlns:a16="http://schemas.microsoft.com/office/drawing/2014/main" id="{7E242258-7A23-4BBD-881D-348073454968}"/>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636E7CFB-C070-480E-B5D3-C1A37FC23ADB}"/>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180790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2F86-A542-4574-827E-7FD8F91516BF}"/>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7391C2AA-5C5E-424C-BDB1-997968D5F4BE}"/>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4" name="Footer Placeholder 3">
            <a:extLst>
              <a:ext uri="{FF2B5EF4-FFF2-40B4-BE49-F238E27FC236}">
                <a16:creationId xmlns:a16="http://schemas.microsoft.com/office/drawing/2014/main" id="{B998DB43-7917-41C4-AEB0-A7D105222120}"/>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E8D6FB5-7A55-4FCA-A95A-4D0B4937B474}"/>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839084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7A054F-D968-42E8-8598-831EA22E3796}"/>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3" name="Footer Placeholder 2">
            <a:extLst>
              <a:ext uri="{FF2B5EF4-FFF2-40B4-BE49-F238E27FC236}">
                <a16:creationId xmlns:a16="http://schemas.microsoft.com/office/drawing/2014/main" id="{9BE58EFA-FC24-45E6-B35C-EF0D58589928}"/>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C072BB5F-F47A-4777-96AC-B7EFFD16147C}"/>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2725077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1D0F2-04A4-4B2C-A772-00D2AF5E7C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51440B8C-7540-4B5C-817F-C2057AACA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DDC5CD9B-28CF-4A09-A221-A11E1AAAE4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BBA81-8442-4434-912E-1D9FC989CD37}"/>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6" name="Footer Placeholder 5">
            <a:extLst>
              <a:ext uri="{FF2B5EF4-FFF2-40B4-BE49-F238E27FC236}">
                <a16:creationId xmlns:a16="http://schemas.microsoft.com/office/drawing/2014/main" id="{1B3BA4E8-B36C-4020-B5FE-1719A5A358C4}"/>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F30DFCF-7CBB-445C-AE3B-280C7C6EE51A}"/>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242581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46A7-9EFA-4668-8619-057725817D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3AE76929-B955-4E3B-B01F-1C1E6158E4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1690BA6F-8365-4A0C-8C4A-C173801E6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B401C-668E-4C46-9E67-BAF9756B8EE2}"/>
              </a:ext>
            </a:extLst>
          </p:cNvPr>
          <p:cNvSpPr>
            <a:spLocks noGrp="1"/>
          </p:cNvSpPr>
          <p:nvPr>
            <p:ph type="dt" sz="half" idx="10"/>
          </p:nvPr>
        </p:nvSpPr>
        <p:spPr/>
        <p:txBody>
          <a:bodyPr/>
          <a:lstStyle/>
          <a:p>
            <a:fld id="{72AAA70F-79CD-454C-AD0B-D4777BA05E46}" type="datetimeFigureOut">
              <a:rPr lang="en-IL" smtClean="0"/>
              <a:t>03/04/2022</a:t>
            </a:fld>
            <a:endParaRPr lang="en-IL"/>
          </a:p>
        </p:txBody>
      </p:sp>
      <p:sp>
        <p:nvSpPr>
          <p:cNvPr id="6" name="Footer Placeholder 5">
            <a:extLst>
              <a:ext uri="{FF2B5EF4-FFF2-40B4-BE49-F238E27FC236}">
                <a16:creationId xmlns:a16="http://schemas.microsoft.com/office/drawing/2014/main" id="{15927FE3-C0E4-43A2-98CA-ADE6C0138A18}"/>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3ED41A41-2216-40F7-8277-2BCFA6D5E11A}"/>
              </a:ext>
            </a:extLst>
          </p:cNvPr>
          <p:cNvSpPr>
            <a:spLocks noGrp="1"/>
          </p:cNvSpPr>
          <p:nvPr>
            <p:ph type="sldNum" sz="quarter" idx="12"/>
          </p:nvPr>
        </p:nvSpPr>
        <p:spPr/>
        <p:txBody>
          <a:bodyPr/>
          <a:lstStyle/>
          <a:p>
            <a:fld id="{8367922A-FDB5-4605-82B7-0DBD35BE05A0}" type="slidenum">
              <a:rPr lang="en-IL" smtClean="0"/>
              <a:t>‹#›</a:t>
            </a:fld>
            <a:endParaRPr lang="en-IL"/>
          </a:p>
        </p:txBody>
      </p:sp>
    </p:spTree>
    <p:extLst>
      <p:ext uri="{BB962C8B-B14F-4D97-AF65-F5344CB8AC3E}">
        <p14:creationId xmlns:p14="http://schemas.microsoft.com/office/powerpoint/2010/main" val="113428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3E1F21-A31F-4301-AF3C-E62B0AC03F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DF5370E8-9636-4C73-96DE-600B0AEED6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C7C73F4-AFBE-4EB1-AA15-504DC7E5A9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AA70F-79CD-454C-AD0B-D4777BA05E46}" type="datetimeFigureOut">
              <a:rPr lang="en-IL" smtClean="0"/>
              <a:t>03/04/2022</a:t>
            </a:fld>
            <a:endParaRPr lang="en-IL"/>
          </a:p>
        </p:txBody>
      </p:sp>
      <p:sp>
        <p:nvSpPr>
          <p:cNvPr id="5" name="Footer Placeholder 4">
            <a:extLst>
              <a:ext uri="{FF2B5EF4-FFF2-40B4-BE49-F238E27FC236}">
                <a16:creationId xmlns:a16="http://schemas.microsoft.com/office/drawing/2014/main" id="{E53F4F49-40B2-4ABD-A23A-3649BB99C7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E02B77B8-5BA9-40B7-A63D-200FAA99DF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7922A-FDB5-4605-82B7-0DBD35BE05A0}" type="slidenum">
              <a:rPr lang="en-IL" smtClean="0"/>
              <a:t>‹#›</a:t>
            </a:fld>
            <a:endParaRPr lang="en-IL"/>
          </a:p>
        </p:txBody>
      </p:sp>
    </p:spTree>
    <p:extLst>
      <p:ext uri="{BB962C8B-B14F-4D97-AF65-F5344CB8AC3E}">
        <p14:creationId xmlns:p14="http://schemas.microsoft.com/office/powerpoint/2010/main" val="160665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دوائر الرقابة الداخلية لدى المؤسسات الحكومية: </a:t>
            </a:r>
          </a:p>
        </p:txBody>
      </p:sp>
      <p:sp>
        <p:nvSpPr>
          <p:cNvPr id="3" name="Content Placeholder 2"/>
          <p:cNvSpPr>
            <a:spLocks noGrp="1"/>
          </p:cNvSpPr>
          <p:nvPr>
            <p:ph idx="1"/>
          </p:nvPr>
        </p:nvSpPr>
        <p:spPr/>
        <p:txBody>
          <a:bodyPr/>
          <a:lstStyle/>
          <a:p>
            <a:pPr marL="0" indent="0" algn="r">
              <a:buNone/>
            </a:pPr>
            <a:r>
              <a:rPr lang="ar-SA" dirty="0"/>
              <a:t>تعرف الرقابة الداخلية بانها “التحقق من أن التنفيذ يتم طبقا للخطة المقررة والتعليمات الصادرة والمبادئ المعتمدة، فهي عملية اكتشاف عما إذا كانت الأعمال تسير حسب الخطط الموضوعة وذلك لغرض الكشف عما يوجد هناك من نقاط الضعف والأخطاء وعلاجها وتفادي تكرارها “.</a:t>
            </a:r>
          </a:p>
        </p:txBody>
      </p:sp>
    </p:spTree>
    <p:extLst>
      <p:ext uri="{BB962C8B-B14F-4D97-AF65-F5344CB8AC3E}">
        <p14:creationId xmlns:p14="http://schemas.microsoft.com/office/powerpoint/2010/main" val="3769694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1066799"/>
          </a:xfrm>
        </p:spPr>
        <p:txBody>
          <a:bodyPr/>
          <a:lstStyle/>
          <a:p>
            <a:pPr algn="r" rtl="1"/>
            <a:r>
              <a:rPr lang="ar-SA" dirty="0"/>
              <a:t>أهداف الرقابة الداخلية:</a:t>
            </a:r>
          </a:p>
        </p:txBody>
      </p:sp>
      <p:sp>
        <p:nvSpPr>
          <p:cNvPr id="3" name="Content Placeholder 2"/>
          <p:cNvSpPr>
            <a:spLocks noGrp="1"/>
          </p:cNvSpPr>
          <p:nvPr>
            <p:ph idx="1"/>
          </p:nvPr>
        </p:nvSpPr>
        <p:spPr>
          <a:xfrm>
            <a:off x="838200" y="1066800"/>
            <a:ext cx="11076709" cy="5791200"/>
          </a:xfrm>
        </p:spPr>
        <p:txBody>
          <a:bodyPr>
            <a:normAutofit/>
          </a:bodyPr>
          <a:lstStyle/>
          <a:p>
            <a:pPr marL="0" indent="0" algn="r" rtl="1">
              <a:buNone/>
            </a:pPr>
            <a:r>
              <a:rPr lang="ar-SA" dirty="0"/>
              <a:t>1. حماية أصول المنشأة من السرقة والاختلاس والتلاعب وسوء الاستخدام والإهمال.</a:t>
            </a:r>
          </a:p>
          <a:p>
            <a:pPr marL="0" indent="0" algn="r" rtl="1">
              <a:buNone/>
            </a:pPr>
            <a:r>
              <a:rPr lang="ar-SA" dirty="0"/>
              <a:t>2. التأكد من صحة البيانات المحاسبية والتقارير والقوائم المالية ودقتها وسلامتها، لإمكان الاعتماد عليها في اتخاذ القرارات.</a:t>
            </a:r>
          </a:p>
          <a:p>
            <a:pPr marL="0" indent="0" algn="r" rtl="1">
              <a:buNone/>
            </a:pPr>
            <a:r>
              <a:rPr lang="ar-SA" dirty="0"/>
              <a:t>3. التأكد من أن الأعمال تسير ضمن الأنظمة والقوانين واللوائح والإجراءات المقررة، وأنها تؤدى بأفضل الطرق.</a:t>
            </a:r>
          </a:p>
          <a:p>
            <a:pPr marL="0" indent="0" algn="r" rtl="1">
              <a:buNone/>
            </a:pPr>
            <a:r>
              <a:rPr lang="ar-SA" dirty="0"/>
              <a:t>4. استباق ومنع حدوث الأخطاء الانحرافات وأعمال الغش والاختلاس والتزوير، واكتشاف ما يقع منها أولا بأول، واتخاذ الإجراءات التصحيحية اللازمة لمعالجتها ومنع تكرارها.</a:t>
            </a:r>
          </a:p>
          <a:p>
            <a:pPr marL="0" indent="0" algn="r" rtl="1">
              <a:buNone/>
            </a:pPr>
            <a:r>
              <a:rPr lang="ar-SA" dirty="0"/>
              <a:t>5. التحقق من مدى كفاية السياسات والإجراءات والمخططات التي تضعها الإدارة العليا بالمنشأة لتنفيذ الأعمال والمهام التي تنفذها.</a:t>
            </a:r>
          </a:p>
          <a:p>
            <a:pPr marL="0" indent="0" algn="r" rtl="1">
              <a:buNone/>
            </a:pPr>
            <a:r>
              <a:rPr lang="ar-SA" dirty="0"/>
              <a:t>6. التأكد من حسن استخدام الموارد المادية والبشرية في المنشأة؛ أي أن تقوم الرقابة بتحديد ما تم تنفيذه عن طريق تقييم الأداء واتخاذ الإجراءات العلاجية، حتى يتمشى الأداء مع الخطط الموضوعة.</a:t>
            </a:r>
          </a:p>
        </p:txBody>
      </p:sp>
    </p:spTree>
    <p:extLst>
      <p:ext uri="{BB962C8B-B14F-4D97-AF65-F5344CB8AC3E}">
        <p14:creationId xmlns:p14="http://schemas.microsoft.com/office/powerpoint/2010/main" val="120454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1145982" cy="969818"/>
          </a:xfrm>
        </p:spPr>
        <p:txBody>
          <a:bodyPr/>
          <a:lstStyle/>
          <a:p>
            <a:pPr algn="r" rtl="1"/>
            <a:r>
              <a:rPr lang="ar-SA" dirty="0"/>
              <a:t>أنواع الرقابة الداخلية: </a:t>
            </a:r>
          </a:p>
        </p:txBody>
      </p:sp>
      <p:sp>
        <p:nvSpPr>
          <p:cNvPr id="3" name="Content Placeholder 2"/>
          <p:cNvSpPr>
            <a:spLocks noGrp="1"/>
          </p:cNvSpPr>
          <p:nvPr>
            <p:ph idx="1"/>
          </p:nvPr>
        </p:nvSpPr>
        <p:spPr>
          <a:xfrm>
            <a:off x="838200" y="1136074"/>
            <a:ext cx="11145982" cy="5347853"/>
          </a:xfrm>
        </p:spPr>
        <p:txBody>
          <a:bodyPr>
            <a:normAutofit/>
          </a:bodyPr>
          <a:lstStyle/>
          <a:p>
            <a:pPr marL="0" indent="0" algn="r" rtl="1">
              <a:buNone/>
            </a:pPr>
            <a:r>
              <a:rPr lang="ar-SA" dirty="0"/>
              <a:t>أ. الرقابة المالية: </a:t>
            </a:r>
          </a:p>
          <a:p>
            <a:pPr marL="0" indent="0" algn="r" rtl="1">
              <a:buNone/>
            </a:pPr>
            <a:r>
              <a:rPr lang="ar-SA" dirty="0"/>
              <a:t>وهي ذلك الجزء من الأنشطة الرقابية التي تعنى بالإجراءات والسياسات المالية والمحاسبية إضافة إلى المستندات والسجلات والتقارير المالية، التي تضمن من خلالها المؤسسة المحافظة على أصولها وأموالها، وتوفر تأكيد معقول من صحة البيانات والتقارير المالية. وتعرف الرقابة الداخلية المالية بأنها “الخطة التنظيمية والإجراءات والسجلات التي تختص بالمحافظة على الأصول.</a:t>
            </a:r>
          </a:p>
          <a:p>
            <a:pPr marL="0" indent="0" algn="r" rtl="1">
              <a:buNone/>
            </a:pPr>
            <a:r>
              <a:rPr lang="ar-SA" dirty="0"/>
              <a:t>ب . الرقابة الإدارية: </a:t>
            </a:r>
          </a:p>
          <a:p>
            <a:pPr marL="0" indent="0" algn="r" rtl="1">
              <a:buNone/>
            </a:pPr>
            <a:r>
              <a:rPr lang="ar-SA" dirty="0"/>
              <a:t>فهي تمثل الجزء الثاني والمكمل من الأنشطة الرقابية التي تعني بالإجراءات الإدارية والتنظيمية التي تضمن تحقيق أقصى كفاءة إدارية واقتصادية ممكنة، وضمان تنفيذ السياسات الإدارية المقررة. وقد عرفت الرقابة الإدارية بأنها “الخطة التنظيمية والإجراءات والسجلات التي تختص بالعمليات الإدارية التي تقود إلى فرض سلطة الإدارة المرتبطة مباشرة بمسئوليات الإدارة لتحقيق أهداف المنظمة، كما أنها نقطة الانطلاق نحو بناء رقابة مالية على العمليات”.</a:t>
            </a:r>
          </a:p>
        </p:txBody>
      </p:sp>
    </p:spTree>
    <p:extLst>
      <p:ext uri="{BB962C8B-B14F-4D97-AF65-F5344CB8AC3E}">
        <p14:creationId xmlns:p14="http://schemas.microsoft.com/office/powerpoint/2010/main" val="2302496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دوائر الرقابة الداخلية لدى المؤسسات الحكومية: </vt:lpstr>
      <vt:lpstr>أهداف الرقابة الداخلية:</vt:lpstr>
      <vt:lpstr>أنواع الرقابة الداخلية: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دوائر الرقابة الداخلية لدى المؤسسات الحكومية: </dc:title>
  <dc:creator>hsmsaleh68@outlook.com</dc:creator>
  <cp:lastModifiedBy>hsmsaleh68@outlook.com</cp:lastModifiedBy>
  <cp:revision>1</cp:revision>
  <dcterms:created xsi:type="dcterms:W3CDTF">2022-04-02T21:42:57Z</dcterms:created>
  <dcterms:modified xsi:type="dcterms:W3CDTF">2022-04-02T21:43:27Z</dcterms:modified>
</cp:coreProperties>
</file>