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5" r:id="rId6"/>
    <p:sldId id="269" r:id="rId7"/>
    <p:sldId id="261" r:id="rId8"/>
    <p:sldId id="263" r:id="rId9"/>
    <p:sldId id="264" r:id="rId10"/>
    <p:sldId id="262" r:id="rId11"/>
    <p:sldId id="266" r:id="rId12"/>
    <p:sldId id="267" r:id="rId13"/>
    <p:sldId id="268" r:id="rId14"/>
    <p:sldId id="270" r:id="rId15"/>
    <p:sldId id="271" r:id="rId16"/>
    <p:sldId id="272" r:id="rId17"/>
    <p:sldId id="273" r:id="rId18"/>
    <p:sldId id="275" r:id="rId19"/>
    <p:sldId id="276" r:id="rId20"/>
    <p:sldId id="277" r:id="rId21"/>
    <p:sldId id="278" r:id="rId22"/>
    <p:sldId id="279" r:id="rId23"/>
    <p:sldId id="280" r:id="rId24"/>
    <p:sldId id="281" r:id="rId25"/>
    <p:sldId id="283" r:id="rId26"/>
    <p:sldId id="284" r:id="rId27"/>
    <p:sldId id="285" r:id="rId28"/>
    <p:sldId id="286" r:id="rId29"/>
    <p:sldId id="287" r:id="rId30"/>
    <p:sldId id="289" r:id="rId31"/>
    <p:sldId id="290" r:id="rId32"/>
    <p:sldId id="291" r:id="rId33"/>
    <p:sldId id="292" r:id="rId34"/>
    <p:sldId id="293" r:id="rId35"/>
    <p:sldId id="294" r:id="rId36"/>
    <p:sldId id="295" r:id="rId37"/>
    <p:sldId id="296" r:id="rId38"/>
  </p:sldIdLst>
  <p:sldSz cx="9144000" cy="6858000" type="screen4x3"/>
  <p:notesSz cx="6797675" cy="9926638"/>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نمط ذو نسُق 1 - تميي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18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FC6EB910-C1A9-4DDA-8E6A-6D085F5090E1}" type="datetimeFigureOut">
              <a:rPr lang="ar-SA" smtClean="0"/>
              <a:t>01/04/1445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15E6E1-BD24-43C6-8FCF-7A3469EF2351}" type="slidenum">
              <a:rPr lang="ar-SA" smtClean="0"/>
              <a:t>‹#›</a:t>
            </a:fld>
            <a:endParaRPr lang="ar-SA"/>
          </a:p>
        </p:txBody>
      </p:sp>
    </p:spTree>
    <p:extLst>
      <p:ext uri="{BB962C8B-B14F-4D97-AF65-F5344CB8AC3E}">
        <p14:creationId xmlns:p14="http://schemas.microsoft.com/office/powerpoint/2010/main" val="642038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C6EB910-C1A9-4DDA-8E6A-6D085F5090E1}" type="datetimeFigureOut">
              <a:rPr lang="ar-SA" smtClean="0"/>
              <a:t>01/04/1445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15E6E1-BD24-43C6-8FCF-7A3469EF2351}" type="slidenum">
              <a:rPr lang="ar-SA" smtClean="0"/>
              <a:t>‹#›</a:t>
            </a:fld>
            <a:endParaRPr lang="ar-SA"/>
          </a:p>
        </p:txBody>
      </p:sp>
    </p:spTree>
    <p:extLst>
      <p:ext uri="{BB962C8B-B14F-4D97-AF65-F5344CB8AC3E}">
        <p14:creationId xmlns:p14="http://schemas.microsoft.com/office/powerpoint/2010/main" val="1043469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C6EB910-C1A9-4DDA-8E6A-6D085F5090E1}" type="datetimeFigureOut">
              <a:rPr lang="ar-SA" smtClean="0"/>
              <a:t>01/04/1445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15E6E1-BD24-43C6-8FCF-7A3469EF2351}" type="slidenum">
              <a:rPr lang="ar-SA" smtClean="0"/>
              <a:t>‹#›</a:t>
            </a:fld>
            <a:endParaRPr lang="ar-SA"/>
          </a:p>
        </p:txBody>
      </p:sp>
    </p:spTree>
    <p:extLst>
      <p:ext uri="{BB962C8B-B14F-4D97-AF65-F5344CB8AC3E}">
        <p14:creationId xmlns:p14="http://schemas.microsoft.com/office/powerpoint/2010/main" val="314781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C6EB910-C1A9-4DDA-8E6A-6D085F5090E1}" type="datetimeFigureOut">
              <a:rPr lang="ar-SA" smtClean="0"/>
              <a:t>01/04/1445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15E6E1-BD24-43C6-8FCF-7A3469EF2351}" type="slidenum">
              <a:rPr lang="ar-SA" smtClean="0"/>
              <a:t>‹#›</a:t>
            </a:fld>
            <a:endParaRPr lang="ar-SA"/>
          </a:p>
        </p:txBody>
      </p:sp>
    </p:spTree>
    <p:extLst>
      <p:ext uri="{BB962C8B-B14F-4D97-AF65-F5344CB8AC3E}">
        <p14:creationId xmlns:p14="http://schemas.microsoft.com/office/powerpoint/2010/main" val="2501881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C6EB910-C1A9-4DDA-8E6A-6D085F5090E1}" type="datetimeFigureOut">
              <a:rPr lang="ar-SA" smtClean="0"/>
              <a:t>01/04/1445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15E6E1-BD24-43C6-8FCF-7A3469EF2351}" type="slidenum">
              <a:rPr lang="ar-SA" smtClean="0"/>
              <a:t>‹#›</a:t>
            </a:fld>
            <a:endParaRPr lang="ar-SA"/>
          </a:p>
        </p:txBody>
      </p:sp>
    </p:spTree>
    <p:extLst>
      <p:ext uri="{BB962C8B-B14F-4D97-AF65-F5344CB8AC3E}">
        <p14:creationId xmlns:p14="http://schemas.microsoft.com/office/powerpoint/2010/main" val="2306967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FC6EB910-C1A9-4DDA-8E6A-6D085F5090E1}" type="datetimeFigureOut">
              <a:rPr lang="ar-SA" smtClean="0"/>
              <a:t>01/04/1445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C15E6E1-BD24-43C6-8FCF-7A3469EF2351}" type="slidenum">
              <a:rPr lang="ar-SA" smtClean="0"/>
              <a:t>‹#›</a:t>
            </a:fld>
            <a:endParaRPr lang="ar-SA"/>
          </a:p>
        </p:txBody>
      </p:sp>
    </p:spTree>
    <p:extLst>
      <p:ext uri="{BB962C8B-B14F-4D97-AF65-F5344CB8AC3E}">
        <p14:creationId xmlns:p14="http://schemas.microsoft.com/office/powerpoint/2010/main" val="2462359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FC6EB910-C1A9-4DDA-8E6A-6D085F5090E1}" type="datetimeFigureOut">
              <a:rPr lang="ar-SA" smtClean="0"/>
              <a:t>01/04/1445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DC15E6E1-BD24-43C6-8FCF-7A3469EF2351}" type="slidenum">
              <a:rPr lang="ar-SA" smtClean="0"/>
              <a:t>‹#›</a:t>
            </a:fld>
            <a:endParaRPr lang="ar-SA"/>
          </a:p>
        </p:txBody>
      </p:sp>
    </p:spTree>
    <p:extLst>
      <p:ext uri="{BB962C8B-B14F-4D97-AF65-F5344CB8AC3E}">
        <p14:creationId xmlns:p14="http://schemas.microsoft.com/office/powerpoint/2010/main" val="3729405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FC6EB910-C1A9-4DDA-8E6A-6D085F5090E1}" type="datetimeFigureOut">
              <a:rPr lang="ar-SA" smtClean="0"/>
              <a:t>01/04/1445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DC15E6E1-BD24-43C6-8FCF-7A3469EF2351}" type="slidenum">
              <a:rPr lang="ar-SA" smtClean="0"/>
              <a:t>‹#›</a:t>
            </a:fld>
            <a:endParaRPr lang="ar-SA"/>
          </a:p>
        </p:txBody>
      </p:sp>
    </p:spTree>
    <p:extLst>
      <p:ext uri="{BB962C8B-B14F-4D97-AF65-F5344CB8AC3E}">
        <p14:creationId xmlns:p14="http://schemas.microsoft.com/office/powerpoint/2010/main" val="2056607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C6EB910-C1A9-4DDA-8E6A-6D085F5090E1}" type="datetimeFigureOut">
              <a:rPr lang="ar-SA" smtClean="0"/>
              <a:t>01/04/1445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DC15E6E1-BD24-43C6-8FCF-7A3469EF2351}" type="slidenum">
              <a:rPr lang="ar-SA" smtClean="0"/>
              <a:t>‹#›</a:t>
            </a:fld>
            <a:endParaRPr lang="ar-SA"/>
          </a:p>
        </p:txBody>
      </p:sp>
    </p:spTree>
    <p:extLst>
      <p:ext uri="{BB962C8B-B14F-4D97-AF65-F5344CB8AC3E}">
        <p14:creationId xmlns:p14="http://schemas.microsoft.com/office/powerpoint/2010/main" val="169962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C6EB910-C1A9-4DDA-8E6A-6D085F5090E1}" type="datetimeFigureOut">
              <a:rPr lang="ar-SA" smtClean="0"/>
              <a:t>01/04/1445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C15E6E1-BD24-43C6-8FCF-7A3469EF2351}" type="slidenum">
              <a:rPr lang="ar-SA" smtClean="0"/>
              <a:t>‹#›</a:t>
            </a:fld>
            <a:endParaRPr lang="ar-SA"/>
          </a:p>
        </p:txBody>
      </p:sp>
    </p:spTree>
    <p:extLst>
      <p:ext uri="{BB962C8B-B14F-4D97-AF65-F5344CB8AC3E}">
        <p14:creationId xmlns:p14="http://schemas.microsoft.com/office/powerpoint/2010/main" val="3347684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C6EB910-C1A9-4DDA-8E6A-6D085F5090E1}" type="datetimeFigureOut">
              <a:rPr lang="ar-SA" smtClean="0"/>
              <a:t>01/04/1445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C15E6E1-BD24-43C6-8FCF-7A3469EF2351}" type="slidenum">
              <a:rPr lang="ar-SA" smtClean="0"/>
              <a:t>‹#›</a:t>
            </a:fld>
            <a:endParaRPr lang="ar-SA"/>
          </a:p>
        </p:txBody>
      </p:sp>
    </p:spTree>
    <p:extLst>
      <p:ext uri="{BB962C8B-B14F-4D97-AF65-F5344CB8AC3E}">
        <p14:creationId xmlns:p14="http://schemas.microsoft.com/office/powerpoint/2010/main" val="199963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C6EB910-C1A9-4DDA-8E6A-6D085F5090E1}" type="datetimeFigureOut">
              <a:rPr lang="ar-SA" smtClean="0"/>
              <a:t>01/04/1445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C15E6E1-BD24-43C6-8FCF-7A3469EF2351}" type="slidenum">
              <a:rPr lang="ar-SA" smtClean="0"/>
              <a:t>‹#›</a:t>
            </a:fld>
            <a:endParaRPr lang="ar-SA"/>
          </a:p>
        </p:txBody>
      </p:sp>
    </p:spTree>
    <p:extLst>
      <p:ext uri="{BB962C8B-B14F-4D97-AF65-F5344CB8AC3E}">
        <p14:creationId xmlns:p14="http://schemas.microsoft.com/office/powerpoint/2010/main" val="3392843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Managerial Accounting</a:t>
            </a:r>
            <a:endParaRPr lang="ar-SA" dirty="0"/>
          </a:p>
        </p:txBody>
      </p:sp>
      <p:sp>
        <p:nvSpPr>
          <p:cNvPr id="3" name="عنوان فرعي 2"/>
          <p:cNvSpPr>
            <a:spLocks noGrp="1"/>
          </p:cNvSpPr>
          <p:nvPr>
            <p:ph type="subTitle" idx="1"/>
          </p:nvPr>
        </p:nvSpPr>
        <p:spPr/>
        <p:txBody>
          <a:bodyPr>
            <a:normAutofit/>
          </a:bodyPr>
          <a:lstStyle/>
          <a:p>
            <a:r>
              <a:rPr lang="en-US" sz="2000" b="1" dirty="0" smtClean="0"/>
              <a:t>Osama </a:t>
            </a:r>
            <a:r>
              <a:rPr lang="en-US" sz="2000" b="1" dirty="0" err="1" smtClean="0"/>
              <a:t>Khader</a:t>
            </a:r>
            <a:endParaRPr lang="ar-SA" sz="2000" b="1" dirty="0"/>
          </a:p>
        </p:txBody>
      </p:sp>
    </p:spTree>
    <p:extLst>
      <p:ext uri="{BB962C8B-B14F-4D97-AF65-F5344CB8AC3E}">
        <p14:creationId xmlns:p14="http://schemas.microsoft.com/office/powerpoint/2010/main" val="2404952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u="sng" dirty="0"/>
              <a:t>Continue</a:t>
            </a:r>
            <a:endParaRPr lang="ar-SA" dirty="0"/>
          </a:p>
        </p:txBody>
      </p:sp>
      <p:sp>
        <p:nvSpPr>
          <p:cNvPr id="3" name="عنصر نائب للمحتوى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marL="0" indent="0" algn="l" rtl="0">
              <a:buNone/>
            </a:pPr>
            <a:r>
              <a:rPr lang="en-US" dirty="0"/>
              <a:t>Suppose she can sell </a:t>
            </a:r>
            <a:r>
              <a:rPr lang="en-US" dirty="0" smtClean="0"/>
              <a:t>40 </a:t>
            </a:r>
            <a:r>
              <a:rPr lang="en-US" dirty="0"/>
              <a:t>units </a:t>
            </a:r>
          </a:p>
          <a:p>
            <a:pPr marL="0" indent="0" algn="l" rtl="0">
              <a:buNone/>
            </a:pPr>
            <a:endParaRPr lang="en-US" dirty="0"/>
          </a:p>
          <a:p>
            <a:pPr marL="0" indent="0" algn="l" rtl="0">
              <a:buNone/>
            </a:pPr>
            <a:r>
              <a:rPr lang="en-US" dirty="0"/>
              <a:t>Rev </a:t>
            </a:r>
            <a:r>
              <a:rPr lang="en-US" dirty="0" smtClean="0"/>
              <a:t>(40x200</a:t>
            </a:r>
            <a:r>
              <a:rPr lang="en-US" dirty="0"/>
              <a:t>)                      </a:t>
            </a:r>
            <a:r>
              <a:rPr lang="en-US" dirty="0" smtClean="0"/>
              <a:t>8,000</a:t>
            </a:r>
            <a:endParaRPr lang="en-US" dirty="0"/>
          </a:p>
          <a:p>
            <a:pPr marL="0" indent="0" algn="l" rtl="0">
              <a:buNone/>
            </a:pPr>
            <a:r>
              <a:rPr lang="en-US" u="sng" dirty="0"/>
              <a:t>V. </a:t>
            </a:r>
            <a:r>
              <a:rPr lang="en-US" u="sng" dirty="0" smtClean="0"/>
              <a:t>cost(40x120</a:t>
            </a:r>
            <a:r>
              <a:rPr lang="en-US" dirty="0"/>
              <a:t>)                 </a:t>
            </a:r>
            <a:r>
              <a:rPr lang="en-US" dirty="0" smtClean="0"/>
              <a:t>(</a:t>
            </a:r>
            <a:r>
              <a:rPr lang="en-US" u="sng" dirty="0" smtClean="0"/>
              <a:t>4,800</a:t>
            </a:r>
            <a:r>
              <a:rPr lang="en-US" u="sng" dirty="0"/>
              <a:t>)</a:t>
            </a:r>
          </a:p>
          <a:p>
            <a:pPr marL="0" indent="0" algn="l" rtl="0">
              <a:buNone/>
            </a:pPr>
            <a:r>
              <a:rPr lang="en-US" dirty="0"/>
              <a:t>Contribution Margin         </a:t>
            </a:r>
            <a:r>
              <a:rPr lang="en-US" dirty="0" smtClean="0"/>
              <a:t>3,200</a:t>
            </a:r>
            <a:endParaRPr lang="en-US" dirty="0"/>
          </a:p>
          <a:p>
            <a:pPr marL="0" indent="0" algn="l" rtl="0">
              <a:buNone/>
            </a:pPr>
            <a:r>
              <a:rPr lang="en-US" u="sng" dirty="0"/>
              <a:t>Fixed cost</a:t>
            </a:r>
            <a:r>
              <a:rPr lang="en-US" dirty="0"/>
              <a:t>                          </a:t>
            </a:r>
            <a:r>
              <a:rPr lang="en-US" u="sng" dirty="0"/>
              <a:t>(2,000)</a:t>
            </a:r>
          </a:p>
          <a:p>
            <a:pPr marL="0" indent="0" algn="l" rtl="0">
              <a:buNone/>
            </a:pPr>
            <a:r>
              <a:rPr lang="en-US" b="1" dirty="0">
                <a:solidFill>
                  <a:srgbClr val="002060"/>
                </a:solidFill>
              </a:rPr>
              <a:t>Gain                                    </a:t>
            </a:r>
            <a:r>
              <a:rPr lang="en-US" b="1" dirty="0" smtClean="0">
                <a:solidFill>
                  <a:srgbClr val="002060"/>
                </a:solidFill>
              </a:rPr>
              <a:t> 1,200</a:t>
            </a:r>
            <a:endParaRPr lang="en-US" b="1" u="sng" dirty="0">
              <a:solidFill>
                <a:srgbClr val="002060"/>
              </a:solidFill>
            </a:endParaRPr>
          </a:p>
          <a:p>
            <a:pPr marL="0" indent="0" algn="l" rtl="0">
              <a:buNone/>
            </a:pPr>
            <a:endParaRPr lang="ar-SA" dirty="0"/>
          </a:p>
        </p:txBody>
      </p:sp>
    </p:spTree>
    <p:extLst>
      <p:ext uri="{BB962C8B-B14F-4D97-AF65-F5344CB8AC3E}">
        <p14:creationId xmlns:p14="http://schemas.microsoft.com/office/powerpoint/2010/main" val="302635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rotWithShape="1">
          <a:blip r:embed="rId2">
            <a:extLst>
              <a:ext uri="{28A0092B-C50C-407E-A947-70E740481C1C}">
                <a14:useLocalDpi xmlns:a14="http://schemas.microsoft.com/office/drawing/2010/main" val="0"/>
              </a:ext>
            </a:extLst>
          </a:blip>
          <a:srcRect l="397" r="26999" b="63936"/>
          <a:stretch/>
        </p:blipFill>
        <p:spPr>
          <a:xfrm>
            <a:off x="539552" y="692696"/>
            <a:ext cx="8063751" cy="53616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20073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b="1" u="sng" dirty="0" smtClean="0"/>
              <a:t>Breakeven Point</a:t>
            </a:r>
            <a:endParaRPr lang="ar-SA" b="1" u="sng" dirty="0"/>
          </a:p>
        </p:txBody>
      </p:sp>
      <p:sp>
        <p:nvSpPr>
          <p:cNvPr id="3" name="عنصر نائب للمحتوى 2"/>
          <p:cNvSpPr>
            <a:spLocks noGrp="1"/>
          </p:cNvSpPr>
          <p:nvPr>
            <p:ph idx="1"/>
          </p:nvPr>
        </p:nvSpPr>
        <p:spPr>
          <a:xfrm>
            <a:off x="457200" y="1600201"/>
            <a:ext cx="8229600" cy="4853135"/>
          </a:xfrm>
        </p:spPr>
        <p:style>
          <a:lnRef idx="2">
            <a:schemeClr val="accent4"/>
          </a:lnRef>
          <a:fillRef idx="1">
            <a:schemeClr val="lt1"/>
          </a:fillRef>
          <a:effectRef idx="0">
            <a:schemeClr val="accent4"/>
          </a:effectRef>
          <a:fontRef idx="minor">
            <a:schemeClr val="dk1"/>
          </a:fontRef>
        </p:style>
        <p:txBody>
          <a:bodyPr/>
          <a:lstStyle/>
          <a:p>
            <a:pPr marL="0" indent="0" algn="l" rtl="0">
              <a:buNone/>
            </a:pPr>
            <a:r>
              <a:rPr lang="en-US" sz="2800" dirty="0" smtClean="0"/>
              <a:t>is that quantity of output sold at which total revenues equal total costs—that is, the quantity of output sold that results in $0 of operating income</a:t>
            </a:r>
          </a:p>
          <a:p>
            <a:pPr marL="0" indent="0" algn="l" rtl="0">
              <a:buNone/>
            </a:pPr>
            <a:endParaRPr lang="en-US" sz="2800" dirty="0"/>
          </a:p>
          <a:p>
            <a:pPr marL="0" indent="0" algn="l" rtl="0">
              <a:buNone/>
            </a:pPr>
            <a:r>
              <a:rPr lang="en-US" sz="2400" dirty="0"/>
              <a:t>Profit  = Q(P-V)-F</a:t>
            </a:r>
          </a:p>
          <a:p>
            <a:pPr marL="0" indent="0" algn="l" rtl="0">
              <a:buNone/>
            </a:pPr>
            <a:r>
              <a:rPr lang="en-US" sz="2400" dirty="0" smtClean="0"/>
              <a:t>  0        = </a:t>
            </a:r>
            <a:r>
              <a:rPr lang="en-US" sz="2400" dirty="0"/>
              <a:t>Q(P-V)-</a:t>
            </a:r>
            <a:r>
              <a:rPr lang="en-US" sz="2400" dirty="0" smtClean="0"/>
              <a:t>F</a:t>
            </a:r>
          </a:p>
          <a:p>
            <a:pPr marL="0" indent="0" algn="l" rtl="0">
              <a:buNone/>
            </a:pPr>
            <a:r>
              <a:rPr lang="en-US" sz="2400" dirty="0" smtClean="0"/>
              <a:t>    F = Q(P-V)</a:t>
            </a:r>
            <a:endParaRPr lang="ar-SA" sz="2400" dirty="0" smtClean="0"/>
          </a:p>
        </p:txBody>
      </p:sp>
      <mc:AlternateContent xmlns:mc="http://schemas.openxmlformats.org/markup-compatibility/2006" xmlns:a14="http://schemas.microsoft.com/office/drawing/2010/main">
        <mc:Choice Requires="a14">
          <p:sp>
            <p:nvSpPr>
              <p:cNvPr id="6" name="مربع نص 5"/>
              <p:cNvSpPr txBox="1"/>
              <p:nvPr/>
            </p:nvSpPr>
            <p:spPr>
              <a:xfrm>
                <a:off x="664816" y="4996286"/>
                <a:ext cx="1746944" cy="1279133"/>
              </a:xfrm>
              <a:prstGeom prst="rect">
                <a:avLst/>
              </a:prstGeom>
              <a:solidFill>
                <a:schemeClr val="tx2">
                  <a:lumMod val="60000"/>
                  <a:lumOff val="40000"/>
                </a:schemeClr>
              </a:solidFill>
            </p:spPr>
            <p:txBody>
              <a:bodyPr wrap="square" rtlCol="1">
                <a:spAutoFit/>
              </a:bodyPr>
              <a:lstStyle/>
              <a:p>
                <a:pPr algn="l"/>
                <a:r>
                  <a:rPr lang="en-US" sz="3200" b="1" dirty="0"/>
                  <a:t>Q= </a:t>
                </a:r>
                <a14:m>
                  <m:oMath xmlns:m="http://schemas.openxmlformats.org/officeDocument/2006/math">
                    <m:box>
                      <m:boxPr>
                        <m:ctrlPr>
                          <a:rPr lang="ar-SA" sz="4000" b="1" i="1">
                            <a:latin typeface="Cambria Math"/>
                          </a:rPr>
                        </m:ctrlPr>
                      </m:boxPr>
                      <m:e>
                        <m:argPr>
                          <m:argSz m:val="-1"/>
                        </m:argPr>
                        <m:f>
                          <m:fPr>
                            <m:ctrlPr>
                              <a:rPr lang="ar-SA" sz="4000" b="1" i="1">
                                <a:latin typeface="Cambria Math"/>
                              </a:rPr>
                            </m:ctrlPr>
                          </m:fPr>
                          <m:num>
                            <m:r>
                              <a:rPr lang="en-US" sz="4000" b="1" i="1">
                                <a:latin typeface="Cambria Math"/>
                              </a:rPr>
                              <m:t>𝑭</m:t>
                            </m:r>
                          </m:num>
                          <m:den>
                            <m:r>
                              <a:rPr lang="ar-SA" sz="4000" b="1" i="1">
                                <a:latin typeface="Cambria Math"/>
                              </a:rPr>
                              <m:t>(</m:t>
                            </m:r>
                            <m:r>
                              <a:rPr lang="en-US" sz="4000" b="1" i="1">
                                <a:latin typeface="Cambria Math"/>
                              </a:rPr>
                              <m:t>𝑷</m:t>
                            </m:r>
                            <m:r>
                              <a:rPr lang="en-US" sz="4000" b="1" i="1">
                                <a:latin typeface="Cambria Math"/>
                              </a:rPr>
                              <m:t>−</m:t>
                            </m:r>
                            <m:r>
                              <a:rPr lang="en-US" sz="4000" b="1" i="1">
                                <a:latin typeface="Cambria Math"/>
                              </a:rPr>
                              <m:t>𝑽</m:t>
                            </m:r>
                            <m:r>
                              <a:rPr lang="ar-SA" sz="4000" b="1" i="1">
                                <a:latin typeface="Cambria Math"/>
                              </a:rPr>
                              <m:t>)</m:t>
                            </m:r>
                          </m:den>
                        </m:f>
                      </m:e>
                    </m:box>
                  </m:oMath>
                </a14:m>
                <a:endParaRPr lang="ar-SA" sz="2800" b="1" dirty="0"/>
              </a:p>
              <a:p>
                <a:endParaRPr lang="ar-SA" sz="2800" dirty="0"/>
              </a:p>
            </p:txBody>
          </p:sp>
        </mc:Choice>
        <mc:Fallback xmlns="">
          <p:sp>
            <p:nvSpPr>
              <p:cNvPr id="6" name="مربع نص 5"/>
              <p:cNvSpPr txBox="1">
                <a:spLocks noRot="1" noChangeAspect="1" noMove="1" noResize="1" noEditPoints="1" noAdjustHandles="1" noChangeArrowheads="1" noChangeShapeType="1" noTextEdit="1"/>
              </p:cNvSpPr>
              <p:nvPr/>
            </p:nvSpPr>
            <p:spPr>
              <a:xfrm>
                <a:off x="664816" y="4996286"/>
                <a:ext cx="1746944" cy="1279133"/>
              </a:xfrm>
              <a:prstGeom prst="rect">
                <a:avLst/>
              </a:prstGeom>
              <a:blipFill rotWithShape="1">
                <a:blip r:embed="rId2"/>
                <a:stretch>
                  <a:fillRect l="-8014"/>
                </a:stretch>
              </a:blipFill>
            </p:spPr>
            <p:txBody>
              <a:bodyPr/>
              <a:lstStyle/>
              <a:p>
                <a:r>
                  <a:rPr lang="ar-SA">
                    <a:noFill/>
                  </a:rPr>
                  <a:t> </a:t>
                </a:r>
              </a:p>
            </p:txBody>
          </p:sp>
        </mc:Fallback>
      </mc:AlternateContent>
    </p:spTree>
    <p:extLst>
      <p:ext uri="{BB962C8B-B14F-4D97-AF65-F5344CB8AC3E}">
        <p14:creationId xmlns:p14="http://schemas.microsoft.com/office/powerpoint/2010/main" val="289329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0-#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smtClean="0"/>
              <a:t>Breakeven Point</a:t>
            </a:r>
            <a:endParaRPr lang="ar-SA" dirty="0"/>
          </a:p>
        </p:txBody>
      </p:sp>
      <p:sp>
        <p:nvSpPr>
          <p:cNvPr id="3" name="عنصر نائب للمحتوى 2"/>
          <p:cNvSpPr>
            <a:spLocks noGrp="1"/>
          </p:cNvSpPr>
          <p:nvPr>
            <p:ph idx="1"/>
          </p:nvPr>
        </p:nvSpPr>
        <p:spPr/>
        <p:txBody>
          <a:bodyPr>
            <a:normAutofit/>
          </a:bodyPr>
          <a:lstStyle/>
          <a:p>
            <a:pPr algn="l" rtl="0"/>
            <a:endParaRPr lang="en-US" sz="2200" dirty="0" smtClean="0"/>
          </a:p>
          <a:p>
            <a:pPr algn="l" rtl="0"/>
            <a:endParaRPr lang="en-US" sz="2200" dirty="0" smtClean="0"/>
          </a:p>
          <a:p>
            <a:pPr marL="0" indent="0" algn="l" rtl="0">
              <a:buNone/>
            </a:pPr>
            <a:endParaRPr lang="ar-SA" sz="2200" dirty="0"/>
          </a:p>
        </p:txBody>
      </p:sp>
      <p:sp>
        <p:nvSpPr>
          <p:cNvPr id="4" name="مربع نص 3"/>
          <p:cNvSpPr txBox="1"/>
          <p:nvPr/>
        </p:nvSpPr>
        <p:spPr>
          <a:xfrm>
            <a:off x="323528" y="1758588"/>
            <a:ext cx="8496944" cy="446276"/>
          </a:xfrm>
          <a:prstGeom prst="rect">
            <a:avLst/>
          </a:prstGeom>
          <a:solidFill>
            <a:schemeClr val="tx2">
              <a:lumMod val="60000"/>
              <a:lumOff val="40000"/>
            </a:schemeClr>
          </a:solidFill>
        </p:spPr>
        <p:txBody>
          <a:bodyPr wrap="square" rtlCol="1">
            <a:spAutoFit/>
          </a:bodyPr>
          <a:lstStyle/>
          <a:p>
            <a:pPr algn="l" rtl="0"/>
            <a:r>
              <a:rPr lang="en-US" sz="2300" b="1" dirty="0" smtClean="0"/>
              <a:t>Breakeven point </a:t>
            </a:r>
            <a:r>
              <a:rPr lang="en-US" sz="2300" b="1" dirty="0"/>
              <a:t>in revenues = Breakeven point in units x unit price</a:t>
            </a:r>
          </a:p>
        </p:txBody>
      </p:sp>
      <mc:AlternateContent xmlns:mc="http://schemas.openxmlformats.org/markup-compatibility/2006" xmlns:a14="http://schemas.microsoft.com/office/drawing/2010/main">
        <mc:Choice Requires="a14">
          <p:sp>
            <p:nvSpPr>
              <p:cNvPr id="5" name="مربع نص 4"/>
              <p:cNvSpPr txBox="1"/>
              <p:nvPr/>
            </p:nvSpPr>
            <p:spPr>
              <a:xfrm>
                <a:off x="391886" y="3284984"/>
                <a:ext cx="8407470" cy="1051763"/>
              </a:xfrm>
              <a:prstGeom prst="rect">
                <a:avLst/>
              </a:prstGeom>
              <a:solidFill>
                <a:schemeClr val="tx2">
                  <a:lumMod val="60000"/>
                  <a:lumOff val="40000"/>
                </a:schemeClr>
              </a:solidFill>
            </p:spPr>
            <p:txBody>
              <a:bodyPr wrap="square" rtlCol="1">
                <a:spAutoFit/>
              </a:bodyPr>
              <a:lstStyle/>
              <a:p>
                <a:pPr algn="l"/>
                <a:r>
                  <a:rPr lang="en-US" sz="2400" b="1" dirty="0" smtClean="0"/>
                  <a:t>Breakeven Point in revenues </a:t>
                </a:r>
                <a:r>
                  <a:rPr lang="en-US" sz="2800" b="1" dirty="0" smtClean="0"/>
                  <a:t>= </a:t>
                </a:r>
                <a14:m>
                  <m:oMath xmlns:m="http://schemas.openxmlformats.org/officeDocument/2006/math">
                    <m:box>
                      <m:boxPr>
                        <m:ctrlPr>
                          <a:rPr lang="ar-SA" sz="2800" b="1" i="1">
                            <a:latin typeface="Cambria Math"/>
                          </a:rPr>
                        </m:ctrlPr>
                      </m:boxPr>
                      <m:e>
                        <m:argPr>
                          <m:argSz m:val="-1"/>
                        </m:argPr>
                        <m:f>
                          <m:fPr>
                            <m:ctrlPr>
                              <a:rPr lang="ar-SA" sz="2800" b="1" i="1">
                                <a:latin typeface="Cambria Math"/>
                              </a:rPr>
                            </m:ctrlPr>
                          </m:fPr>
                          <m:num>
                            <m:r>
                              <a:rPr lang="en-US" sz="2800" b="1" i="1">
                                <a:latin typeface="Cambria Math"/>
                              </a:rPr>
                              <m:t>𝑭</m:t>
                            </m:r>
                          </m:num>
                          <m:den>
                            <m:r>
                              <a:rPr lang="ar-SA" sz="2800" b="1" i="1" smtClean="0">
                                <a:latin typeface="Cambria Math"/>
                              </a:rPr>
                              <m:t>(</m:t>
                            </m:r>
                            <m:r>
                              <a:rPr lang="en-US" sz="2800" b="1" i="1" smtClean="0">
                                <a:latin typeface="Cambria Math"/>
                              </a:rPr>
                              <m:t>𝒄𝒐𝒏𝒕𝒓𝒊𝒃𝒖𝒕𝒊𝒐𝒏</m:t>
                            </m:r>
                            <m:r>
                              <a:rPr lang="en-US" sz="2800" b="1" i="1" smtClean="0">
                                <a:latin typeface="Cambria Math"/>
                              </a:rPr>
                              <m:t> </m:t>
                            </m:r>
                            <m:r>
                              <a:rPr lang="en-US" sz="2800" b="1" i="1" smtClean="0">
                                <a:latin typeface="Cambria Math"/>
                              </a:rPr>
                              <m:t>𝒎𝒂𝒓𝒈𝒊𝒏</m:t>
                            </m:r>
                            <m:r>
                              <a:rPr lang="en-US" sz="2800" b="1" i="1" smtClean="0">
                                <a:latin typeface="Cambria Math"/>
                              </a:rPr>
                              <m:t> </m:t>
                            </m:r>
                            <m:r>
                              <a:rPr lang="en-US" sz="2800" b="1" i="1" smtClean="0">
                                <a:latin typeface="Cambria Math"/>
                              </a:rPr>
                              <m:t>𝒑𝒆𝒓𝒄𝒆𝒂𝒕𝒈𝒆</m:t>
                            </m:r>
                            <m:r>
                              <a:rPr lang="ar-SA" sz="2800" b="1" i="1">
                                <a:latin typeface="Cambria Math"/>
                              </a:rPr>
                              <m:t>)</m:t>
                            </m:r>
                          </m:den>
                        </m:f>
                      </m:e>
                    </m:box>
                  </m:oMath>
                </a14:m>
                <a:endParaRPr lang="ar-SA" sz="2800" b="1" dirty="0"/>
              </a:p>
              <a:p>
                <a:endParaRPr lang="ar-SA" sz="2800" dirty="0"/>
              </a:p>
            </p:txBody>
          </p:sp>
        </mc:Choice>
        <mc:Fallback xmlns="">
          <p:sp>
            <p:nvSpPr>
              <p:cNvPr id="5" name="مربع نص 4"/>
              <p:cNvSpPr txBox="1">
                <a:spLocks noRot="1" noChangeAspect="1" noMove="1" noResize="1" noEditPoints="1" noAdjustHandles="1" noChangeArrowheads="1" noChangeShapeType="1" noTextEdit="1"/>
              </p:cNvSpPr>
              <p:nvPr/>
            </p:nvSpPr>
            <p:spPr>
              <a:xfrm>
                <a:off x="391886" y="3284984"/>
                <a:ext cx="8407470" cy="1051763"/>
              </a:xfrm>
              <a:prstGeom prst="rect">
                <a:avLst/>
              </a:prstGeom>
              <a:blipFill rotWithShape="1">
                <a:blip r:embed="rId2"/>
                <a:stretch>
                  <a:fillRect l="-1015" t="-4070"/>
                </a:stretch>
              </a:blipFill>
            </p:spPr>
            <p:txBody>
              <a:bodyPr/>
              <a:lstStyle/>
              <a:p>
                <a:r>
                  <a:rPr lang="ar-SA">
                    <a:noFill/>
                  </a:rPr>
                  <a:t> </a:t>
                </a:r>
              </a:p>
            </p:txBody>
          </p:sp>
        </mc:Fallback>
      </mc:AlternateContent>
    </p:spTree>
    <p:extLst>
      <p:ext uri="{BB962C8B-B14F-4D97-AF65-F5344CB8AC3E}">
        <p14:creationId xmlns:p14="http://schemas.microsoft.com/office/powerpoint/2010/main" val="285555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b="1" u="sng" dirty="0" smtClean="0"/>
              <a:t>Example</a:t>
            </a:r>
            <a:endParaRPr lang="ar-SA" b="1" u="sng" dirty="0"/>
          </a:p>
        </p:txBody>
      </p:sp>
      <p:sp>
        <p:nvSpPr>
          <p:cNvPr id="3" name="عنصر نائب للمحتوى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lgn="l" rtl="0">
              <a:buNone/>
            </a:pPr>
            <a:r>
              <a:rPr lang="en-GB" sz="2800" dirty="0"/>
              <a:t>Al-</a:t>
            </a:r>
            <a:r>
              <a:rPr lang="en-GB" sz="2800" dirty="0" err="1"/>
              <a:t>Haya</a:t>
            </a:r>
            <a:r>
              <a:rPr lang="en-GB" sz="2800" dirty="0"/>
              <a:t> Company produces a product that is sold at a price of JD </a:t>
            </a:r>
            <a:r>
              <a:rPr lang="en-GB" sz="2800" dirty="0" smtClean="0"/>
              <a:t>100 </a:t>
            </a:r>
            <a:r>
              <a:rPr lang="en-GB" sz="2800" dirty="0"/>
              <a:t>per unit. Variable costs per unit are JD </a:t>
            </a:r>
            <a:r>
              <a:rPr lang="en-GB" sz="2800" dirty="0" smtClean="0"/>
              <a:t>40 </a:t>
            </a:r>
            <a:r>
              <a:rPr lang="en-GB" sz="2800" dirty="0"/>
              <a:t>and annual fixed costs JD 96,000. </a:t>
            </a:r>
            <a:endParaRPr lang="en-US" sz="2800" dirty="0"/>
          </a:p>
          <a:p>
            <a:pPr marL="0" indent="0" algn="l" rtl="0">
              <a:buNone/>
            </a:pPr>
            <a:r>
              <a:rPr lang="en-GB" sz="2800" dirty="0"/>
              <a:t> </a:t>
            </a:r>
            <a:endParaRPr lang="en-US" sz="2800" dirty="0"/>
          </a:p>
          <a:p>
            <a:pPr marL="0" indent="0" algn="l" rtl="0">
              <a:buNone/>
            </a:pPr>
            <a:r>
              <a:rPr lang="en-GB" sz="2800" u="sng" dirty="0"/>
              <a:t> </a:t>
            </a:r>
            <a:r>
              <a:rPr lang="en-GB" sz="2800" b="1" u="sng" dirty="0"/>
              <a:t>Required</a:t>
            </a:r>
            <a:r>
              <a:rPr lang="en-GB" sz="2800" dirty="0"/>
              <a:t> :</a:t>
            </a:r>
            <a:endParaRPr lang="en-US" sz="2800" dirty="0"/>
          </a:p>
          <a:p>
            <a:pPr marL="0" indent="0" algn="l" rtl="0">
              <a:buNone/>
            </a:pPr>
            <a:r>
              <a:rPr lang="en-GB" sz="2800" dirty="0"/>
              <a:t>1- Compute contribution margin </a:t>
            </a:r>
            <a:r>
              <a:rPr lang="en-GB" sz="2800" dirty="0" smtClean="0"/>
              <a:t>per unit </a:t>
            </a:r>
          </a:p>
          <a:p>
            <a:pPr marL="0" indent="0" algn="l" rtl="0">
              <a:buNone/>
            </a:pPr>
            <a:r>
              <a:rPr lang="en-GB" sz="2800" dirty="0" smtClean="0"/>
              <a:t>2-Compute </a:t>
            </a:r>
            <a:r>
              <a:rPr lang="en-GB" sz="2800" dirty="0"/>
              <a:t>contribution margin </a:t>
            </a:r>
            <a:r>
              <a:rPr lang="en-GB" sz="2800" dirty="0" smtClean="0"/>
              <a:t>percentage</a:t>
            </a:r>
            <a:endParaRPr lang="en-GB" sz="2800" dirty="0"/>
          </a:p>
          <a:p>
            <a:pPr marL="0" indent="0" algn="l" rtl="0">
              <a:buNone/>
            </a:pPr>
            <a:r>
              <a:rPr lang="en-GB" sz="2800" dirty="0" smtClean="0"/>
              <a:t>3-compute  </a:t>
            </a:r>
            <a:r>
              <a:rPr lang="en-GB" sz="2800" dirty="0"/>
              <a:t>breakeven point in units and </a:t>
            </a:r>
            <a:r>
              <a:rPr lang="en-GB" sz="2800" dirty="0" smtClean="0"/>
              <a:t>dinars</a:t>
            </a:r>
          </a:p>
          <a:p>
            <a:pPr marL="0" indent="0" algn="l" rtl="0">
              <a:buNone/>
            </a:pPr>
            <a:r>
              <a:rPr lang="en-GB" sz="2800" dirty="0" smtClean="0"/>
              <a:t>4-compute  profit or loss if the company </a:t>
            </a:r>
            <a:r>
              <a:rPr lang="en-GB" sz="2800" smtClean="0"/>
              <a:t>expected sales </a:t>
            </a:r>
            <a:r>
              <a:rPr lang="en-GB" sz="2800" dirty="0" smtClean="0"/>
              <a:t>of 1,800 units </a:t>
            </a:r>
            <a:r>
              <a:rPr lang="en-GB" sz="2800" smtClean="0"/>
              <a:t>next year.</a:t>
            </a:r>
            <a:endParaRPr lang="ar-SA" sz="2800" dirty="0"/>
          </a:p>
        </p:txBody>
      </p:sp>
    </p:spTree>
    <p:extLst>
      <p:ext uri="{BB962C8B-B14F-4D97-AF65-F5344CB8AC3E}">
        <p14:creationId xmlns:p14="http://schemas.microsoft.com/office/powerpoint/2010/main" val="1779939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smtClean="0"/>
              <a:t>Solution </a:t>
            </a:r>
            <a:endParaRPr lang="ar-SA" b="1" u="sng"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0" indent="0" algn="l" rtl="0">
                  <a:buNone/>
                </a:pPr>
                <a:r>
                  <a:rPr lang="en-GB" dirty="0" smtClean="0"/>
                  <a:t>1- P-V  = 100-40 = 60</a:t>
                </a:r>
              </a:p>
              <a:p>
                <a:pPr marL="0" indent="0" algn="l" rtl="0">
                  <a:buNone/>
                </a:pPr>
                <a:endParaRPr lang="en-GB" dirty="0" smtClean="0"/>
              </a:p>
              <a:p>
                <a:pPr marL="0" indent="0" algn="l" rtl="0">
                  <a:buNone/>
                </a:pPr>
                <a:r>
                  <a:rPr lang="en-US" dirty="0" smtClean="0"/>
                  <a:t>2- </a:t>
                </a:r>
                <a14:m>
                  <m:oMath xmlns:m="http://schemas.openxmlformats.org/officeDocument/2006/math">
                    <m:f>
                      <m:fPr>
                        <m:ctrlPr>
                          <a:rPr lang="en-US" i="1" smtClean="0">
                            <a:latin typeface="Cambria Math"/>
                          </a:rPr>
                        </m:ctrlPr>
                      </m:fPr>
                      <m:num>
                        <m:r>
                          <a:rPr lang="en-US" b="0" i="1" smtClean="0">
                            <a:latin typeface="Cambria Math"/>
                          </a:rPr>
                          <m:t>𝑃</m:t>
                        </m:r>
                        <m:r>
                          <a:rPr lang="en-US" b="0" i="1" smtClean="0">
                            <a:latin typeface="Cambria Math"/>
                          </a:rPr>
                          <m:t>−</m:t>
                        </m:r>
                        <m:r>
                          <a:rPr lang="en-US" b="0" i="1" smtClean="0">
                            <a:latin typeface="Cambria Math"/>
                          </a:rPr>
                          <m:t>𝑉</m:t>
                        </m:r>
                      </m:num>
                      <m:den>
                        <m:r>
                          <a:rPr lang="en-US" b="0" i="1" smtClean="0">
                            <a:latin typeface="Cambria Math"/>
                          </a:rPr>
                          <m:t>𝑃</m:t>
                        </m:r>
                      </m:den>
                    </m:f>
                  </m:oMath>
                </a14:m>
                <a:r>
                  <a:rPr lang="en-US" dirty="0" smtClean="0"/>
                  <a:t>  = 60/100 = .6 or 60%</a:t>
                </a:r>
              </a:p>
              <a:p>
                <a:pPr marL="0" indent="0" algn="l" rtl="0">
                  <a:buNone/>
                </a:pPr>
                <a:endParaRPr lang="en-US" dirty="0" smtClean="0"/>
              </a:p>
              <a:p>
                <a:pPr marL="0" indent="0" algn="l" rtl="0">
                  <a:buNone/>
                </a:pPr>
                <a:r>
                  <a:rPr lang="en-US" dirty="0" smtClean="0"/>
                  <a:t>3-BEP (units) = 96,000/60  = 1,600</a:t>
                </a:r>
              </a:p>
              <a:p>
                <a:pPr marL="0" indent="0" algn="l" rtl="0">
                  <a:buNone/>
                </a:pPr>
                <a:endParaRPr lang="en-US" dirty="0" smtClean="0"/>
              </a:p>
              <a:p>
                <a:pPr marL="0" indent="0" algn="l" rtl="0">
                  <a:buNone/>
                </a:pPr>
                <a:r>
                  <a:rPr lang="en-US" dirty="0" smtClean="0"/>
                  <a:t>BEP(</a:t>
                </a:r>
                <a:r>
                  <a:rPr lang="en-US" dirty="0" err="1" smtClean="0"/>
                  <a:t>dinnars</a:t>
                </a:r>
                <a:r>
                  <a:rPr lang="en-US" dirty="0" smtClean="0"/>
                  <a:t>)  1,600x100 = 160,000 JOD</a:t>
                </a:r>
              </a:p>
              <a:p>
                <a:pPr marL="0" indent="0" algn="l" rtl="0">
                  <a:buNone/>
                </a:pPr>
                <a:endParaRPr lang="en-US" dirty="0" smtClean="0"/>
              </a:p>
              <a:p>
                <a:pPr marL="0" indent="0" algn="l" rtl="0">
                  <a:buNone/>
                </a:pPr>
                <a:r>
                  <a:rPr lang="en-US" dirty="0" smtClean="0"/>
                  <a:t>4-Profit = Q(P-V)-F = 12,000</a:t>
                </a:r>
                <a:endParaRPr lang="ar-SA"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rotWithShape="1">
                <a:blip r:embed="rId2"/>
                <a:stretch>
                  <a:fillRect l="-1551" t="-3217"/>
                </a:stretch>
              </a:blipFill>
            </p:spPr>
            <p:txBody>
              <a:bodyPr/>
              <a:lstStyle/>
              <a:p>
                <a:r>
                  <a:rPr lang="ar-SA">
                    <a:noFill/>
                  </a:rPr>
                  <a:t> </a:t>
                </a:r>
              </a:p>
            </p:txBody>
          </p:sp>
        </mc:Fallback>
      </mc:AlternateContent>
    </p:spTree>
    <p:extLst>
      <p:ext uri="{BB962C8B-B14F-4D97-AF65-F5344CB8AC3E}">
        <p14:creationId xmlns:p14="http://schemas.microsoft.com/office/powerpoint/2010/main" val="284186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additive="base">
                                        <p:cTn id="22"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smtClean="0"/>
              <a:t>Target Operating Income</a:t>
            </a:r>
            <a:endParaRPr lang="ar-SA" b="1" u="sng" dirty="0"/>
          </a:p>
        </p:txBody>
      </p:sp>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marL="0" indent="0" algn="l" rtl="0">
              <a:buNone/>
            </a:pPr>
            <a:r>
              <a:rPr lang="en-US" dirty="0" smtClean="0"/>
              <a:t>   </a:t>
            </a:r>
            <a:r>
              <a:rPr lang="en-US" sz="2400" dirty="0" smtClean="0"/>
              <a:t>Profit      </a:t>
            </a:r>
            <a:r>
              <a:rPr lang="en-US" sz="2400" dirty="0"/>
              <a:t>= Q(P-V)-F</a:t>
            </a:r>
          </a:p>
          <a:p>
            <a:pPr marL="0" indent="0" algn="l" rtl="0">
              <a:buNone/>
            </a:pPr>
            <a:r>
              <a:rPr lang="en-US" sz="2400" dirty="0"/>
              <a:t>  </a:t>
            </a:r>
            <a:r>
              <a:rPr lang="en-US" sz="2400" dirty="0" smtClean="0"/>
              <a:t>Target OI = </a:t>
            </a:r>
            <a:r>
              <a:rPr lang="en-US" sz="2400" dirty="0"/>
              <a:t>Q(P-V)-</a:t>
            </a:r>
            <a:r>
              <a:rPr lang="en-US" sz="2400" dirty="0" smtClean="0"/>
              <a:t>F</a:t>
            </a:r>
            <a:endParaRPr lang="en-US" sz="2400" dirty="0"/>
          </a:p>
          <a:p>
            <a:pPr marL="0" indent="0" algn="l" rtl="0">
              <a:buNone/>
            </a:pPr>
            <a:r>
              <a:rPr lang="en-US" sz="2400" dirty="0" smtClean="0"/>
              <a:t>  F+ Target OI  </a:t>
            </a:r>
            <a:r>
              <a:rPr lang="en-US" sz="2400" dirty="0"/>
              <a:t>= Q(P-V</a:t>
            </a:r>
            <a:r>
              <a:rPr lang="en-US" sz="2400" dirty="0" smtClean="0"/>
              <a:t>)</a:t>
            </a:r>
          </a:p>
          <a:p>
            <a:pPr marL="0" indent="0" algn="l" rtl="0">
              <a:buNone/>
            </a:pPr>
            <a:endParaRPr lang="en-US" sz="2400" dirty="0" smtClean="0"/>
          </a:p>
          <a:p>
            <a:pPr marL="0" indent="0" algn="l" rtl="0">
              <a:buNone/>
            </a:pPr>
            <a:endParaRPr lang="en-US" dirty="0" smtClean="0"/>
          </a:p>
          <a:p>
            <a:pPr marL="0" indent="0" algn="l" rtl="0">
              <a:buNone/>
            </a:pPr>
            <a:endParaRPr lang="en-US" dirty="0" smtClean="0"/>
          </a:p>
          <a:p>
            <a:pPr marL="0" indent="0" algn="l" rtl="0">
              <a:buNone/>
            </a:pPr>
            <a:endParaRPr lang="en-US" dirty="0" smtClean="0"/>
          </a:p>
          <a:p>
            <a:pPr marL="0" indent="0" algn="l" rtl="0">
              <a:buNone/>
            </a:pPr>
            <a:endParaRPr lang="ar-SA" dirty="0"/>
          </a:p>
        </p:txBody>
      </p:sp>
      <mc:AlternateContent xmlns:mc="http://schemas.openxmlformats.org/markup-compatibility/2006" xmlns:a14="http://schemas.microsoft.com/office/drawing/2010/main">
        <mc:Choice Requires="a14">
          <p:sp>
            <p:nvSpPr>
              <p:cNvPr id="4" name="مربع نص 3"/>
              <p:cNvSpPr txBox="1"/>
              <p:nvPr/>
            </p:nvSpPr>
            <p:spPr>
              <a:xfrm>
                <a:off x="696233" y="3212976"/>
                <a:ext cx="1746944" cy="977960"/>
              </a:xfrm>
              <a:prstGeom prst="rect">
                <a:avLst/>
              </a:prstGeom>
              <a:solidFill>
                <a:schemeClr val="tx2">
                  <a:lumMod val="60000"/>
                  <a:lumOff val="40000"/>
                </a:schemeClr>
              </a:solidFill>
            </p:spPr>
            <p:txBody>
              <a:bodyPr wrap="square" rtlCol="1">
                <a:spAutoFit/>
              </a:bodyPr>
              <a:lstStyle/>
              <a:p>
                <a:pPr algn="l"/>
                <a:r>
                  <a:rPr lang="en-US" b="1" dirty="0" smtClean="0"/>
                  <a:t>Q= </a:t>
                </a:r>
                <a14:m>
                  <m:oMath xmlns:m="http://schemas.openxmlformats.org/officeDocument/2006/math">
                    <m:box>
                      <m:boxPr>
                        <m:ctrlPr>
                          <a:rPr lang="ar-SA" sz="2400" b="1" i="1">
                            <a:latin typeface="Cambria Math"/>
                          </a:rPr>
                        </m:ctrlPr>
                      </m:boxPr>
                      <m:e>
                        <m:argPr>
                          <m:argSz m:val="-1"/>
                        </m:argPr>
                        <m:f>
                          <m:fPr>
                            <m:ctrlPr>
                              <a:rPr lang="ar-SA" sz="2400" b="1" i="1">
                                <a:latin typeface="Cambria Math"/>
                              </a:rPr>
                            </m:ctrlPr>
                          </m:fPr>
                          <m:num>
                            <m:r>
                              <a:rPr lang="en-US" sz="2400" b="1" i="1">
                                <a:latin typeface="Cambria Math"/>
                              </a:rPr>
                              <m:t>𝑭</m:t>
                            </m:r>
                            <m:r>
                              <a:rPr lang="en-US" sz="2400" b="1" i="1" smtClean="0">
                                <a:latin typeface="Cambria Math"/>
                              </a:rPr>
                              <m:t>+</m:t>
                            </m:r>
                            <m:r>
                              <a:rPr lang="en-US" sz="2400" b="1" i="1" smtClean="0">
                                <a:latin typeface="Cambria Math"/>
                              </a:rPr>
                              <m:t>𝑻𝒂𝒓𝒈𝒆𝒕</m:t>
                            </m:r>
                            <m:r>
                              <a:rPr lang="en-US" sz="2400" b="1" i="1" smtClean="0">
                                <a:latin typeface="Cambria Math"/>
                              </a:rPr>
                              <m:t> </m:t>
                            </m:r>
                            <m:r>
                              <a:rPr lang="en-US" sz="2400" b="1" i="1" smtClean="0">
                                <a:latin typeface="Cambria Math"/>
                              </a:rPr>
                              <m:t>𝑶𝑰</m:t>
                            </m:r>
                          </m:num>
                          <m:den>
                            <m:r>
                              <a:rPr lang="ar-SA" sz="2400" b="1" i="1">
                                <a:latin typeface="Cambria Math"/>
                              </a:rPr>
                              <m:t>(</m:t>
                            </m:r>
                            <m:r>
                              <a:rPr lang="en-US" sz="2400" b="1" i="1">
                                <a:latin typeface="Cambria Math"/>
                              </a:rPr>
                              <m:t>𝑷</m:t>
                            </m:r>
                            <m:r>
                              <a:rPr lang="en-US" sz="2400" b="1" i="1">
                                <a:latin typeface="Cambria Math"/>
                              </a:rPr>
                              <m:t>−</m:t>
                            </m:r>
                            <m:r>
                              <a:rPr lang="en-US" sz="2400" b="1" i="1">
                                <a:latin typeface="Cambria Math"/>
                              </a:rPr>
                              <m:t>𝑽</m:t>
                            </m:r>
                            <m:r>
                              <a:rPr lang="ar-SA" sz="2400" b="1" i="1">
                                <a:latin typeface="Cambria Math"/>
                              </a:rPr>
                              <m:t>)</m:t>
                            </m:r>
                          </m:den>
                        </m:f>
                      </m:e>
                    </m:box>
                  </m:oMath>
                </a14:m>
                <a:endParaRPr lang="ar-SA" sz="1600" b="1" dirty="0"/>
              </a:p>
              <a:p>
                <a:endParaRPr lang="ar-SA" sz="2800" dirty="0"/>
              </a:p>
            </p:txBody>
          </p:sp>
        </mc:Choice>
        <mc:Fallback xmlns="">
          <p:sp>
            <p:nvSpPr>
              <p:cNvPr id="4" name="مربع نص 3"/>
              <p:cNvSpPr txBox="1">
                <a:spLocks noRot="1" noChangeAspect="1" noMove="1" noResize="1" noEditPoints="1" noAdjustHandles="1" noChangeArrowheads="1" noChangeShapeType="1" noTextEdit="1"/>
              </p:cNvSpPr>
              <p:nvPr/>
            </p:nvSpPr>
            <p:spPr>
              <a:xfrm>
                <a:off x="696233" y="3212976"/>
                <a:ext cx="1746944" cy="977960"/>
              </a:xfrm>
              <a:prstGeom prst="rect">
                <a:avLst/>
              </a:prstGeom>
              <a:blipFill rotWithShape="1">
                <a:blip r:embed="rId2"/>
                <a:stretch>
                  <a:fillRect l="-2091"/>
                </a:stretch>
              </a:blipFill>
            </p:spPr>
            <p:txBody>
              <a:bodyPr/>
              <a:lstStyle/>
              <a:p>
                <a:r>
                  <a:rPr lang="ar-SA">
                    <a:noFill/>
                  </a:rPr>
                  <a:t> </a:t>
                </a:r>
              </a:p>
            </p:txBody>
          </p:sp>
        </mc:Fallback>
      </mc:AlternateContent>
      <p:sp>
        <p:nvSpPr>
          <p:cNvPr id="5" name="مربع نص 4"/>
          <p:cNvSpPr txBox="1"/>
          <p:nvPr/>
        </p:nvSpPr>
        <p:spPr>
          <a:xfrm>
            <a:off x="539552" y="4509120"/>
            <a:ext cx="7692192" cy="400110"/>
          </a:xfrm>
          <a:prstGeom prst="rect">
            <a:avLst/>
          </a:prstGeom>
          <a:solidFill>
            <a:schemeClr val="tx2">
              <a:lumMod val="60000"/>
              <a:lumOff val="40000"/>
            </a:schemeClr>
          </a:solidFill>
        </p:spPr>
        <p:txBody>
          <a:bodyPr wrap="square" rtlCol="1">
            <a:spAutoFit/>
          </a:bodyPr>
          <a:lstStyle/>
          <a:p>
            <a:pPr algn="l" rtl="0"/>
            <a:r>
              <a:rPr lang="en-US" sz="1600" b="1" dirty="0" smtClean="0"/>
              <a:t>Revenues needed to earn Target OI= Units sold needed to earn target OI </a:t>
            </a:r>
            <a:r>
              <a:rPr lang="en-US" sz="2000" b="1" dirty="0" smtClean="0"/>
              <a:t>x</a:t>
            </a:r>
            <a:r>
              <a:rPr lang="en-US" sz="1600" b="1" dirty="0" smtClean="0"/>
              <a:t> </a:t>
            </a:r>
            <a:r>
              <a:rPr lang="en-US" sz="1600" b="1" dirty="0"/>
              <a:t>unit price</a:t>
            </a:r>
          </a:p>
        </p:txBody>
      </p:sp>
      <p:cxnSp>
        <p:nvCxnSpPr>
          <p:cNvPr id="7" name="رابط كسهم مستقيم 6"/>
          <p:cNvCxnSpPr/>
          <p:nvPr/>
        </p:nvCxnSpPr>
        <p:spPr>
          <a:xfrm>
            <a:off x="1022377" y="3687690"/>
            <a:ext cx="2901551" cy="82143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مربع نص 11"/>
              <p:cNvSpPr txBox="1"/>
              <p:nvPr/>
            </p:nvSpPr>
            <p:spPr>
              <a:xfrm>
                <a:off x="539552" y="5157192"/>
                <a:ext cx="7692192" cy="733855"/>
              </a:xfrm>
              <a:prstGeom prst="rect">
                <a:avLst/>
              </a:prstGeom>
              <a:solidFill>
                <a:schemeClr val="tx2">
                  <a:lumMod val="60000"/>
                  <a:lumOff val="40000"/>
                </a:schemeClr>
              </a:solidFill>
            </p:spPr>
            <p:txBody>
              <a:bodyPr wrap="square" rtlCol="1">
                <a:spAutoFit/>
              </a:bodyPr>
              <a:lstStyle/>
              <a:p>
                <a:pPr algn="l" rtl="0"/>
                <a:r>
                  <a:rPr lang="en-US" b="1" dirty="0" smtClean="0"/>
                  <a:t>Revenues needed to earn Target OI= </a:t>
                </a:r>
                <a14:m>
                  <m:oMath xmlns:m="http://schemas.openxmlformats.org/officeDocument/2006/math">
                    <m:f>
                      <m:fPr>
                        <m:ctrlPr>
                          <a:rPr lang="en-US" sz="2000" b="1" i="1" smtClean="0">
                            <a:latin typeface="Cambria Math"/>
                          </a:rPr>
                        </m:ctrlPr>
                      </m:fPr>
                      <m:num>
                        <m:r>
                          <a:rPr lang="en-US" sz="2000" b="1" i="1" smtClean="0">
                            <a:latin typeface="Cambria Math"/>
                          </a:rPr>
                          <m:t>𝑭</m:t>
                        </m:r>
                        <m:r>
                          <a:rPr lang="en-US" sz="2000" b="1" i="1" smtClean="0">
                            <a:latin typeface="Cambria Math"/>
                          </a:rPr>
                          <m:t>+</m:t>
                        </m:r>
                        <m:r>
                          <a:rPr lang="en-US" sz="2000" b="1" i="1" smtClean="0">
                            <a:latin typeface="Cambria Math"/>
                          </a:rPr>
                          <m:t>𝑻𝒂𝒓𝒈𝒆𝒕</m:t>
                        </m:r>
                        <m:r>
                          <a:rPr lang="en-US" sz="2000" b="1" i="1" smtClean="0">
                            <a:latin typeface="Cambria Math"/>
                          </a:rPr>
                          <m:t> </m:t>
                        </m:r>
                        <m:r>
                          <a:rPr lang="en-US" sz="2000" b="1" i="1" smtClean="0">
                            <a:latin typeface="Cambria Math"/>
                          </a:rPr>
                          <m:t>𝑶𝑰</m:t>
                        </m:r>
                      </m:num>
                      <m:den>
                        <m:eqArr>
                          <m:eqArrPr>
                            <m:ctrlPr>
                              <a:rPr lang="en-US" sz="2000" b="1" i="1" smtClean="0">
                                <a:latin typeface="Cambria Math"/>
                              </a:rPr>
                            </m:ctrlPr>
                          </m:eqArrPr>
                          <m:e>
                            <m:r>
                              <a:rPr lang="en-US" sz="2000" b="1" i="1" smtClean="0">
                                <a:latin typeface="Cambria Math"/>
                              </a:rPr>
                              <m:t>𝑪𝒐𝒏𝒕𝒓𝒊𝒃𝒖𝒕𝒊𝒐𝒏</m:t>
                            </m:r>
                            <m:r>
                              <a:rPr lang="en-US" sz="2000" b="1" i="1" smtClean="0">
                                <a:latin typeface="Cambria Math"/>
                              </a:rPr>
                              <m:t> </m:t>
                            </m:r>
                            <m:r>
                              <a:rPr lang="en-US" sz="2000" b="1" i="1" smtClean="0">
                                <a:latin typeface="Cambria Math"/>
                              </a:rPr>
                              <m:t>𝑴𝒂𝒓𝒈𝒊𝒏</m:t>
                            </m:r>
                            <m:r>
                              <a:rPr lang="en-US" sz="2000" b="1" i="1" smtClean="0">
                                <a:latin typeface="Cambria Math"/>
                              </a:rPr>
                              <m:t> </m:t>
                            </m:r>
                            <m:r>
                              <a:rPr lang="en-US" sz="2000" b="0" i="1" smtClean="0">
                                <a:latin typeface="Cambria Math"/>
                              </a:rPr>
                              <m:t>𝑃𝑒𝑟𝑐𝑒𝑛𝑡𝑎𝑔𝑒</m:t>
                            </m:r>
                          </m:e>
                          <m:e/>
                        </m:eqArr>
                      </m:den>
                    </m:f>
                  </m:oMath>
                </a14:m>
                <a:endParaRPr lang="en-US" b="1" dirty="0"/>
              </a:p>
            </p:txBody>
          </p:sp>
        </mc:Choice>
        <mc:Fallback xmlns="">
          <p:sp>
            <p:nvSpPr>
              <p:cNvPr id="12" name="مربع نص 11"/>
              <p:cNvSpPr txBox="1">
                <a:spLocks noRot="1" noChangeAspect="1" noMove="1" noResize="1" noEditPoints="1" noAdjustHandles="1" noChangeArrowheads="1" noChangeShapeType="1" noTextEdit="1"/>
              </p:cNvSpPr>
              <p:nvPr/>
            </p:nvSpPr>
            <p:spPr>
              <a:xfrm>
                <a:off x="539552" y="5157192"/>
                <a:ext cx="7692192" cy="733855"/>
              </a:xfrm>
              <a:prstGeom prst="rect">
                <a:avLst/>
              </a:prstGeom>
              <a:blipFill rotWithShape="1">
                <a:blip r:embed="rId3"/>
                <a:stretch>
                  <a:fillRect l="-714"/>
                </a:stretch>
              </a:blipFill>
            </p:spPr>
            <p:txBody>
              <a:bodyPr/>
              <a:lstStyle/>
              <a:p>
                <a:r>
                  <a:rPr lang="ar-SA">
                    <a:noFill/>
                  </a:rPr>
                  <a:t> </a:t>
                </a:r>
              </a:p>
            </p:txBody>
          </p:sp>
        </mc:Fallback>
      </mc:AlternateContent>
    </p:spTree>
    <p:extLst>
      <p:ext uri="{BB962C8B-B14F-4D97-AF65-F5344CB8AC3E}">
        <p14:creationId xmlns:p14="http://schemas.microsoft.com/office/powerpoint/2010/main" val="268921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0-#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smtClean="0"/>
              <a:t>Example </a:t>
            </a:r>
            <a:endParaRPr lang="ar-SA" b="1" u="sng"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lgn="l" rtl="0">
                  <a:buNone/>
                </a:pPr>
                <a:r>
                  <a:rPr lang="en-US" dirty="0" smtClean="0"/>
                  <a:t>Suppose Emma plan to </a:t>
                </a:r>
                <a:r>
                  <a:rPr lang="en-US" b="1" dirty="0" smtClean="0">
                    <a:solidFill>
                      <a:srgbClr val="FF0000"/>
                    </a:solidFill>
                  </a:rPr>
                  <a:t>earn $1,200</a:t>
                </a:r>
              </a:p>
              <a:p>
                <a:pPr marL="0" indent="0" algn="l" rtl="0">
                  <a:buNone/>
                </a:pPr>
                <a:r>
                  <a:rPr lang="en-US" dirty="0" smtClean="0"/>
                  <a:t>P=200 ,V=120  F=2,000</a:t>
                </a:r>
              </a:p>
              <a:p>
                <a:pPr marL="0" indent="0" algn="l" rtl="0">
                  <a:buNone/>
                </a:pPr>
                <a:endParaRPr lang="en-US" dirty="0"/>
              </a:p>
              <a:p>
                <a:pPr marL="0" indent="0" algn="l" rtl="0">
                  <a:buNone/>
                </a:pPr>
                <a:r>
                  <a:rPr lang="en-US" b="1" dirty="0"/>
                  <a:t>Q= </a:t>
                </a:r>
                <a14:m>
                  <m:oMath xmlns:m="http://schemas.openxmlformats.org/officeDocument/2006/math">
                    <m:box>
                      <m:boxPr>
                        <m:ctrlPr>
                          <a:rPr lang="ar-SA" b="1" i="1">
                            <a:latin typeface="Cambria Math"/>
                          </a:rPr>
                        </m:ctrlPr>
                      </m:boxPr>
                      <m:e>
                        <m:argPr>
                          <m:argSz m:val="-1"/>
                        </m:argPr>
                        <m:f>
                          <m:fPr>
                            <m:ctrlPr>
                              <a:rPr lang="ar-SA" b="1" i="1">
                                <a:latin typeface="Cambria Math"/>
                              </a:rPr>
                            </m:ctrlPr>
                          </m:fPr>
                          <m:num>
                            <m:r>
                              <a:rPr lang="en-US" b="1" i="1">
                                <a:latin typeface="Cambria Math"/>
                              </a:rPr>
                              <m:t>𝑭</m:t>
                            </m:r>
                            <m:r>
                              <a:rPr lang="en-US" b="1" i="1">
                                <a:latin typeface="Cambria Math"/>
                              </a:rPr>
                              <m:t>+</m:t>
                            </m:r>
                            <m:r>
                              <a:rPr lang="en-US" b="1" i="1">
                                <a:latin typeface="Cambria Math"/>
                              </a:rPr>
                              <m:t>𝑻𝒂𝒓𝒈𝒆𝒕</m:t>
                            </m:r>
                            <m:r>
                              <a:rPr lang="en-US" b="1" i="1">
                                <a:latin typeface="Cambria Math"/>
                              </a:rPr>
                              <m:t> </m:t>
                            </m:r>
                            <m:r>
                              <a:rPr lang="en-US" b="1" i="1">
                                <a:latin typeface="Cambria Math"/>
                              </a:rPr>
                              <m:t>𝑶𝑰</m:t>
                            </m:r>
                          </m:num>
                          <m:den>
                            <m:r>
                              <a:rPr lang="ar-SA" b="1" i="1">
                                <a:latin typeface="Cambria Math"/>
                              </a:rPr>
                              <m:t>(</m:t>
                            </m:r>
                            <m:r>
                              <a:rPr lang="en-US" b="1" i="1">
                                <a:latin typeface="Cambria Math"/>
                              </a:rPr>
                              <m:t>𝑷</m:t>
                            </m:r>
                            <m:r>
                              <a:rPr lang="en-US" b="1" i="1">
                                <a:latin typeface="Cambria Math"/>
                              </a:rPr>
                              <m:t>−</m:t>
                            </m:r>
                            <m:r>
                              <a:rPr lang="en-US" b="1" i="1">
                                <a:latin typeface="Cambria Math"/>
                              </a:rPr>
                              <m:t>𝑽</m:t>
                            </m:r>
                            <m:r>
                              <a:rPr lang="ar-SA" b="1" i="1">
                                <a:latin typeface="Cambria Math"/>
                              </a:rPr>
                              <m:t>)</m:t>
                            </m:r>
                          </m:den>
                        </m:f>
                      </m:e>
                    </m:box>
                  </m:oMath>
                </a14:m>
                <a:endParaRPr lang="ar-SA" sz="2000" b="1" dirty="0"/>
              </a:p>
              <a:p>
                <a:pPr marL="0" indent="0" algn="l" rtl="0">
                  <a:buNone/>
                </a:pPr>
                <a:r>
                  <a:rPr lang="en-US" b="1" dirty="0"/>
                  <a:t>Q= </a:t>
                </a:r>
                <a14:m>
                  <m:oMath xmlns:m="http://schemas.openxmlformats.org/officeDocument/2006/math">
                    <m:box>
                      <m:boxPr>
                        <m:ctrlPr>
                          <a:rPr lang="ar-SA" b="1" i="1">
                            <a:latin typeface="Cambria Math"/>
                          </a:rPr>
                        </m:ctrlPr>
                      </m:boxPr>
                      <m:e>
                        <m:argPr>
                          <m:argSz m:val="-1"/>
                        </m:argPr>
                        <m:f>
                          <m:fPr>
                            <m:ctrlPr>
                              <a:rPr lang="ar-SA" b="1" i="1">
                                <a:latin typeface="Cambria Math"/>
                              </a:rPr>
                            </m:ctrlPr>
                          </m:fPr>
                          <m:num>
                            <m:r>
                              <a:rPr lang="en-US" b="1" i="1" smtClean="0">
                                <a:latin typeface="Cambria Math"/>
                              </a:rPr>
                              <m:t>𝟐</m:t>
                            </m:r>
                            <m:r>
                              <a:rPr lang="en-US" b="1" i="1" smtClean="0">
                                <a:latin typeface="Cambria Math"/>
                              </a:rPr>
                              <m:t>,</m:t>
                            </m:r>
                            <m:r>
                              <a:rPr lang="en-US" b="1" i="1" smtClean="0">
                                <a:latin typeface="Cambria Math"/>
                              </a:rPr>
                              <m:t>𝟎𝟎𝟎</m:t>
                            </m:r>
                            <m:r>
                              <a:rPr lang="en-US" b="1" i="1">
                                <a:latin typeface="Cambria Math"/>
                              </a:rPr>
                              <m:t>+</m:t>
                            </m:r>
                            <m:r>
                              <a:rPr lang="en-US" b="1" i="1" smtClean="0">
                                <a:latin typeface="Cambria Math"/>
                              </a:rPr>
                              <m:t>𝟏</m:t>
                            </m:r>
                            <m:r>
                              <a:rPr lang="en-US" b="1" i="1" smtClean="0">
                                <a:latin typeface="Cambria Math"/>
                              </a:rPr>
                              <m:t>,</m:t>
                            </m:r>
                            <m:r>
                              <a:rPr lang="en-US" b="1" i="1" smtClean="0">
                                <a:latin typeface="Cambria Math"/>
                              </a:rPr>
                              <m:t>𝟐𝟎𝟎</m:t>
                            </m:r>
                          </m:num>
                          <m:den>
                            <m:r>
                              <a:rPr lang="ar-SA" b="1" i="1" smtClean="0">
                                <a:latin typeface="Cambria Math"/>
                              </a:rPr>
                              <m:t>𝟐𝟎𝟎</m:t>
                            </m:r>
                            <m:r>
                              <a:rPr lang="ar-SA" b="1" i="1" smtClean="0">
                                <a:latin typeface="Cambria Math"/>
                              </a:rPr>
                              <m:t>−</m:t>
                            </m:r>
                            <m:r>
                              <a:rPr lang="ar-SA" b="1" i="1" smtClean="0">
                                <a:latin typeface="Cambria Math"/>
                              </a:rPr>
                              <m:t>𝟏𝟐𝟎</m:t>
                            </m:r>
                          </m:den>
                        </m:f>
                      </m:e>
                    </m:box>
                  </m:oMath>
                </a14:m>
                <a:r>
                  <a:rPr lang="en-US" sz="2000" b="1" dirty="0" smtClean="0"/>
                  <a:t>                       </a:t>
                </a:r>
                <a:r>
                  <a:rPr lang="en-US" b="1" dirty="0" smtClean="0"/>
                  <a:t>Q=40</a:t>
                </a:r>
                <a:endParaRPr lang="en-US" sz="2000" b="1" dirty="0" smtClean="0"/>
              </a:p>
              <a:p>
                <a:pPr marL="0" indent="0" algn="l" rtl="0">
                  <a:buNone/>
                </a:pPr>
                <a:endParaRPr lang="ar-SA" sz="2000" b="1" dirty="0"/>
              </a:p>
              <a:p>
                <a:pPr marL="0" indent="0" algn="l" rtl="0">
                  <a:buNone/>
                </a:pPr>
                <a:r>
                  <a:rPr lang="en-US" sz="2000" b="1" dirty="0" smtClean="0"/>
                  <a:t>Revenues needed </a:t>
                </a:r>
                <a:r>
                  <a:rPr lang="en-US" sz="2000" dirty="0" smtClean="0"/>
                  <a:t>= </a:t>
                </a:r>
                <a:r>
                  <a:rPr lang="en-US" sz="2000" dirty="0"/>
                  <a:t>Units sold needed to earn target OI </a:t>
                </a:r>
                <a:r>
                  <a:rPr lang="en-US" sz="2800" dirty="0"/>
                  <a:t>x</a:t>
                </a:r>
                <a:r>
                  <a:rPr lang="en-US" sz="2000" dirty="0"/>
                  <a:t> unit price</a:t>
                </a:r>
                <a:endParaRPr lang="en-US" sz="2000" dirty="0" smtClean="0"/>
              </a:p>
              <a:p>
                <a:pPr marL="0" indent="0" algn="l" rtl="0">
                  <a:buNone/>
                </a:pPr>
                <a:r>
                  <a:rPr lang="en-US" b="1" dirty="0" smtClean="0"/>
                  <a:t>                      = </a:t>
                </a:r>
                <a:r>
                  <a:rPr lang="en-US" sz="2800" dirty="0" smtClean="0"/>
                  <a:t>40 x 200 </a:t>
                </a:r>
                <a:r>
                  <a:rPr lang="en-US" b="1" dirty="0" smtClean="0"/>
                  <a:t>= 8,000 $</a:t>
                </a:r>
              </a:p>
              <a:p>
                <a:pPr marL="0" indent="0" algn="l" rtl="0">
                  <a:buNone/>
                </a:pPr>
                <a:endParaRPr lang="en-US" dirty="0" smtClean="0"/>
              </a:p>
              <a:p>
                <a:pPr marL="0" indent="0" algn="l" rtl="0">
                  <a:buNone/>
                </a:pPr>
                <a:endParaRPr lang="en-US" dirty="0"/>
              </a:p>
              <a:p>
                <a:pPr marL="0" indent="0" algn="l" rtl="0">
                  <a:buNone/>
                </a:pPr>
                <a:endParaRPr lang="ar-SA"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rotWithShape="1">
                <a:blip r:embed="rId2"/>
                <a:stretch>
                  <a:fillRect l="-1699" t="-2547"/>
                </a:stretch>
              </a:blipFill>
            </p:spPr>
            <p:txBody>
              <a:bodyPr/>
              <a:lstStyle/>
              <a:p>
                <a:r>
                  <a:rPr lang="ar-SA">
                    <a:noFill/>
                  </a:rPr>
                  <a:t> </a:t>
                </a:r>
              </a:p>
            </p:txBody>
          </p:sp>
        </mc:Fallback>
      </mc:AlternateContent>
      <p:sp>
        <p:nvSpPr>
          <p:cNvPr id="5" name="سهم إلى اليمين 4"/>
          <p:cNvSpPr/>
          <p:nvPr/>
        </p:nvSpPr>
        <p:spPr>
          <a:xfrm>
            <a:off x="3131840" y="4096234"/>
            <a:ext cx="648072" cy="242316"/>
          </a:xfrm>
          <a:prstGeom prst="rightArrow">
            <a:avLst>
              <a:gd name="adj1" fmla="val 6797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15188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smtClean="0"/>
              <a:t>Target Net Income</a:t>
            </a:r>
            <a:endParaRPr lang="ar-SA" b="1" u="sng"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0" indent="0" algn="l" rtl="0">
                  <a:buNone/>
                </a:pPr>
                <a:r>
                  <a:rPr lang="en-US" sz="2400" dirty="0" smtClean="0"/>
                  <a:t>Net Income = operating income –Tax    </a:t>
                </a:r>
              </a:p>
              <a:p>
                <a:pPr marL="0" indent="0" algn="l" rtl="0">
                  <a:buNone/>
                </a:pPr>
                <a:r>
                  <a:rPr lang="en-US" dirty="0" smtClean="0"/>
                  <a:t>    </a:t>
                </a:r>
                <a:r>
                  <a:rPr lang="en-US" sz="2400" dirty="0" smtClean="0"/>
                  <a:t>NI      </a:t>
                </a:r>
                <a:r>
                  <a:rPr lang="en-US" sz="2400" dirty="0"/>
                  <a:t>= </a:t>
                </a:r>
                <a:r>
                  <a:rPr lang="en-US" sz="2400" dirty="0" smtClean="0"/>
                  <a:t>OI – (OI x tax rate)</a:t>
                </a:r>
              </a:p>
              <a:p>
                <a:pPr marL="0" indent="0" algn="l" rtl="0">
                  <a:buNone/>
                </a:pPr>
                <a:r>
                  <a:rPr lang="en-US" sz="2400" dirty="0" smtClean="0"/>
                  <a:t>     NI      = OI(1-tax rate)</a:t>
                </a:r>
              </a:p>
              <a:p>
                <a:pPr marL="0" indent="0" algn="l" rtl="0">
                  <a:buNone/>
                </a:pPr>
                <a:endParaRPr lang="en-US" sz="2400" dirty="0" smtClean="0"/>
              </a:p>
              <a:p>
                <a:pPr marL="0" indent="0" algn="l" rtl="0">
                  <a:buNone/>
                </a:pPr>
                <a:r>
                  <a:rPr lang="en-US" sz="2800" dirty="0"/>
                  <a:t> </a:t>
                </a:r>
                <a:r>
                  <a:rPr lang="en-US" sz="2800" dirty="0" smtClean="0"/>
                  <a:t>  </a:t>
                </a:r>
                <a14:m>
                  <m:oMath xmlns:m="http://schemas.openxmlformats.org/officeDocument/2006/math">
                    <m:f>
                      <m:fPr>
                        <m:ctrlPr>
                          <a:rPr lang="en-US" sz="2800" i="1" smtClean="0">
                            <a:latin typeface="Cambria Math"/>
                          </a:rPr>
                        </m:ctrlPr>
                      </m:fPr>
                      <m:num>
                        <m:r>
                          <a:rPr lang="en-US" sz="2800" b="0" i="1" smtClean="0">
                            <a:latin typeface="Cambria Math"/>
                          </a:rPr>
                          <m:t>𝑁𝐼</m:t>
                        </m:r>
                      </m:num>
                      <m:den>
                        <m:r>
                          <a:rPr lang="en-US" sz="2800" b="0" i="1" smtClean="0">
                            <a:latin typeface="Cambria Math"/>
                          </a:rPr>
                          <m:t>1</m:t>
                        </m:r>
                        <m:r>
                          <a:rPr lang="en-US" sz="2800" b="0" i="1" smtClean="0">
                            <a:latin typeface="Cambria Math"/>
                          </a:rPr>
                          <m:t>−</m:t>
                        </m:r>
                        <m:r>
                          <a:rPr lang="en-US" sz="2800" b="0" i="1" smtClean="0">
                            <a:latin typeface="Cambria Math"/>
                          </a:rPr>
                          <m:t>𝑡𝑎𝑥</m:t>
                        </m:r>
                        <m:r>
                          <a:rPr lang="en-US" sz="2800" b="0" i="1" smtClean="0">
                            <a:latin typeface="Cambria Math"/>
                          </a:rPr>
                          <m:t> </m:t>
                        </m:r>
                        <m:r>
                          <a:rPr lang="en-US" sz="2800" b="0" i="1" smtClean="0">
                            <a:latin typeface="Cambria Math"/>
                          </a:rPr>
                          <m:t>𝑟𝑎𝑡𝑒</m:t>
                        </m:r>
                      </m:den>
                    </m:f>
                  </m:oMath>
                </a14:m>
                <a:r>
                  <a:rPr lang="en-US" sz="2800" dirty="0" smtClean="0"/>
                  <a:t>    = OI  </a:t>
                </a:r>
              </a:p>
              <a:p>
                <a:pPr marL="0" indent="0" algn="l" rtl="0">
                  <a:buNone/>
                </a:pPr>
                <a:endParaRPr lang="en-US" sz="2800" dirty="0"/>
              </a:p>
              <a:p>
                <a:pPr marL="0" indent="0" algn="l" rtl="0">
                  <a:buNone/>
                </a:pPr>
                <a:endParaRPr lang="en-US" sz="2800" dirty="0" smtClean="0"/>
              </a:p>
              <a:p>
                <a:pPr marL="0" indent="0" algn="l" rtl="0">
                  <a:buNone/>
                </a:pPr>
                <a:endParaRPr lang="en-US" sz="2400" dirty="0"/>
              </a:p>
              <a:p>
                <a:pPr marL="0" indent="0" algn="l" rtl="0">
                  <a:buNone/>
                </a:pPr>
                <a:r>
                  <a:rPr lang="en-US" sz="2400" dirty="0" smtClean="0"/>
                  <a:t>    </a:t>
                </a:r>
              </a:p>
              <a:p>
                <a:pPr marL="0" indent="0" algn="l" rtl="0">
                  <a:buNone/>
                </a:pPr>
                <a:endParaRPr lang="en-US" sz="2400" dirty="0"/>
              </a:p>
              <a:p>
                <a:pPr marL="0" indent="0" algn="l" rtl="0">
                  <a:buNone/>
                </a:pPr>
                <a:r>
                  <a:rPr lang="en-US" sz="2400" dirty="0"/>
                  <a:t>  </a:t>
                </a:r>
                <a:endParaRPr lang="en-US" sz="2400" dirty="0" smtClean="0"/>
              </a:p>
              <a:p>
                <a:pPr marL="0" indent="0" algn="l" rtl="0">
                  <a:buNone/>
                </a:pPr>
                <a:endParaRPr lang="en-US" dirty="0" smtClean="0"/>
              </a:p>
              <a:p>
                <a:pPr marL="0" indent="0" algn="l" rtl="0">
                  <a:buNone/>
                </a:pPr>
                <a:endParaRPr lang="en-US" dirty="0" smtClean="0"/>
              </a:p>
              <a:p>
                <a:pPr marL="0" indent="0" algn="l" rtl="0">
                  <a:buNone/>
                </a:pPr>
                <a:endParaRPr lang="en-US" dirty="0" smtClean="0"/>
              </a:p>
              <a:p>
                <a:pPr marL="0" indent="0" algn="l" rtl="0">
                  <a:buNone/>
                </a:pPr>
                <a:endParaRPr lang="ar-SA"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rotWithShape="1">
                <a:blip r:embed="rId2"/>
                <a:stretch>
                  <a:fillRect l="-739" t="-1877"/>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4" name="مربع نص 3"/>
              <p:cNvSpPr txBox="1"/>
              <p:nvPr/>
            </p:nvSpPr>
            <p:spPr>
              <a:xfrm>
                <a:off x="539552" y="4409890"/>
                <a:ext cx="1872208" cy="1053494"/>
              </a:xfrm>
              <a:prstGeom prst="rect">
                <a:avLst/>
              </a:prstGeom>
              <a:solidFill>
                <a:schemeClr val="tx2">
                  <a:lumMod val="60000"/>
                  <a:lumOff val="40000"/>
                </a:schemeClr>
              </a:solidFill>
            </p:spPr>
            <p:txBody>
              <a:bodyPr wrap="square" rtlCol="1">
                <a:spAutoFit/>
              </a:bodyPr>
              <a:lstStyle/>
              <a:p>
                <a:pPr algn="l"/>
                <a:r>
                  <a:rPr lang="en-US" sz="2000" b="1" dirty="0" smtClean="0"/>
                  <a:t>Q= </a:t>
                </a:r>
                <a14:m>
                  <m:oMath xmlns:m="http://schemas.openxmlformats.org/officeDocument/2006/math">
                    <m:box>
                      <m:boxPr>
                        <m:ctrlPr>
                          <a:rPr lang="ar-SA" sz="2800" b="1" i="1">
                            <a:latin typeface="Cambria Math"/>
                          </a:rPr>
                        </m:ctrlPr>
                      </m:boxPr>
                      <m:e>
                        <m:argPr>
                          <m:argSz m:val="-1"/>
                        </m:argPr>
                        <m:f>
                          <m:fPr>
                            <m:ctrlPr>
                              <a:rPr lang="ar-SA" sz="2800" b="1" i="1">
                                <a:latin typeface="Cambria Math"/>
                              </a:rPr>
                            </m:ctrlPr>
                          </m:fPr>
                          <m:num>
                            <m:r>
                              <a:rPr lang="en-US" sz="2800" b="1" i="1">
                                <a:latin typeface="Cambria Math"/>
                              </a:rPr>
                              <m:t>𝑭</m:t>
                            </m:r>
                            <m:r>
                              <a:rPr lang="en-US" sz="2800" b="1" i="1" smtClean="0">
                                <a:latin typeface="Cambria Math"/>
                              </a:rPr>
                              <m:t>+</m:t>
                            </m:r>
                            <m:r>
                              <a:rPr lang="en-US" sz="2800" b="1" i="1" smtClean="0">
                                <a:latin typeface="Cambria Math"/>
                              </a:rPr>
                              <m:t>𝑻𝒂𝒓𝒈𝒆𝒕</m:t>
                            </m:r>
                            <m:r>
                              <a:rPr lang="en-US" sz="2800" b="1" i="1" smtClean="0">
                                <a:latin typeface="Cambria Math"/>
                              </a:rPr>
                              <m:t> </m:t>
                            </m:r>
                            <m:r>
                              <a:rPr lang="en-US" sz="2800" b="1" i="1" smtClean="0">
                                <a:latin typeface="Cambria Math"/>
                              </a:rPr>
                              <m:t>𝑶𝑰</m:t>
                            </m:r>
                          </m:num>
                          <m:den>
                            <m:r>
                              <a:rPr lang="ar-SA" sz="2800" b="1" i="1">
                                <a:latin typeface="Cambria Math"/>
                              </a:rPr>
                              <m:t>(</m:t>
                            </m:r>
                            <m:r>
                              <a:rPr lang="en-US" sz="2800" b="1" i="1">
                                <a:latin typeface="Cambria Math"/>
                              </a:rPr>
                              <m:t>𝑷</m:t>
                            </m:r>
                            <m:r>
                              <a:rPr lang="en-US" sz="2800" b="1" i="1">
                                <a:latin typeface="Cambria Math"/>
                              </a:rPr>
                              <m:t>−</m:t>
                            </m:r>
                            <m:r>
                              <a:rPr lang="en-US" sz="2800" b="1" i="1">
                                <a:latin typeface="Cambria Math"/>
                              </a:rPr>
                              <m:t>𝑽</m:t>
                            </m:r>
                            <m:r>
                              <a:rPr lang="ar-SA" sz="2800" b="1" i="1">
                                <a:latin typeface="Cambria Math"/>
                              </a:rPr>
                              <m:t>)</m:t>
                            </m:r>
                          </m:den>
                        </m:f>
                      </m:e>
                    </m:box>
                  </m:oMath>
                </a14:m>
                <a:endParaRPr lang="ar-SA" b="1" dirty="0"/>
              </a:p>
              <a:p>
                <a:endParaRPr lang="ar-SA" sz="2800" dirty="0"/>
              </a:p>
            </p:txBody>
          </p:sp>
        </mc:Choice>
        <mc:Fallback xmlns="">
          <p:sp>
            <p:nvSpPr>
              <p:cNvPr id="4" name="مربع نص 3"/>
              <p:cNvSpPr txBox="1">
                <a:spLocks noRot="1" noChangeAspect="1" noMove="1" noResize="1" noEditPoints="1" noAdjustHandles="1" noChangeArrowheads="1" noChangeShapeType="1" noTextEdit="1"/>
              </p:cNvSpPr>
              <p:nvPr/>
            </p:nvSpPr>
            <p:spPr>
              <a:xfrm>
                <a:off x="539552" y="4409890"/>
                <a:ext cx="1872208" cy="1053494"/>
              </a:xfrm>
              <a:prstGeom prst="rect">
                <a:avLst/>
              </a:prstGeom>
              <a:blipFill rotWithShape="1">
                <a:blip r:embed="rId3"/>
                <a:stretch>
                  <a:fillRect l="-3257"/>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8" name="مربع نص 7"/>
              <p:cNvSpPr txBox="1"/>
              <p:nvPr/>
            </p:nvSpPr>
            <p:spPr>
              <a:xfrm>
                <a:off x="3923928" y="4202878"/>
                <a:ext cx="2520280" cy="1467518"/>
              </a:xfrm>
              <a:prstGeom prst="rect">
                <a:avLst/>
              </a:prstGeom>
              <a:solidFill>
                <a:schemeClr val="tx2">
                  <a:lumMod val="60000"/>
                  <a:lumOff val="40000"/>
                </a:schemeClr>
              </a:solidFill>
            </p:spPr>
            <p:txBody>
              <a:bodyPr wrap="square" rtlCol="1">
                <a:spAutoFit/>
              </a:bodyPr>
              <a:lstStyle/>
              <a:p>
                <a:pPr algn="l"/>
                <a:r>
                  <a:rPr lang="en-US" sz="2000" b="1" dirty="0" smtClean="0"/>
                  <a:t>Q= </a:t>
                </a:r>
                <a14:m>
                  <m:oMath xmlns:m="http://schemas.openxmlformats.org/officeDocument/2006/math">
                    <m:box>
                      <m:boxPr>
                        <m:ctrlPr>
                          <a:rPr lang="ar-SA" sz="2800" b="1" i="1">
                            <a:latin typeface="Cambria Math"/>
                          </a:rPr>
                        </m:ctrlPr>
                      </m:boxPr>
                      <m:e>
                        <m:argPr>
                          <m:argSz m:val="-1"/>
                        </m:argPr>
                        <m:f>
                          <m:fPr>
                            <m:ctrlPr>
                              <a:rPr lang="ar-SA" sz="2800" b="1" i="1" smtClean="0">
                                <a:latin typeface="Cambria Math"/>
                              </a:rPr>
                            </m:ctrlPr>
                          </m:fPr>
                          <m:num>
                            <m:r>
                              <a:rPr lang="en-US" sz="2800" b="1" i="1">
                                <a:latin typeface="Cambria Math"/>
                              </a:rPr>
                              <m:t>𝑭</m:t>
                            </m:r>
                            <m:r>
                              <a:rPr lang="en-US" sz="2800" b="1" i="1" smtClean="0">
                                <a:latin typeface="Cambria Math"/>
                              </a:rPr>
                              <m:t>+ </m:t>
                            </m:r>
                            <m:f>
                              <m:fPr>
                                <m:ctrlPr>
                                  <a:rPr lang="en-US" sz="2800" b="1" i="1" smtClean="0">
                                    <a:latin typeface="Cambria Math"/>
                                  </a:rPr>
                                </m:ctrlPr>
                              </m:fPr>
                              <m:num>
                                <m:r>
                                  <a:rPr lang="en-US" sz="2800" b="1" i="1" smtClean="0">
                                    <a:latin typeface="Cambria Math"/>
                                  </a:rPr>
                                  <m:t>𝑵𝑰</m:t>
                                </m:r>
                              </m:num>
                              <m:den>
                                <m:eqArr>
                                  <m:eqArrPr>
                                    <m:ctrlPr>
                                      <a:rPr lang="en-US" sz="2800" b="1" i="1" smtClean="0">
                                        <a:latin typeface="Cambria Math"/>
                                      </a:rPr>
                                    </m:ctrlPr>
                                  </m:eqArrPr>
                                  <m:e>
                                    <m:r>
                                      <a:rPr lang="en-US" sz="2800" b="1" i="1" smtClean="0">
                                        <a:latin typeface="Cambria Math"/>
                                      </a:rPr>
                                      <m:t>𝟏</m:t>
                                    </m:r>
                                    <m:r>
                                      <a:rPr lang="en-US" sz="2800" b="1" i="1" smtClean="0">
                                        <a:latin typeface="Cambria Math"/>
                                      </a:rPr>
                                      <m:t>−</m:t>
                                    </m:r>
                                    <m:r>
                                      <a:rPr lang="en-US" sz="2800" b="1" i="1" smtClean="0">
                                        <a:latin typeface="Cambria Math"/>
                                      </a:rPr>
                                      <m:t>𝒕𝒂𝒙</m:t>
                                    </m:r>
                                    <m:r>
                                      <a:rPr lang="en-US" sz="2800" b="1" i="1" smtClean="0">
                                        <a:latin typeface="Cambria Math"/>
                                      </a:rPr>
                                      <m:t> </m:t>
                                    </m:r>
                                    <m:r>
                                      <a:rPr lang="en-US" sz="2800" b="1" i="1" smtClean="0">
                                        <a:latin typeface="Cambria Math"/>
                                      </a:rPr>
                                      <m:t>𝒓𝒂𝒕𝒆</m:t>
                                    </m:r>
                                  </m:e>
                                  <m:e/>
                                </m:eqArr>
                              </m:den>
                            </m:f>
                          </m:num>
                          <m:den>
                            <m:r>
                              <a:rPr lang="ar-SA" sz="2800" b="1" i="1">
                                <a:latin typeface="Cambria Math"/>
                              </a:rPr>
                              <m:t>(</m:t>
                            </m:r>
                            <m:r>
                              <a:rPr lang="en-US" sz="2800" b="1" i="1">
                                <a:latin typeface="Cambria Math"/>
                              </a:rPr>
                              <m:t>𝑷</m:t>
                            </m:r>
                            <m:r>
                              <a:rPr lang="en-US" sz="2800" b="1" i="1">
                                <a:latin typeface="Cambria Math"/>
                              </a:rPr>
                              <m:t>−</m:t>
                            </m:r>
                            <m:r>
                              <a:rPr lang="en-US" sz="2800" b="1" i="1">
                                <a:latin typeface="Cambria Math"/>
                              </a:rPr>
                              <m:t>𝑽</m:t>
                            </m:r>
                            <m:r>
                              <a:rPr lang="ar-SA" sz="2800" b="1" i="1">
                                <a:latin typeface="Cambria Math"/>
                              </a:rPr>
                              <m:t>)</m:t>
                            </m:r>
                          </m:den>
                        </m:f>
                      </m:e>
                    </m:box>
                  </m:oMath>
                </a14:m>
                <a:endParaRPr lang="ar-SA" b="1" dirty="0"/>
              </a:p>
              <a:p>
                <a:endParaRPr lang="ar-SA" sz="2800" dirty="0"/>
              </a:p>
            </p:txBody>
          </p:sp>
        </mc:Choice>
        <mc:Fallback xmlns="">
          <p:sp>
            <p:nvSpPr>
              <p:cNvPr id="8" name="مربع نص 7"/>
              <p:cNvSpPr txBox="1">
                <a:spLocks noRot="1" noChangeAspect="1" noMove="1" noResize="1" noEditPoints="1" noAdjustHandles="1" noChangeArrowheads="1" noChangeShapeType="1" noTextEdit="1"/>
              </p:cNvSpPr>
              <p:nvPr/>
            </p:nvSpPr>
            <p:spPr>
              <a:xfrm>
                <a:off x="3923928" y="4202878"/>
                <a:ext cx="2520280" cy="1467518"/>
              </a:xfrm>
              <a:prstGeom prst="rect">
                <a:avLst/>
              </a:prstGeom>
              <a:blipFill rotWithShape="1">
                <a:blip r:embed="rId4"/>
                <a:stretch>
                  <a:fillRect l="-2421"/>
                </a:stretch>
              </a:blipFill>
            </p:spPr>
            <p:txBody>
              <a:bodyPr/>
              <a:lstStyle/>
              <a:p>
                <a:r>
                  <a:rPr lang="ar-SA">
                    <a:noFill/>
                  </a:rPr>
                  <a:t> </a:t>
                </a:r>
              </a:p>
            </p:txBody>
          </p:sp>
        </mc:Fallback>
      </mc:AlternateContent>
      <p:cxnSp>
        <p:nvCxnSpPr>
          <p:cNvPr id="9" name="رابط كسهم مستقيم 8"/>
          <p:cNvCxnSpPr/>
          <p:nvPr/>
        </p:nvCxnSpPr>
        <p:spPr>
          <a:xfrm>
            <a:off x="1475656" y="3429000"/>
            <a:ext cx="216024" cy="108012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سهم إلى اليمين 9"/>
          <p:cNvSpPr/>
          <p:nvPr/>
        </p:nvSpPr>
        <p:spPr>
          <a:xfrm>
            <a:off x="2585480" y="469432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19554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9"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barn(inVertical)">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barn(inVertical)">
                                      <p:cBhvr>
                                        <p:cTn id="53" dur="500"/>
                                        <p:tgtEl>
                                          <p:spTgt spid="3">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1000"/>
                                        <p:tgtEl>
                                          <p:spTgt spid="8"/>
                                        </p:tgtEl>
                                      </p:cBhvr>
                                    </p:animEffect>
                                    <p:anim calcmode="lin" valueType="num">
                                      <p:cBhvr>
                                        <p:cTn id="59" dur="1000" fill="hold"/>
                                        <p:tgtEl>
                                          <p:spTgt spid="8"/>
                                        </p:tgtEl>
                                        <p:attrNameLst>
                                          <p:attrName>ppt_x</p:attrName>
                                        </p:attrNameLst>
                                      </p:cBhvr>
                                      <p:tavLst>
                                        <p:tav tm="0">
                                          <p:val>
                                            <p:strVal val="#ppt_x"/>
                                          </p:val>
                                        </p:tav>
                                        <p:tav tm="100000">
                                          <p:val>
                                            <p:strVal val="#ppt_x"/>
                                          </p:val>
                                        </p:tav>
                                      </p:tavLst>
                                    </p:anim>
                                    <p:anim calcmode="lin" valueType="num">
                                      <p:cBhvr>
                                        <p:cTn id="6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smtClean="0"/>
              <a:t>Target Net Income</a:t>
            </a:r>
            <a:endParaRPr lang="ar-SA" b="1" u="sng" dirty="0"/>
          </a:p>
        </p:txBody>
      </p:sp>
      <p:sp>
        <p:nvSpPr>
          <p:cNvPr id="3" name="عنصر نائب للمحتوى 2"/>
          <p:cNvSpPr>
            <a:spLocks noGrp="1"/>
          </p:cNvSpPr>
          <p:nvPr>
            <p:ph idx="1"/>
          </p:nvPr>
        </p:nvSpPr>
        <p:spPr>
          <a:xfrm>
            <a:off x="543361" y="1604953"/>
            <a:ext cx="8229600" cy="4525963"/>
          </a:xfrm>
        </p:spPr>
        <p:style>
          <a:lnRef idx="2">
            <a:schemeClr val="accent2"/>
          </a:lnRef>
          <a:fillRef idx="1">
            <a:schemeClr val="lt1"/>
          </a:fillRef>
          <a:effectRef idx="0">
            <a:schemeClr val="accent2"/>
          </a:effectRef>
          <a:fontRef idx="minor">
            <a:schemeClr val="dk1"/>
          </a:fontRef>
        </p:style>
        <p:txBody>
          <a:bodyPr>
            <a:normAutofit/>
          </a:bodyPr>
          <a:lstStyle/>
          <a:p>
            <a:pPr marL="0" indent="0" algn="l" rtl="0">
              <a:buNone/>
            </a:pPr>
            <a:endParaRPr lang="en-US" sz="2400" dirty="0" smtClean="0"/>
          </a:p>
          <a:p>
            <a:pPr marL="0" indent="0" algn="l" rtl="0">
              <a:buNone/>
            </a:pPr>
            <a:endParaRPr lang="en-US" dirty="0" smtClean="0"/>
          </a:p>
          <a:p>
            <a:pPr marL="0" indent="0" algn="l" rtl="0">
              <a:buNone/>
            </a:pPr>
            <a:endParaRPr lang="en-US" sz="2000" b="1" dirty="0" smtClean="0"/>
          </a:p>
          <a:p>
            <a:pPr marL="0" indent="0" algn="l" rtl="0">
              <a:buNone/>
            </a:pPr>
            <a:endParaRPr lang="en-US" sz="2000" b="1" dirty="0"/>
          </a:p>
          <a:p>
            <a:pPr marL="0" indent="0" algn="l" rtl="0">
              <a:buNone/>
            </a:pPr>
            <a:endParaRPr lang="ar-SA" dirty="0"/>
          </a:p>
        </p:txBody>
      </p:sp>
      <p:sp>
        <p:nvSpPr>
          <p:cNvPr id="5" name="مربع نص 4"/>
          <p:cNvSpPr txBox="1"/>
          <p:nvPr/>
        </p:nvSpPr>
        <p:spPr>
          <a:xfrm>
            <a:off x="687805" y="2564904"/>
            <a:ext cx="7692192" cy="400110"/>
          </a:xfrm>
          <a:prstGeom prst="rect">
            <a:avLst/>
          </a:prstGeom>
          <a:solidFill>
            <a:schemeClr val="tx2">
              <a:lumMod val="60000"/>
              <a:lumOff val="40000"/>
            </a:schemeClr>
          </a:solidFill>
        </p:spPr>
        <p:txBody>
          <a:bodyPr wrap="square" rtlCol="1">
            <a:spAutoFit/>
          </a:bodyPr>
          <a:lstStyle/>
          <a:p>
            <a:pPr algn="l" rtl="0"/>
            <a:r>
              <a:rPr lang="en-US" sz="1600" b="1" dirty="0" smtClean="0"/>
              <a:t>Revenues needed to earn Target NI= Units sold needed to earn target NI </a:t>
            </a:r>
            <a:r>
              <a:rPr lang="en-US" sz="2000" b="1" dirty="0" smtClean="0"/>
              <a:t>x</a:t>
            </a:r>
            <a:r>
              <a:rPr lang="en-US" sz="1600" b="1" dirty="0" smtClean="0"/>
              <a:t> </a:t>
            </a:r>
            <a:r>
              <a:rPr lang="en-US" sz="1600" b="1" dirty="0"/>
              <a:t>unit price</a:t>
            </a:r>
          </a:p>
        </p:txBody>
      </p:sp>
      <mc:AlternateContent xmlns:mc="http://schemas.openxmlformats.org/markup-compatibility/2006" xmlns:a14="http://schemas.microsoft.com/office/drawing/2010/main">
        <mc:Choice Requires="a14">
          <p:sp>
            <p:nvSpPr>
              <p:cNvPr id="10" name="مربع نص 9"/>
              <p:cNvSpPr txBox="1"/>
              <p:nvPr/>
            </p:nvSpPr>
            <p:spPr>
              <a:xfrm>
                <a:off x="714850" y="4149080"/>
                <a:ext cx="3600400" cy="1458669"/>
              </a:xfrm>
              <a:prstGeom prst="rect">
                <a:avLst/>
              </a:prstGeom>
              <a:solidFill>
                <a:schemeClr val="tx2">
                  <a:lumMod val="60000"/>
                  <a:lumOff val="40000"/>
                </a:schemeClr>
              </a:solidFill>
            </p:spPr>
            <p:txBody>
              <a:bodyPr wrap="square" rtlCol="1">
                <a:spAutoFit/>
              </a:bodyPr>
              <a:lstStyle/>
              <a:p>
                <a:pPr algn="l"/>
                <a14:m>
                  <m:oMathPara xmlns:m="http://schemas.openxmlformats.org/officeDocument/2006/math">
                    <m:oMathParaPr>
                      <m:jc m:val="centerGroup"/>
                    </m:oMathParaPr>
                    <m:oMath xmlns:m="http://schemas.openxmlformats.org/officeDocument/2006/math">
                      <m:box>
                        <m:boxPr>
                          <m:ctrlPr>
                            <a:rPr lang="ar-SA" sz="2400" b="1" i="1" smtClean="0">
                              <a:latin typeface="Cambria Math"/>
                            </a:rPr>
                          </m:ctrlPr>
                        </m:boxPr>
                        <m:e>
                          <m:argPr>
                            <m:argSz m:val="-1"/>
                          </m:argPr>
                          <m:f>
                            <m:fPr>
                              <m:ctrlPr>
                                <a:rPr lang="ar-SA" sz="2400" b="1" i="1" smtClean="0">
                                  <a:latin typeface="Cambria Math"/>
                                </a:rPr>
                              </m:ctrlPr>
                            </m:fPr>
                            <m:num>
                              <m:r>
                                <a:rPr lang="en-US" sz="2400" b="1" i="1">
                                  <a:latin typeface="Cambria Math"/>
                                </a:rPr>
                                <m:t>𝑭</m:t>
                              </m:r>
                              <m:r>
                                <a:rPr lang="en-US" sz="2400" b="1" i="1" smtClean="0">
                                  <a:latin typeface="Cambria Math"/>
                                </a:rPr>
                                <m:t>+ </m:t>
                              </m:r>
                              <m:f>
                                <m:fPr>
                                  <m:ctrlPr>
                                    <a:rPr lang="en-US" sz="2400" b="1" i="1" smtClean="0">
                                      <a:latin typeface="Cambria Math"/>
                                    </a:rPr>
                                  </m:ctrlPr>
                                </m:fPr>
                                <m:num>
                                  <m:r>
                                    <a:rPr lang="en-US" sz="2400" b="1" i="1" smtClean="0">
                                      <a:latin typeface="Cambria Math"/>
                                    </a:rPr>
                                    <m:t>𝑵𝑰</m:t>
                                  </m:r>
                                </m:num>
                                <m:den>
                                  <m:eqArr>
                                    <m:eqArrPr>
                                      <m:ctrlPr>
                                        <a:rPr lang="en-US" sz="2400" b="1" i="1" smtClean="0">
                                          <a:latin typeface="Cambria Math"/>
                                        </a:rPr>
                                      </m:ctrlPr>
                                    </m:eqArrPr>
                                    <m:e>
                                      <m:r>
                                        <a:rPr lang="en-US" sz="2400" b="1" i="1" smtClean="0">
                                          <a:latin typeface="Cambria Math"/>
                                        </a:rPr>
                                        <m:t>𝟏</m:t>
                                      </m:r>
                                      <m:r>
                                        <a:rPr lang="en-US" sz="2400" b="1" i="1" smtClean="0">
                                          <a:latin typeface="Cambria Math"/>
                                        </a:rPr>
                                        <m:t>−</m:t>
                                      </m:r>
                                      <m:r>
                                        <a:rPr lang="en-US" sz="2400" b="1" i="1" smtClean="0">
                                          <a:latin typeface="Cambria Math"/>
                                        </a:rPr>
                                        <m:t>𝒕𝒂𝒙</m:t>
                                      </m:r>
                                      <m:r>
                                        <a:rPr lang="en-US" sz="2400" b="1" i="1" smtClean="0">
                                          <a:latin typeface="Cambria Math"/>
                                        </a:rPr>
                                        <m:t> </m:t>
                                      </m:r>
                                      <m:r>
                                        <a:rPr lang="en-US" sz="2400" b="1" i="1" smtClean="0">
                                          <a:latin typeface="Cambria Math"/>
                                        </a:rPr>
                                        <m:t>𝒓𝒂𝒕𝒆</m:t>
                                      </m:r>
                                    </m:e>
                                    <m:e/>
                                  </m:eqArr>
                                </m:den>
                              </m:f>
                            </m:num>
                            <m:den>
                              <m:r>
                                <a:rPr lang="en-US" sz="2400" b="1" i="1" smtClean="0">
                                  <a:latin typeface="Cambria Math"/>
                                </a:rPr>
                                <m:t>𝒄𝒐𝒏𝒕𝒊𝒃𝒖𝒊𝒐𝒏</m:t>
                              </m:r>
                              <m:r>
                                <a:rPr lang="en-US" sz="2400" b="1" i="1" smtClean="0">
                                  <a:latin typeface="Cambria Math"/>
                                </a:rPr>
                                <m:t> </m:t>
                              </m:r>
                              <m:r>
                                <a:rPr lang="en-US" sz="2400" b="1" i="1" smtClean="0">
                                  <a:latin typeface="Cambria Math"/>
                                </a:rPr>
                                <m:t>𝒎𝒂𝒓𝒈𝒊𝒏</m:t>
                              </m:r>
                              <m:r>
                                <a:rPr lang="en-US" sz="2400" b="1" i="1" smtClean="0">
                                  <a:latin typeface="Cambria Math"/>
                                </a:rPr>
                                <m:t> </m:t>
                              </m:r>
                              <m:r>
                                <a:rPr lang="en-US" sz="2400" b="1" i="1" smtClean="0">
                                  <a:latin typeface="Cambria Math"/>
                                </a:rPr>
                                <m:t>𝒑𝒆𝒓𝒄𝒆𝒏𝒕𝒂𝒈𝒆</m:t>
                              </m:r>
                            </m:den>
                          </m:f>
                        </m:e>
                      </m:box>
                    </m:oMath>
                  </m:oMathPara>
                </a14:m>
                <a:endParaRPr lang="ar-SA" sz="1400" b="1" dirty="0"/>
              </a:p>
              <a:p>
                <a:endParaRPr lang="ar-SA" sz="2800" dirty="0"/>
              </a:p>
            </p:txBody>
          </p:sp>
        </mc:Choice>
        <mc:Fallback xmlns="">
          <p:sp>
            <p:nvSpPr>
              <p:cNvPr id="10" name="مربع نص 9"/>
              <p:cNvSpPr txBox="1">
                <a:spLocks noRot="1" noChangeAspect="1" noMove="1" noResize="1" noEditPoints="1" noAdjustHandles="1" noChangeArrowheads="1" noChangeShapeType="1" noTextEdit="1"/>
              </p:cNvSpPr>
              <p:nvPr/>
            </p:nvSpPr>
            <p:spPr>
              <a:xfrm>
                <a:off x="714850" y="4149080"/>
                <a:ext cx="3600400" cy="1458669"/>
              </a:xfrm>
              <a:prstGeom prst="rect">
                <a:avLst/>
              </a:prstGeom>
              <a:blipFill rotWithShape="1">
                <a:blip r:embed="rId2"/>
                <a:stretch>
                  <a:fillRect/>
                </a:stretch>
              </a:blipFill>
            </p:spPr>
            <p:txBody>
              <a:bodyPr/>
              <a:lstStyle/>
              <a:p>
                <a:r>
                  <a:rPr lang="ar-SA">
                    <a:noFill/>
                  </a:rPr>
                  <a:t> </a:t>
                </a:r>
              </a:p>
            </p:txBody>
          </p:sp>
        </mc:Fallback>
      </mc:AlternateContent>
    </p:spTree>
    <p:extLst>
      <p:ext uri="{BB962C8B-B14F-4D97-AF65-F5344CB8AC3E}">
        <p14:creationId xmlns:p14="http://schemas.microsoft.com/office/powerpoint/2010/main" val="14309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i="1" u="sng" dirty="0" smtClean="0"/>
              <a:t>Ch3/Cost -Volume -Profit Analysis</a:t>
            </a:r>
            <a:endParaRPr lang="ar-SA" b="1" i="1" u="sng" dirty="0"/>
          </a:p>
        </p:txBody>
      </p:sp>
      <p:sp>
        <p:nvSpPr>
          <p:cNvPr id="3" name="عنصر نائب للمحتوى 2"/>
          <p:cNvSpPr>
            <a:spLocks noGrp="1"/>
          </p:cNvSpPr>
          <p:nvPr>
            <p:ph idx="1"/>
          </p:nvPr>
        </p:nvSpPr>
        <p:spPr>
          <a:xfrm>
            <a:off x="457200" y="1484785"/>
            <a:ext cx="8219256" cy="5256583"/>
          </a:xfrm>
        </p:spPr>
        <p:style>
          <a:lnRef idx="2">
            <a:schemeClr val="dk1"/>
          </a:lnRef>
          <a:fillRef idx="1">
            <a:schemeClr val="lt1"/>
          </a:fillRef>
          <a:effectRef idx="0">
            <a:schemeClr val="dk1"/>
          </a:effectRef>
          <a:fontRef idx="minor">
            <a:schemeClr val="dk1"/>
          </a:fontRef>
        </p:style>
        <p:txBody>
          <a:bodyPr>
            <a:noAutofit/>
          </a:bodyPr>
          <a:lstStyle/>
          <a:p>
            <a:pPr marL="0" indent="0" algn="l" rtl="0">
              <a:buNone/>
            </a:pPr>
            <a:r>
              <a:rPr lang="en-US" sz="2000" dirty="0" smtClean="0"/>
              <a:t> </a:t>
            </a:r>
            <a:r>
              <a:rPr lang="en-US" sz="2800" dirty="0"/>
              <a:t>Profit</a:t>
            </a:r>
            <a:r>
              <a:rPr lang="en-US" sz="2400" dirty="0" smtClean="0"/>
              <a:t>   = Total Revenues  </a:t>
            </a:r>
            <a:r>
              <a:rPr lang="ar-SA" sz="2400" dirty="0" smtClean="0"/>
              <a:t>ــ</a:t>
            </a:r>
            <a:r>
              <a:rPr lang="en-US" sz="2400" dirty="0" smtClean="0"/>
              <a:t>  Total Cost</a:t>
            </a:r>
          </a:p>
          <a:p>
            <a:pPr marL="0" indent="0" algn="l" rtl="0">
              <a:buNone/>
            </a:pPr>
            <a:r>
              <a:rPr lang="en-US" sz="1600" dirty="0" smtClean="0"/>
              <a:t>  </a:t>
            </a:r>
            <a:r>
              <a:rPr lang="en-US" sz="2800" dirty="0" smtClean="0"/>
              <a:t>Profit</a:t>
            </a:r>
            <a:r>
              <a:rPr lang="en-US" sz="1800" dirty="0" smtClean="0"/>
              <a:t>  </a:t>
            </a:r>
            <a:r>
              <a:rPr lang="en-US" dirty="0" smtClean="0"/>
              <a:t>=</a:t>
            </a:r>
            <a:r>
              <a:rPr lang="en-US" sz="1800" dirty="0" smtClean="0"/>
              <a:t> (# of units sold x unit price)</a:t>
            </a:r>
            <a:r>
              <a:rPr lang="ar-SA" sz="1800" dirty="0" smtClean="0"/>
              <a:t>  </a:t>
            </a:r>
            <a:r>
              <a:rPr lang="ar-SA" sz="1800" b="1" dirty="0" smtClean="0"/>
              <a:t>ــــ</a:t>
            </a:r>
            <a:r>
              <a:rPr lang="ar-SA" sz="1800" dirty="0" smtClean="0"/>
              <a:t> </a:t>
            </a:r>
            <a:r>
              <a:rPr lang="en-US" sz="1800" dirty="0" smtClean="0"/>
              <a:t>( v . cost + F . cost)</a:t>
            </a:r>
          </a:p>
          <a:p>
            <a:pPr marL="0" indent="0" algn="l" rtl="0">
              <a:buNone/>
            </a:pPr>
            <a:endParaRPr lang="en-US" sz="1800" dirty="0"/>
          </a:p>
          <a:p>
            <a:pPr marL="0" indent="0" algn="l" rtl="0">
              <a:buNone/>
            </a:pPr>
            <a:r>
              <a:rPr lang="en-US" sz="1800" dirty="0"/>
              <a:t> </a:t>
            </a:r>
            <a:r>
              <a:rPr lang="en-US" sz="2800" dirty="0"/>
              <a:t>Profit</a:t>
            </a:r>
            <a:r>
              <a:rPr lang="en-US" sz="1800" dirty="0"/>
              <a:t>  </a:t>
            </a:r>
            <a:r>
              <a:rPr lang="en-US" dirty="0"/>
              <a:t>=</a:t>
            </a:r>
            <a:r>
              <a:rPr lang="en-US" sz="1800" dirty="0"/>
              <a:t> (# of units sold x unit price)</a:t>
            </a:r>
            <a:r>
              <a:rPr lang="ar-SA" sz="1800" dirty="0"/>
              <a:t>  </a:t>
            </a:r>
            <a:r>
              <a:rPr lang="ar-SA" sz="1800" b="1" dirty="0" smtClean="0"/>
              <a:t>ــــ</a:t>
            </a:r>
            <a:r>
              <a:rPr lang="ar-SA" sz="1800" dirty="0" smtClean="0"/>
              <a:t> </a:t>
            </a:r>
            <a:r>
              <a:rPr lang="en-US" sz="1800" dirty="0" smtClean="0"/>
              <a:t>v </a:t>
            </a:r>
            <a:r>
              <a:rPr lang="en-US" sz="1800" dirty="0"/>
              <a:t>. cost </a:t>
            </a:r>
            <a:r>
              <a:rPr lang="ar-SA" sz="1800" b="1" dirty="0" smtClean="0"/>
              <a:t>ــــ</a:t>
            </a:r>
            <a:r>
              <a:rPr lang="en-US" sz="1800" dirty="0" smtClean="0"/>
              <a:t> </a:t>
            </a:r>
            <a:r>
              <a:rPr lang="en-US" sz="1800" dirty="0"/>
              <a:t>F . </a:t>
            </a:r>
            <a:r>
              <a:rPr lang="en-US" sz="1800" dirty="0" smtClean="0"/>
              <a:t>cost</a:t>
            </a:r>
          </a:p>
          <a:p>
            <a:pPr marL="0" indent="0" algn="l" rtl="0">
              <a:buNone/>
            </a:pPr>
            <a:endParaRPr lang="en-US" sz="1800" dirty="0" smtClean="0"/>
          </a:p>
          <a:p>
            <a:pPr marL="0" indent="0" algn="l" rtl="0">
              <a:buNone/>
            </a:pPr>
            <a:r>
              <a:rPr lang="en-US" sz="1800" dirty="0"/>
              <a:t> </a:t>
            </a:r>
            <a:r>
              <a:rPr lang="en-US" sz="2800" dirty="0"/>
              <a:t>Profit  </a:t>
            </a:r>
            <a:r>
              <a:rPr lang="en-US" sz="1800" dirty="0" smtClean="0"/>
              <a:t> </a:t>
            </a:r>
            <a:r>
              <a:rPr lang="en-US" sz="1800" dirty="0"/>
              <a:t>= (# of units sold x unit </a:t>
            </a:r>
            <a:r>
              <a:rPr lang="en-US" sz="1800" dirty="0" smtClean="0"/>
              <a:t>price)</a:t>
            </a:r>
            <a:r>
              <a:rPr lang="ar-SA" sz="1800" b="1" dirty="0" smtClean="0"/>
              <a:t>ــــ</a:t>
            </a:r>
            <a:r>
              <a:rPr lang="ar-SA" sz="1800" dirty="0" smtClean="0"/>
              <a:t> </a:t>
            </a:r>
            <a:r>
              <a:rPr lang="en-US" sz="1800" dirty="0" smtClean="0"/>
              <a:t>(# of units sold x </a:t>
            </a:r>
            <a:r>
              <a:rPr lang="en-US" sz="1800" dirty="0" err="1" smtClean="0"/>
              <a:t>v.cost</a:t>
            </a:r>
            <a:r>
              <a:rPr lang="en-US" sz="1800" dirty="0" smtClean="0"/>
              <a:t>/unit) </a:t>
            </a:r>
            <a:r>
              <a:rPr lang="ar-SA" sz="1800" b="1" dirty="0" smtClean="0"/>
              <a:t>ـــ</a:t>
            </a:r>
            <a:r>
              <a:rPr lang="en-US" sz="1800" dirty="0" smtClean="0"/>
              <a:t>F </a:t>
            </a:r>
            <a:r>
              <a:rPr lang="en-US" sz="1800" dirty="0"/>
              <a:t>. </a:t>
            </a:r>
            <a:r>
              <a:rPr lang="en-US" sz="1800" dirty="0" smtClean="0"/>
              <a:t>Cost</a:t>
            </a:r>
          </a:p>
          <a:p>
            <a:pPr marL="0" indent="0" algn="l" rtl="0">
              <a:buNone/>
            </a:pPr>
            <a:endParaRPr lang="en-US" sz="1600" dirty="0" smtClean="0"/>
          </a:p>
          <a:p>
            <a:pPr marL="0" indent="0" algn="l" rtl="0">
              <a:buNone/>
            </a:pPr>
            <a:r>
              <a:rPr lang="en-US" sz="2000" dirty="0" smtClean="0"/>
              <a:t> </a:t>
            </a:r>
            <a:r>
              <a:rPr lang="en-US" sz="2800" dirty="0"/>
              <a:t>Profit</a:t>
            </a:r>
            <a:r>
              <a:rPr lang="en-US" sz="2000" dirty="0"/>
              <a:t>   = </a:t>
            </a:r>
            <a:r>
              <a:rPr lang="en-US" sz="2000" dirty="0" smtClean="0"/>
              <a:t># </a:t>
            </a:r>
            <a:r>
              <a:rPr lang="en-US" sz="2000" dirty="0"/>
              <a:t>of units sold </a:t>
            </a:r>
            <a:r>
              <a:rPr lang="en-US" sz="2000" dirty="0" smtClean="0"/>
              <a:t>( </a:t>
            </a:r>
            <a:r>
              <a:rPr lang="en-US" sz="2000" dirty="0"/>
              <a:t>unit </a:t>
            </a:r>
            <a:r>
              <a:rPr lang="en-US" sz="2000" dirty="0" smtClean="0"/>
              <a:t>price</a:t>
            </a:r>
            <a:r>
              <a:rPr lang="ar-SA" sz="2000" b="1" dirty="0" smtClean="0"/>
              <a:t>ــــ</a:t>
            </a:r>
            <a:r>
              <a:rPr lang="ar-SA" sz="2000" dirty="0" smtClean="0"/>
              <a:t> </a:t>
            </a:r>
            <a:r>
              <a:rPr lang="en-US" sz="2000" dirty="0" err="1" smtClean="0"/>
              <a:t>v.cost</a:t>
            </a:r>
            <a:r>
              <a:rPr lang="en-US" sz="2000" dirty="0" smtClean="0"/>
              <a:t>/unit</a:t>
            </a:r>
            <a:r>
              <a:rPr lang="en-US" sz="2000" dirty="0"/>
              <a:t>) </a:t>
            </a:r>
            <a:r>
              <a:rPr lang="ar-SA" sz="2000" b="1" dirty="0"/>
              <a:t>ـــ</a:t>
            </a:r>
            <a:r>
              <a:rPr lang="en-US" sz="2000" dirty="0"/>
              <a:t>F . </a:t>
            </a:r>
            <a:r>
              <a:rPr lang="en-US" sz="2000" dirty="0" smtClean="0"/>
              <a:t>Cost</a:t>
            </a:r>
          </a:p>
          <a:p>
            <a:pPr marL="0" indent="0" algn="l" rtl="0">
              <a:buNone/>
            </a:pPr>
            <a:endParaRPr lang="en-US" sz="1600" dirty="0" smtClean="0"/>
          </a:p>
          <a:p>
            <a:pPr marL="0" indent="0" algn="l" rtl="0">
              <a:buNone/>
            </a:pPr>
            <a:endParaRPr lang="en-US" sz="1600" dirty="0"/>
          </a:p>
          <a:p>
            <a:pPr marL="0" indent="0" algn="l" rtl="0">
              <a:buNone/>
            </a:pPr>
            <a:endParaRPr lang="en-US" sz="1050" dirty="0" smtClean="0"/>
          </a:p>
          <a:p>
            <a:pPr marL="0" indent="0" algn="l" rtl="0">
              <a:buNone/>
            </a:pPr>
            <a:endParaRPr lang="en-US" sz="1050" dirty="0"/>
          </a:p>
          <a:p>
            <a:pPr marL="0" indent="0" algn="l" rtl="0">
              <a:buNone/>
            </a:pPr>
            <a:endParaRPr lang="en-US" sz="1100" dirty="0"/>
          </a:p>
          <a:p>
            <a:pPr marL="0" indent="0" algn="l" rtl="0">
              <a:buNone/>
            </a:pPr>
            <a:endParaRPr lang="en-US" sz="1100" dirty="0"/>
          </a:p>
          <a:p>
            <a:pPr marL="0" indent="0" algn="l" rtl="0">
              <a:buNone/>
            </a:pPr>
            <a:r>
              <a:rPr lang="en-US" sz="1100" dirty="0" smtClean="0"/>
              <a:t>     </a:t>
            </a:r>
            <a:endParaRPr lang="en-US" sz="2000" dirty="0" smtClean="0"/>
          </a:p>
          <a:p>
            <a:pPr marL="0" indent="0" algn="l" rtl="0">
              <a:buNone/>
            </a:pPr>
            <a:endParaRPr lang="en-US" sz="2000" dirty="0" smtClean="0"/>
          </a:p>
        </p:txBody>
      </p:sp>
      <p:sp>
        <p:nvSpPr>
          <p:cNvPr id="4" name="مربع نص 3"/>
          <p:cNvSpPr txBox="1"/>
          <p:nvPr/>
        </p:nvSpPr>
        <p:spPr>
          <a:xfrm>
            <a:off x="539548" y="5589240"/>
            <a:ext cx="2967637" cy="800219"/>
          </a:xfrm>
          <a:prstGeom prst="rect">
            <a:avLst/>
          </a:prstGeom>
          <a:solidFill>
            <a:schemeClr val="tx2">
              <a:lumMod val="60000"/>
              <a:lumOff val="40000"/>
            </a:schemeClr>
          </a:solidFill>
        </p:spPr>
        <p:txBody>
          <a:bodyPr wrap="square" rtlCol="1">
            <a:spAutoFit/>
          </a:bodyPr>
          <a:lstStyle/>
          <a:p>
            <a:pPr algn="l"/>
            <a:r>
              <a:rPr lang="en-US" sz="2800" b="1" dirty="0"/>
              <a:t>Profit  = Q(P-V)-F</a:t>
            </a:r>
          </a:p>
          <a:p>
            <a:endParaRPr lang="ar-SA" dirty="0"/>
          </a:p>
        </p:txBody>
      </p:sp>
    </p:spTree>
    <p:extLst>
      <p:ext uri="{BB962C8B-B14F-4D97-AF65-F5344CB8AC3E}">
        <p14:creationId xmlns:p14="http://schemas.microsoft.com/office/powerpoint/2010/main" val="2982348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0-#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smtClean="0"/>
              <a:t>Example </a:t>
            </a:r>
            <a:endParaRPr lang="ar-SA" b="1" u="sng"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lgn="l" rtl="0">
                  <a:buNone/>
                </a:pPr>
                <a:r>
                  <a:rPr lang="en-US" sz="3000" dirty="0" smtClean="0"/>
                  <a:t>Suppose Emma plan to </a:t>
                </a:r>
                <a:r>
                  <a:rPr lang="en-US" sz="3000" b="1" dirty="0" smtClean="0">
                    <a:solidFill>
                      <a:schemeClr val="tx1"/>
                    </a:solidFill>
                  </a:rPr>
                  <a:t>earn</a:t>
                </a:r>
                <a:r>
                  <a:rPr lang="en-US" sz="3000" b="1" dirty="0" smtClean="0">
                    <a:solidFill>
                      <a:srgbClr val="FF0000"/>
                    </a:solidFill>
                  </a:rPr>
                  <a:t> NI $1,200</a:t>
                </a:r>
              </a:p>
              <a:p>
                <a:pPr marL="0" indent="0" algn="l" rtl="0">
                  <a:buNone/>
                </a:pPr>
                <a:r>
                  <a:rPr lang="en-US" sz="3000" dirty="0" smtClean="0"/>
                  <a:t>P=200 ,V=120  F=2,000  tax rate 40%</a:t>
                </a:r>
              </a:p>
              <a:p>
                <a:pPr marL="0" indent="0" algn="l" rtl="0">
                  <a:buNone/>
                </a:pPr>
                <a:endParaRPr lang="en-US" dirty="0"/>
              </a:p>
              <a:p>
                <a:pPr marL="0" indent="0" algn="l" rtl="0">
                  <a:buNone/>
                </a:pPr>
                <a:r>
                  <a:rPr lang="en-US" b="1" dirty="0"/>
                  <a:t>Q= </a:t>
                </a:r>
                <a14:m>
                  <m:oMath xmlns:m="http://schemas.openxmlformats.org/officeDocument/2006/math">
                    <m:box>
                      <m:boxPr>
                        <m:ctrlPr>
                          <a:rPr lang="ar-SA" b="1" i="1">
                            <a:latin typeface="Cambria Math"/>
                          </a:rPr>
                        </m:ctrlPr>
                      </m:boxPr>
                      <m:e>
                        <m:argPr>
                          <m:argSz m:val="-1"/>
                        </m:argPr>
                        <m:f>
                          <m:fPr>
                            <m:ctrlPr>
                              <a:rPr lang="ar-SA" b="1" i="1" smtClean="0">
                                <a:latin typeface="Cambria Math"/>
                              </a:rPr>
                            </m:ctrlPr>
                          </m:fPr>
                          <m:num>
                            <m:r>
                              <a:rPr lang="en-US" b="1" i="1">
                                <a:latin typeface="Cambria Math"/>
                              </a:rPr>
                              <m:t>𝑭</m:t>
                            </m:r>
                            <m:r>
                              <a:rPr lang="en-US" b="1" i="1">
                                <a:latin typeface="Cambria Math"/>
                              </a:rPr>
                              <m:t>+ </m:t>
                            </m:r>
                            <m:f>
                              <m:fPr>
                                <m:ctrlPr>
                                  <a:rPr lang="en-US" b="1" i="1" smtClean="0">
                                    <a:latin typeface="Cambria Math"/>
                                  </a:rPr>
                                </m:ctrlPr>
                              </m:fPr>
                              <m:num>
                                <m:r>
                                  <a:rPr lang="en-US" b="1" i="1" smtClean="0">
                                    <a:latin typeface="Cambria Math"/>
                                  </a:rPr>
                                  <m:t>𝑵𝑰</m:t>
                                </m:r>
                              </m:num>
                              <m:den>
                                <m:r>
                                  <a:rPr lang="en-US" b="1" i="1" smtClean="0">
                                    <a:latin typeface="Cambria Math"/>
                                  </a:rPr>
                                  <m:t>𝟏</m:t>
                                </m:r>
                                <m:r>
                                  <a:rPr lang="en-US" b="1" i="1" smtClean="0">
                                    <a:latin typeface="Cambria Math"/>
                                  </a:rPr>
                                  <m:t>−</m:t>
                                </m:r>
                                <m:r>
                                  <a:rPr lang="en-US" b="1" i="1" smtClean="0">
                                    <a:latin typeface="Cambria Math"/>
                                  </a:rPr>
                                  <m:t>𝒕𝒂𝒙</m:t>
                                </m:r>
                                <m:r>
                                  <a:rPr lang="en-US" b="1" i="1" smtClean="0">
                                    <a:latin typeface="Cambria Math"/>
                                  </a:rPr>
                                  <m:t> </m:t>
                                </m:r>
                                <m:r>
                                  <a:rPr lang="en-US" b="1" i="1" smtClean="0">
                                    <a:latin typeface="Cambria Math"/>
                                  </a:rPr>
                                  <m:t>𝒓𝒂𝒕𝒆</m:t>
                                </m:r>
                              </m:den>
                            </m:f>
                            <m:r>
                              <a:rPr lang="en-US" b="1" i="1" smtClean="0">
                                <a:latin typeface="Cambria Math"/>
                              </a:rPr>
                              <m:t> </m:t>
                            </m:r>
                          </m:num>
                          <m:den>
                            <m:r>
                              <a:rPr lang="ar-SA" b="1" i="1">
                                <a:latin typeface="Cambria Math"/>
                              </a:rPr>
                              <m:t>(</m:t>
                            </m:r>
                            <m:r>
                              <a:rPr lang="en-US" b="1" i="1">
                                <a:latin typeface="Cambria Math"/>
                              </a:rPr>
                              <m:t>𝑷</m:t>
                            </m:r>
                            <m:r>
                              <a:rPr lang="en-US" b="1" i="1">
                                <a:latin typeface="Cambria Math"/>
                              </a:rPr>
                              <m:t>−</m:t>
                            </m:r>
                            <m:r>
                              <a:rPr lang="en-US" b="1" i="1">
                                <a:latin typeface="Cambria Math"/>
                              </a:rPr>
                              <m:t>𝑽</m:t>
                            </m:r>
                            <m:r>
                              <a:rPr lang="ar-SA" b="1" i="1">
                                <a:latin typeface="Cambria Math"/>
                              </a:rPr>
                              <m:t>)</m:t>
                            </m:r>
                          </m:den>
                        </m:f>
                      </m:e>
                    </m:box>
                  </m:oMath>
                </a14:m>
                <a:endParaRPr lang="en-US" sz="2000" b="1" dirty="0" smtClean="0"/>
              </a:p>
              <a:p>
                <a:pPr marL="0" indent="0" algn="l" rtl="0">
                  <a:buNone/>
                </a:pPr>
                <a:endParaRPr lang="ar-SA" sz="2000" b="1" dirty="0"/>
              </a:p>
              <a:p>
                <a:pPr marL="0" indent="0" algn="l" rtl="0">
                  <a:buNone/>
                </a:pPr>
                <a:r>
                  <a:rPr lang="en-US" b="1" dirty="0"/>
                  <a:t>Q= </a:t>
                </a:r>
                <a14:m>
                  <m:oMath xmlns:m="http://schemas.openxmlformats.org/officeDocument/2006/math">
                    <m:box>
                      <m:boxPr>
                        <m:ctrlPr>
                          <a:rPr lang="ar-SA" sz="3500" b="1" i="1">
                            <a:latin typeface="Cambria Math"/>
                          </a:rPr>
                        </m:ctrlPr>
                      </m:boxPr>
                      <m:e>
                        <m:argPr>
                          <m:argSz m:val="-1"/>
                        </m:argPr>
                        <m:f>
                          <m:fPr>
                            <m:ctrlPr>
                              <a:rPr lang="ar-SA" sz="3500" b="1" i="1">
                                <a:latin typeface="Cambria Math"/>
                              </a:rPr>
                            </m:ctrlPr>
                          </m:fPr>
                          <m:num>
                            <m:r>
                              <a:rPr lang="en-US" sz="3500" b="1" i="1" smtClean="0">
                                <a:latin typeface="Cambria Math"/>
                              </a:rPr>
                              <m:t>𝟐</m:t>
                            </m:r>
                            <m:r>
                              <a:rPr lang="en-US" sz="3500" b="1" i="1" smtClean="0">
                                <a:latin typeface="Cambria Math"/>
                              </a:rPr>
                              <m:t>,</m:t>
                            </m:r>
                            <m:r>
                              <a:rPr lang="en-US" sz="3500" b="1" i="1" smtClean="0">
                                <a:latin typeface="Cambria Math"/>
                              </a:rPr>
                              <m:t>𝟎𝟎𝟎</m:t>
                            </m:r>
                            <m:r>
                              <a:rPr lang="en-US" sz="3500" b="1" i="1">
                                <a:latin typeface="Cambria Math"/>
                              </a:rPr>
                              <m:t>+</m:t>
                            </m:r>
                            <m:r>
                              <a:rPr lang="en-US" sz="3500" b="1" i="1" smtClean="0">
                                <a:solidFill>
                                  <a:srgbClr val="FF0000"/>
                                </a:solidFill>
                                <a:latin typeface="Cambria Math"/>
                              </a:rPr>
                              <m:t>𝟐</m:t>
                            </m:r>
                            <m:r>
                              <a:rPr lang="en-US" sz="3500" b="1" i="1" smtClean="0">
                                <a:solidFill>
                                  <a:srgbClr val="FF0000"/>
                                </a:solidFill>
                                <a:latin typeface="Cambria Math"/>
                              </a:rPr>
                              <m:t>,</m:t>
                            </m:r>
                            <m:r>
                              <a:rPr lang="en-US" sz="3500" b="1" i="1" smtClean="0">
                                <a:solidFill>
                                  <a:srgbClr val="FF0000"/>
                                </a:solidFill>
                                <a:latin typeface="Cambria Math"/>
                              </a:rPr>
                              <m:t>𝟎𝟎𝟎</m:t>
                            </m:r>
                          </m:num>
                          <m:den>
                            <m:r>
                              <a:rPr lang="ar-SA" sz="3500" b="1" i="1" smtClean="0">
                                <a:latin typeface="Cambria Math"/>
                              </a:rPr>
                              <m:t>𝟐𝟎𝟎</m:t>
                            </m:r>
                            <m:r>
                              <a:rPr lang="ar-SA" sz="3500" b="1" i="1" smtClean="0">
                                <a:latin typeface="Cambria Math"/>
                              </a:rPr>
                              <m:t>−</m:t>
                            </m:r>
                            <m:r>
                              <a:rPr lang="ar-SA" sz="3500" b="1" i="1" smtClean="0">
                                <a:latin typeface="Cambria Math"/>
                              </a:rPr>
                              <m:t>𝟏𝟐𝟎</m:t>
                            </m:r>
                          </m:den>
                        </m:f>
                      </m:e>
                    </m:box>
                  </m:oMath>
                </a14:m>
                <a:r>
                  <a:rPr lang="en-US" sz="2000" b="1" dirty="0" smtClean="0"/>
                  <a:t>                       </a:t>
                </a:r>
                <a:r>
                  <a:rPr lang="en-US" b="1" dirty="0" smtClean="0"/>
                  <a:t>Q=50</a:t>
                </a:r>
                <a:endParaRPr lang="en-US" sz="2000" b="1" dirty="0" smtClean="0"/>
              </a:p>
              <a:p>
                <a:pPr marL="0" indent="0" algn="l" rtl="0">
                  <a:buNone/>
                </a:pPr>
                <a:endParaRPr lang="ar-SA" sz="2000" b="1" dirty="0"/>
              </a:p>
              <a:p>
                <a:pPr marL="0" indent="0" algn="l" rtl="0">
                  <a:buNone/>
                </a:pPr>
                <a:r>
                  <a:rPr lang="en-US" sz="2000" b="1" dirty="0" smtClean="0"/>
                  <a:t>Revenues needed </a:t>
                </a:r>
                <a:r>
                  <a:rPr lang="en-US" sz="2000" dirty="0" smtClean="0"/>
                  <a:t>= </a:t>
                </a:r>
                <a:r>
                  <a:rPr lang="en-US" sz="2000" dirty="0"/>
                  <a:t>Units sold needed to earn target OI </a:t>
                </a:r>
                <a:r>
                  <a:rPr lang="en-US" sz="2800" dirty="0"/>
                  <a:t>x</a:t>
                </a:r>
                <a:r>
                  <a:rPr lang="en-US" sz="2000" dirty="0"/>
                  <a:t> unit price</a:t>
                </a:r>
                <a:endParaRPr lang="en-US" sz="2000" dirty="0" smtClean="0"/>
              </a:p>
              <a:p>
                <a:pPr marL="0" indent="0" algn="l" rtl="0">
                  <a:buNone/>
                </a:pPr>
                <a:r>
                  <a:rPr lang="en-US" b="1" dirty="0" smtClean="0"/>
                  <a:t>                      = </a:t>
                </a:r>
                <a:r>
                  <a:rPr lang="en-US" sz="2800" dirty="0" smtClean="0"/>
                  <a:t>50 x 200 </a:t>
                </a:r>
                <a:r>
                  <a:rPr lang="en-US" b="1" dirty="0" smtClean="0"/>
                  <a:t>= 10,000 $</a:t>
                </a:r>
              </a:p>
              <a:p>
                <a:pPr marL="0" indent="0" algn="l" rtl="0">
                  <a:buNone/>
                </a:pPr>
                <a:endParaRPr lang="en-US" dirty="0" smtClean="0"/>
              </a:p>
              <a:p>
                <a:pPr marL="0" indent="0" algn="l" rtl="0">
                  <a:buNone/>
                </a:pPr>
                <a:endParaRPr lang="en-US" dirty="0"/>
              </a:p>
              <a:p>
                <a:pPr marL="0" indent="0" algn="l" rtl="0">
                  <a:buNone/>
                </a:pPr>
                <a:endParaRPr lang="ar-SA"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rotWithShape="1">
                <a:blip r:embed="rId2"/>
                <a:stretch>
                  <a:fillRect l="-1551" t="-1877" b="-2413"/>
                </a:stretch>
              </a:blipFill>
            </p:spPr>
            <p:txBody>
              <a:bodyPr/>
              <a:lstStyle/>
              <a:p>
                <a:r>
                  <a:rPr lang="ar-SA">
                    <a:noFill/>
                  </a:rPr>
                  <a:t> </a:t>
                </a:r>
              </a:p>
            </p:txBody>
          </p:sp>
        </mc:Fallback>
      </mc:AlternateContent>
      <p:sp>
        <p:nvSpPr>
          <p:cNvPr id="5" name="سهم إلى اليمين 4"/>
          <p:cNvSpPr/>
          <p:nvPr/>
        </p:nvSpPr>
        <p:spPr>
          <a:xfrm>
            <a:off x="2807804" y="4459708"/>
            <a:ext cx="648072" cy="242316"/>
          </a:xfrm>
          <a:prstGeom prst="rightArrow">
            <a:avLst>
              <a:gd name="adj1" fmla="val 6797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68625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arn(inVertical)">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smtClean="0"/>
              <a:t>Question </a:t>
            </a:r>
            <a:endParaRPr lang="ar-SA" b="1" u="sng" dirty="0"/>
          </a:p>
        </p:txBody>
      </p:sp>
      <p:sp>
        <p:nvSpPr>
          <p:cNvPr id="3" name="عنصر نائب للمحتوى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lgn="l" rtl="0">
              <a:buNone/>
            </a:pPr>
            <a:r>
              <a:rPr lang="en-US" sz="2000" dirty="0"/>
              <a:t>Brooke Motors is a small car dealership. On average, it sells a car for $27,000, which it purchases from the manufacturer for $23,000. Each month, Brooke Motors pays $48,200 in rent and utilities and $68,000 for salespeople’s salaries. In addition to their salaries, salespeople are paid a commission of $600 for each car they sell. Brooke Motors also spends $13,000 each month for local advertisements. Its tax rate is 40</a:t>
            </a:r>
            <a:r>
              <a:rPr lang="en-US" sz="2000" dirty="0" smtClean="0"/>
              <a:t>%</a:t>
            </a:r>
          </a:p>
          <a:p>
            <a:pPr marL="0" indent="0" algn="l" rtl="0">
              <a:buNone/>
            </a:pPr>
            <a:r>
              <a:rPr lang="en-US" sz="2000" b="1" u="sng" dirty="0" smtClean="0"/>
              <a:t>Required </a:t>
            </a:r>
          </a:p>
          <a:p>
            <a:pPr marL="0" indent="0" algn="l" rtl="0">
              <a:buNone/>
            </a:pPr>
            <a:r>
              <a:rPr lang="en-US" sz="1800" b="1" dirty="0" smtClean="0"/>
              <a:t>1-Calculate contribution </a:t>
            </a:r>
            <a:r>
              <a:rPr lang="en-US" sz="1800" b="1" smtClean="0"/>
              <a:t>margin per unit </a:t>
            </a:r>
            <a:endParaRPr lang="en-US" sz="1800" b="1" dirty="0" smtClean="0"/>
          </a:p>
          <a:p>
            <a:pPr marL="0" indent="0" algn="l" rtl="0">
              <a:buNone/>
            </a:pPr>
            <a:r>
              <a:rPr lang="en-US" sz="1800" b="1" dirty="0" smtClean="0"/>
              <a:t>2-Calculate </a:t>
            </a:r>
            <a:r>
              <a:rPr lang="en-US" sz="1800" b="1" dirty="0"/>
              <a:t>contribution margin </a:t>
            </a:r>
            <a:r>
              <a:rPr lang="en-US" sz="1800" b="1" dirty="0" smtClean="0"/>
              <a:t>percentage </a:t>
            </a:r>
          </a:p>
          <a:p>
            <a:pPr marL="0" indent="0" algn="l" rtl="0">
              <a:buNone/>
            </a:pPr>
            <a:r>
              <a:rPr lang="en-US" sz="1800" b="1" dirty="0" smtClean="0"/>
              <a:t>3-breackeven points in units </a:t>
            </a:r>
          </a:p>
          <a:p>
            <a:pPr marL="0" indent="0" algn="l" rtl="0">
              <a:buNone/>
            </a:pPr>
            <a:r>
              <a:rPr lang="en-US" sz="1800" b="1" dirty="0" smtClean="0"/>
              <a:t>4-revenues needed to breakeven</a:t>
            </a:r>
          </a:p>
          <a:p>
            <a:pPr marL="0" indent="0" algn="l" rtl="0">
              <a:buNone/>
            </a:pPr>
            <a:r>
              <a:rPr lang="en-US" sz="1800" b="1" dirty="0" smtClean="0"/>
              <a:t>5-</a:t>
            </a:r>
            <a:r>
              <a:rPr lang="en-US" sz="1800" b="1" dirty="0"/>
              <a:t>How many cars must be sold each month to reach the target monthly net income of $51,000? </a:t>
            </a:r>
            <a:endParaRPr lang="en-US" sz="1800" b="1" dirty="0" smtClean="0"/>
          </a:p>
          <a:p>
            <a:pPr marL="0" indent="0" algn="l" rtl="0">
              <a:buNone/>
            </a:pPr>
            <a:r>
              <a:rPr lang="en-US" sz="1800" b="1" dirty="0" smtClean="0"/>
              <a:t>6-calculate operating income when the company sell 50 cars </a:t>
            </a:r>
          </a:p>
          <a:p>
            <a:pPr marL="0" indent="0" algn="l" rtl="0">
              <a:buNone/>
            </a:pPr>
            <a:endParaRPr lang="en-US" sz="2000" b="1" dirty="0"/>
          </a:p>
          <a:p>
            <a:pPr marL="0" indent="0" algn="l" rtl="0">
              <a:buNone/>
            </a:pPr>
            <a:endParaRPr lang="ar-SA" sz="2000" dirty="0"/>
          </a:p>
        </p:txBody>
      </p:sp>
    </p:spTree>
    <p:extLst>
      <p:ext uri="{BB962C8B-B14F-4D97-AF65-F5344CB8AC3E}">
        <p14:creationId xmlns:p14="http://schemas.microsoft.com/office/powerpoint/2010/main" val="133179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smtClean="0"/>
              <a:t>Solution </a:t>
            </a:r>
            <a:endParaRPr lang="ar-SA" b="1" u="sng"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57200" y="1600200"/>
                <a:ext cx="8229600" cy="4997152"/>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0" indent="0" algn="l" rtl="0">
                  <a:buNone/>
                </a:pPr>
                <a:r>
                  <a:rPr lang="en-US" sz="2000" b="1" dirty="0" smtClean="0"/>
                  <a:t>1</a:t>
                </a:r>
                <a:r>
                  <a:rPr lang="en-US" sz="2000" dirty="0" smtClean="0"/>
                  <a:t>-contribution margin per unit = (P-V)</a:t>
                </a:r>
              </a:p>
              <a:p>
                <a:pPr marL="0" indent="0" algn="l" rtl="0">
                  <a:buNone/>
                </a:pPr>
                <a:endParaRPr lang="en-US" sz="2000" dirty="0" smtClean="0"/>
              </a:p>
              <a:p>
                <a:pPr marL="0" indent="0" algn="l" rtl="0">
                  <a:buNone/>
                </a:pPr>
                <a:r>
                  <a:rPr lang="en-US" sz="2000" dirty="0"/>
                  <a:t> </a:t>
                </a:r>
                <a:r>
                  <a:rPr lang="en-US" sz="2000" dirty="0" smtClean="0"/>
                  <a:t>                                                      = </a:t>
                </a:r>
                <a:r>
                  <a:rPr lang="en-US" sz="3500" b="1" dirty="0" smtClean="0"/>
                  <a:t>(</a:t>
                </a:r>
                <a:r>
                  <a:rPr lang="en-US" sz="2000" dirty="0" smtClean="0"/>
                  <a:t>27,000 – (23,000+600) </a:t>
                </a:r>
                <a:r>
                  <a:rPr lang="en-US" sz="3500" b="1" dirty="0" smtClean="0"/>
                  <a:t>) = </a:t>
                </a:r>
                <a:r>
                  <a:rPr lang="en-US" sz="2800" b="1" dirty="0" smtClean="0">
                    <a:solidFill>
                      <a:srgbClr val="0070C0"/>
                    </a:solidFill>
                  </a:rPr>
                  <a:t>3,400</a:t>
                </a:r>
              </a:p>
              <a:p>
                <a:pPr marL="0" indent="0" algn="l" rtl="0">
                  <a:buNone/>
                </a:pPr>
                <a:r>
                  <a:rPr lang="en-US" sz="2000" b="1" dirty="0" smtClean="0"/>
                  <a:t>2</a:t>
                </a:r>
                <a:r>
                  <a:rPr lang="en-US" sz="2000" dirty="0" smtClean="0"/>
                  <a:t>-contribution margin percentage =  </a:t>
                </a:r>
                <a14:m>
                  <m:oMath xmlns:m="http://schemas.openxmlformats.org/officeDocument/2006/math">
                    <m:f>
                      <m:fPr>
                        <m:ctrlPr>
                          <a:rPr lang="en-US" sz="2000" i="1">
                            <a:latin typeface="Cambria Math"/>
                          </a:rPr>
                        </m:ctrlPr>
                      </m:fPr>
                      <m:num>
                        <m:r>
                          <a:rPr lang="en-US" sz="2000" i="1">
                            <a:latin typeface="Cambria Math"/>
                          </a:rPr>
                          <m:t>𝑃</m:t>
                        </m:r>
                        <m:r>
                          <a:rPr lang="en-US" sz="2000" i="1">
                            <a:latin typeface="Cambria Math"/>
                          </a:rPr>
                          <m:t>−</m:t>
                        </m:r>
                        <m:r>
                          <a:rPr lang="en-US" sz="2000" i="1">
                            <a:latin typeface="Cambria Math"/>
                          </a:rPr>
                          <m:t>𝑉</m:t>
                        </m:r>
                      </m:num>
                      <m:den>
                        <m:r>
                          <a:rPr lang="en-US" sz="2000" i="1">
                            <a:latin typeface="Cambria Math"/>
                          </a:rPr>
                          <m:t>𝑃</m:t>
                        </m:r>
                      </m:den>
                    </m:f>
                  </m:oMath>
                </a14:m>
                <a:r>
                  <a:rPr lang="en-US" sz="2000" dirty="0" smtClean="0"/>
                  <a:t> = </a:t>
                </a:r>
                <a14:m>
                  <m:oMath xmlns:m="http://schemas.openxmlformats.org/officeDocument/2006/math">
                    <m:f>
                      <m:fPr>
                        <m:ctrlPr>
                          <a:rPr lang="en-US" sz="2800" b="1" i="1" dirty="0">
                            <a:latin typeface="Cambria Math"/>
                          </a:rPr>
                        </m:ctrlPr>
                      </m:fPr>
                      <m:num>
                        <m:r>
                          <a:rPr lang="en-US" sz="2800" b="1" dirty="0">
                            <a:latin typeface="Cambria Math"/>
                          </a:rPr>
                          <m:t>3400</m:t>
                        </m:r>
                      </m:num>
                      <m:den>
                        <m:r>
                          <a:rPr lang="en-US" sz="2800" b="1" dirty="0">
                            <a:latin typeface="Cambria Math"/>
                          </a:rPr>
                          <m:t>27</m:t>
                        </m:r>
                        <m:r>
                          <a:rPr lang="en-US" sz="2800" b="1" dirty="0">
                            <a:latin typeface="Cambria Math"/>
                          </a:rPr>
                          <m:t>,</m:t>
                        </m:r>
                        <m:r>
                          <a:rPr lang="en-US" sz="2800" b="1" dirty="0">
                            <a:latin typeface="Cambria Math"/>
                          </a:rPr>
                          <m:t>000</m:t>
                        </m:r>
                      </m:den>
                    </m:f>
                    <m:r>
                      <a:rPr lang="en-US" sz="2800" b="1" dirty="0">
                        <a:latin typeface="Cambria Math"/>
                      </a:rPr>
                      <m:t>=</m:t>
                    </m:r>
                    <m:r>
                      <a:rPr lang="en-US" sz="2800" b="1" i="1" dirty="0" smtClean="0">
                        <a:solidFill>
                          <a:srgbClr val="0070C0"/>
                        </a:solidFill>
                        <a:latin typeface="Cambria Math"/>
                      </a:rPr>
                      <m:t>𝟏𝟐</m:t>
                    </m:r>
                    <m:r>
                      <a:rPr lang="en-US" sz="2800" b="1" dirty="0">
                        <a:solidFill>
                          <a:srgbClr val="0070C0"/>
                        </a:solidFill>
                        <a:latin typeface="Cambria Math"/>
                      </a:rPr>
                      <m:t>.</m:t>
                    </m:r>
                    <m:r>
                      <a:rPr lang="en-US" sz="2800" b="1" i="1" dirty="0">
                        <a:solidFill>
                          <a:srgbClr val="0070C0"/>
                        </a:solidFill>
                        <a:latin typeface="Cambria Math"/>
                      </a:rPr>
                      <m:t>𝟓</m:t>
                    </m:r>
                    <m:r>
                      <a:rPr lang="en-US" sz="2800" b="1" i="1" dirty="0" smtClean="0">
                        <a:solidFill>
                          <a:srgbClr val="0070C0"/>
                        </a:solidFill>
                        <a:latin typeface="Cambria Math"/>
                      </a:rPr>
                      <m:t>𝟗</m:t>
                    </m:r>
                    <m:r>
                      <a:rPr lang="en-US" sz="2800" b="1" dirty="0">
                        <a:solidFill>
                          <a:srgbClr val="0070C0"/>
                        </a:solidFill>
                        <a:latin typeface="Cambria Math"/>
                      </a:rPr>
                      <m:t>%</m:t>
                    </m:r>
                  </m:oMath>
                </a14:m>
                <a:endParaRPr lang="en-US" sz="2800" b="1" dirty="0">
                  <a:solidFill>
                    <a:srgbClr val="0070C0"/>
                  </a:solidFill>
                </a:endParaRPr>
              </a:p>
              <a:p>
                <a:pPr marL="0" indent="0" algn="l" rtl="0">
                  <a:buNone/>
                </a:pPr>
                <a:endParaRPr lang="en-US" sz="2000" dirty="0"/>
              </a:p>
              <a:p>
                <a:pPr marL="0" indent="0" algn="l" rtl="0">
                  <a:buNone/>
                </a:pPr>
                <a:r>
                  <a:rPr lang="en-US" sz="2000" b="1" dirty="0" smtClean="0"/>
                  <a:t>3</a:t>
                </a:r>
                <a:r>
                  <a:rPr lang="en-US" sz="2000" dirty="0" smtClean="0"/>
                  <a:t>-breakevenpoint in units = </a:t>
                </a:r>
                <a14:m>
                  <m:oMath xmlns:m="http://schemas.openxmlformats.org/officeDocument/2006/math">
                    <m:f>
                      <m:fPr>
                        <m:ctrlPr>
                          <a:rPr lang="en-US" sz="2000" i="1" smtClean="0">
                            <a:latin typeface="Cambria Math"/>
                          </a:rPr>
                        </m:ctrlPr>
                      </m:fPr>
                      <m:num>
                        <m:r>
                          <a:rPr lang="en-US" sz="2000" b="0" i="1" smtClean="0">
                            <a:latin typeface="Cambria Math"/>
                          </a:rPr>
                          <m:t>𝐹</m:t>
                        </m:r>
                      </m:num>
                      <m:den>
                        <m:r>
                          <a:rPr lang="en-US" sz="2000" b="0" i="1" smtClean="0">
                            <a:latin typeface="Cambria Math"/>
                          </a:rPr>
                          <m:t>𝑃</m:t>
                        </m:r>
                        <m:r>
                          <a:rPr lang="en-US" sz="2000" b="0" i="1" smtClean="0">
                            <a:latin typeface="Cambria Math"/>
                          </a:rPr>
                          <m:t>−</m:t>
                        </m:r>
                        <m:r>
                          <a:rPr lang="en-US" sz="2000" b="0" i="1" smtClean="0">
                            <a:latin typeface="Cambria Math"/>
                          </a:rPr>
                          <m:t>𝑣</m:t>
                        </m:r>
                      </m:den>
                    </m:f>
                  </m:oMath>
                </a14:m>
                <a:r>
                  <a:rPr lang="en-US" sz="2000" dirty="0" smtClean="0"/>
                  <a:t> = </a:t>
                </a:r>
                <a14:m>
                  <m:oMath xmlns:m="http://schemas.openxmlformats.org/officeDocument/2006/math">
                    <m:f>
                      <m:fPr>
                        <m:ctrlPr>
                          <a:rPr lang="en-US" sz="2000" i="1" smtClean="0">
                            <a:latin typeface="Cambria Math"/>
                          </a:rPr>
                        </m:ctrlPr>
                      </m:fPr>
                      <m:num>
                        <m:r>
                          <a:rPr lang="en-US" sz="2000" b="0" i="1" smtClean="0">
                            <a:latin typeface="Cambria Math"/>
                          </a:rPr>
                          <m:t>68</m:t>
                        </m:r>
                        <m:r>
                          <a:rPr lang="en-US" sz="2000" b="0" i="1" smtClean="0">
                            <a:latin typeface="Cambria Math"/>
                          </a:rPr>
                          <m:t>,</m:t>
                        </m:r>
                        <m:r>
                          <a:rPr lang="en-US" sz="2000" b="0" i="1" smtClean="0">
                            <a:latin typeface="Cambria Math"/>
                          </a:rPr>
                          <m:t>000</m:t>
                        </m:r>
                        <m:r>
                          <a:rPr lang="en-US" sz="2000" b="0" i="1" smtClean="0">
                            <a:latin typeface="Cambria Math"/>
                          </a:rPr>
                          <m:t>+</m:t>
                        </m:r>
                        <m:r>
                          <a:rPr lang="en-US" sz="2000" b="0" i="1" smtClean="0">
                            <a:latin typeface="Cambria Math"/>
                          </a:rPr>
                          <m:t>48</m:t>
                        </m:r>
                        <m:r>
                          <a:rPr lang="en-US" sz="2000" b="0" i="1" smtClean="0">
                            <a:latin typeface="Cambria Math"/>
                          </a:rPr>
                          <m:t>,</m:t>
                        </m:r>
                        <m:r>
                          <a:rPr lang="en-US" sz="2000" b="0" i="1" smtClean="0">
                            <a:latin typeface="Cambria Math"/>
                          </a:rPr>
                          <m:t>200</m:t>
                        </m:r>
                        <m:r>
                          <a:rPr lang="en-US" sz="2000" b="0" i="1" smtClean="0">
                            <a:latin typeface="Cambria Math"/>
                          </a:rPr>
                          <m:t>+</m:t>
                        </m:r>
                        <m:r>
                          <a:rPr lang="en-US" sz="2000" b="0" i="1" smtClean="0">
                            <a:latin typeface="Cambria Math"/>
                          </a:rPr>
                          <m:t>13</m:t>
                        </m:r>
                        <m:r>
                          <a:rPr lang="en-US" sz="2000" b="0" i="1" smtClean="0">
                            <a:latin typeface="Cambria Math"/>
                          </a:rPr>
                          <m:t>,</m:t>
                        </m:r>
                        <m:r>
                          <a:rPr lang="en-US" sz="2000" b="0" i="1" smtClean="0">
                            <a:latin typeface="Cambria Math"/>
                          </a:rPr>
                          <m:t>000</m:t>
                        </m:r>
                      </m:num>
                      <m:den>
                        <m:r>
                          <a:rPr lang="en-US" sz="2000" b="0" i="1" smtClean="0">
                            <a:latin typeface="Cambria Math"/>
                          </a:rPr>
                          <m:t>3</m:t>
                        </m:r>
                        <m:r>
                          <a:rPr lang="en-US" sz="2000" b="0" i="1" smtClean="0">
                            <a:latin typeface="Cambria Math"/>
                          </a:rPr>
                          <m:t>,</m:t>
                        </m:r>
                        <m:r>
                          <a:rPr lang="en-US" sz="2000" b="0" i="1" smtClean="0">
                            <a:latin typeface="Cambria Math"/>
                          </a:rPr>
                          <m:t>400</m:t>
                        </m:r>
                      </m:den>
                    </m:f>
                  </m:oMath>
                </a14:m>
                <a:r>
                  <a:rPr lang="en-US" sz="2000" dirty="0" smtClean="0"/>
                  <a:t>  </a:t>
                </a:r>
                <a:r>
                  <a:rPr lang="en-US" sz="2000" dirty="0" smtClean="0">
                    <a:solidFill>
                      <a:srgbClr val="0070C0"/>
                    </a:solidFill>
                  </a:rPr>
                  <a:t>= </a:t>
                </a:r>
                <a:r>
                  <a:rPr lang="en-US" sz="3500" b="1" dirty="0" smtClean="0">
                    <a:solidFill>
                      <a:srgbClr val="0070C0"/>
                    </a:solidFill>
                  </a:rPr>
                  <a:t>38</a:t>
                </a:r>
              </a:p>
              <a:p>
                <a:pPr marL="0" indent="0" algn="l" rtl="0">
                  <a:buNone/>
                </a:pPr>
                <a:r>
                  <a:rPr lang="en-US" sz="2000" b="1" dirty="0" smtClean="0"/>
                  <a:t>4-</a:t>
                </a:r>
                <a:r>
                  <a:rPr lang="en-US" sz="2000" dirty="0" smtClean="0"/>
                  <a:t>Revenues needed = 38x27,000 = </a:t>
                </a:r>
                <a:r>
                  <a:rPr lang="en-US" sz="2800" b="1" dirty="0" smtClean="0">
                    <a:solidFill>
                      <a:srgbClr val="0070C0"/>
                    </a:solidFill>
                  </a:rPr>
                  <a:t>1,026,000</a:t>
                </a:r>
              </a:p>
              <a:p>
                <a:pPr marL="0" indent="0" algn="l" rtl="0">
                  <a:buNone/>
                </a:pPr>
                <a:endParaRPr lang="en-US" sz="2800" b="1" dirty="0" smtClean="0"/>
              </a:p>
              <a:p>
                <a:pPr marL="0" indent="0" algn="l" rtl="0">
                  <a:buNone/>
                </a:pPr>
                <a:r>
                  <a:rPr lang="en-US" sz="2000" b="1" dirty="0" smtClean="0"/>
                  <a:t>5-</a:t>
                </a:r>
                <a:r>
                  <a:rPr lang="en-US" sz="2000" b="1" dirty="0"/>
                  <a:t> </a:t>
                </a:r>
                <a:r>
                  <a:rPr lang="en-US" sz="1900" b="1" dirty="0" smtClean="0"/>
                  <a:t>Q = </a:t>
                </a:r>
                <a14:m>
                  <m:oMath xmlns:m="http://schemas.openxmlformats.org/officeDocument/2006/math">
                    <m:box>
                      <m:boxPr>
                        <m:ctrlPr>
                          <a:rPr lang="ar-SA" sz="2200" b="1" i="1">
                            <a:latin typeface="Cambria Math"/>
                          </a:rPr>
                        </m:ctrlPr>
                      </m:boxPr>
                      <m:e>
                        <m:argPr>
                          <m:argSz m:val="-1"/>
                        </m:argPr>
                        <m:f>
                          <m:fPr>
                            <m:ctrlPr>
                              <a:rPr lang="ar-SA" sz="2200" b="1" i="1">
                                <a:latin typeface="Cambria Math"/>
                              </a:rPr>
                            </m:ctrlPr>
                          </m:fPr>
                          <m:num>
                            <m:r>
                              <a:rPr lang="en-US" sz="2200" b="1" i="1">
                                <a:latin typeface="Cambria Math"/>
                              </a:rPr>
                              <m:t>𝑭</m:t>
                            </m:r>
                            <m:r>
                              <a:rPr lang="en-US" sz="2200" b="1" i="1">
                                <a:latin typeface="Cambria Math"/>
                              </a:rPr>
                              <m:t>+ </m:t>
                            </m:r>
                            <m:f>
                              <m:fPr>
                                <m:ctrlPr>
                                  <a:rPr lang="en-US" sz="2200" b="1" i="1">
                                    <a:latin typeface="Cambria Math"/>
                                  </a:rPr>
                                </m:ctrlPr>
                              </m:fPr>
                              <m:num>
                                <m:r>
                                  <a:rPr lang="en-US" sz="2200" b="1" i="1">
                                    <a:latin typeface="Cambria Math"/>
                                  </a:rPr>
                                  <m:t>𝑵𝑰</m:t>
                                </m:r>
                              </m:num>
                              <m:den>
                                <m:r>
                                  <a:rPr lang="en-US" sz="2200" b="1" i="1">
                                    <a:latin typeface="Cambria Math"/>
                                  </a:rPr>
                                  <m:t>𝟏</m:t>
                                </m:r>
                                <m:r>
                                  <a:rPr lang="en-US" sz="2200" b="1" i="1">
                                    <a:latin typeface="Cambria Math"/>
                                  </a:rPr>
                                  <m:t>−</m:t>
                                </m:r>
                                <m:r>
                                  <a:rPr lang="en-US" sz="2200" b="1" i="1">
                                    <a:latin typeface="Cambria Math"/>
                                  </a:rPr>
                                  <m:t>𝒕𝒂𝒙</m:t>
                                </m:r>
                                <m:r>
                                  <a:rPr lang="en-US" sz="2200" b="1" i="1">
                                    <a:latin typeface="Cambria Math"/>
                                  </a:rPr>
                                  <m:t> </m:t>
                                </m:r>
                                <m:r>
                                  <a:rPr lang="en-US" sz="2200" b="1" i="1">
                                    <a:latin typeface="Cambria Math"/>
                                  </a:rPr>
                                  <m:t>𝒓𝒂𝒕𝒆</m:t>
                                </m:r>
                              </m:den>
                            </m:f>
                            <m:r>
                              <a:rPr lang="en-US" sz="2200" b="1" i="1">
                                <a:latin typeface="Cambria Math"/>
                              </a:rPr>
                              <m:t> </m:t>
                            </m:r>
                          </m:num>
                          <m:den>
                            <m:r>
                              <a:rPr lang="ar-SA" sz="2200" b="1" i="1">
                                <a:latin typeface="Cambria Math"/>
                              </a:rPr>
                              <m:t>(</m:t>
                            </m:r>
                            <m:r>
                              <a:rPr lang="en-US" sz="2200" b="1" i="1">
                                <a:latin typeface="Cambria Math"/>
                              </a:rPr>
                              <m:t>𝑷</m:t>
                            </m:r>
                            <m:r>
                              <a:rPr lang="en-US" sz="2200" b="1" i="1">
                                <a:latin typeface="Cambria Math"/>
                              </a:rPr>
                              <m:t>−</m:t>
                            </m:r>
                            <m:r>
                              <a:rPr lang="en-US" sz="2200" b="1" i="1">
                                <a:latin typeface="Cambria Math"/>
                              </a:rPr>
                              <m:t>𝑽</m:t>
                            </m:r>
                            <m:r>
                              <a:rPr lang="ar-SA" sz="2200" b="1" i="1">
                                <a:latin typeface="Cambria Math"/>
                              </a:rPr>
                              <m:t>)</m:t>
                            </m:r>
                          </m:den>
                        </m:f>
                      </m:e>
                    </m:box>
                  </m:oMath>
                </a14:m>
                <a:r>
                  <a:rPr lang="en-US" sz="1900" dirty="0" smtClean="0"/>
                  <a:t>   = </a:t>
                </a:r>
                <a14:m>
                  <m:oMath xmlns:m="http://schemas.openxmlformats.org/officeDocument/2006/math">
                    <m:f>
                      <m:fPr>
                        <m:ctrlPr>
                          <a:rPr lang="en-US" sz="3000" b="1" i="1">
                            <a:latin typeface="Cambria Math"/>
                          </a:rPr>
                        </m:ctrlPr>
                      </m:fPr>
                      <m:num>
                        <m:r>
                          <a:rPr lang="en-US" sz="3000" b="1">
                            <a:latin typeface="Cambria Math"/>
                          </a:rPr>
                          <m:t>129</m:t>
                        </m:r>
                        <m:r>
                          <a:rPr lang="en-US" sz="3000" b="1" i="0" smtClean="0">
                            <a:latin typeface="Cambria Math"/>
                          </a:rPr>
                          <m:t>,</m:t>
                        </m:r>
                        <m:r>
                          <a:rPr lang="en-US" sz="3000" b="1">
                            <a:latin typeface="Cambria Math"/>
                          </a:rPr>
                          <m:t>200</m:t>
                        </m:r>
                        <m:r>
                          <a:rPr lang="en-US" sz="3000" b="1">
                            <a:latin typeface="Cambria Math"/>
                          </a:rPr>
                          <m:t>+</m:t>
                        </m:r>
                        <m:r>
                          <a:rPr lang="en-US" sz="3000" b="1">
                            <a:latin typeface="Cambria Math"/>
                          </a:rPr>
                          <m:t>85</m:t>
                        </m:r>
                        <m:r>
                          <a:rPr lang="en-US" sz="3000" b="1">
                            <a:latin typeface="Cambria Math"/>
                          </a:rPr>
                          <m:t>,</m:t>
                        </m:r>
                        <m:r>
                          <a:rPr lang="en-US" sz="3000" b="1">
                            <a:latin typeface="Cambria Math"/>
                          </a:rPr>
                          <m:t>000</m:t>
                        </m:r>
                      </m:num>
                      <m:den>
                        <m:r>
                          <a:rPr lang="en-US" sz="3000" b="1">
                            <a:latin typeface="Cambria Math"/>
                          </a:rPr>
                          <m:t>3</m:t>
                        </m:r>
                        <m:r>
                          <a:rPr lang="en-US" sz="3000" b="1">
                            <a:latin typeface="Cambria Math"/>
                          </a:rPr>
                          <m:t>,</m:t>
                        </m:r>
                        <m:r>
                          <a:rPr lang="en-US" sz="3000" b="1">
                            <a:latin typeface="Cambria Math"/>
                          </a:rPr>
                          <m:t>400</m:t>
                        </m:r>
                      </m:den>
                    </m:f>
                    <m:r>
                      <a:rPr lang="en-US" sz="3000" b="1">
                        <a:latin typeface="Cambria Math"/>
                      </a:rPr>
                      <m:t>   =</m:t>
                    </m:r>
                    <m:r>
                      <a:rPr lang="en-US" sz="3000" b="1" i="1" smtClean="0">
                        <a:solidFill>
                          <a:srgbClr val="0070C0"/>
                        </a:solidFill>
                        <a:latin typeface="Cambria Math"/>
                      </a:rPr>
                      <m:t>𝟔𝟑</m:t>
                    </m:r>
                  </m:oMath>
                </a14:m>
                <a:endParaRPr lang="en-US" sz="3500" b="1" dirty="0" smtClean="0">
                  <a:solidFill>
                    <a:srgbClr val="0070C0"/>
                  </a:solidFill>
                </a:endParaRPr>
              </a:p>
              <a:p>
                <a:pPr marL="0" indent="0" algn="l" rtl="0">
                  <a:buNone/>
                </a:pPr>
                <a:endParaRPr lang="en-US" sz="3500" b="1" dirty="0" smtClean="0">
                  <a:solidFill>
                    <a:srgbClr val="0070C0"/>
                  </a:solidFill>
                </a:endParaRPr>
              </a:p>
              <a:p>
                <a:pPr marL="0" indent="0" algn="l" rtl="0">
                  <a:buNone/>
                </a:pPr>
                <a:r>
                  <a:rPr lang="en-US" sz="2100" b="1" dirty="0" smtClean="0"/>
                  <a:t>6-</a:t>
                </a:r>
                <a:r>
                  <a:rPr lang="en-US" sz="2100" dirty="0"/>
                  <a:t>profit </a:t>
                </a:r>
                <a:r>
                  <a:rPr lang="en-US" sz="2100" b="1" dirty="0" smtClean="0"/>
                  <a:t>= </a:t>
                </a:r>
                <a:r>
                  <a:rPr lang="en-US" sz="2100" dirty="0" smtClean="0"/>
                  <a:t>Q(P-V</a:t>
                </a:r>
                <a:r>
                  <a:rPr lang="en-US" sz="2100" dirty="0"/>
                  <a:t>)-F = </a:t>
                </a:r>
                <a:r>
                  <a:rPr lang="en-US" sz="2100" dirty="0" smtClean="0"/>
                  <a:t>50(3,400)-129,200  =  </a:t>
                </a:r>
                <a:r>
                  <a:rPr lang="en-US" sz="3000" b="1" dirty="0">
                    <a:solidFill>
                      <a:srgbClr val="0070C0"/>
                    </a:solidFill>
                  </a:rPr>
                  <a:t>40,800</a:t>
                </a:r>
              </a:p>
              <a:p>
                <a:pPr marL="0" indent="0" algn="l" rtl="0">
                  <a:buNone/>
                </a:pPr>
                <a:endParaRPr lang="en-US" sz="3500" b="1" dirty="0"/>
              </a:p>
              <a:p>
                <a:pPr marL="0" indent="0" algn="l" rtl="0">
                  <a:buNone/>
                </a:pPr>
                <a:endParaRPr lang="ar-SA" sz="3500" b="1"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57200" y="1600200"/>
                <a:ext cx="8229600" cy="4997152"/>
              </a:xfrm>
              <a:blipFill rotWithShape="1">
                <a:blip r:embed="rId2"/>
                <a:stretch>
                  <a:fillRect l="-1699" t="-1337" b="-19684"/>
                </a:stretch>
              </a:blipFill>
            </p:spPr>
            <p:txBody>
              <a:bodyPr/>
              <a:lstStyle/>
              <a:p>
                <a:r>
                  <a:rPr lang="en-US">
                    <a:noFill/>
                  </a:rPr>
                  <a:t> </a:t>
                </a:r>
              </a:p>
            </p:txBody>
          </p:sp>
        </mc:Fallback>
      </mc:AlternateContent>
      <p:cxnSp>
        <p:nvCxnSpPr>
          <p:cNvPr id="5" name="رابط كسهم مستقيم 4"/>
          <p:cNvCxnSpPr/>
          <p:nvPr/>
        </p:nvCxnSpPr>
        <p:spPr>
          <a:xfrm>
            <a:off x="4167854" y="1804121"/>
            <a:ext cx="1152128"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7802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arn(inVertical)">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arn(inVertical)">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9"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0-#ppt_w/2"/>
                                          </p:val>
                                        </p:tav>
                                        <p:tav tm="100000">
                                          <p:val>
                                            <p:strVal val="#ppt_x"/>
                                          </p:val>
                                        </p:tav>
                                      </p:tavLst>
                                    </p:anim>
                                    <p:anim calcmode="lin" valueType="num">
                                      <p:cBhvr additive="base">
                                        <p:cTn id="4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smtClean="0"/>
              <a:t>Decision to advertise</a:t>
            </a:r>
            <a:endParaRPr lang="ar-SA" b="1" u="sng" dirty="0"/>
          </a:p>
        </p:txBody>
      </p:sp>
      <p:sp>
        <p:nvSpPr>
          <p:cNvPr id="3" name="عنصر نائب للمحتوى 2"/>
          <p:cNvSpPr>
            <a:spLocks noGrp="1"/>
          </p:cNvSpPr>
          <p:nvPr>
            <p:ph idx="1"/>
          </p:nvPr>
        </p:nvSpPr>
        <p:spPr/>
        <p:txBody>
          <a:bodyPr/>
          <a:lstStyle/>
          <a:p>
            <a:pPr algn="l" rtl="0"/>
            <a:endParaRPr lang="ar-SA"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19" t="40674" r="7292" b="23017"/>
          <a:stretch/>
        </p:blipFill>
        <p:spPr bwMode="auto">
          <a:xfrm>
            <a:off x="683568" y="1556792"/>
            <a:ext cx="7560840" cy="4392488"/>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319294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smtClean="0"/>
              <a:t>Decision to reduce price </a:t>
            </a:r>
            <a:endParaRPr lang="ar-SA" b="1" u="sng" dirty="0"/>
          </a:p>
        </p:txBody>
      </p:sp>
      <p:sp>
        <p:nvSpPr>
          <p:cNvPr id="3" name="عنصر نائب للمحتوى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marL="0" indent="0" algn="l" rtl="0">
              <a:buNone/>
            </a:pPr>
            <a:r>
              <a:rPr lang="en-US" sz="2000" dirty="0"/>
              <a:t>Having decided not to advertise, Emma is contemplating whether to reduce the selling price to $175. At this price, she thinks she will sell 50 units. Should Emma reduce the selling </a:t>
            </a:r>
            <a:r>
              <a:rPr lang="en-US" sz="2000" dirty="0" smtClean="0"/>
              <a:t>price?</a:t>
            </a:r>
          </a:p>
          <a:p>
            <a:pPr marL="0" indent="0" algn="l" rtl="0">
              <a:buNone/>
            </a:pPr>
            <a:r>
              <a:rPr lang="en-US" sz="2000" dirty="0" smtClean="0"/>
              <a:t>                  </a:t>
            </a:r>
            <a:r>
              <a:rPr lang="en-US" sz="2000" b="1" u="sng" dirty="0"/>
              <a:t>Not </a:t>
            </a:r>
            <a:r>
              <a:rPr lang="en-US" sz="2000" b="1" u="sng" dirty="0" smtClean="0"/>
              <a:t>Reduce</a:t>
            </a:r>
            <a:r>
              <a:rPr lang="en-US" sz="2000" b="1" dirty="0" smtClean="0"/>
              <a:t>                                                   </a:t>
            </a:r>
            <a:r>
              <a:rPr lang="en-US" sz="2000" b="1" u="sng" dirty="0" smtClean="0"/>
              <a:t>Reduce Price</a:t>
            </a:r>
          </a:p>
          <a:p>
            <a:pPr marL="0" indent="0" algn="l" rtl="0">
              <a:buNone/>
            </a:pPr>
            <a:endParaRPr lang="en-US" sz="2000" b="1" u="sng" dirty="0"/>
          </a:p>
          <a:p>
            <a:pPr marL="0" indent="0" algn="l" rtl="0">
              <a:buNone/>
            </a:pPr>
            <a:r>
              <a:rPr lang="en-US" sz="1800" dirty="0" smtClean="0"/>
              <a:t>Rev (40x200)                  8,000                           Rev(50x175)                       8,750</a:t>
            </a:r>
          </a:p>
          <a:p>
            <a:pPr marL="0" indent="0" algn="l" rtl="0">
              <a:buNone/>
            </a:pPr>
            <a:r>
              <a:rPr lang="en-US" sz="1800" u="sng" dirty="0" smtClean="0"/>
              <a:t>V</a:t>
            </a:r>
            <a:r>
              <a:rPr lang="en-US" sz="1800" u="sng" dirty="0"/>
              <a:t>. </a:t>
            </a:r>
            <a:r>
              <a:rPr lang="en-US" sz="1800" u="sng" dirty="0" smtClean="0"/>
              <a:t>cost(40x120</a:t>
            </a:r>
            <a:r>
              <a:rPr lang="en-US" sz="1800" dirty="0"/>
              <a:t>)          </a:t>
            </a:r>
            <a:r>
              <a:rPr lang="en-US" sz="1800" dirty="0" smtClean="0"/>
              <a:t>    (</a:t>
            </a:r>
            <a:r>
              <a:rPr lang="en-US" sz="1800" u="sng" dirty="0" smtClean="0"/>
              <a:t>4,800)</a:t>
            </a:r>
            <a:r>
              <a:rPr lang="en-US" sz="1800" dirty="0" smtClean="0"/>
              <a:t>                         </a:t>
            </a:r>
            <a:r>
              <a:rPr lang="en-US" sz="1800" u="sng" dirty="0" smtClean="0"/>
              <a:t>Cost(50x120)</a:t>
            </a:r>
            <a:r>
              <a:rPr lang="en-US" sz="1800" dirty="0" smtClean="0"/>
              <a:t>                    </a:t>
            </a:r>
            <a:r>
              <a:rPr lang="en-US" sz="1800" u="sng" dirty="0" smtClean="0"/>
              <a:t> 6,000</a:t>
            </a:r>
            <a:endParaRPr lang="en-US" sz="1800" u="sng" dirty="0"/>
          </a:p>
          <a:p>
            <a:pPr marL="0" indent="0" algn="l" rtl="0">
              <a:buNone/>
            </a:pPr>
            <a:r>
              <a:rPr lang="en-US" sz="1800" dirty="0"/>
              <a:t>Contribution </a:t>
            </a:r>
            <a:r>
              <a:rPr lang="en-US" sz="1800"/>
              <a:t>Margin  </a:t>
            </a:r>
            <a:r>
              <a:rPr lang="en-US" sz="1800" smtClean="0"/>
              <a:t>   3,200                          </a:t>
            </a:r>
            <a:r>
              <a:rPr lang="en-US" sz="1800" dirty="0" smtClean="0"/>
              <a:t>contribution margin          2,750</a:t>
            </a:r>
            <a:endParaRPr lang="en-US" sz="1800" dirty="0"/>
          </a:p>
          <a:p>
            <a:pPr marL="0" indent="0" algn="l" rtl="0">
              <a:buNone/>
            </a:pPr>
            <a:r>
              <a:rPr lang="en-US" sz="1800" u="sng" dirty="0"/>
              <a:t>Fixed cost</a:t>
            </a:r>
            <a:r>
              <a:rPr lang="en-US" sz="1800" dirty="0"/>
              <a:t>                      </a:t>
            </a:r>
            <a:r>
              <a:rPr lang="en-US" sz="1800" dirty="0" smtClean="0"/>
              <a:t>  </a:t>
            </a:r>
            <a:r>
              <a:rPr lang="en-US" sz="1800" u="sng" dirty="0" smtClean="0"/>
              <a:t>(,2000)</a:t>
            </a:r>
            <a:r>
              <a:rPr lang="en-US" sz="1800" dirty="0" smtClean="0"/>
              <a:t>                       </a:t>
            </a:r>
            <a:r>
              <a:rPr lang="en-US" sz="1800" u="sng" dirty="0" smtClean="0"/>
              <a:t> Fixed cost  </a:t>
            </a:r>
            <a:r>
              <a:rPr lang="en-US" sz="1800" dirty="0" smtClean="0"/>
              <a:t>                         </a:t>
            </a:r>
            <a:r>
              <a:rPr lang="en-US" sz="1800" u="sng" dirty="0" smtClean="0"/>
              <a:t> 2,000</a:t>
            </a:r>
            <a:endParaRPr lang="en-US" sz="1800" u="sng" dirty="0"/>
          </a:p>
          <a:p>
            <a:pPr marL="0" indent="0" algn="l" rtl="0">
              <a:buNone/>
            </a:pPr>
            <a:r>
              <a:rPr lang="en-US" sz="1800" b="1" dirty="0">
                <a:solidFill>
                  <a:srgbClr val="002060"/>
                </a:solidFill>
              </a:rPr>
              <a:t>Gain                                 </a:t>
            </a:r>
            <a:r>
              <a:rPr lang="en-US" sz="1800" b="1" dirty="0" smtClean="0">
                <a:solidFill>
                  <a:srgbClr val="002060"/>
                </a:solidFill>
              </a:rPr>
              <a:t> 1,200                              Gain                                  750</a:t>
            </a:r>
            <a:endParaRPr lang="en-US" sz="1800" b="1" u="sng" dirty="0">
              <a:solidFill>
                <a:srgbClr val="002060"/>
              </a:solidFill>
            </a:endParaRPr>
          </a:p>
          <a:p>
            <a:pPr marL="0" indent="0" algn="l" rtl="0">
              <a:buNone/>
            </a:pPr>
            <a:endParaRPr lang="en-US" sz="2000" dirty="0" smtClean="0"/>
          </a:p>
          <a:p>
            <a:pPr marL="0" indent="0" algn="l" rtl="0">
              <a:buNone/>
            </a:pPr>
            <a:r>
              <a:rPr lang="en-US" sz="2000" dirty="0"/>
              <a:t>Emma could also </a:t>
            </a:r>
            <a:r>
              <a:rPr lang="en-US" sz="2000" dirty="0" smtClean="0"/>
              <a:t>ask: how many units should Emma sell at a price of 175 and continue to earn </a:t>
            </a:r>
            <a:r>
              <a:rPr lang="en-US" sz="2000" b="1" dirty="0" smtClean="0">
                <a:solidFill>
                  <a:srgbClr val="002060"/>
                </a:solidFill>
              </a:rPr>
              <a:t>1,200?</a:t>
            </a:r>
            <a:endParaRPr lang="en-US" sz="2000" b="1" dirty="0">
              <a:solidFill>
                <a:srgbClr val="002060"/>
              </a:solidFill>
            </a:endParaRPr>
          </a:p>
        </p:txBody>
      </p:sp>
      <p:cxnSp>
        <p:nvCxnSpPr>
          <p:cNvPr id="5" name="رابط مستقيم 4"/>
          <p:cNvCxnSpPr/>
          <p:nvPr/>
        </p:nvCxnSpPr>
        <p:spPr>
          <a:xfrm>
            <a:off x="4139952" y="2420888"/>
            <a:ext cx="0" cy="2664296"/>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5971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arn(inVertical)">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000" b="1" u="sng" dirty="0" smtClean="0"/>
              <a:t>Margin Of Safety </a:t>
            </a:r>
            <a:endParaRPr lang="ar-SA" sz="4000" b="1" u="sng" dirty="0"/>
          </a:p>
        </p:txBody>
      </p:sp>
      <p:sp>
        <p:nvSpPr>
          <p:cNvPr id="3" name="عنصر نائب للمحتوى 2"/>
          <p:cNvSpPr>
            <a:spLocks noGrp="1"/>
          </p:cNvSpPr>
          <p:nvPr>
            <p:ph idx="1"/>
          </p:nvPr>
        </p:nvSpPr>
        <p:spPr>
          <a:xfrm>
            <a:off x="484606" y="1628800"/>
            <a:ext cx="8229600" cy="5141168"/>
          </a:xfrm>
        </p:spPr>
        <p:style>
          <a:lnRef idx="2">
            <a:schemeClr val="accent1"/>
          </a:lnRef>
          <a:fillRef idx="1">
            <a:schemeClr val="lt1"/>
          </a:fillRef>
          <a:effectRef idx="0">
            <a:schemeClr val="accent1"/>
          </a:effectRef>
          <a:fontRef idx="minor">
            <a:schemeClr val="dk1"/>
          </a:fontRef>
        </p:style>
        <p:txBody>
          <a:bodyPr>
            <a:normAutofit/>
          </a:bodyPr>
          <a:lstStyle/>
          <a:p>
            <a:pPr marL="0" indent="0" algn="l" rtl="0">
              <a:buNone/>
            </a:pPr>
            <a:r>
              <a:rPr lang="en-US" sz="1800" dirty="0" smtClean="0"/>
              <a:t>The amount by which budgeted or actual  revenues exceed breakeven point </a:t>
            </a:r>
          </a:p>
          <a:p>
            <a:pPr marL="0" indent="0" algn="l" rtl="0">
              <a:buNone/>
            </a:pPr>
            <a:endParaRPr lang="en-US" sz="1800" dirty="0"/>
          </a:p>
        </p:txBody>
      </p:sp>
      <p:sp>
        <p:nvSpPr>
          <p:cNvPr id="4" name="مستطيل مستدير الزوايا 3"/>
          <p:cNvSpPr/>
          <p:nvPr/>
        </p:nvSpPr>
        <p:spPr>
          <a:xfrm>
            <a:off x="467544" y="2420888"/>
            <a:ext cx="8136904" cy="72008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l" rtl="0"/>
            <a:r>
              <a:rPr lang="en-US" b="1" dirty="0">
                <a:solidFill>
                  <a:schemeClr val="tx1"/>
                </a:solidFill>
              </a:rPr>
              <a:t>Margin of safety </a:t>
            </a:r>
            <a:r>
              <a:rPr lang="en-US" b="1" dirty="0" smtClean="0">
                <a:solidFill>
                  <a:schemeClr val="tx1"/>
                </a:solidFill>
              </a:rPr>
              <a:t>(units) </a:t>
            </a:r>
            <a:r>
              <a:rPr lang="en-US" b="1" dirty="0">
                <a:solidFill>
                  <a:schemeClr val="tx1"/>
                </a:solidFill>
              </a:rPr>
              <a:t>= budgeted or actual units sold ― </a:t>
            </a:r>
            <a:r>
              <a:rPr lang="en-US" b="1" dirty="0" smtClean="0">
                <a:solidFill>
                  <a:schemeClr val="tx1"/>
                </a:solidFill>
              </a:rPr>
              <a:t>breakeven </a:t>
            </a:r>
            <a:r>
              <a:rPr lang="en-US" b="1" dirty="0">
                <a:solidFill>
                  <a:schemeClr val="tx1"/>
                </a:solidFill>
              </a:rPr>
              <a:t>point in </a:t>
            </a:r>
            <a:r>
              <a:rPr lang="en-US" b="1" dirty="0" smtClean="0">
                <a:solidFill>
                  <a:schemeClr val="tx1"/>
                </a:solidFill>
              </a:rPr>
              <a:t>units</a:t>
            </a:r>
            <a:endParaRPr lang="ar-SA" b="1" dirty="0">
              <a:solidFill>
                <a:schemeClr val="tx1"/>
              </a:solidFill>
            </a:endParaRPr>
          </a:p>
        </p:txBody>
      </p:sp>
      <p:sp>
        <p:nvSpPr>
          <p:cNvPr id="6" name="مستطيل مستدير الزوايا 5"/>
          <p:cNvSpPr/>
          <p:nvPr/>
        </p:nvSpPr>
        <p:spPr>
          <a:xfrm>
            <a:off x="431540" y="3573016"/>
            <a:ext cx="8208912" cy="792088"/>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l" rtl="0"/>
            <a:r>
              <a:rPr lang="en-US" sz="1650" b="1" dirty="0" smtClean="0">
                <a:solidFill>
                  <a:schemeClr val="tx1"/>
                </a:solidFill>
              </a:rPr>
              <a:t>Margin of safety (Revenues) = budgeted or actual sales in revenues ― breakeven point in revenues  </a:t>
            </a:r>
            <a:endParaRPr lang="ar-SA" sz="1650" b="1" dirty="0" smtClean="0">
              <a:solidFill>
                <a:schemeClr val="tx1"/>
              </a:solidFill>
            </a:endParaRPr>
          </a:p>
          <a:p>
            <a:pPr algn="l" rtl="0"/>
            <a:endParaRPr lang="ar-SA" b="1" dirty="0">
              <a:solidFill>
                <a:schemeClr val="tx1"/>
              </a:solidFill>
            </a:endParaRPr>
          </a:p>
        </p:txBody>
      </p:sp>
      <mc:AlternateContent xmlns:mc="http://schemas.openxmlformats.org/markup-compatibility/2006" xmlns:a14="http://schemas.microsoft.com/office/drawing/2010/main">
        <mc:Choice Requires="a14">
          <p:sp>
            <p:nvSpPr>
              <p:cNvPr id="7" name="مستطيل مستدير الزوايا 6"/>
              <p:cNvSpPr/>
              <p:nvPr/>
            </p:nvSpPr>
            <p:spPr>
              <a:xfrm>
                <a:off x="467544" y="4725144"/>
                <a:ext cx="6048672" cy="72008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l" rtl="0"/>
                <a:r>
                  <a:rPr lang="en-US" b="1" dirty="0" smtClean="0">
                    <a:solidFill>
                      <a:schemeClr val="tx1"/>
                    </a:solidFill>
                  </a:rPr>
                  <a:t>Margin of safety percentage </a:t>
                </a:r>
                <a:r>
                  <a:rPr lang="en-US" sz="2000" b="1" dirty="0" smtClean="0">
                    <a:solidFill>
                      <a:schemeClr val="tx1"/>
                    </a:solidFill>
                  </a:rPr>
                  <a:t>=</a:t>
                </a:r>
                <a14:m>
                  <m:oMath xmlns:m="http://schemas.openxmlformats.org/officeDocument/2006/math">
                    <m:f>
                      <m:fPr>
                        <m:ctrlPr>
                          <a:rPr lang="en-US" sz="2000" b="1" i="1" smtClean="0">
                            <a:solidFill>
                              <a:schemeClr val="tx1"/>
                            </a:solidFill>
                            <a:latin typeface="Cambria Math"/>
                          </a:rPr>
                        </m:ctrlPr>
                      </m:fPr>
                      <m:num>
                        <m:r>
                          <a:rPr lang="en-US" sz="2000" b="1" i="1" smtClean="0">
                            <a:solidFill>
                              <a:schemeClr val="tx1"/>
                            </a:solidFill>
                            <a:latin typeface="Cambria Math"/>
                          </a:rPr>
                          <m:t> </m:t>
                        </m:r>
                        <m:r>
                          <a:rPr lang="en-US" sz="2000" b="1" i="1" smtClean="0">
                            <a:solidFill>
                              <a:schemeClr val="tx1"/>
                            </a:solidFill>
                            <a:latin typeface="Cambria Math"/>
                          </a:rPr>
                          <m:t>𝒎𝒂𝒓𝒈𝒊𝒏</m:t>
                        </m:r>
                        <m:r>
                          <a:rPr lang="en-US" sz="2000" b="1" i="1" smtClean="0">
                            <a:solidFill>
                              <a:schemeClr val="tx1"/>
                            </a:solidFill>
                            <a:latin typeface="Cambria Math"/>
                          </a:rPr>
                          <m:t> </m:t>
                        </m:r>
                        <m:r>
                          <a:rPr lang="en-US" sz="2000" b="1" i="1" smtClean="0">
                            <a:solidFill>
                              <a:schemeClr val="tx1"/>
                            </a:solidFill>
                            <a:latin typeface="Cambria Math"/>
                          </a:rPr>
                          <m:t>𝒐𝒇</m:t>
                        </m:r>
                        <m:r>
                          <a:rPr lang="en-US" sz="2000" b="1" i="1" smtClean="0">
                            <a:solidFill>
                              <a:schemeClr val="tx1"/>
                            </a:solidFill>
                            <a:latin typeface="Cambria Math"/>
                          </a:rPr>
                          <m:t> </m:t>
                        </m:r>
                        <m:r>
                          <a:rPr lang="en-US" sz="2000" b="1" i="1" smtClean="0">
                            <a:solidFill>
                              <a:schemeClr val="tx1"/>
                            </a:solidFill>
                            <a:latin typeface="Cambria Math"/>
                          </a:rPr>
                          <m:t>𝒔𝒂𝒇𝒆𝒕𝒚</m:t>
                        </m:r>
                        <m:r>
                          <a:rPr lang="en-US" sz="2000" b="1" i="1" smtClean="0">
                            <a:solidFill>
                              <a:schemeClr val="tx1"/>
                            </a:solidFill>
                            <a:latin typeface="Cambria Math"/>
                          </a:rPr>
                          <m:t> </m:t>
                        </m:r>
                        <m:r>
                          <a:rPr lang="en-US" sz="2000" b="1" i="1" smtClean="0">
                            <a:solidFill>
                              <a:schemeClr val="tx1"/>
                            </a:solidFill>
                            <a:latin typeface="Cambria Math"/>
                          </a:rPr>
                          <m:t>𝒊𝒏</m:t>
                        </m:r>
                        <m:r>
                          <a:rPr lang="en-US" sz="2000" b="1" i="1" smtClean="0">
                            <a:solidFill>
                              <a:schemeClr val="tx1"/>
                            </a:solidFill>
                            <a:latin typeface="Cambria Math"/>
                          </a:rPr>
                          <m:t> </m:t>
                        </m:r>
                        <m:r>
                          <a:rPr lang="en-US" sz="2000" b="1" i="1" smtClean="0">
                            <a:solidFill>
                              <a:schemeClr val="tx1"/>
                            </a:solidFill>
                            <a:latin typeface="Cambria Math"/>
                          </a:rPr>
                          <m:t>𝒖𝒏𝒊𝒕𝒔</m:t>
                        </m:r>
                        <m:r>
                          <a:rPr lang="en-US" sz="2000" b="1" i="1" smtClean="0">
                            <a:solidFill>
                              <a:schemeClr val="tx1"/>
                            </a:solidFill>
                            <a:latin typeface="Cambria Math"/>
                          </a:rPr>
                          <m:t> </m:t>
                        </m:r>
                      </m:num>
                      <m:den>
                        <m:r>
                          <a:rPr lang="en-US" sz="2000" b="1" i="1" smtClean="0">
                            <a:solidFill>
                              <a:schemeClr val="tx1"/>
                            </a:solidFill>
                            <a:latin typeface="Cambria Math"/>
                          </a:rPr>
                          <m:t>𝒃𝒖𝒅𝒈𝒆𝒕𝒆𝒅</m:t>
                        </m:r>
                        <m:r>
                          <a:rPr lang="en-US" sz="2000" b="1" i="1" smtClean="0">
                            <a:solidFill>
                              <a:schemeClr val="tx1"/>
                            </a:solidFill>
                            <a:latin typeface="Cambria Math"/>
                          </a:rPr>
                          <m:t> </m:t>
                        </m:r>
                        <m:r>
                          <a:rPr lang="en-US" sz="2000" b="1" i="1" smtClean="0">
                            <a:solidFill>
                              <a:schemeClr val="tx1"/>
                            </a:solidFill>
                            <a:latin typeface="Cambria Math"/>
                          </a:rPr>
                          <m:t>𝒐𝒓</m:t>
                        </m:r>
                        <m:r>
                          <a:rPr lang="en-US" sz="2000" b="1" i="1" smtClean="0">
                            <a:solidFill>
                              <a:schemeClr val="tx1"/>
                            </a:solidFill>
                            <a:latin typeface="Cambria Math"/>
                          </a:rPr>
                          <m:t> </m:t>
                        </m:r>
                        <m:r>
                          <a:rPr lang="en-US" sz="2000" b="1" i="1" smtClean="0">
                            <a:solidFill>
                              <a:schemeClr val="tx1"/>
                            </a:solidFill>
                            <a:latin typeface="Cambria Math"/>
                          </a:rPr>
                          <m:t>𝒂𝒄𝒕𝒖𝒂𝒍</m:t>
                        </m:r>
                        <m:r>
                          <a:rPr lang="en-US" sz="2000" b="1" i="1" smtClean="0">
                            <a:solidFill>
                              <a:schemeClr val="tx1"/>
                            </a:solidFill>
                            <a:latin typeface="Cambria Math"/>
                          </a:rPr>
                          <m:t> </m:t>
                        </m:r>
                        <m:r>
                          <a:rPr lang="en-US" sz="2000" b="1" i="1" smtClean="0">
                            <a:solidFill>
                              <a:schemeClr val="tx1"/>
                            </a:solidFill>
                            <a:latin typeface="Cambria Math"/>
                          </a:rPr>
                          <m:t>𝒖𝒏𝒊𝒕𝒔</m:t>
                        </m:r>
                        <m:r>
                          <a:rPr lang="en-US" sz="2000" b="1" i="1" smtClean="0">
                            <a:solidFill>
                              <a:schemeClr val="tx1"/>
                            </a:solidFill>
                            <a:latin typeface="Cambria Math"/>
                          </a:rPr>
                          <m:t> </m:t>
                        </m:r>
                      </m:den>
                    </m:f>
                  </m:oMath>
                </a14:m>
                <a:endParaRPr lang="ar-SA" b="1" dirty="0">
                  <a:solidFill>
                    <a:schemeClr val="tx1"/>
                  </a:solidFill>
                </a:endParaRPr>
              </a:p>
            </p:txBody>
          </p:sp>
        </mc:Choice>
        <mc:Fallback xmlns="">
          <p:sp>
            <p:nvSpPr>
              <p:cNvPr id="7" name="مستطيل مستدير الزوايا 6"/>
              <p:cNvSpPr>
                <a:spLocks noRot="1" noChangeAspect="1" noMove="1" noResize="1" noEditPoints="1" noAdjustHandles="1" noChangeArrowheads="1" noChangeShapeType="1" noTextEdit="1"/>
              </p:cNvSpPr>
              <p:nvPr/>
            </p:nvSpPr>
            <p:spPr>
              <a:xfrm>
                <a:off x="467544" y="4725144"/>
                <a:ext cx="6048672" cy="720080"/>
              </a:xfrm>
              <a:prstGeom prst="roundRect">
                <a:avLst/>
              </a:prstGeom>
              <a:blipFill rotWithShape="1">
                <a:blip r:embed="rId2"/>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8" name="مستطيل مستدير الزوايا 7"/>
              <p:cNvSpPr/>
              <p:nvPr/>
            </p:nvSpPr>
            <p:spPr>
              <a:xfrm>
                <a:off x="458958" y="5752954"/>
                <a:ext cx="6057258" cy="72008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l" rtl="0"/>
                <a:r>
                  <a:rPr lang="en-US" b="1" dirty="0" smtClean="0">
                    <a:solidFill>
                      <a:schemeClr val="tx1"/>
                    </a:solidFill>
                  </a:rPr>
                  <a:t>Margin of safety percentage </a:t>
                </a:r>
                <a:r>
                  <a:rPr lang="en-US" sz="2000" b="1" dirty="0" smtClean="0">
                    <a:solidFill>
                      <a:schemeClr val="tx1"/>
                    </a:solidFill>
                  </a:rPr>
                  <a:t>=</a:t>
                </a:r>
                <a14:m>
                  <m:oMath xmlns:m="http://schemas.openxmlformats.org/officeDocument/2006/math">
                    <m:f>
                      <m:fPr>
                        <m:ctrlPr>
                          <a:rPr lang="en-US" sz="2000" b="1" i="1" smtClean="0">
                            <a:solidFill>
                              <a:schemeClr val="tx1"/>
                            </a:solidFill>
                            <a:latin typeface="Cambria Math"/>
                          </a:rPr>
                        </m:ctrlPr>
                      </m:fPr>
                      <m:num>
                        <m:r>
                          <a:rPr lang="en-US" sz="2000" b="1" i="1" smtClean="0">
                            <a:solidFill>
                              <a:schemeClr val="tx1"/>
                            </a:solidFill>
                            <a:latin typeface="Cambria Math"/>
                          </a:rPr>
                          <m:t> </m:t>
                        </m:r>
                        <m:r>
                          <a:rPr lang="en-US" sz="2000" b="1" i="1" smtClean="0">
                            <a:solidFill>
                              <a:schemeClr val="tx1"/>
                            </a:solidFill>
                            <a:latin typeface="Cambria Math"/>
                          </a:rPr>
                          <m:t>𝒎𝒂𝒓𝒈𝒊𝒏</m:t>
                        </m:r>
                        <m:r>
                          <a:rPr lang="en-US" sz="2000" b="1" i="1" smtClean="0">
                            <a:solidFill>
                              <a:schemeClr val="tx1"/>
                            </a:solidFill>
                            <a:latin typeface="Cambria Math"/>
                          </a:rPr>
                          <m:t> </m:t>
                        </m:r>
                        <m:r>
                          <a:rPr lang="en-US" sz="2000" b="1" i="1" smtClean="0">
                            <a:solidFill>
                              <a:schemeClr val="tx1"/>
                            </a:solidFill>
                            <a:latin typeface="Cambria Math"/>
                          </a:rPr>
                          <m:t>𝒐𝒇</m:t>
                        </m:r>
                        <m:r>
                          <a:rPr lang="en-US" sz="2000" b="1" i="1" smtClean="0">
                            <a:solidFill>
                              <a:schemeClr val="tx1"/>
                            </a:solidFill>
                            <a:latin typeface="Cambria Math"/>
                          </a:rPr>
                          <m:t> </m:t>
                        </m:r>
                        <m:r>
                          <a:rPr lang="en-US" sz="2000" b="1" i="1" smtClean="0">
                            <a:solidFill>
                              <a:schemeClr val="tx1"/>
                            </a:solidFill>
                            <a:latin typeface="Cambria Math"/>
                          </a:rPr>
                          <m:t>𝒔𝒂𝒇𝒆𝒕𝒚</m:t>
                        </m:r>
                        <m:r>
                          <a:rPr lang="en-US" sz="2000" b="1" i="1" smtClean="0">
                            <a:solidFill>
                              <a:schemeClr val="tx1"/>
                            </a:solidFill>
                            <a:latin typeface="Cambria Math"/>
                          </a:rPr>
                          <m:t> </m:t>
                        </m:r>
                        <m:r>
                          <a:rPr lang="en-US" sz="2000" b="1" i="1" smtClean="0">
                            <a:solidFill>
                              <a:schemeClr val="tx1"/>
                            </a:solidFill>
                            <a:latin typeface="Cambria Math"/>
                          </a:rPr>
                          <m:t>𝒊𝒏</m:t>
                        </m:r>
                        <m:r>
                          <a:rPr lang="en-US" sz="2000" b="1" i="1" smtClean="0">
                            <a:solidFill>
                              <a:schemeClr val="tx1"/>
                            </a:solidFill>
                            <a:latin typeface="Cambria Math"/>
                          </a:rPr>
                          <m:t> </m:t>
                        </m:r>
                        <m:r>
                          <a:rPr lang="en-US" sz="2000" b="1" i="1" smtClean="0">
                            <a:solidFill>
                              <a:schemeClr val="tx1"/>
                            </a:solidFill>
                            <a:latin typeface="Cambria Math"/>
                          </a:rPr>
                          <m:t>𝒓𝒆𝒗𝒆𝒏𝒖𝒆𝒔</m:t>
                        </m:r>
                        <m:r>
                          <a:rPr lang="en-US" sz="2000" b="1" i="1" smtClean="0">
                            <a:solidFill>
                              <a:schemeClr val="tx1"/>
                            </a:solidFill>
                            <a:latin typeface="Cambria Math"/>
                          </a:rPr>
                          <m:t> </m:t>
                        </m:r>
                      </m:num>
                      <m:den>
                        <m:r>
                          <a:rPr lang="en-US" sz="2000" b="1" i="1" smtClean="0">
                            <a:solidFill>
                              <a:schemeClr val="tx1"/>
                            </a:solidFill>
                            <a:latin typeface="Cambria Math"/>
                          </a:rPr>
                          <m:t>𝒃𝒖𝒅𝒈𝒆𝒕𝒆𝒅</m:t>
                        </m:r>
                        <m:r>
                          <a:rPr lang="en-US" sz="2000" b="1" i="1" smtClean="0">
                            <a:solidFill>
                              <a:schemeClr val="tx1"/>
                            </a:solidFill>
                            <a:latin typeface="Cambria Math"/>
                          </a:rPr>
                          <m:t> </m:t>
                        </m:r>
                        <m:r>
                          <a:rPr lang="en-US" sz="2000" b="1" i="1" smtClean="0">
                            <a:solidFill>
                              <a:schemeClr val="tx1"/>
                            </a:solidFill>
                            <a:latin typeface="Cambria Math"/>
                          </a:rPr>
                          <m:t>𝒐𝒓</m:t>
                        </m:r>
                        <m:r>
                          <a:rPr lang="en-US" sz="2000" b="1" i="1" smtClean="0">
                            <a:solidFill>
                              <a:schemeClr val="tx1"/>
                            </a:solidFill>
                            <a:latin typeface="Cambria Math"/>
                          </a:rPr>
                          <m:t> </m:t>
                        </m:r>
                        <m:r>
                          <a:rPr lang="en-US" sz="2000" b="1" i="1" smtClean="0">
                            <a:solidFill>
                              <a:schemeClr val="tx1"/>
                            </a:solidFill>
                            <a:latin typeface="Cambria Math"/>
                          </a:rPr>
                          <m:t>𝒂𝒄𝒕𝒖𝒂𝒍</m:t>
                        </m:r>
                        <m:r>
                          <a:rPr lang="en-US" sz="2000" b="1" i="1" smtClean="0">
                            <a:solidFill>
                              <a:schemeClr val="tx1"/>
                            </a:solidFill>
                            <a:latin typeface="Cambria Math"/>
                          </a:rPr>
                          <m:t> </m:t>
                        </m:r>
                        <m:r>
                          <a:rPr lang="en-US" sz="2000" b="1" i="1" smtClean="0">
                            <a:solidFill>
                              <a:schemeClr val="tx1"/>
                            </a:solidFill>
                            <a:latin typeface="Cambria Math"/>
                          </a:rPr>
                          <m:t>𝒓𝒆𝒗𝒆𝒏𝒖𝒆𝒔</m:t>
                        </m:r>
                        <m:r>
                          <a:rPr lang="en-US" sz="2000" b="1" i="1" smtClean="0">
                            <a:solidFill>
                              <a:schemeClr val="tx1"/>
                            </a:solidFill>
                            <a:latin typeface="Cambria Math"/>
                          </a:rPr>
                          <m:t> </m:t>
                        </m:r>
                      </m:den>
                    </m:f>
                  </m:oMath>
                </a14:m>
                <a:endParaRPr lang="ar-SA" b="1" dirty="0">
                  <a:solidFill>
                    <a:schemeClr val="tx1"/>
                  </a:solidFill>
                </a:endParaRPr>
              </a:p>
            </p:txBody>
          </p:sp>
        </mc:Choice>
        <mc:Fallback xmlns="">
          <p:sp>
            <p:nvSpPr>
              <p:cNvPr id="8" name="مستطيل مستدير الزوايا 7"/>
              <p:cNvSpPr>
                <a:spLocks noRot="1" noChangeAspect="1" noMove="1" noResize="1" noEditPoints="1" noAdjustHandles="1" noChangeArrowheads="1" noChangeShapeType="1" noTextEdit="1"/>
              </p:cNvSpPr>
              <p:nvPr/>
            </p:nvSpPr>
            <p:spPr>
              <a:xfrm>
                <a:off x="458958" y="5752954"/>
                <a:ext cx="6057258" cy="720080"/>
              </a:xfrm>
              <a:prstGeom prst="roundRect">
                <a:avLst/>
              </a:prstGeom>
              <a:blipFill rotWithShape="1">
                <a:blip r:embed="rId3"/>
                <a:stretch>
                  <a:fillRect/>
                </a:stretch>
              </a:blipFill>
            </p:spPr>
            <p:txBody>
              <a:bodyPr/>
              <a:lstStyle/>
              <a:p>
                <a:r>
                  <a:rPr lang="ar-SA">
                    <a:noFill/>
                  </a:rPr>
                  <a:t> </a:t>
                </a:r>
              </a:p>
            </p:txBody>
          </p:sp>
        </mc:Fallback>
      </mc:AlternateContent>
    </p:spTree>
    <p:extLst>
      <p:ext uri="{BB962C8B-B14F-4D97-AF65-F5344CB8AC3E}">
        <p14:creationId xmlns:p14="http://schemas.microsoft.com/office/powerpoint/2010/main" val="344709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600" b="1" u="sng" dirty="0" smtClean="0"/>
              <a:t>Example </a:t>
            </a:r>
            <a:endParaRPr lang="ar-SA" b="1" u="sng"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0" indent="0" algn="l" rtl="0">
                  <a:buNone/>
                </a:pPr>
                <a:r>
                  <a:rPr lang="en-US" sz="2400" dirty="0" smtClean="0"/>
                  <a:t>Suppose Emma expect sales of 40 units </a:t>
                </a:r>
                <a:endParaRPr lang="en-US" sz="2400" b="1" dirty="0">
                  <a:solidFill>
                    <a:srgbClr val="FF0000"/>
                  </a:solidFill>
                </a:endParaRPr>
              </a:p>
              <a:p>
                <a:pPr marL="0" indent="0" algn="l" rtl="0">
                  <a:buNone/>
                </a:pPr>
                <a:r>
                  <a:rPr lang="en-US" sz="2400" dirty="0"/>
                  <a:t>P=200 ,V=120  </a:t>
                </a:r>
                <a:r>
                  <a:rPr lang="en-US" sz="2400" dirty="0" smtClean="0"/>
                  <a:t>F=2,000</a:t>
                </a:r>
              </a:p>
              <a:p>
                <a:pPr marL="0" indent="0" algn="l" rtl="0">
                  <a:buNone/>
                </a:pPr>
                <a:endParaRPr lang="en-US" sz="2400" dirty="0" smtClean="0"/>
              </a:p>
              <a:p>
                <a:pPr marL="0" indent="0" algn="l" rtl="0">
                  <a:buNone/>
                </a:pPr>
                <a:r>
                  <a:rPr lang="en-US" sz="1800" b="1" dirty="0" smtClean="0"/>
                  <a:t>Margin of safety (units) = expected sales in units ― breakeven point in units   </a:t>
                </a:r>
              </a:p>
              <a:p>
                <a:pPr marL="0" indent="0" algn="l" rtl="0">
                  <a:buNone/>
                </a:pPr>
                <a:r>
                  <a:rPr lang="en-US" sz="1800" b="1" dirty="0"/>
                  <a:t> </a:t>
                </a:r>
                <a:r>
                  <a:rPr lang="en-US" sz="1800" b="1" dirty="0" smtClean="0"/>
                  <a:t>                                           = 40 ― 25  =  </a:t>
                </a:r>
                <a:r>
                  <a:rPr lang="en-US" sz="2500" b="1" dirty="0" smtClean="0">
                    <a:solidFill>
                      <a:srgbClr val="002060"/>
                    </a:solidFill>
                  </a:rPr>
                  <a:t>15 units </a:t>
                </a:r>
                <a:endParaRPr lang="en-US" sz="2500" b="1" dirty="0">
                  <a:solidFill>
                    <a:srgbClr val="002060"/>
                  </a:solidFill>
                </a:endParaRPr>
              </a:p>
              <a:p>
                <a:pPr marL="0" indent="0" algn="l" rtl="0">
                  <a:buNone/>
                </a:pPr>
                <a:r>
                  <a:rPr lang="en-US" sz="1800" b="1" dirty="0"/>
                  <a:t> </a:t>
                </a:r>
                <a:r>
                  <a:rPr lang="en-US" sz="1800" b="1" dirty="0" smtClean="0"/>
                  <a:t>                                           </a:t>
                </a:r>
              </a:p>
              <a:p>
                <a:pPr marL="0" indent="0" algn="l" rtl="0">
                  <a:buNone/>
                </a:pPr>
                <a:r>
                  <a:rPr lang="en-US" sz="1600" b="1" dirty="0"/>
                  <a:t>Margin of safety </a:t>
                </a:r>
                <a:r>
                  <a:rPr lang="en-US" sz="1600" b="1" dirty="0" smtClean="0"/>
                  <a:t>(revenues) </a:t>
                </a:r>
                <a:r>
                  <a:rPr lang="en-US" sz="1600" b="1" dirty="0"/>
                  <a:t>= </a:t>
                </a:r>
                <a:r>
                  <a:rPr lang="en-US" sz="1600" b="1" dirty="0" smtClean="0"/>
                  <a:t>expected sales in revenues </a:t>
                </a:r>
                <a:r>
                  <a:rPr lang="en-US" sz="1600" b="1" dirty="0"/>
                  <a:t>― </a:t>
                </a:r>
                <a:r>
                  <a:rPr lang="en-US" sz="1600" b="1" dirty="0" smtClean="0"/>
                  <a:t>breakeven point in  revenues</a:t>
                </a:r>
              </a:p>
              <a:p>
                <a:pPr marL="0" indent="0" algn="l" rtl="0">
                  <a:buNone/>
                </a:pPr>
                <a:r>
                  <a:rPr lang="en-US" sz="1600" b="1" dirty="0"/>
                  <a:t> </a:t>
                </a:r>
                <a:r>
                  <a:rPr lang="en-US" sz="1600" b="1" dirty="0" smtClean="0"/>
                  <a:t>                                                  = (40x200)   - (25x200)</a:t>
                </a:r>
                <a:endParaRPr lang="en-US" sz="1600" b="1" dirty="0"/>
              </a:p>
              <a:p>
                <a:pPr marL="0" indent="0" algn="l" rtl="0">
                  <a:buNone/>
                </a:pPr>
                <a:r>
                  <a:rPr lang="en-US" sz="1800" b="1" dirty="0" smtClean="0"/>
                  <a:t>                                             =8,000 – 5,000   =   </a:t>
                </a:r>
                <a:r>
                  <a:rPr lang="en-US" sz="2500" b="1" dirty="0" smtClean="0">
                    <a:solidFill>
                      <a:srgbClr val="002060"/>
                    </a:solidFill>
                  </a:rPr>
                  <a:t>3,000 $</a:t>
                </a:r>
              </a:p>
              <a:p>
                <a:pPr marL="0" indent="0" algn="l" rtl="0">
                  <a:buNone/>
                </a:pPr>
                <a:r>
                  <a:rPr lang="en-US" sz="2500" b="1" dirty="0" smtClean="0">
                    <a:solidFill>
                      <a:srgbClr val="002060"/>
                    </a:solidFill>
                  </a:rPr>
                  <a:t> </a:t>
                </a:r>
              </a:p>
              <a:p>
                <a:pPr marL="0" indent="0" algn="l" rtl="0">
                  <a:buNone/>
                </a:pPr>
                <a:r>
                  <a:rPr lang="en-US" sz="1600" b="1" dirty="0"/>
                  <a:t>Margin of safety percentage = </a:t>
                </a:r>
                <a14:m>
                  <m:oMath xmlns:m="http://schemas.openxmlformats.org/officeDocument/2006/math">
                    <m:f>
                      <m:fPr>
                        <m:ctrlPr>
                          <a:rPr lang="en-US" sz="2000" b="1" i="1">
                            <a:latin typeface="Cambria Math"/>
                          </a:rPr>
                        </m:ctrlPr>
                      </m:fPr>
                      <m:num>
                        <m:r>
                          <a:rPr lang="en-US" sz="2000" b="1" i="1">
                            <a:latin typeface="Cambria Math"/>
                          </a:rPr>
                          <m:t> </m:t>
                        </m:r>
                        <m:r>
                          <a:rPr lang="en-US" sz="2000" b="1" i="1">
                            <a:latin typeface="Cambria Math"/>
                          </a:rPr>
                          <m:t>𝒎𝒂𝒓𝒈𝒊𝒏</m:t>
                        </m:r>
                        <m:r>
                          <a:rPr lang="en-US" sz="2000" b="1" i="1">
                            <a:latin typeface="Cambria Math"/>
                          </a:rPr>
                          <m:t> </m:t>
                        </m:r>
                        <m:r>
                          <a:rPr lang="en-US" sz="2000" b="1" i="1">
                            <a:latin typeface="Cambria Math"/>
                          </a:rPr>
                          <m:t>𝒐𝒇</m:t>
                        </m:r>
                        <m:r>
                          <a:rPr lang="en-US" sz="2000" b="1" i="1">
                            <a:latin typeface="Cambria Math"/>
                          </a:rPr>
                          <m:t> </m:t>
                        </m:r>
                        <m:r>
                          <a:rPr lang="en-US" sz="2000" b="1" i="1">
                            <a:latin typeface="Cambria Math"/>
                          </a:rPr>
                          <m:t>𝒔𝒂𝒇𝒆𝒕𝒚</m:t>
                        </m:r>
                        <m:r>
                          <a:rPr lang="en-US" sz="2000" b="1" i="1">
                            <a:latin typeface="Cambria Math"/>
                          </a:rPr>
                          <m:t> </m:t>
                        </m:r>
                        <m:r>
                          <a:rPr lang="en-US" sz="2000" b="1" i="1">
                            <a:latin typeface="Cambria Math"/>
                          </a:rPr>
                          <m:t>𝒊𝒏</m:t>
                        </m:r>
                        <m:r>
                          <a:rPr lang="en-US" sz="2000" b="1" i="1">
                            <a:latin typeface="Cambria Math"/>
                          </a:rPr>
                          <m:t> </m:t>
                        </m:r>
                        <m:r>
                          <a:rPr lang="en-US" sz="2000" b="1" i="1" smtClean="0">
                            <a:latin typeface="Cambria Math"/>
                          </a:rPr>
                          <m:t>𝒖𝒏𝒊𝒕𝒔</m:t>
                        </m:r>
                        <m:r>
                          <a:rPr lang="en-US" sz="2000" b="1" i="1">
                            <a:latin typeface="Cambria Math"/>
                          </a:rPr>
                          <m:t> </m:t>
                        </m:r>
                      </m:num>
                      <m:den>
                        <m:r>
                          <a:rPr lang="en-US" sz="2000" b="1" i="1" smtClean="0">
                            <a:latin typeface="Cambria Math"/>
                          </a:rPr>
                          <m:t>𝒆𝒙𝒑𝒆𝒄𝒕𝒆𝒅</m:t>
                        </m:r>
                        <m:r>
                          <a:rPr lang="en-US" sz="2000" b="1" i="1" smtClean="0">
                            <a:latin typeface="Cambria Math"/>
                          </a:rPr>
                          <m:t> </m:t>
                        </m:r>
                        <m:r>
                          <a:rPr lang="en-US" sz="2000" b="1" i="1" smtClean="0">
                            <a:latin typeface="Cambria Math"/>
                          </a:rPr>
                          <m:t>𝒔𝒂𝒍𝒆𝒔</m:t>
                        </m:r>
                        <m:r>
                          <a:rPr lang="en-US" sz="2000" b="1" i="1" smtClean="0">
                            <a:latin typeface="Cambria Math"/>
                          </a:rPr>
                          <m:t> </m:t>
                        </m:r>
                        <m:r>
                          <a:rPr lang="en-US" sz="2000" b="1" i="1" smtClean="0">
                            <a:latin typeface="Cambria Math"/>
                          </a:rPr>
                          <m:t>𝒊𝒏</m:t>
                        </m:r>
                        <m:r>
                          <a:rPr lang="en-US" sz="2000" b="1" i="1" smtClean="0">
                            <a:latin typeface="Cambria Math"/>
                          </a:rPr>
                          <m:t> </m:t>
                        </m:r>
                        <m:r>
                          <a:rPr lang="en-US" sz="2000" b="1" i="1" smtClean="0">
                            <a:latin typeface="Cambria Math"/>
                          </a:rPr>
                          <m:t>𝒖𝒏𝒊𝒕𝒔</m:t>
                        </m:r>
                      </m:den>
                    </m:f>
                  </m:oMath>
                </a14:m>
                <a:endParaRPr lang="en-US" sz="2500" b="1" dirty="0" smtClean="0">
                  <a:solidFill>
                    <a:srgbClr val="002060"/>
                  </a:solidFill>
                </a:endParaRPr>
              </a:p>
              <a:p>
                <a:pPr marL="0" indent="0" algn="l" rtl="0">
                  <a:buNone/>
                </a:pPr>
                <a:endParaRPr lang="en-US" sz="2500" b="1" dirty="0" smtClean="0">
                  <a:solidFill>
                    <a:srgbClr val="002060"/>
                  </a:solidFill>
                </a:endParaRPr>
              </a:p>
              <a:p>
                <a:pPr marL="0" indent="0" algn="l" rtl="0">
                  <a:buNone/>
                </a:pPr>
                <a:r>
                  <a:rPr lang="en-US" sz="2500" b="1" dirty="0">
                    <a:solidFill>
                      <a:srgbClr val="002060"/>
                    </a:solidFill>
                  </a:rPr>
                  <a:t> </a:t>
                </a:r>
                <a:r>
                  <a:rPr lang="en-US" sz="2500" b="1" dirty="0" smtClean="0">
                    <a:solidFill>
                      <a:srgbClr val="002060"/>
                    </a:solidFill>
                  </a:rPr>
                  <a:t>                                  </a:t>
                </a:r>
                <a:r>
                  <a:rPr lang="en-US" sz="1900" b="1" dirty="0"/>
                  <a:t>= </a:t>
                </a:r>
                <a14:m>
                  <m:oMath xmlns:m="http://schemas.openxmlformats.org/officeDocument/2006/math">
                    <m:f>
                      <m:fPr>
                        <m:ctrlPr>
                          <a:rPr lang="en-US" sz="1900" b="1" i="1">
                            <a:latin typeface="Cambria Math"/>
                          </a:rPr>
                        </m:ctrlPr>
                      </m:fPr>
                      <m:num>
                        <m:r>
                          <a:rPr lang="en-US" sz="1900" b="1">
                            <a:latin typeface="Cambria Math"/>
                          </a:rPr>
                          <m:t>𝟏𝟓</m:t>
                        </m:r>
                      </m:num>
                      <m:den>
                        <m:r>
                          <a:rPr lang="en-US" sz="1900" b="1">
                            <a:latin typeface="Cambria Math"/>
                          </a:rPr>
                          <m:t>𝟒𝟎</m:t>
                        </m:r>
                      </m:den>
                    </m:f>
                  </m:oMath>
                </a14:m>
                <a:r>
                  <a:rPr lang="en-US" sz="1900" b="1" dirty="0"/>
                  <a:t>  = </a:t>
                </a:r>
                <a:r>
                  <a:rPr lang="en-US" sz="1900" b="1" dirty="0">
                    <a:solidFill>
                      <a:srgbClr val="002060"/>
                    </a:solidFill>
                  </a:rPr>
                  <a:t>.</a:t>
                </a:r>
                <a:r>
                  <a:rPr lang="en-US" sz="2500" b="1" dirty="0">
                    <a:solidFill>
                      <a:srgbClr val="002060"/>
                    </a:solidFill>
                  </a:rPr>
                  <a:t>375 or 37.5%</a:t>
                </a:r>
              </a:p>
              <a:p>
                <a:pPr marL="0" indent="0" algn="l" rtl="0">
                  <a:buNone/>
                </a:pPr>
                <a:endParaRPr lang="en-US" sz="2500" b="1" dirty="0">
                  <a:solidFill>
                    <a:srgbClr val="002060"/>
                  </a:solidFill>
                </a:endParaRPr>
              </a:p>
              <a:p>
                <a:pPr marL="0" indent="0" algn="l" rtl="0">
                  <a:buNone/>
                </a:pPr>
                <a:endParaRPr lang="en-US" sz="2500" b="1" dirty="0" smtClean="0">
                  <a:solidFill>
                    <a:srgbClr val="002060"/>
                  </a:solidFill>
                </a:endParaRPr>
              </a:p>
              <a:p>
                <a:pPr marL="0" indent="0" algn="l" rtl="0">
                  <a:buNone/>
                </a:pPr>
                <a:endParaRPr lang="en-US" sz="1800" b="1" dirty="0" smtClean="0"/>
              </a:p>
              <a:p>
                <a:pPr marL="0" indent="0" algn="l" rtl="0">
                  <a:buNone/>
                </a:pPr>
                <a:endParaRPr lang="ar-SA" sz="1800" b="1" dirty="0"/>
              </a:p>
              <a:p>
                <a:pPr marL="0" indent="0" algn="l" rtl="0">
                  <a:buNone/>
                </a:pPr>
                <a:endParaRPr lang="en-US" sz="2400" dirty="0" smtClean="0"/>
              </a:p>
              <a:p>
                <a:pPr marL="0" indent="0" algn="l" rtl="0">
                  <a:buNone/>
                </a:pPr>
                <a:endParaRPr lang="en-US" sz="2400" dirty="0"/>
              </a:p>
              <a:p>
                <a:pPr marL="0" indent="0" algn="l" rtl="0">
                  <a:buNone/>
                </a:pPr>
                <a:endParaRPr lang="en-US"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rotWithShape="1">
                <a:blip r:embed="rId2"/>
                <a:stretch>
                  <a:fillRect l="-739" t="-1877"/>
                </a:stretch>
              </a:blipFill>
            </p:spPr>
            <p:txBody>
              <a:bodyPr/>
              <a:lstStyle/>
              <a:p>
                <a:r>
                  <a:rPr lang="ar-SA">
                    <a:noFill/>
                  </a:rPr>
                  <a:t> </a:t>
                </a:r>
              </a:p>
            </p:txBody>
          </p:sp>
        </mc:Fallback>
      </mc:AlternateContent>
    </p:spTree>
    <p:extLst>
      <p:ext uri="{BB962C8B-B14F-4D97-AF65-F5344CB8AC3E}">
        <p14:creationId xmlns:p14="http://schemas.microsoft.com/office/powerpoint/2010/main" val="416629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arn(inVertical)">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barn(inVertical)">
                                      <p:cBhvr>
                                        <p:cTn id="40" dur="500"/>
                                        <p:tgtEl>
                                          <p:spTgt spid="3">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barn(inVertical)">
                                      <p:cBhvr>
                                        <p:cTn id="4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smtClean="0"/>
              <a:t>Question</a:t>
            </a:r>
            <a:endParaRPr lang="ar-SA" b="1" u="sng" dirty="0"/>
          </a:p>
        </p:txBody>
      </p:sp>
      <p:sp>
        <p:nvSpPr>
          <p:cNvPr id="3" name="عنصر نائب للمحتوى 2"/>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lnSpcReduction="10000"/>
          </a:bodyPr>
          <a:lstStyle/>
          <a:p>
            <a:pPr marL="0" indent="0" algn="l" rtl="0">
              <a:buNone/>
            </a:pPr>
            <a:r>
              <a:rPr lang="en-US" sz="2400" dirty="0"/>
              <a:t>The Express Banquet has two restaurants that are open 24-hours a day. Fixed costs for the two restaurants together total $459,000 per year. Service varies from a cup of coffee to full meals. The average sales check per customer is $8.50. The average cost of food and other variable costs for each customer is $3.40. The income tax rate is 30%. Target net income is $107,100</a:t>
            </a:r>
            <a:r>
              <a:rPr lang="en-US" sz="2400" dirty="0" smtClean="0"/>
              <a:t>.</a:t>
            </a:r>
          </a:p>
          <a:p>
            <a:pPr marL="0" indent="0" algn="l" rtl="0">
              <a:buNone/>
            </a:pPr>
            <a:endParaRPr lang="ar-SA" sz="2400" dirty="0" smtClean="0"/>
          </a:p>
          <a:p>
            <a:pPr marL="0" indent="0" algn="l" rtl="0">
              <a:buNone/>
            </a:pPr>
            <a:r>
              <a:rPr lang="en-US" sz="2400" b="1" dirty="0" smtClean="0"/>
              <a:t>1-</a:t>
            </a:r>
            <a:r>
              <a:rPr lang="en-US" sz="2400" dirty="0" smtClean="0"/>
              <a:t>Compute </a:t>
            </a:r>
            <a:r>
              <a:rPr lang="en-US" sz="2400" dirty="0"/>
              <a:t>the revenues needed to earn the target net income</a:t>
            </a:r>
            <a:r>
              <a:rPr lang="en-US" sz="2400" dirty="0" smtClean="0"/>
              <a:t>.</a:t>
            </a:r>
          </a:p>
          <a:p>
            <a:pPr marL="0" indent="0" algn="l" rtl="0">
              <a:buNone/>
            </a:pPr>
            <a:r>
              <a:rPr lang="en-US" sz="2400" b="1" dirty="0" smtClean="0"/>
              <a:t>2-</a:t>
            </a:r>
            <a:r>
              <a:rPr lang="en-US" sz="2400" dirty="0" smtClean="0"/>
              <a:t> </a:t>
            </a:r>
            <a:r>
              <a:rPr lang="en-US" sz="2400" dirty="0"/>
              <a:t>How many customers are needed to break even? </a:t>
            </a:r>
            <a:endParaRPr lang="en-US" sz="2400" dirty="0" smtClean="0"/>
          </a:p>
          <a:p>
            <a:pPr marL="0" indent="0" algn="l" rtl="0">
              <a:buNone/>
            </a:pPr>
            <a:r>
              <a:rPr lang="en-US" sz="2400" b="1" dirty="0" smtClean="0"/>
              <a:t>3-</a:t>
            </a:r>
            <a:r>
              <a:rPr lang="en-US" sz="2400" dirty="0" smtClean="0"/>
              <a:t>compute </a:t>
            </a:r>
            <a:r>
              <a:rPr lang="en-US" sz="2400" dirty="0"/>
              <a:t>margin of safety in </a:t>
            </a:r>
            <a:r>
              <a:rPr lang="en-US" sz="2400"/>
              <a:t>units </a:t>
            </a:r>
            <a:r>
              <a:rPr lang="en-US" sz="2400" smtClean="0"/>
              <a:t>if restaurant </a:t>
            </a:r>
            <a:r>
              <a:rPr lang="en-US" sz="2400" dirty="0" smtClean="0"/>
              <a:t>expects 120,000 customers for next year .</a:t>
            </a:r>
            <a:endParaRPr lang="en-US" sz="2400" dirty="0"/>
          </a:p>
          <a:p>
            <a:pPr marL="0" indent="0" algn="l" rtl="0">
              <a:buNone/>
            </a:pPr>
            <a:r>
              <a:rPr lang="en-US" sz="2400" b="1" dirty="0" smtClean="0"/>
              <a:t>4-</a:t>
            </a:r>
            <a:r>
              <a:rPr lang="en-US" sz="2400" dirty="0" smtClean="0"/>
              <a:t>copmute </a:t>
            </a:r>
            <a:r>
              <a:rPr lang="en-US" sz="2400" dirty="0"/>
              <a:t>margin of safety percentage  </a:t>
            </a:r>
            <a:endParaRPr lang="ar-SA" sz="2400" dirty="0"/>
          </a:p>
        </p:txBody>
      </p:sp>
    </p:spTree>
    <p:extLst>
      <p:ext uri="{BB962C8B-B14F-4D97-AF65-F5344CB8AC3E}">
        <p14:creationId xmlns:p14="http://schemas.microsoft.com/office/powerpoint/2010/main" val="3042081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smtClean="0"/>
              <a:t>Solution</a:t>
            </a:r>
            <a:endParaRPr lang="ar-SA" b="1" u="sng"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57200" y="1600200"/>
                <a:ext cx="8229600" cy="5069160"/>
              </a:xfrm>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marL="0" indent="0" algn="l" rtl="0">
                  <a:buNone/>
                </a:pPr>
                <a:r>
                  <a:rPr lang="en-US" sz="8000" dirty="0" smtClean="0"/>
                  <a:t>1-</a:t>
                </a:r>
                <a:r>
                  <a:rPr lang="ar-SA" sz="8000" b="1" dirty="0" smtClean="0"/>
                  <a:t> </a:t>
                </a:r>
                <a14:m>
                  <m:oMath xmlns:m="http://schemas.openxmlformats.org/officeDocument/2006/math">
                    <m:box>
                      <m:boxPr>
                        <m:ctrlPr>
                          <a:rPr lang="ar-SA" sz="8000" b="1" i="1">
                            <a:latin typeface="Cambria Math"/>
                          </a:rPr>
                        </m:ctrlPr>
                      </m:boxPr>
                      <m:e>
                        <m:argPr>
                          <m:argSz m:val="-1"/>
                        </m:argPr>
                        <m:f>
                          <m:fPr>
                            <m:ctrlPr>
                              <a:rPr lang="ar-SA" sz="8000" b="1" i="1">
                                <a:latin typeface="Cambria Math"/>
                              </a:rPr>
                            </m:ctrlPr>
                          </m:fPr>
                          <m:num>
                            <m:r>
                              <a:rPr lang="en-US" sz="8000" b="1" i="1">
                                <a:latin typeface="Cambria Math"/>
                              </a:rPr>
                              <m:t>𝑭</m:t>
                            </m:r>
                            <m:r>
                              <a:rPr lang="en-US" sz="8000" b="1" i="1">
                                <a:latin typeface="Cambria Math"/>
                              </a:rPr>
                              <m:t>+ </m:t>
                            </m:r>
                            <m:f>
                              <m:fPr>
                                <m:ctrlPr>
                                  <a:rPr lang="en-US" sz="8000" b="1" i="1">
                                    <a:latin typeface="Cambria Math"/>
                                  </a:rPr>
                                </m:ctrlPr>
                              </m:fPr>
                              <m:num>
                                <m:r>
                                  <a:rPr lang="en-US" sz="8000" b="1" i="1">
                                    <a:latin typeface="Cambria Math"/>
                                  </a:rPr>
                                  <m:t>𝑵𝑰</m:t>
                                </m:r>
                              </m:num>
                              <m:den>
                                <m:r>
                                  <a:rPr lang="en-US" sz="8000" b="1" i="1">
                                    <a:latin typeface="Cambria Math"/>
                                  </a:rPr>
                                  <m:t>𝟏</m:t>
                                </m:r>
                                <m:r>
                                  <a:rPr lang="en-US" sz="8000" b="1" i="1">
                                    <a:latin typeface="Cambria Math"/>
                                  </a:rPr>
                                  <m:t>−</m:t>
                                </m:r>
                                <m:r>
                                  <a:rPr lang="en-US" sz="8000" b="1" i="1">
                                    <a:latin typeface="Cambria Math"/>
                                  </a:rPr>
                                  <m:t>𝒕𝒂𝒙</m:t>
                                </m:r>
                                <m:r>
                                  <a:rPr lang="en-US" sz="8000" b="1" i="1">
                                    <a:latin typeface="Cambria Math"/>
                                  </a:rPr>
                                  <m:t> </m:t>
                                </m:r>
                                <m:r>
                                  <a:rPr lang="en-US" sz="8000" b="1" i="1">
                                    <a:latin typeface="Cambria Math"/>
                                  </a:rPr>
                                  <m:t>𝒓𝒂𝒕𝒆</m:t>
                                </m:r>
                              </m:den>
                            </m:f>
                            <m:r>
                              <a:rPr lang="en-US" sz="8000" b="1" i="1">
                                <a:latin typeface="Cambria Math"/>
                              </a:rPr>
                              <m:t> </m:t>
                            </m:r>
                          </m:num>
                          <m:den>
                            <m:r>
                              <a:rPr lang="en-US" sz="8000" b="1" i="1" smtClean="0">
                                <a:latin typeface="Cambria Math"/>
                              </a:rPr>
                              <m:t>𝒄𝒐𝒏𝒕𝒓𝒊𝒃𝒖𝒕𝒊𝒐𝒏</m:t>
                            </m:r>
                            <m:r>
                              <a:rPr lang="en-US" sz="8000" b="1" i="1" smtClean="0">
                                <a:latin typeface="Cambria Math"/>
                              </a:rPr>
                              <m:t> </m:t>
                            </m:r>
                            <m:r>
                              <a:rPr lang="en-US" sz="8000" b="1" i="1" smtClean="0">
                                <a:latin typeface="Cambria Math"/>
                              </a:rPr>
                              <m:t>𝒎𝒂𝒓𝒈𝒊𝒏</m:t>
                            </m:r>
                            <m:r>
                              <a:rPr lang="en-US" sz="8000" b="1" i="1" smtClean="0">
                                <a:latin typeface="Cambria Math"/>
                              </a:rPr>
                              <m:t> </m:t>
                            </m:r>
                            <m:r>
                              <a:rPr lang="en-US" sz="8000" b="1" i="1" smtClean="0">
                                <a:latin typeface="Cambria Math"/>
                              </a:rPr>
                              <m:t>𝒑𝒆𝒓𝒄𝒆𝒏𝒕𝒂𝒈𝒆</m:t>
                            </m:r>
                            <m:r>
                              <a:rPr lang="ar-SA" sz="8000" b="1" i="1" smtClean="0">
                                <a:latin typeface="Cambria Math"/>
                              </a:rPr>
                              <m:t> </m:t>
                            </m:r>
                          </m:den>
                        </m:f>
                        <m:r>
                          <a:rPr lang="en-US" sz="8000" b="1" i="1" smtClean="0">
                            <a:latin typeface="Cambria Math"/>
                          </a:rPr>
                          <m:t> </m:t>
                        </m:r>
                      </m:e>
                    </m:box>
                  </m:oMath>
                </a14:m>
                <a:r>
                  <a:rPr lang="en-US" sz="8000" dirty="0" smtClean="0"/>
                  <a:t> =</a:t>
                </a:r>
                <a14:m>
                  <m:oMath xmlns:m="http://schemas.openxmlformats.org/officeDocument/2006/math">
                    <m:f>
                      <m:fPr>
                        <m:ctrlPr>
                          <a:rPr lang="en-US" sz="8000" i="1" dirty="0" smtClean="0">
                            <a:latin typeface="Cambria Math"/>
                          </a:rPr>
                        </m:ctrlPr>
                      </m:fPr>
                      <m:num>
                        <m:r>
                          <m:rPr>
                            <m:nor/>
                          </m:rPr>
                          <a:rPr lang="en-US" sz="8000" dirty="0"/>
                          <m:t>459</m:t>
                        </m:r>
                        <m:r>
                          <m:rPr>
                            <m:nor/>
                          </m:rPr>
                          <a:rPr lang="en-US" sz="8000" dirty="0"/>
                          <m:t>,</m:t>
                        </m:r>
                        <m:r>
                          <m:rPr>
                            <m:nor/>
                          </m:rPr>
                          <a:rPr lang="en-US" sz="8000" dirty="0"/>
                          <m:t>000</m:t>
                        </m:r>
                        <m:r>
                          <m:rPr>
                            <m:nor/>
                          </m:rPr>
                          <a:rPr lang="en-US" sz="8000" dirty="0"/>
                          <m:t>+</m:t>
                        </m:r>
                        <m:r>
                          <m:rPr>
                            <m:nor/>
                          </m:rPr>
                          <a:rPr lang="en-US" sz="8000" dirty="0"/>
                          <m:t>153</m:t>
                        </m:r>
                        <m:r>
                          <m:rPr>
                            <m:nor/>
                          </m:rPr>
                          <a:rPr lang="en-US" sz="8000" dirty="0"/>
                          <m:t>,</m:t>
                        </m:r>
                        <m:r>
                          <m:rPr>
                            <m:nor/>
                          </m:rPr>
                          <a:rPr lang="en-US" sz="8000" dirty="0"/>
                          <m:t>000</m:t>
                        </m:r>
                      </m:num>
                      <m:den>
                        <m:r>
                          <a:rPr lang="en-US" sz="8000" b="0" i="1" dirty="0" smtClean="0">
                            <a:latin typeface="Cambria Math"/>
                          </a:rPr>
                          <m:t>.</m:t>
                        </m:r>
                        <m:r>
                          <a:rPr lang="en-US" sz="8000" b="0" i="1" dirty="0" smtClean="0">
                            <a:latin typeface="Cambria Math"/>
                          </a:rPr>
                          <m:t>6</m:t>
                        </m:r>
                      </m:den>
                    </m:f>
                  </m:oMath>
                </a14:m>
                <a:r>
                  <a:rPr lang="en-US" sz="8000" dirty="0" smtClean="0"/>
                  <a:t> =</a:t>
                </a:r>
                <a:r>
                  <a:rPr lang="en-US" sz="8000" b="1" dirty="0" smtClean="0">
                    <a:solidFill>
                      <a:srgbClr val="002060"/>
                    </a:solidFill>
                  </a:rPr>
                  <a:t>1,020,000</a:t>
                </a:r>
              </a:p>
              <a:p>
                <a:pPr marL="0" indent="0" algn="l" rtl="0">
                  <a:buNone/>
                </a:pPr>
                <a:endParaRPr lang="en-US" sz="8000" b="1" dirty="0" smtClean="0">
                  <a:solidFill>
                    <a:srgbClr val="002060"/>
                  </a:solidFill>
                </a:endParaRPr>
              </a:p>
              <a:p>
                <a:pPr marL="0" indent="0" algn="l" rtl="0">
                  <a:buNone/>
                </a:pPr>
                <a:endParaRPr lang="en-US" sz="5600" b="1" dirty="0">
                  <a:solidFill>
                    <a:srgbClr val="002060"/>
                  </a:solidFill>
                </a:endParaRPr>
              </a:p>
              <a:p>
                <a:pPr marL="0" indent="0" algn="l" rtl="0">
                  <a:buNone/>
                </a:pPr>
                <a:r>
                  <a:rPr lang="en-US" sz="8000" dirty="0"/>
                  <a:t>2- </a:t>
                </a:r>
                <a14:m>
                  <m:oMath xmlns:m="http://schemas.openxmlformats.org/officeDocument/2006/math">
                    <m:f>
                      <m:fPr>
                        <m:ctrlPr>
                          <a:rPr lang="en-US" sz="8000" i="1">
                            <a:latin typeface="Cambria Math"/>
                          </a:rPr>
                        </m:ctrlPr>
                      </m:fPr>
                      <m:num>
                        <m:r>
                          <a:rPr lang="en-US" sz="8000">
                            <a:latin typeface="Cambria Math"/>
                          </a:rPr>
                          <m:t>𝟒𝟓𝟗</m:t>
                        </m:r>
                        <m:r>
                          <a:rPr lang="en-US" sz="8000">
                            <a:latin typeface="Cambria Math"/>
                          </a:rPr>
                          <m:t>,</m:t>
                        </m:r>
                        <m:r>
                          <a:rPr lang="en-US" sz="8000">
                            <a:latin typeface="Cambria Math"/>
                          </a:rPr>
                          <m:t>𝟎𝟎𝟎</m:t>
                        </m:r>
                      </m:num>
                      <m:den>
                        <m:r>
                          <a:rPr lang="en-US" sz="8000">
                            <a:latin typeface="Cambria Math"/>
                          </a:rPr>
                          <m:t>𝟓</m:t>
                        </m:r>
                        <m:r>
                          <a:rPr lang="en-US" sz="8000">
                            <a:latin typeface="Cambria Math"/>
                          </a:rPr>
                          <m:t>.</m:t>
                        </m:r>
                        <m:r>
                          <a:rPr lang="en-US" sz="8000">
                            <a:latin typeface="Cambria Math"/>
                          </a:rPr>
                          <m:t>𝟏</m:t>
                        </m:r>
                      </m:den>
                    </m:f>
                  </m:oMath>
                </a14:m>
                <a:r>
                  <a:rPr lang="en-US" sz="8000" dirty="0"/>
                  <a:t> = </a:t>
                </a:r>
                <a:r>
                  <a:rPr lang="en-US" sz="8000" b="1" dirty="0">
                    <a:solidFill>
                      <a:srgbClr val="002060"/>
                    </a:solidFill>
                  </a:rPr>
                  <a:t>90,000</a:t>
                </a:r>
              </a:p>
              <a:p>
                <a:pPr marL="0" indent="0" algn="l" rtl="0">
                  <a:buNone/>
                </a:pPr>
                <a:endParaRPr lang="en-US" sz="5600" b="1" dirty="0">
                  <a:solidFill>
                    <a:srgbClr val="002060"/>
                  </a:solidFill>
                </a:endParaRPr>
              </a:p>
              <a:p>
                <a:pPr marL="0" indent="0" algn="l" rtl="0">
                  <a:buNone/>
                </a:pPr>
                <a:r>
                  <a:rPr lang="en-US" sz="7200" dirty="0"/>
                  <a:t>3-Margin of safety (units) = budgeted or actual units sold ― breakeven point in units</a:t>
                </a:r>
              </a:p>
              <a:p>
                <a:pPr marL="0" indent="0" algn="l" rtl="0">
                  <a:buNone/>
                </a:pPr>
                <a:endParaRPr lang="en-US" sz="3600" b="1" dirty="0" smtClean="0"/>
              </a:p>
              <a:p>
                <a:pPr marL="0" indent="0" algn="l" rtl="0">
                  <a:buNone/>
                </a:pPr>
                <a:r>
                  <a:rPr lang="en-US" sz="3600" b="1" dirty="0"/>
                  <a:t> </a:t>
                </a:r>
                <a:r>
                  <a:rPr lang="en-US" sz="3600" b="1" dirty="0" smtClean="0"/>
                  <a:t>                                                                                             </a:t>
                </a:r>
                <a:r>
                  <a:rPr lang="en-US" sz="8000" dirty="0"/>
                  <a:t>= 120,000 ―  90,000 =    </a:t>
                </a:r>
                <a:r>
                  <a:rPr lang="en-US" sz="8000" b="1" dirty="0">
                    <a:solidFill>
                      <a:srgbClr val="002060"/>
                    </a:solidFill>
                  </a:rPr>
                  <a:t>30,000</a:t>
                </a:r>
              </a:p>
              <a:p>
                <a:pPr marL="0" indent="0" algn="l" rtl="0">
                  <a:buNone/>
                </a:pPr>
                <a:endParaRPr lang="en-US" sz="7200" b="1" dirty="0" smtClean="0">
                  <a:solidFill>
                    <a:srgbClr val="002060"/>
                  </a:solidFill>
                </a:endParaRPr>
              </a:p>
              <a:p>
                <a:pPr marL="0" indent="0" algn="l" rtl="0">
                  <a:buNone/>
                </a:pPr>
                <a:r>
                  <a:rPr lang="en-US" sz="6800" b="1" dirty="0" smtClean="0"/>
                  <a:t>Margin of safety in revenues = </a:t>
                </a:r>
                <a:r>
                  <a:rPr lang="en-US" sz="6800" b="1" dirty="0"/>
                  <a:t>budgeted or actual sales in revenues ― breakeven point in </a:t>
                </a:r>
                <a:r>
                  <a:rPr lang="en-US" sz="6800" b="1" dirty="0" smtClean="0"/>
                  <a:t>revenues</a:t>
                </a:r>
              </a:p>
              <a:p>
                <a:pPr marL="0" indent="0" algn="l" rtl="0">
                  <a:buNone/>
                </a:pPr>
                <a:r>
                  <a:rPr lang="en-US" sz="7200" b="1" dirty="0" smtClean="0"/>
                  <a:t>                                                    =    120,000x8.5 </a:t>
                </a:r>
                <a:r>
                  <a:rPr lang="en-US" sz="7200" b="1" dirty="0"/>
                  <a:t>― </a:t>
                </a:r>
                <a:r>
                  <a:rPr lang="en-US" sz="7200" b="1" dirty="0" smtClean="0"/>
                  <a:t> 90,000x8.5</a:t>
                </a:r>
              </a:p>
              <a:p>
                <a:pPr marL="0" indent="0" algn="l" rtl="0">
                  <a:buNone/>
                </a:pPr>
                <a:r>
                  <a:rPr lang="en-US" sz="5600" b="1" dirty="0"/>
                  <a:t> </a:t>
                </a:r>
                <a:r>
                  <a:rPr lang="en-US" sz="5600" b="1" dirty="0" smtClean="0"/>
                  <a:t>                                                                    </a:t>
                </a:r>
                <a:r>
                  <a:rPr lang="en-US" sz="8000" b="1" dirty="0" smtClean="0"/>
                  <a:t>=    </a:t>
                </a:r>
                <a:r>
                  <a:rPr lang="en-US" sz="8000" b="1" dirty="0" smtClean="0">
                    <a:solidFill>
                      <a:srgbClr val="002060"/>
                    </a:solidFill>
                  </a:rPr>
                  <a:t>255,000</a:t>
                </a:r>
                <a:endParaRPr lang="en-US" sz="5600" b="1" dirty="0" smtClean="0">
                  <a:solidFill>
                    <a:srgbClr val="002060"/>
                  </a:solidFill>
                </a:endParaRPr>
              </a:p>
              <a:p>
                <a:pPr marL="0" indent="0" algn="l" rtl="0">
                  <a:buNone/>
                </a:pPr>
                <a:endParaRPr lang="en-US" sz="5600" b="1" dirty="0">
                  <a:solidFill>
                    <a:srgbClr val="002060"/>
                  </a:solidFill>
                </a:endParaRPr>
              </a:p>
              <a:p>
                <a:pPr marL="0" indent="0" algn="l" rtl="0">
                  <a:buNone/>
                </a:pPr>
                <a:r>
                  <a:rPr lang="en-US" sz="6800" b="1" dirty="0"/>
                  <a:t>Margin of safety percentage = </a:t>
                </a:r>
                <a14:m>
                  <m:oMath xmlns:m="http://schemas.openxmlformats.org/officeDocument/2006/math">
                    <m:f>
                      <m:fPr>
                        <m:ctrlPr>
                          <a:rPr lang="en-US" sz="6800" b="1" i="1">
                            <a:latin typeface="Cambria Math"/>
                          </a:rPr>
                        </m:ctrlPr>
                      </m:fPr>
                      <m:num>
                        <m:r>
                          <a:rPr lang="en-US" sz="6800" b="1" i="1">
                            <a:latin typeface="Cambria Math"/>
                          </a:rPr>
                          <m:t> </m:t>
                        </m:r>
                        <m:r>
                          <a:rPr lang="en-US" sz="6800" b="1" i="1">
                            <a:latin typeface="Cambria Math"/>
                          </a:rPr>
                          <m:t>𝒎𝒂𝒓𝒈𝒊𝒏</m:t>
                        </m:r>
                        <m:r>
                          <a:rPr lang="en-US" sz="6800" b="1" i="1">
                            <a:latin typeface="Cambria Math"/>
                          </a:rPr>
                          <m:t> </m:t>
                        </m:r>
                        <m:r>
                          <a:rPr lang="en-US" sz="6800" b="1" i="1">
                            <a:latin typeface="Cambria Math"/>
                          </a:rPr>
                          <m:t>𝒐𝒇</m:t>
                        </m:r>
                        <m:r>
                          <a:rPr lang="en-US" sz="6800" b="1" i="1">
                            <a:latin typeface="Cambria Math"/>
                          </a:rPr>
                          <m:t> </m:t>
                        </m:r>
                        <m:r>
                          <a:rPr lang="en-US" sz="6800" b="1" i="1">
                            <a:latin typeface="Cambria Math"/>
                          </a:rPr>
                          <m:t>𝒔𝒂𝒇𝒆𝒕𝒚</m:t>
                        </m:r>
                        <m:r>
                          <a:rPr lang="en-US" sz="6800" b="1" i="1">
                            <a:latin typeface="Cambria Math"/>
                          </a:rPr>
                          <m:t> </m:t>
                        </m:r>
                        <m:r>
                          <a:rPr lang="en-US" sz="6800" b="1" i="1">
                            <a:latin typeface="Cambria Math"/>
                          </a:rPr>
                          <m:t>𝒊𝒏</m:t>
                        </m:r>
                        <m:r>
                          <a:rPr lang="en-US" sz="6800" b="1" i="1">
                            <a:latin typeface="Cambria Math"/>
                          </a:rPr>
                          <m:t> </m:t>
                        </m:r>
                        <m:r>
                          <a:rPr lang="en-US" sz="6800" b="1" i="1">
                            <a:latin typeface="Cambria Math"/>
                          </a:rPr>
                          <m:t>𝒖𝒏𝒊𝒕𝒔</m:t>
                        </m:r>
                        <m:r>
                          <a:rPr lang="en-US" sz="6800" b="1" i="1">
                            <a:latin typeface="Cambria Math"/>
                          </a:rPr>
                          <m:t> </m:t>
                        </m:r>
                      </m:num>
                      <m:den>
                        <m:r>
                          <a:rPr lang="en-US" sz="6800" b="1" i="1">
                            <a:latin typeface="Cambria Math"/>
                          </a:rPr>
                          <m:t>𝒆𝒙𝒑𝒆𝒄𝒕𝒆𝒅</m:t>
                        </m:r>
                        <m:r>
                          <a:rPr lang="en-US" sz="6800" b="1" i="1">
                            <a:latin typeface="Cambria Math"/>
                          </a:rPr>
                          <m:t> </m:t>
                        </m:r>
                        <m:r>
                          <a:rPr lang="en-US" sz="6800" b="1" i="1">
                            <a:latin typeface="Cambria Math"/>
                          </a:rPr>
                          <m:t>𝒔𝒂𝒍𝒆𝒔</m:t>
                        </m:r>
                        <m:r>
                          <a:rPr lang="en-US" sz="6800" b="1" i="1">
                            <a:latin typeface="Cambria Math"/>
                          </a:rPr>
                          <m:t> </m:t>
                        </m:r>
                        <m:r>
                          <a:rPr lang="en-US" sz="6800" b="1" i="1">
                            <a:latin typeface="Cambria Math"/>
                          </a:rPr>
                          <m:t>𝒊𝒏</m:t>
                        </m:r>
                        <m:r>
                          <a:rPr lang="en-US" sz="6800" b="1" i="1">
                            <a:latin typeface="Cambria Math"/>
                          </a:rPr>
                          <m:t> </m:t>
                        </m:r>
                        <m:r>
                          <a:rPr lang="en-US" sz="6800" b="1" i="1">
                            <a:latin typeface="Cambria Math"/>
                          </a:rPr>
                          <m:t>𝒖𝒏𝒊𝒕𝒔</m:t>
                        </m:r>
                      </m:den>
                    </m:f>
                  </m:oMath>
                </a14:m>
                <a:endParaRPr lang="en-US" sz="6800" b="1" dirty="0" smtClean="0">
                  <a:solidFill>
                    <a:srgbClr val="002060"/>
                  </a:solidFill>
                </a:endParaRPr>
              </a:p>
              <a:p>
                <a:pPr marL="0" indent="0" algn="l" rtl="0">
                  <a:buNone/>
                </a:pPr>
                <a:endParaRPr lang="en-US" sz="6800" b="1" dirty="0" smtClean="0">
                  <a:solidFill>
                    <a:srgbClr val="002060"/>
                  </a:solidFill>
                </a:endParaRPr>
              </a:p>
              <a:p>
                <a:pPr marL="0" indent="0" algn="l" rtl="0">
                  <a:buNone/>
                </a:pPr>
                <a:r>
                  <a:rPr lang="en-US" sz="6800" b="1" dirty="0">
                    <a:solidFill>
                      <a:srgbClr val="002060"/>
                    </a:solidFill>
                  </a:rPr>
                  <a:t> </a:t>
                </a:r>
                <a:r>
                  <a:rPr lang="en-US" sz="6800" b="1" dirty="0" smtClean="0">
                    <a:solidFill>
                      <a:srgbClr val="002060"/>
                    </a:solidFill>
                  </a:rPr>
                  <a:t>                                      = </a:t>
                </a:r>
                <a14:m>
                  <m:oMath xmlns:m="http://schemas.openxmlformats.org/officeDocument/2006/math">
                    <m:f>
                      <m:fPr>
                        <m:ctrlPr>
                          <a:rPr lang="en-US" sz="6800" b="1" i="1">
                            <a:latin typeface="Cambria Math"/>
                          </a:rPr>
                        </m:ctrlPr>
                      </m:fPr>
                      <m:num>
                        <m:r>
                          <a:rPr lang="en-US" sz="6800" b="1" i="0" smtClean="0">
                            <a:latin typeface="Cambria Math"/>
                          </a:rPr>
                          <m:t>𝟑𝟎</m:t>
                        </m:r>
                        <m:r>
                          <a:rPr lang="en-US" sz="6800" b="1" i="1" smtClean="0">
                            <a:latin typeface="Cambria Math"/>
                          </a:rPr>
                          <m:t>,</m:t>
                        </m:r>
                        <m:r>
                          <a:rPr lang="en-US" sz="6800" b="1" i="1" smtClean="0">
                            <a:latin typeface="Cambria Math"/>
                          </a:rPr>
                          <m:t>𝟎𝟎𝟎</m:t>
                        </m:r>
                      </m:num>
                      <m:den>
                        <m:r>
                          <a:rPr lang="en-US" sz="6800" b="1" i="0" smtClean="0">
                            <a:latin typeface="Cambria Math"/>
                          </a:rPr>
                          <m:t>𝟏𝟐𝟎</m:t>
                        </m:r>
                        <m:r>
                          <a:rPr lang="en-US" sz="6800" b="1" i="0" smtClean="0">
                            <a:latin typeface="Cambria Math"/>
                          </a:rPr>
                          <m:t>,</m:t>
                        </m:r>
                        <m:r>
                          <a:rPr lang="en-US" sz="6800" b="1" i="0" smtClean="0">
                            <a:latin typeface="Cambria Math"/>
                          </a:rPr>
                          <m:t>𝟎𝟎𝟎</m:t>
                        </m:r>
                      </m:den>
                    </m:f>
                  </m:oMath>
                </a14:m>
                <a:r>
                  <a:rPr lang="en-US" sz="6800" b="1" dirty="0" smtClean="0">
                    <a:solidFill>
                      <a:srgbClr val="002060"/>
                    </a:solidFill>
                  </a:rPr>
                  <a:t> </a:t>
                </a:r>
                <a:r>
                  <a:rPr lang="en-US" sz="8000" b="1" dirty="0" smtClean="0">
                    <a:solidFill>
                      <a:srgbClr val="002060"/>
                    </a:solidFill>
                  </a:rPr>
                  <a:t>= 25%</a:t>
                </a:r>
              </a:p>
              <a:p>
                <a:pPr marL="0" indent="0" algn="l" rtl="0">
                  <a:buNone/>
                </a:pPr>
                <a:endParaRPr lang="en-US" sz="2400" b="1" dirty="0">
                  <a:solidFill>
                    <a:srgbClr val="002060"/>
                  </a:solidFill>
                </a:endParaRPr>
              </a:p>
              <a:p>
                <a:pPr marL="0" indent="0" algn="l" rtl="0">
                  <a:buNone/>
                </a:pPr>
                <a:r>
                  <a:rPr lang="en-US" sz="1800" b="1" dirty="0"/>
                  <a:t> </a:t>
                </a:r>
                <a:r>
                  <a:rPr lang="en-US" sz="1800" b="1" dirty="0" smtClean="0"/>
                  <a:t>  </a:t>
                </a:r>
                <a:endParaRPr lang="ar-SA" sz="1800" b="1" dirty="0"/>
              </a:p>
              <a:p>
                <a:pPr marL="0" indent="0" algn="l" rtl="0">
                  <a:buNone/>
                </a:pPr>
                <a:endParaRPr lang="ar-SA" sz="2400" b="1" dirty="0">
                  <a:solidFill>
                    <a:srgbClr val="002060"/>
                  </a:solidFill>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57200" y="1600200"/>
                <a:ext cx="8229600" cy="5069160"/>
              </a:xfrm>
              <a:blipFill rotWithShape="1">
                <a:blip r:embed="rId2"/>
                <a:stretch>
                  <a:fillRect l="-591"/>
                </a:stretch>
              </a:blipFill>
            </p:spPr>
            <p:txBody>
              <a:bodyPr/>
              <a:lstStyle/>
              <a:p>
                <a:r>
                  <a:rPr lang="ar-SA">
                    <a:noFill/>
                  </a:rPr>
                  <a:t> </a:t>
                </a:r>
              </a:p>
            </p:txBody>
          </p:sp>
        </mc:Fallback>
      </mc:AlternateContent>
    </p:spTree>
    <p:extLst>
      <p:ext uri="{BB962C8B-B14F-4D97-AF65-F5344CB8AC3E}">
        <p14:creationId xmlns:p14="http://schemas.microsoft.com/office/powerpoint/2010/main" val="188373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arn(inVertic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arn(inVertical)">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barn(inVertical)">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barn(inVertical)">
                                      <p:cBhvr>
                                        <p:cTn id="42" dur="500"/>
                                        <p:tgtEl>
                                          <p:spTgt spid="3">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animEffect transition="in" filter="barn(inVertical)">
                                      <p:cBhvr>
                                        <p:cTn id="47"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b="1" u="sng" dirty="0" smtClean="0"/>
              <a:t>Breakeven point for sales mix </a:t>
            </a:r>
            <a:endParaRPr lang="ar-SA" sz="3600" b="1" u="sng" dirty="0"/>
          </a:p>
        </p:txBody>
      </p:sp>
      <p:sp>
        <p:nvSpPr>
          <p:cNvPr id="7" name="عنصر نائب للمحتوى 6"/>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marL="0" indent="0" algn="l" rtl="0">
              <a:buNone/>
            </a:pPr>
            <a:r>
              <a:rPr lang="en-US" sz="2400" dirty="0" smtClean="0"/>
              <a:t>United </a:t>
            </a:r>
            <a:r>
              <a:rPr lang="en-US" sz="2400" dirty="0"/>
              <a:t>factory produce three types of products : </a:t>
            </a:r>
            <a:r>
              <a:rPr lang="en-US" sz="2400" b="1" dirty="0"/>
              <a:t>A ,B, C </a:t>
            </a:r>
            <a:r>
              <a:rPr lang="en-US" sz="2400" dirty="0"/>
              <a:t>.the following information related to the three products as follows: </a:t>
            </a:r>
            <a:endParaRPr lang="en-US" sz="2400" dirty="0" smtClean="0"/>
          </a:p>
          <a:p>
            <a:pPr marL="0" indent="0" algn="l" rtl="0">
              <a:buNone/>
            </a:pPr>
            <a:endParaRPr lang="ar-SA" sz="2400" dirty="0"/>
          </a:p>
        </p:txBody>
      </p:sp>
      <p:graphicFrame>
        <p:nvGraphicFramePr>
          <p:cNvPr id="8" name="جدول 7"/>
          <p:cNvGraphicFramePr>
            <a:graphicFrameLocks noGrp="1"/>
          </p:cNvGraphicFramePr>
          <p:nvPr>
            <p:extLst>
              <p:ext uri="{D42A27DB-BD31-4B8C-83A1-F6EECF244321}">
                <p14:modId xmlns:p14="http://schemas.microsoft.com/office/powerpoint/2010/main" val="522363688"/>
              </p:ext>
            </p:extLst>
          </p:nvPr>
        </p:nvGraphicFramePr>
        <p:xfrm>
          <a:off x="827585" y="2833216"/>
          <a:ext cx="6456039" cy="2408003"/>
        </p:xfrm>
        <a:graphic>
          <a:graphicData uri="http://schemas.openxmlformats.org/drawingml/2006/table">
            <a:tbl>
              <a:tblPr rtl="1" firstRow="1" bandRow="1">
                <a:tableStyleId>{5C22544A-7EE6-4342-B048-85BDC9FD1C3A}</a:tableStyleId>
              </a:tblPr>
              <a:tblGrid>
                <a:gridCol w="1513533"/>
                <a:gridCol w="1513533"/>
                <a:gridCol w="1513533"/>
                <a:gridCol w="1915440"/>
              </a:tblGrid>
              <a:tr h="334653">
                <a:tc>
                  <a:txBody>
                    <a:bodyPr/>
                    <a:lstStyle/>
                    <a:p>
                      <a:pPr algn="l" rtl="1"/>
                      <a:r>
                        <a:rPr lang="en-US" dirty="0" smtClean="0"/>
                        <a:t>Product C</a:t>
                      </a:r>
                      <a:endParaRPr lang="ar-SA" dirty="0"/>
                    </a:p>
                  </a:txBody>
                  <a:tcPr/>
                </a:tc>
                <a:tc>
                  <a:txBody>
                    <a:bodyPr/>
                    <a:lstStyle/>
                    <a:p>
                      <a:pPr algn="l" rtl="1"/>
                      <a:r>
                        <a:rPr lang="en-US" dirty="0" smtClean="0"/>
                        <a:t>Product B</a:t>
                      </a:r>
                      <a:endParaRPr lang="ar-SA" dirty="0"/>
                    </a:p>
                  </a:txBody>
                  <a:tcPr/>
                </a:tc>
                <a:tc>
                  <a:txBody>
                    <a:bodyPr/>
                    <a:lstStyle/>
                    <a:p>
                      <a:pPr algn="l" rtl="1"/>
                      <a:r>
                        <a:rPr lang="en-US" dirty="0" smtClean="0"/>
                        <a:t>Product A</a:t>
                      </a:r>
                      <a:endParaRPr lang="ar-SA" dirty="0"/>
                    </a:p>
                  </a:txBody>
                  <a:tcPr/>
                </a:tc>
                <a:tc>
                  <a:txBody>
                    <a:bodyPr/>
                    <a:lstStyle/>
                    <a:p>
                      <a:pPr rtl="1"/>
                      <a:endParaRPr lang="ar-SA" dirty="0"/>
                    </a:p>
                  </a:txBody>
                  <a:tcPr/>
                </a:tc>
              </a:tr>
              <a:tr h="339300">
                <a:tc>
                  <a:txBody>
                    <a:bodyPr/>
                    <a:lstStyle/>
                    <a:p>
                      <a:pPr algn="ctr" rtl="1"/>
                      <a:r>
                        <a:rPr lang="en-US" dirty="0" smtClean="0"/>
                        <a:t>10</a:t>
                      </a:r>
                      <a:endParaRPr lang="ar-SA" dirty="0"/>
                    </a:p>
                  </a:txBody>
                  <a:tcPr/>
                </a:tc>
                <a:tc>
                  <a:txBody>
                    <a:bodyPr/>
                    <a:lstStyle/>
                    <a:p>
                      <a:pPr algn="ctr" rtl="1"/>
                      <a:r>
                        <a:rPr lang="en-US" dirty="0" smtClean="0"/>
                        <a:t>8</a:t>
                      </a:r>
                      <a:endParaRPr lang="ar-SA" dirty="0"/>
                    </a:p>
                  </a:txBody>
                  <a:tcPr/>
                </a:tc>
                <a:tc>
                  <a:txBody>
                    <a:bodyPr/>
                    <a:lstStyle/>
                    <a:p>
                      <a:pPr algn="ctr" rtl="1"/>
                      <a:r>
                        <a:rPr lang="en-US" dirty="0" smtClean="0"/>
                        <a:t>5</a:t>
                      </a:r>
                      <a:endParaRPr lang="ar-SA" dirty="0"/>
                    </a:p>
                  </a:txBody>
                  <a:tcPr/>
                </a:tc>
                <a:tc>
                  <a:txBody>
                    <a:bodyPr/>
                    <a:lstStyle/>
                    <a:p>
                      <a:pPr algn="l" rtl="1"/>
                      <a:r>
                        <a:rPr lang="en-US" sz="1600" dirty="0" smtClean="0"/>
                        <a:t>Unit price </a:t>
                      </a:r>
                      <a:endParaRPr lang="ar-SA" sz="1600" dirty="0"/>
                    </a:p>
                  </a:txBody>
                  <a:tcPr/>
                </a:tc>
              </a:tr>
              <a:tr h="529867">
                <a:tc>
                  <a:txBody>
                    <a:bodyPr/>
                    <a:lstStyle/>
                    <a:p>
                      <a:pPr algn="ctr" rtl="1"/>
                      <a:r>
                        <a:rPr lang="en-US" dirty="0" smtClean="0"/>
                        <a:t>4</a:t>
                      </a:r>
                      <a:endParaRPr lang="ar-SA" dirty="0"/>
                    </a:p>
                  </a:txBody>
                  <a:tcPr/>
                </a:tc>
                <a:tc>
                  <a:txBody>
                    <a:bodyPr/>
                    <a:lstStyle/>
                    <a:p>
                      <a:pPr algn="ctr" rtl="1"/>
                      <a:r>
                        <a:rPr lang="en-US" dirty="0" smtClean="0"/>
                        <a:t>4</a:t>
                      </a:r>
                      <a:endParaRPr lang="ar-SA" dirty="0"/>
                    </a:p>
                  </a:txBody>
                  <a:tcPr/>
                </a:tc>
                <a:tc>
                  <a:txBody>
                    <a:bodyPr/>
                    <a:lstStyle/>
                    <a:p>
                      <a:pPr algn="ctr" rtl="1"/>
                      <a:r>
                        <a:rPr lang="en-US" dirty="0" smtClean="0"/>
                        <a:t>2</a:t>
                      </a:r>
                      <a:endParaRPr lang="ar-SA" dirty="0"/>
                    </a:p>
                  </a:txBody>
                  <a:tcPr/>
                </a:tc>
                <a:tc>
                  <a:txBody>
                    <a:bodyPr/>
                    <a:lstStyle/>
                    <a:p>
                      <a:pPr algn="l" rtl="1"/>
                      <a:r>
                        <a:rPr lang="en-US" sz="1400" dirty="0" smtClean="0"/>
                        <a:t>Variable</a:t>
                      </a:r>
                      <a:r>
                        <a:rPr lang="en-US" sz="1400" baseline="0" dirty="0" smtClean="0"/>
                        <a:t> cost per unit </a:t>
                      </a:r>
                      <a:endParaRPr lang="ar-SA" sz="1400" dirty="0"/>
                    </a:p>
                  </a:txBody>
                  <a:tcPr/>
                </a:tc>
              </a:tr>
              <a:tr h="339300">
                <a:tc>
                  <a:txBody>
                    <a:bodyPr/>
                    <a:lstStyle/>
                    <a:p>
                      <a:pPr algn="ctr" rtl="1"/>
                      <a:r>
                        <a:rPr lang="en-US" dirty="0" smtClean="0"/>
                        <a:t>6</a:t>
                      </a:r>
                      <a:endParaRPr lang="ar-SA" dirty="0"/>
                    </a:p>
                  </a:txBody>
                  <a:tcPr/>
                </a:tc>
                <a:tc>
                  <a:txBody>
                    <a:bodyPr/>
                    <a:lstStyle/>
                    <a:p>
                      <a:pPr algn="ctr" rtl="1"/>
                      <a:r>
                        <a:rPr lang="en-US" dirty="0" smtClean="0"/>
                        <a:t>4</a:t>
                      </a:r>
                      <a:endParaRPr lang="ar-SA" dirty="0"/>
                    </a:p>
                  </a:txBody>
                  <a:tcPr/>
                </a:tc>
                <a:tc>
                  <a:txBody>
                    <a:bodyPr/>
                    <a:lstStyle/>
                    <a:p>
                      <a:pPr algn="ctr" rtl="1"/>
                      <a:r>
                        <a:rPr lang="en-US" dirty="0" smtClean="0"/>
                        <a:t>3</a:t>
                      </a:r>
                      <a:endParaRPr lang="ar-SA" dirty="0"/>
                    </a:p>
                  </a:txBody>
                  <a:tcPr/>
                </a:tc>
                <a:tc>
                  <a:txBody>
                    <a:bodyPr/>
                    <a:lstStyle/>
                    <a:p>
                      <a:pPr algn="l" rtl="1"/>
                      <a:r>
                        <a:rPr lang="en-US" sz="1600" dirty="0" smtClean="0"/>
                        <a:t>C.M per unit </a:t>
                      </a:r>
                      <a:endParaRPr lang="ar-SA" sz="1600" dirty="0"/>
                    </a:p>
                  </a:txBody>
                  <a:tcPr/>
                </a:tc>
              </a:tr>
              <a:tr h="780856">
                <a:tc>
                  <a:txBody>
                    <a:bodyPr/>
                    <a:lstStyle/>
                    <a:p>
                      <a:pPr algn="ctr" rtl="1"/>
                      <a:r>
                        <a:rPr lang="en-US" dirty="0" smtClean="0"/>
                        <a:t>3,000</a:t>
                      </a:r>
                      <a:endParaRPr lang="ar-SA" dirty="0"/>
                    </a:p>
                  </a:txBody>
                  <a:tcPr/>
                </a:tc>
                <a:tc>
                  <a:txBody>
                    <a:bodyPr/>
                    <a:lstStyle/>
                    <a:p>
                      <a:pPr algn="ctr" rtl="1"/>
                      <a:r>
                        <a:rPr lang="en-US" dirty="0" smtClean="0"/>
                        <a:t>2,000</a:t>
                      </a:r>
                      <a:endParaRPr lang="ar-SA" dirty="0"/>
                    </a:p>
                  </a:txBody>
                  <a:tcPr/>
                </a:tc>
                <a:tc>
                  <a:txBody>
                    <a:bodyPr/>
                    <a:lstStyle/>
                    <a:p>
                      <a:pPr algn="ctr" rtl="1"/>
                      <a:r>
                        <a:rPr lang="en-US" dirty="0" smtClean="0"/>
                        <a:t>5,000</a:t>
                      </a:r>
                      <a:endParaRPr lang="ar-SA"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300" dirty="0" smtClean="0"/>
                        <a:t># of units expected to be sold</a:t>
                      </a:r>
                      <a:endParaRPr lang="ar-SA" sz="1300" dirty="0" smtClean="0"/>
                    </a:p>
                    <a:p>
                      <a:pPr rtl="1"/>
                      <a:endParaRPr lang="ar-SA" dirty="0"/>
                    </a:p>
                  </a:txBody>
                  <a:tcPr/>
                </a:tc>
              </a:tr>
            </a:tbl>
          </a:graphicData>
        </a:graphic>
      </p:graphicFrame>
      <p:sp>
        <p:nvSpPr>
          <p:cNvPr id="3" name="مربع نص 2"/>
          <p:cNvSpPr txBox="1"/>
          <p:nvPr/>
        </p:nvSpPr>
        <p:spPr>
          <a:xfrm>
            <a:off x="1043608" y="5589240"/>
            <a:ext cx="5112568" cy="369332"/>
          </a:xfrm>
          <a:prstGeom prst="rect">
            <a:avLst/>
          </a:prstGeom>
          <a:noFill/>
        </p:spPr>
        <p:txBody>
          <a:bodyPr wrap="square" rtlCol="1">
            <a:spAutoFit/>
          </a:bodyPr>
          <a:lstStyle/>
          <a:p>
            <a:pPr algn="l"/>
            <a:r>
              <a:rPr lang="en-US" b="1" dirty="0" smtClean="0"/>
              <a:t>Fixed cost = 82,000</a:t>
            </a:r>
            <a:endParaRPr lang="ar-SA" b="1" dirty="0"/>
          </a:p>
        </p:txBody>
      </p:sp>
    </p:spTree>
    <p:extLst>
      <p:ext uri="{BB962C8B-B14F-4D97-AF65-F5344CB8AC3E}">
        <p14:creationId xmlns:p14="http://schemas.microsoft.com/office/powerpoint/2010/main" val="360319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u="sng" dirty="0" smtClean="0"/>
              <a:t>Example</a:t>
            </a:r>
            <a:endParaRPr lang="ar-SA" u="sng" dirty="0"/>
          </a:p>
        </p:txBody>
      </p:sp>
      <p:sp>
        <p:nvSpPr>
          <p:cNvPr id="3" name="عنصر نائب للمحتوى 2"/>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a:bodyPr>
          <a:lstStyle/>
          <a:p>
            <a:pPr marL="0" indent="0" algn="l" rtl="0">
              <a:buNone/>
            </a:pPr>
            <a:r>
              <a:rPr lang="en-US" dirty="0" smtClean="0"/>
              <a:t> </a:t>
            </a:r>
            <a:r>
              <a:rPr lang="en-US" dirty="0"/>
              <a:t>Emma Frost is considering selling GMAT Success, a test prep book and software package for the business school admission test, at a college fair in Chicago. Emma knows she can purchase this package from a wholesaler at </a:t>
            </a:r>
            <a:r>
              <a:rPr lang="en-US" b="1" dirty="0">
                <a:solidFill>
                  <a:srgbClr val="FF0000"/>
                </a:solidFill>
              </a:rPr>
              <a:t>$120 </a:t>
            </a:r>
            <a:r>
              <a:rPr lang="en-US" dirty="0"/>
              <a:t>per package, </a:t>
            </a:r>
            <a:r>
              <a:rPr lang="en-US" dirty="0" smtClean="0"/>
              <a:t>She </a:t>
            </a:r>
            <a:r>
              <a:rPr lang="en-US" dirty="0"/>
              <a:t>also knows that she must pay </a:t>
            </a:r>
            <a:r>
              <a:rPr lang="en-US" b="1" dirty="0">
                <a:solidFill>
                  <a:srgbClr val="FF0000"/>
                </a:solidFill>
              </a:rPr>
              <a:t>$2,000 </a:t>
            </a:r>
            <a:r>
              <a:rPr lang="en-US" dirty="0"/>
              <a:t>to the organizers for the booth rental at the fair. She will incur no other costs. She must decide whether she should rent a booth. </a:t>
            </a:r>
            <a:endParaRPr lang="en-US" b="1" dirty="0"/>
          </a:p>
          <a:p>
            <a:pPr marL="0" indent="0" algn="l" rtl="0">
              <a:buNone/>
            </a:pPr>
            <a:endParaRPr lang="en-US" b="1" dirty="0"/>
          </a:p>
          <a:p>
            <a:pPr marL="0" indent="0" algn="l" rtl="0">
              <a:buNone/>
            </a:pPr>
            <a:endParaRPr lang="en-US" b="1" dirty="0" smtClean="0"/>
          </a:p>
          <a:p>
            <a:pPr marL="0" indent="0" algn="l" rtl="0">
              <a:buNone/>
            </a:pPr>
            <a:endParaRPr lang="en-US" b="1" dirty="0" smtClean="0"/>
          </a:p>
          <a:p>
            <a:pPr marL="0" indent="0" algn="l" rtl="0">
              <a:buNone/>
            </a:pPr>
            <a:endParaRPr lang="en-US" b="1" dirty="0" smtClean="0"/>
          </a:p>
          <a:p>
            <a:pPr marL="0" indent="0" algn="l" rtl="0">
              <a:buNone/>
            </a:pPr>
            <a:endParaRPr lang="en-US" b="1" dirty="0"/>
          </a:p>
          <a:p>
            <a:pPr marL="0" indent="0" algn="l" rtl="0">
              <a:buNone/>
            </a:pPr>
            <a:endParaRPr lang="en-US" b="1" dirty="0"/>
          </a:p>
          <a:p>
            <a:pPr marL="0" indent="0" algn="l" rtl="0">
              <a:buNone/>
            </a:pPr>
            <a:endParaRPr lang="en-US" b="1" dirty="0" smtClean="0"/>
          </a:p>
          <a:p>
            <a:pPr marL="0" indent="0" algn="l" rtl="0">
              <a:buNone/>
            </a:pPr>
            <a:endParaRPr lang="en-US" b="1" dirty="0" smtClean="0"/>
          </a:p>
          <a:p>
            <a:pPr algn="l" rtl="0"/>
            <a:endParaRPr lang="en-US" b="1" dirty="0"/>
          </a:p>
          <a:p>
            <a:pPr algn="l" rtl="0"/>
            <a:endParaRPr lang="en-US" dirty="0" smtClean="0"/>
          </a:p>
          <a:p>
            <a:pPr marL="0" indent="0" algn="l" rtl="0">
              <a:buNone/>
            </a:pPr>
            <a:endParaRPr lang="en-US" dirty="0" smtClean="0"/>
          </a:p>
          <a:p>
            <a:pPr algn="l" rtl="0"/>
            <a:endParaRPr lang="en-US" b="1" dirty="0" smtClean="0"/>
          </a:p>
          <a:p>
            <a:pPr marL="0" indent="0" algn="l" rtl="0">
              <a:buNone/>
            </a:pPr>
            <a:endParaRPr lang="ar-SA" dirty="0"/>
          </a:p>
        </p:txBody>
      </p:sp>
    </p:spTree>
    <p:extLst>
      <p:ext uri="{BB962C8B-B14F-4D97-AF65-F5344CB8AC3E}">
        <p14:creationId xmlns:p14="http://schemas.microsoft.com/office/powerpoint/2010/main" val="33584278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عنصر نائب للمحتوى 6"/>
              <p:cNvSpPr>
                <a:spLocks noGrp="1"/>
              </p:cNvSpPr>
              <p:nvPr>
                <p:ph idx="1"/>
              </p:nvPr>
            </p:nvSpPr>
            <p:spPr>
              <a:xfrm>
                <a:off x="395536" y="188640"/>
                <a:ext cx="8229600" cy="6552728"/>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l" rtl="0">
                  <a:buNone/>
                </a:pPr>
                <a:endParaRPr lang="ar-SA" sz="2400" dirty="0" smtClean="0"/>
              </a:p>
              <a:p>
                <a:pPr marL="0" indent="0" algn="l" rtl="0">
                  <a:buNone/>
                </a:pPr>
                <a:endParaRPr lang="ar-SA" sz="2400" dirty="0"/>
              </a:p>
              <a:p>
                <a:pPr marL="0" indent="0" algn="l" rtl="0">
                  <a:buNone/>
                </a:pPr>
                <a:endParaRPr lang="ar-SA" sz="2400" dirty="0" smtClean="0"/>
              </a:p>
              <a:p>
                <a:pPr marL="0" indent="0" algn="l" rtl="0">
                  <a:buNone/>
                </a:pPr>
                <a:endParaRPr lang="ar-SA" sz="2400" dirty="0"/>
              </a:p>
              <a:p>
                <a:pPr marL="0" indent="0" algn="l" rtl="0">
                  <a:buNone/>
                </a:pPr>
                <a:endParaRPr lang="ar-SA" sz="2400" dirty="0" smtClean="0"/>
              </a:p>
              <a:p>
                <a:pPr marL="0" indent="0" algn="l" rtl="0">
                  <a:buNone/>
                </a:pPr>
                <a:endParaRPr lang="en-US" sz="2400" dirty="0" smtClean="0"/>
              </a:p>
              <a:p>
                <a:pPr marL="0" indent="0" algn="l" rtl="0">
                  <a:buNone/>
                </a:pPr>
                <a:endParaRPr lang="en-US" sz="2400" dirty="0"/>
              </a:p>
              <a:p>
                <a:pPr marL="0" indent="0" algn="l" rtl="0">
                  <a:buNone/>
                </a:pPr>
                <a:endParaRPr lang="en-US" sz="2400" dirty="0" smtClean="0"/>
              </a:p>
              <a:p>
                <a:pPr marL="0" indent="0" algn="l" rtl="0">
                  <a:buNone/>
                </a:pPr>
                <a:endParaRPr lang="en-US" sz="2400" dirty="0" smtClean="0"/>
              </a:p>
              <a:p>
                <a:pPr marL="0" indent="0" algn="l" rtl="0">
                  <a:buNone/>
                </a:pPr>
                <a:r>
                  <a:rPr lang="en-US" sz="2400" dirty="0" smtClean="0"/>
                  <a:t> </a:t>
                </a:r>
                <a:r>
                  <a:rPr lang="en-US" sz="1800" dirty="0" smtClean="0"/>
                  <a:t>breakeven point= </a:t>
                </a:r>
                <a14:m>
                  <m:oMath xmlns:m="http://schemas.openxmlformats.org/officeDocument/2006/math">
                    <m:f>
                      <m:fPr>
                        <m:ctrlPr>
                          <a:rPr lang="ar-SA" sz="2400" i="1" smtClean="0">
                            <a:latin typeface="Cambria Math"/>
                          </a:rPr>
                        </m:ctrlPr>
                      </m:fPr>
                      <m:num>
                        <m:r>
                          <a:rPr lang="en-US" sz="2400" b="0" i="1" smtClean="0">
                            <a:latin typeface="Cambria Math"/>
                          </a:rPr>
                          <m:t>𝐹</m:t>
                        </m:r>
                      </m:num>
                      <m:den>
                        <m:r>
                          <a:rPr lang="en-US" sz="2400" b="0" i="1" smtClean="0">
                            <a:latin typeface="Cambria Math"/>
                          </a:rPr>
                          <m:t>𝑐𝑜𝑛𝑡𝑟𝑖𝑏𝑢𝑡𝑖𝑜𝑛</m:t>
                        </m:r>
                        <m:r>
                          <a:rPr lang="en-US" sz="2400" b="0" i="1" smtClean="0">
                            <a:latin typeface="Cambria Math"/>
                          </a:rPr>
                          <m:t> </m:t>
                        </m:r>
                        <m:r>
                          <a:rPr lang="en-US" sz="2400" b="0" i="1" smtClean="0">
                            <a:latin typeface="Cambria Math"/>
                          </a:rPr>
                          <m:t>𝑚𝑎𝑟𝑔𝑖𝑛</m:t>
                        </m:r>
                        <m:r>
                          <a:rPr lang="en-US" sz="2400" b="0" i="1" smtClean="0">
                            <a:latin typeface="Cambria Math"/>
                          </a:rPr>
                          <m:t> </m:t>
                        </m:r>
                        <m:r>
                          <a:rPr lang="en-US" sz="2400" b="0" i="1" smtClean="0">
                            <a:latin typeface="Cambria Math"/>
                          </a:rPr>
                          <m:t>𝑝𝑒𝑟</m:t>
                        </m:r>
                        <m:r>
                          <a:rPr lang="en-US" sz="2400" b="0" i="1" smtClean="0">
                            <a:latin typeface="Cambria Math"/>
                          </a:rPr>
                          <m:t> </m:t>
                        </m:r>
                        <m:r>
                          <a:rPr lang="en-US" sz="2400" b="0" i="1" smtClean="0">
                            <a:latin typeface="Cambria Math"/>
                          </a:rPr>
                          <m:t>𝑝𝑢𝑛𝑑𝑙𝑒</m:t>
                        </m:r>
                        <m:r>
                          <a:rPr lang="en-US" sz="2400" b="0" i="1" smtClean="0">
                            <a:latin typeface="Cambria Math"/>
                          </a:rPr>
                          <m:t> </m:t>
                        </m:r>
                      </m:den>
                    </m:f>
                  </m:oMath>
                </a14:m>
                <a:endParaRPr lang="ar-SA" sz="2400" dirty="0" smtClean="0"/>
              </a:p>
              <a:p>
                <a:pPr marL="0" indent="0" algn="l" rtl="0">
                  <a:buNone/>
                </a:pPr>
                <a:r>
                  <a:rPr lang="en-US" sz="2400" dirty="0"/>
                  <a:t> </a:t>
                </a:r>
                <a:r>
                  <a:rPr lang="en-US" sz="2400" dirty="0" smtClean="0"/>
                  <a:t>                                            = </a:t>
                </a:r>
                <a14:m>
                  <m:oMath xmlns:m="http://schemas.openxmlformats.org/officeDocument/2006/math">
                    <m:f>
                      <m:fPr>
                        <m:ctrlPr>
                          <a:rPr lang="en-US" sz="2400" i="1" smtClean="0">
                            <a:latin typeface="Cambria Math"/>
                          </a:rPr>
                        </m:ctrlPr>
                      </m:fPr>
                      <m:num>
                        <m:r>
                          <a:rPr lang="en-US" sz="2400" b="0" i="1" smtClean="0">
                            <a:latin typeface="Cambria Math"/>
                          </a:rPr>
                          <m:t>82</m:t>
                        </m:r>
                        <m:r>
                          <a:rPr lang="en-US" sz="2400" b="0" i="1" smtClean="0">
                            <a:latin typeface="Cambria Math"/>
                          </a:rPr>
                          <m:t>,</m:t>
                        </m:r>
                        <m:r>
                          <a:rPr lang="en-US" sz="2400" b="0" i="1" smtClean="0">
                            <a:latin typeface="Cambria Math"/>
                          </a:rPr>
                          <m:t>000</m:t>
                        </m:r>
                      </m:num>
                      <m:den>
                        <m:d>
                          <m:dPr>
                            <m:ctrlPr>
                              <a:rPr lang="en-US" sz="2400" b="0" i="1" smtClean="0">
                                <a:latin typeface="Cambria Math"/>
                              </a:rPr>
                            </m:ctrlPr>
                          </m:dPr>
                          <m:e>
                            <m:r>
                              <a:rPr lang="en-US" sz="2400" b="0" i="1" smtClean="0">
                                <a:latin typeface="Cambria Math"/>
                              </a:rPr>
                              <m:t>5</m:t>
                            </m:r>
                            <m:r>
                              <a:rPr lang="en-US" sz="2400" b="0" i="1" smtClean="0">
                                <a:latin typeface="Cambria Math"/>
                              </a:rPr>
                              <m:t>𝑥</m:t>
                            </m:r>
                            <m:r>
                              <a:rPr lang="en-US" sz="2400" b="0" i="1" smtClean="0">
                                <a:latin typeface="Cambria Math"/>
                              </a:rPr>
                              <m:t>3</m:t>
                            </m:r>
                          </m:e>
                        </m:d>
                        <m:r>
                          <a:rPr lang="en-US" sz="2400" b="0" i="1" smtClean="0">
                            <a:latin typeface="Cambria Math"/>
                          </a:rPr>
                          <m:t>+</m:t>
                        </m:r>
                        <m:d>
                          <m:dPr>
                            <m:ctrlPr>
                              <a:rPr lang="en-US" sz="2400" b="0" i="1" smtClean="0">
                                <a:latin typeface="Cambria Math"/>
                              </a:rPr>
                            </m:ctrlPr>
                          </m:dPr>
                          <m:e>
                            <m:r>
                              <a:rPr lang="en-US" sz="2400" b="0" i="1" smtClean="0">
                                <a:latin typeface="Cambria Math"/>
                              </a:rPr>
                              <m:t>2</m:t>
                            </m:r>
                            <m:r>
                              <a:rPr lang="en-US" sz="2400" b="0" i="1" smtClean="0">
                                <a:latin typeface="Cambria Math"/>
                              </a:rPr>
                              <m:t>𝑥</m:t>
                            </m:r>
                            <m:r>
                              <a:rPr lang="en-US" sz="2400" b="0" i="1" smtClean="0">
                                <a:latin typeface="Cambria Math"/>
                              </a:rPr>
                              <m:t>4</m:t>
                            </m:r>
                          </m:e>
                        </m:d>
                        <m:r>
                          <a:rPr lang="en-US" sz="2400" b="0" i="1" smtClean="0">
                            <a:latin typeface="Cambria Math"/>
                          </a:rPr>
                          <m:t>+(</m:t>
                        </m:r>
                        <m:r>
                          <a:rPr lang="en-US" sz="2400" b="0" i="1" smtClean="0">
                            <a:latin typeface="Cambria Math"/>
                          </a:rPr>
                          <m:t>3</m:t>
                        </m:r>
                        <m:r>
                          <a:rPr lang="en-US" sz="2400" b="0" i="1" smtClean="0">
                            <a:latin typeface="Cambria Math"/>
                          </a:rPr>
                          <m:t>𝑥</m:t>
                        </m:r>
                        <m:r>
                          <a:rPr lang="en-US" sz="2400" b="0" i="1" smtClean="0">
                            <a:latin typeface="Cambria Math"/>
                          </a:rPr>
                          <m:t>6</m:t>
                        </m:r>
                        <m:r>
                          <a:rPr lang="en-US" sz="2400" b="0" i="1" smtClean="0">
                            <a:latin typeface="Cambria Math"/>
                          </a:rPr>
                          <m:t>)</m:t>
                        </m:r>
                      </m:den>
                    </m:f>
                  </m:oMath>
                </a14:m>
                <a:endParaRPr lang="en-US" sz="2400" dirty="0" smtClean="0"/>
              </a:p>
              <a:p>
                <a:pPr marL="0" indent="0" algn="l" rtl="0">
                  <a:buNone/>
                </a:pPr>
                <a:r>
                  <a:rPr lang="en-US" sz="2400" dirty="0"/>
                  <a:t> </a:t>
                </a:r>
                <a:r>
                  <a:rPr lang="en-US" sz="2400" dirty="0" smtClean="0"/>
                  <a:t>                                            </a:t>
                </a:r>
                <a:r>
                  <a:rPr lang="en-US" sz="2400" smtClean="0"/>
                  <a:t>= </a:t>
                </a:r>
                <a:r>
                  <a:rPr lang="en-US" sz="2000" smtClean="0"/>
                  <a:t>82,000/41 </a:t>
                </a:r>
                <a:r>
                  <a:rPr lang="en-US" sz="2400" smtClean="0"/>
                  <a:t>    </a:t>
                </a:r>
                <a:r>
                  <a:rPr lang="en-US" sz="2400" dirty="0" smtClean="0"/>
                  <a:t>=    </a:t>
                </a:r>
                <a:r>
                  <a:rPr lang="en-US" sz="2400" b="1" dirty="0" smtClean="0">
                    <a:solidFill>
                      <a:srgbClr val="002060"/>
                    </a:solidFill>
                  </a:rPr>
                  <a:t>2,000 bundle</a:t>
                </a:r>
              </a:p>
              <a:p>
                <a:pPr marL="0" indent="0" algn="l" rtl="0">
                  <a:buNone/>
                </a:pPr>
                <a:r>
                  <a:rPr lang="en-US" sz="2400" b="1" dirty="0" smtClean="0"/>
                  <a:t># A = 5x2,000 =</a:t>
                </a:r>
                <a:r>
                  <a:rPr lang="en-US" sz="2400" b="1" dirty="0" smtClean="0">
                    <a:solidFill>
                      <a:srgbClr val="002060"/>
                    </a:solidFill>
                  </a:rPr>
                  <a:t> </a:t>
                </a:r>
                <a:r>
                  <a:rPr lang="en-US" sz="2400" b="1" dirty="0" smtClean="0">
                    <a:solidFill>
                      <a:srgbClr val="FF0000"/>
                    </a:solidFill>
                  </a:rPr>
                  <a:t>10,000</a:t>
                </a:r>
              </a:p>
              <a:p>
                <a:pPr marL="0" indent="0" algn="l" rtl="0">
                  <a:buNone/>
                </a:pPr>
                <a:r>
                  <a:rPr lang="en-US" sz="2400" b="1" dirty="0"/>
                  <a:t># </a:t>
                </a:r>
                <a:r>
                  <a:rPr lang="en-US" sz="2400" b="1" dirty="0" smtClean="0"/>
                  <a:t>B </a:t>
                </a:r>
                <a:r>
                  <a:rPr lang="en-US" sz="2400" b="1" dirty="0"/>
                  <a:t>= </a:t>
                </a:r>
                <a:r>
                  <a:rPr lang="en-US" sz="2400" b="1" dirty="0" smtClean="0"/>
                  <a:t>2x2,000 </a:t>
                </a:r>
                <a:r>
                  <a:rPr lang="en-US" sz="2400" b="1" dirty="0"/>
                  <a:t>=</a:t>
                </a:r>
                <a:r>
                  <a:rPr lang="en-US" sz="2400" b="1" dirty="0">
                    <a:solidFill>
                      <a:srgbClr val="002060"/>
                    </a:solidFill>
                  </a:rPr>
                  <a:t> </a:t>
                </a:r>
                <a:r>
                  <a:rPr lang="en-US" sz="2400" b="1" dirty="0" smtClean="0">
                    <a:solidFill>
                      <a:srgbClr val="FF0000"/>
                    </a:solidFill>
                  </a:rPr>
                  <a:t>4,000</a:t>
                </a:r>
              </a:p>
              <a:p>
                <a:pPr marL="0" indent="0" algn="l" rtl="0">
                  <a:buNone/>
                </a:pPr>
                <a:r>
                  <a:rPr lang="en-US" sz="2400" b="1" dirty="0" smtClean="0"/>
                  <a:t># </a:t>
                </a:r>
                <a:r>
                  <a:rPr lang="en-US" sz="2400" b="1" dirty="0"/>
                  <a:t>C</a:t>
                </a:r>
                <a:r>
                  <a:rPr lang="en-US" sz="2400" b="1" dirty="0" smtClean="0"/>
                  <a:t> </a:t>
                </a:r>
                <a:r>
                  <a:rPr lang="en-US" sz="2400" b="1" dirty="0"/>
                  <a:t>= </a:t>
                </a:r>
                <a:r>
                  <a:rPr lang="en-US" sz="2400" b="1" dirty="0" smtClean="0"/>
                  <a:t>3x2,000 </a:t>
                </a:r>
                <a:r>
                  <a:rPr lang="en-US" sz="2400" b="1" dirty="0">
                    <a:solidFill>
                      <a:srgbClr val="002060"/>
                    </a:solidFill>
                  </a:rPr>
                  <a:t>= </a:t>
                </a:r>
                <a:r>
                  <a:rPr lang="en-US" sz="2400" b="1" dirty="0" smtClean="0">
                    <a:solidFill>
                      <a:srgbClr val="FF0000"/>
                    </a:solidFill>
                  </a:rPr>
                  <a:t>6,000</a:t>
                </a:r>
                <a:endParaRPr lang="en-US" sz="2400" b="1" dirty="0">
                  <a:solidFill>
                    <a:srgbClr val="FF0000"/>
                  </a:solidFill>
                </a:endParaRPr>
              </a:p>
              <a:p>
                <a:pPr marL="0" indent="0" algn="l" rtl="0">
                  <a:buNone/>
                </a:pPr>
                <a:endParaRPr lang="en-US" sz="2400" b="1" dirty="0" smtClean="0">
                  <a:solidFill>
                    <a:srgbClr val="002060"/>
                  </a:solidFill>
                </a:endParaRPr>
              </a:p>
              <a:p>
                <a:pPr marL="0" indent="0" algn="l" rtl="0">
                  <a:buNone/>
                </a:pPr>
                <a:endParaRPr lang="en-US" sz="2400" b="1" dirty="0">
                  <a:solidFill>
                    <a:srgbClr val="002060"/>
                  </a:solidFill>
                </a:endParaRPr>
              </a:p>
              <a:p>
                <a:pPr marL="0" indent="0" algn="l" rtl="0">
                  <a:buNone/>
                </a:pPr>
                <a:endParaRPr lang="en-US" sz="2400" b="1" dirty="0" smtClean="0">
                  <a:solidFill>
                    <a:srgbClr val="002060"/>
                  </a:solidFill>
                </a:endParaRPr>
              </a:p>
              <a:p>
                <a:pPr marL="0" indent="0" algn="l" rtl="0">
                  <a:buNone/>
                </a:pPr>
                <a:endParaRPr lang="ar-SA" sz="2400" b="1" dirty="0" smtClean="0">
                  <a:solidFill>
                    <a:srgbClr val="002060"/>
                  </a:solidFill>
                </a:endParaRPr>
              </a:p>
              <a:p>
                <a:pPr marL="0" indent="0" algn="l" rtl="0">
                  <a:buNone/>
                </a:pPr>
                <a:endParaRPr lang="ar-SA" sz="2400" dirty="0" smtClean="0"/>
              </a:p>
              <a:p>
                <a:pPr marL="0" indent="0" algn="l" rtl="0">
                  <a:buNone/>
                </a:pPr>
                <a:endParaRPr lang="en-US" sz="2400" dirty="0" smtClean="0"/>
              </a:p>
              <a:p>
                <a:pPr marL="0" indent="0" algn="l" rtl="0">
                  <a:buNone/>
                </a:pPr>
                <a:endParaRPr lang="ar-SA" sz="2400" dirty="0"/>
              </a:p>
            </p:txBody>
          </p:sp>
        </mc:Choice>
        <mc:Fallback>
          <p:sp>
            <p:nvSpPr>
              <p:cNvPr id="7" name="عنصر نائب للمحتوى 6"/>
              <p:cNvSpPr>
                <a:spLocks noGrp="1" noRot="1" noChangeAspect="1" noMove="1" noResize="1" noEditPoints="1" noAdjustHandles="1" noChangeArrowheads="1" noChangeShapeType="1" noTextEdit="1"/>
              </p:cNvSpPr>
              <p:nvPr>
                <p:ph idx="1"/>
              </p:nvPr>
            </p:nvSpPr>
            <p:spPr>
              <a:xfrm>
                <a:off x="395536" y="188640"/>
                <a:ext cx="8229600" cy="6552728"/>
              </a:xfrm>
              <a:blipFill rotWithShape="1">
                <a:blip r:embed="rId2"/>
                <a:stretch>
                  <a:fillRect l="-1034" t="-1019" b="-43837"/>
                </a:stretch>
              </a:blipFill>
            </p:spPr>
            <p:txBody>
              <a:bodyPr/>
              <a:lstStyle/>
              <a:p>
                <a:r>
                  <a:rPr lang="en-US">
                    <a:noFill/>
                  </a:rPr>
                  <a:t> </a:t>
                </a:r>
              </a:p>
            </p:txBody>
          </p:sp>
        </mc:Fallback>
      </mc:AlternateContent>
      <p:graphicFrame>
        <p:nvGraphicFramePr>
          <p:cNvPr id="8" name="جدول 7"/>
          <p:cNvGraphicFramePr>
            <a:graphicFrameLocks noGrp="1"/>
          </p:cNvGraphicFramePr>
          <p:nvPr>
            <p:extLst>
              <p:ext uri="{D42A27DB-BD31-4B8C-83A1-F6EECF244321}">
                <p14:modId xmlns:p14="http://schemas.microsoft.com/office/powerpoint/2010/main" val="115217522"/>
              </p:ext>
            </p:extLst>
          </p:nvPr>
        </p:nvGraphicFramePr>
        <p:xfrm>
          <a:off x="611560" y="332656"/>
          <a:ext cx="6456039" cy="2088232"/>
        </p:xfrm>
        <a:graphic>
          <a:graphicData uri="http://schemas.openxmlformats.org/drawingml/2006/table">
            <a:tbl>
              <a:tblPr rtl="1" firstRow="1" bandRow="1">
                <a:tableStyleId>{5C22544A-7EE6-4342-B048-85BDC9FD1C3A}</a:tableStyleId>
              </a:tblPr>
              <a:tblGrid>
                <a:gridCol w="1513533"/>
                <a:gridCol w="1513533"/>
                <a:gridCol w="1513533"/>
                <a:gridCol w="1915440"/>
              </a:tblGrid>
              <a:tr h="299070">
                <a:tc>
                  <a:txBody>
                    <a:bodyPr/>
                    <a:lstStyle/>
                    <a:p>
                      <a:pPr algn="l" rtl="1"/>
                      <a:r>
                        <a:rPr lang="en-US" sz="1400" dirty="0" smtClean="0"/>
                        <a:t>Product C</a:t>
                      </a:r>
                      <a:endParaRPr lang="ar-SA" sz="1400" dirty="0"/>
                    </a:p>
                  </a:txBody>
                  <a:tcPr/>
                </a:tc>
                <a:tc>
                  <a:txBody>
                    <a:bodyPr/>
                    <a:lstStyle/>
                    <a:p>
                      <a:pPr algn="l" rtl="1"/>
                      <a:r>
                        <a:rPr lang="en-US" sz="1400" dirty="0" smtClean="0"/>
                        <a:t>Product B</a:t>
                      </a:r>
                      <a:endParaRPr lang="ar-SA" sz="1400" dirty="0"/>
                    </a:p>
                  </a:txBody>
                  <a:tcPr/>
                </a:tc>
                <a:tc>
                  <a:txBody>
                    <a:bodyPr/>
                    <a:lstStyle/>
                    <a:p>
                      <a:pPr algn="l" rtl="1"/>
                      <a:r>
                        <a:rPr lang="en-US" sz="1400" dirty="0" smtClean="0"/>
                        <a:t>Product A</a:t>
                      </a:r>
                      <a:endParaRPr lang="ar-SA" sz="1400" dirty="0"/>
                    </a:p>
                  </a:txBody>
                  <a:tcPr/>
                </a:tc>
                <a:tc>
                  <a:txBody>
                    <a:bodyPr/>
                    <a:lstStyle/>
                    <a:p>
                      <a:pPr rtl="1"/>
                      <a:endParaRPr lang="ar-SA" sz="1400" dirty="0"/>
                    </a:p>
                  </a:txBody>
                  <a:tcPr/>
                </a:tc>
              </a:tr>
              <a:tr h="303223">
                <a:tc>
                  <a:txBody>
                    <a:bodyPr/>
                    <a:lstStyle/>
                    <a:p>
                      <a:pPr algn="ctr" rtl="1"/>
                      <a:r>
                        <a:rPr lang="en-US" sz="1400" dirty="0" smtClean="0"/>
                        <a:t>10</a:t>
                      </a:r>
                      <a:endParaRPr lang="ar-SA" sz="1400" dirty="0"/>
                    </a:p>
                  </a:txBody>
                  <a:tcPr/>
                </a:tc>
                <a:tc>
                  <a:txBody>
                    <a:bodyPr/>
                    <a:lstStyle/>
                    <a:p>
                      <a:pPr algn="ctr" rtl="1"/>
                      <a:r>
                        <a:rPr lang="en-US" sz="1400" dirty="0" smtClean="0"/>
                        <a:t>8</a:t>
                      </a:r>
                      <a:endParaRPr lang="ar-SA" sz="1400" dirty="0"/>
                    </a:p>
                  </a:txBody>
                  <a:tcPr/>
                </a:tc>
                <a:tc>
                  <a:txBody>
                    <a:bodyPr/>
                    <a:lstStyle/>
                    <a:p>
                      <a:pPr algn="ctr" rtl="1"/>
                      <a:r>
                        <a:rPr lang="en-US" sz="1400" dirty="0" smtClean="0"/>
                        <a:t>5</a:t>
                      </a:r>
                      <a:endParaRPr lang="ar-SA" sz="1400" dirty="0"/>
                    </a:p>
                  </a:txBody>
                  <a:tcPr/>
                </a:tc>
                <a:tc>
                  <a:txBody>
                    <a:bodyPr/>
                    <a:lstStyle/>
                    <a:p>
                      <a:pPr algn="l" rtl="1"/>
                      <a:r>
                        <a:rPr lang="en-US" sz="1200" dirty="0" smtClean="0"/>
                        <a:t>Unit price </a:t>
                      </a:r>
                      <a:endParaRPr lang="ar-SA" sz="1200" dirty="0"/>
                    </a:p>
                  </a:txBody>
                  <a:tcPr/>
                </a:tc>
              </a:tr>
              <a:tr h="367316">
                <a:tc>
                  <a:txBody>
                    <a:bodyPr/>
                    <a:lstStyle/>
                    <a:p>
                      <a:pPr algn="ctr" rtl="1"/>
                      <a:r>
                        <a:rPr lang="en-US" sz="1400" dirty="0" smtClean="0"/>
                        <a:t>4</a:t>
                      </a:r>
                      <a:endParaRPr lang="ar-SA" sz="1400" dirty="0"/>
                    </a:p>
                  </a:txBody>
                  <a:tcPr/>
                </a:tc>
                <a:tc>
                  <a:txBody>
                    <a:bodyPr/>
                    <a:lstStyle/>
                    <a:p>
                      <a:pPr algn="ctr" rtl="1"/>
                      <a:r>
                        <a:rPr lang="en-US" sz="1400" dirty="0" smtClean="0"/>
                        <a:t>4</a:t>
                      </a:r>
                      <a:endParaRPr lang="ar-SA" sz="1400" dirty="0"/>
                    </a:p>
                  </a:txBody>
                  <a:tcPr/>
                </a:tc>
                <a:tc>
                  <a:txBody>
                    <a:bodyPr/>
                    <a:lstStyle/>
                    <a:p>
                      <a:pPr algn="ctr" rtl="1"/>
                      <a:r>
                        <a:rPr lang="en-US" sz="1400" dirty="0" smtClean="0"/>
                        <a:t>2</a:t>
                      </a:r>
                      <a:endParaRPr lang="ar-SA" sz="1400" dirty="0"/>
                    </a:p>
                  </a:txBody>
                  <a:tcPr/>
                </a:tc>
                <a:tc>
                  <a:txBody>
                    <a:bodyPr/>
                    <a:lstStyle/>
                    <a:p>
                      <a:pPr algn="l" rtl="1"/>
                      <a:r>
                        <a:rPr lang="en-US" sz="1100" dirty="0" smtClean="0"/>
                        <a:t>Variable</a:t>
                      </a:r>
                      <a:r>
                        <a:rPr lang="en-US" sz="1100" baseline="0" dirty="0" smtClean="0"/>
                        <a:t> cost per unit </a:t>
                      </a:r>
                      <a:endParaRPr lang="ar-SA" sz="1100" dirty="0"/>
                    </a:p>
                  </a:txBody>
                  <a:tcPr/>
                </a:tc>
              </a:tr>
              <a:tr h="303223">
                <a:tc>
                  <a:txBody>
                    <a:bodyPr/>
                    <a:lstStyle/>
                    <a:p>
                      <a:pPr algn="ctr" rtl="1"/>
                      <a:r>
                        <a:rPr lang="en-US" sz="1400" dirty="0" smtClean="0"/>
                        <a:t>6</a:t>
                      </a:r>
                      <a:endParaRPr lang="ar-SA" sz="1400" dirty="0"/>
                    </a:p>
                  </a:txBody>
                  <a:tcPr/>
                </a:tc>
                <a:tc>
                  <a:txBody>
                    <a:bodyPr/>
                    <a:lstStyle/>
                    <a:p>
                      <a:pPr algn="ctr" rtl="1"/>
                      <a:r>
                        <a:rPr lang="en-US" sz="1400" dirty="0" smtClean="0"/>
                        <a:t>4</a:t>
                      </a:r>
                      <a:endParaRPr lang="ar-SA" sz="1400" dirty="0"/>
                    </a:p>
                  </a:txBody>
                  <a:tcPr/>
                </a:tc>
                <a:tc>
                  <a:txBody>
                    <a:bodyPr/>
                    <a:lstStyle/>
                    <a:p>
                      <a:pPr algn="ctr" rtl="1"/>
                      <a:r>
                        <a:rPr lang="en-US" sz="1400" dirty="0" smtClean="0"/>
                        <a:t>3</a:t>
                      </a:r>
                      <a:endParaRPr lang="ar-SA" sz="1400" dirty="0"/>
                    </a:p>
                  </a:txBody>
                  <a:tcPr/>
                </a:tc>
                <a:tc>
                  <a:txBody>
                    <a:bodyPr/>
                    <a:lstStyle/>
                    <a:p>
                      <a:pPr algn="l" rtl="1"/>
                      <a:r>
                        <a:rPr lang="en-US" sz="1200" dirty="0" smtClean="0"/>
                        <a:t>C.M per unit </a:t>
                      </a:r>
                      <a:endParaRPr lang="ar-SA" sz="1200" dirty="0"/>
                    </a:p>
                  </a:txBody>
                  <a:tcPr/>
                </a:tc>
              </a:tr>
              <a:tr h="374468">
                <a:tc>
                  <a:txBody>
                    <a:bodyPr/>
                    <a:lstStyle/>
                    <a:p>
                      <a:pPr algn="ctr" rtl="1"/>
                      <a:r>
                        <a:rPr lang="en-US" sz="1400" dirty="0" smtClean="0"/>
                        <a:t>3,000</a:t>
                      </a:r>
                      <a:endParaRPr lang="ar-SA" sz="1400" dirty="0"/>
                    </a:p>
                  </a:txBody>
                  <a:tcPr/>
                </a:tc>
                <a:tc>
                  <a:txBody>
                    <a:bodyPr/>
                    <a:lstStyle/>
                    <a:p>
                      <a:pPr algn="ctr" rtl="1"/>
                      <a:r>
                        <a:rPr lang="en-US" sz="1400" dirty="0" smtClean="0"/>
                        <a:t>2,000</a:t>
                      </a:r>
                      <a:endParaRPr lang="ar-SA" sz="1400" dirty="0"/>
                    </a:p>
                  </a:txBody>
                  <a:tcPr/>
                </a:tc>
                <a:tc>
                  <a:txBody>
                    <a:bodyPr/>
                    <a:lstStyle/>
                    <a:p>
                      <a:pPr algn="ctr" rtl="1"/>
                      <a:r>
                        <a:rPr lang="en-US" sz="1400" dirty="0" smtClean="0"/>
                        <a:t>5,000</a:t>
                      </a:r>
                      <a:endParaRPr lang="ar-SA" sz="1400"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100" dirty="0" smtClean="0"/>
                        <a:t># of units expected to be sold</a:t>
                      </a:r>
                      <a:endParaRPr lang="ar-SA" sz="1100" dirty="0" smtClean="0"/>
                    </a:p>
                    <a:p>
                      <a:pPr rtl="1"/>
                      <a:endParaRPr lang="ar-SA" sz="1400" dirty="0"/>
                    </a:p>
                  </a:txBody>
                  <a:tcPr/>
                </a:tc>
              </a:tr>
              <a:tr h="334076">
                <a:tc>
                  <a:txBody>
                    <a:bodyPr/>
                    <a:lstStyle/>
                    <a:p>
                      <a:pPr algn="ctr" rtl="1"/>
                      <a:r>
                        <a:rPr lang="en-US" sz="1400" dirty="0" smtClean="0"/>
                        <a:t>3</a:t>
                      </a:r>
                      <a:endParaRPr lang="ar-SA" sz="1400" dirty="0"/>
                    </a:p>
                  </a:txBody>
                  <a:tcPr/>
                </a:tc>
                <a:tc>
                  <a:txBody>
                    <a:bodyPr/>
                    <a:lstStyle/>
                    <a:p>
                      <a:pPr algn="ctr" rtl="1"/>
                      <a:r>
                        <a:rPr lang="en-US" sz="1400" dirty="0" smtClean="0"/>
                        <a:t>2</a:t>
                      </a:r>
                      <a:endParaRPr lang="ar-SA" sz="1400" dirty="0"/>
                    </a:p>
                  </a:txBody>
                  <a:tcPr/>
                </a:tc>
                <a:tc>
                  <a:txBody>
                    <a:bodyPr/>
                    <a:lstStyle/>
                    <a:p>
                      <a:pPr algn="ctr" rtl="1"/>
                      <a:r>
                        <a:rPr lang="en-US" sz="1400" dirty="0" smtClean="0"/>
                        <a:t>5</a:t>
                      </a:r>
                      <a:endParaRPr lang="ar-SA" sz="1400" dirty="0"/>
                    </a:p>
                  </a:txBody>
                  <a:tcPr/>
                </a:tc>
                <a:tc>
                  <a:txBody>
                    <a:bodyPr/>
                    <a:lstStyle/>
                    <a:p>
                      <a:pPr algn="l" rtl="1"/>
                      <a:r>
                        <a:rPr lang="ar-SA" sz="1400" dirty="0" smtClean="0"/>
                        <a:t> </a:t>
                      </a:r>
                      <a:r>
                        <a:rPr lang="en-US" sz="1400" dirty="0" smtClean="0"/>
                        <a:t>ratio</a:t>
                      </a:r>
                      <a:r>
                        <a:rPr lang="ar-SA" sz="1400" dirty="0" smtClean="0"/>
                        <a:t> </a:t>
                      </a:r>
                      <a:r>
                        <a:rPr lang="en-US" sz="1400" dirty="0" smtClean="0"/>
                        <a:t>  Sales mix</a:t>
                      </a:r>
                      <a:endParaRPr lang="ar-SA" sz="1400" dirty="0"/>
                    </a:p>
                  </a:txBody>
                  <a:tcPr/>
                </a:tc>
              </a:tr>
            </a:tbl>
          </a:graphicData>
        </a:graphic>
      </p:graphicFrame>
      <p:sp>
        <p:nvSpPr>
          <p:cNvPr id="3" name="شكل بيضاوي 2"/>
          <p:cNvSpPr/>
          <p:nvPr/>
        </p:nvSpPr>
        <p:spPr>
          <a:xfrm>
            <a:off x="5868144" y="2595042"/>
            <a:ext cx="100811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5 A</a:t>
            </a:r>
          </a:p>
          <a:p>
            <a:pPr algn="ctr"/>
            <a:r>
              <a:rPr lang="en-US" dirty="0" smtClean="0"/>
              <a:t>2 B</a:t>
            </a:r>
          </a:p>
          <a:p>
            <a:pPr algn="ctr"/>
            <a:r>
              <a:rPr lang="en-US" dirty="0" smtClean="0"/>
              <a:t>3 C</a:t>
            </a:r>
            <a:endParaRPr lang="ar-SA" dirty="0"/>
          </a:p>
        </p:txBody>
      </p:sp>
      <p:sp>
        <p:nvSpPr>
          <p:cNvPr id="10" name="شكل بيضاوي 9"/>
          <p:cNvSpPr/>
          <p:nvPr/>
        </p:nvSpPr>
        <p:spPr>
          <a:xfrm>
            <a:off x="3182707" y="2555708"/>
            <a:ext cx="100811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1" name="شكل بيضاوي 10"/>
          <p:cNvSpPr/>
          <p:nvPr/>
        </p:nvSpPr>
        <p:spPr>
          <a:xfrm>
            <a:off x="4480970" y="2559813"/>
            <a:ext cx="100811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 name="شكل بيضاوي 3"/>
          <p:cNvSpPr/>
          <p:nvPr/>
        </p:nvSpPr>
        <p:spPr>
          <a:xfrm>
            <a:off x="1979712" y="2636398"/>
            <a:ext cx="936104" cy="8431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شكل بيضاوي 12"/>
          <p:cNvSpPr/>
          <p:nvPr/>
        </p:nvSpPr>
        <p:spPr>
          <a:xfrm>
            <a:off x="693845" y="2636398"/>
            <a:ext cx="1008111"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5" name="رابط كسهم مستقيم 4"/>
          <p:cNvCxnSpPr/>
          <p:nvPr/>
        </p:nvCxnSpPr>
        <p:spPr>
          <a:xfrm flipH="1">
            <a:off x="5489082" y="3502432"/>
            <a:ext cx="720080" cy="6899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6630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animEffect transition="in" filter="barn(inVertical)">
                                      <p:cBhvr>
                                        <p:cTn id="39" dur="500"/>
                                        <p:tgtEl>
                                          <p:spTgt spid="7">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7">
                                            <p:txEl>
                                              <p:pRg st="10" end="10"/>
                                            </p:txEl>
                                          </p:spTgt>
                                        </p:tgtEl>
                                        <p:attrNameLst>
                                          <p:attrName>style.visibility</p:attrName>
                                        </p:attrNameLst>
                                      </p:cBhvr>
                                      <p:to>
                                        <p:strVal val="visible"/>
                                      </p:to>
                                    </p:set>
                                    <p:animEffect transition="in" filter="barn(inVertical)">
                                      <p:cBhvr>
                                        <p:cTn id="44" dur="500"/>
                                        <p:tgtEl>
                                          <p:spTgt spid="7">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7">
                                            <p:txEl>
                                              <p:pRg st="11" end="11"/>
                                            </p:txEl>
                                          </p:spTgt>
                                        </p:tgtEl>
                                        <p:attrNameLst>
                                          <p:attrName>style.visibility</p:attrName>
                                        </p:attrNameLst>
                                      </p:cBhvr>
                                      <p:to>
                                        <p:strVal val="visible"/>
                                      </p:to>
                                    </p:set>
                                    <p:animEffect transition="in" filter="barn(inVertical)">
                                      <p:cBhvr>
                                        <p:cTn id="49" dur="500"/>
                                        <p:tgtEl>
                                          <p:spTgt spid="7">
                                            <p:txEl>
                                              <p:pRg st="11" end="1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7">
                                            <p:txEl>
                                              <p:pRg st="12" end="12"/>
                                            </p:txEl>
                                          </p:spTgt>
                                        </p:tgtEl>
                                        <p:attrNameLst>
                                          <p:attrName>style.visibility</p:attrName>
                                        </p:attrNameLst>
                                      </p:cBhvr>
                                      <p:to>
                                        <p:strVal val="visible"/>
                                      </p:to>
                                    </p:set>
                                    <p:animEffect transition="in" filter="barn(inVertical)">
                                      <p:cBhvr>
                                        <p:cTn id="54" dur="500"/>
                                        <p:tgtEl>
                                          <p:spTgt spid="7">
                                            <p:txEl>
                                              <p:pRg st="12" end="1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7">
                                            <p:txEl>
                                              <p:pRg st="13" end="13"/>
                                            </p:txEl>
                                          </p:spTgt>
                                        </p:tgtEl>
                                        <p:attrNameLst>
                                          <p:attrName>style.visibility</p:attrName>
                                        </p:attrNameLst>
                                      </p:cBhvr>
                                      <p:to>
                                        <p:strVal val="visible"/>
                                      </p:to>
                                    </p:set>
                                    <p:animEffect transition="in" filter="barn(inVertical)">
                                      <p:cBhvr>
                                        <p:cTn id="59" dur="500"/>
                                        <p:tgtEl>
                                          <p:spTgt spid="7">
                                            <p:txEl>
                                              <p:pRg st="13" end="1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7">
                                            <p:txEl>
                                              <p:pRg st="14" end="14"/>
                                            </p:txEl>
                                          </p:spTgt>
                                        </p:tgtEl>
                                        <p:attrNameLst>
                                          <p:attrName>style.visibility</p:attrName>
                                        </p:attrNameLst>
                                      </p:cBhvr>
                                      <p:to>
                                        <p:strVal val="visible"/>
                                      </p:to>
                                    </p:set>
                                    <p:animEffect transition="in" filter="barn(inVertical)">
                                      <p:cBhvr>
                                        <p:cTn id="64" dur="500"/>
                                        <p:tgtEl>
                                          <p:spTgt spid="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4"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57200" y="476673"/>
                <a:ext cx="8229600" cy="5544616"/>
              </a:xfr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pPr marL="0" indent="0" algn="l" rtl="0">
                  <a:buNone/>
                </a:pPr>
                <a:r>
                  <a:rPr lang="en-US" dirty="0" smtClean="0"/>
                  <a:t>Q(p-v) + </a:t>
                </a:r>
                <a:r>
                  <a:rPr lang="en-US" dirty="0"/>
                  <a:t>Q(p-v</a:t>
                </a:r>
                <a:r>
                  <a:rPr lang="en-US" dirty="0" smtClean="0"/>
                  <a:t>)+ </a:t>
                </a:r>
                <a:r>
                  <a:rPr lang="en-US" dirty="0"/>
                  <a:t>Q(p-v</a:t>
                </a:r>
                <a:r>
                  <a:rPr lang="en-US" dirty="0" smtClean="0"/>
                  <a:t>) </a:t>
                </a:r>
                <a:r>
                  <a:rPr lang="ar-SA" dirty="0" smtClean="0"/>
                  <a:t>ــــ</a:t>
                </a:r>
                <a:r>
                  <a:rPr lang="en-US" dirty="0" smtClean="0"/>
                  <a:t> F </a:t>
                </a:r>
              </a:p>
              <a:p>
                <a:pPr marL="0" indent="0" algn="l" rtl="0">
                  <a:buNone/>
                </a:pPr>
                <a:r>
                  <a:rPr lang="en-US" sz="2200" dirty="0" smtClean="0"/>
                  <a:t>10,000x3   +  4,000x4  +   6,000x6    </a:t>
                </a:r>
                <a:r>
                  <a:rPr lang="ar-SA" sz="2200" dirty="0"/>
                  <a:t>ــــ</a:t>
                </a:r>
                <a:r>
                  <a:rPr lang="en-US" sz="2200" dirty="0" smtClean="0"/>
                  <a:t> 82,000   </a:t>
                </a:r>
                <a:r>
                  <a:rPr lang="en-US" b="1" dirty="0" smtClean="0"/>
                  <a:t>= Zero</a:t>
                </a:r>
              </a:p>
              <a:p>
                <a:pPr marL="0" indent="0" algn="l" rtl="0">
                  <a:buNone/>
                </a:pPr>
                <a:endParaRPr lang="en-US" b="1" dirty="0"/>
              </a:p>
              <a:p>
                <a:pPr marL="0" indent="0" algn="l" rtl="0">
                  <a:buNone/>
                </a:pPr>
                <a:r>
                  <a:rPr lang="en-US" b="1" dirty="0" smtClean="0"/>
                  <a:t>Breakeven point in revenues : </a:t>
                </a:r>
              </a:p>
              <a:p>
                <a:pPr marL="0" indent="0" algn="l" rtl="0">
                  <a:buNone/>
                </a:pPr>
                <a:endParaRPr lang="en-US" b="1" dirty="0" smtClean="0"/>
              </a:p>
              <a:p>
                <a:pPr marL="0" indent="0" algn="l" rtl="0">
                  <a:buNone/>
                </a:pPr>
                <a:r>
                  <a:rPr lang="en-US" b="1" dirty="0" smtClean="0"/>
                  <a:t>10,000x 5 = 50,000</a:t>
                </a:r>
              </a:p>
              <a:p>
                <a:pPr marL="0" indent="0" algn="l" rtl="0">
                  <a:buNone/>
                </a:pPr>
                <a:r>
                  <a:rPr lang="en-US" b="1" dirty="0" smtClean="0"/>
                  <a:t>4,000x8    = 32,000</a:t>
                </a:r>
              </a:p>
              <a:p>
                <a:pPr marL="0" indent="0" algn="l" rtl="0">
                  <a:buNone/>
                </a:pPr>
                <a:r>
                  <a:rPr lang="en-US" b="1" dirty="0" smtClean="0"/>
                  <a:t>6,000x10  = </a:t>
                </a:r>
                <a:r>
                  <a:rPr lang="en-US" b="1" u="sng" dirty="0" smtClean="0"/>
                  <a:t>60,000</a:t>
                </a:r>
              </a:p>
              <a:p>
                <a:pPr marL="0" indent="0" algn="l" rtl="0">
                  <a:buNone/>
                </a:pPr>
                <a:r>
                  <a:rPr lang="en-US" b="1" dirty="0"/>
                  <a:t> </a:t>
                </a:r>
                <a:r>
                  <a:rPr lang="en-US" b="1" dirty="0" smtClean="0"/>
                  <a:t>                    </a:t>
                </a:r>
                <a:r>
                  <a:rPr lang="en-US" b="1" u="sng" dirty="0" smtClean="0">
                    <a:solidFill>
                      <a:srgbClr val="C00000"/>
                    </a:solidFill>
                  </a:rPr>
                  <a:t>142,000</a:t>
                </a:r>
              </a:p>
              <a:p>
                <a:pPr marL="0" indent="0" algn="l" rtl="0">
                  <a:buNone/>
                </a:pPr>
                <a:endParaRPr lang="en-US" b="1" u="sng" dirty="0">
                  <a:solidFill>
                    <a:srgbClr val="C00000"/>
                  </a:solidFill>
                </a:endParaRPr>
              </a:p>
              <a:p>
                <a:pPr marL="0" indent="0" algn="l" rtl="0">
                  <a:buNone/>
                </a:pPr>
                <a:r>
                  <a:rPr lang="en-US" sz="2900" b="1" dirty="0"/>
                  <a:t>Breakeven Point in revenues </a:t>
                </a:r>
                <a:r>
                  <a:rPr lang="en-US" b="1" dirty="0"/>
                  <a:t>= </a:t>
                </a:r>
                <a14:m>
                  <m:oMath xmlns:m="http://schemas.openxmlformats.org/officeDocument/2006/math">
                    <m:box>
                      <m:boxPr>
                        <m:ctrlPr>
                          <a:rPr lang="ar-SA" b="1" i="1">
                            <a:latin typeface="Cambria Math"/>
                          </a:rPr>
                        </m:ctrlPr>
                      </m:boxPr>
                      <m:e>
                        <m:argPr>
                          <m:argSz m:val="-1"/>
                        </m:argPr>
                        <m:f>
                          <m:fPr>
                            <m:ctrlPr>
                              <a:rPr lang="ar-SA" b="1" i="1">
                                <a:latin typeface="Cambria Math"/>
                              </a:rPr>
                            </m:ctrlPr>
                          </m:fPr>
                          <m:num>
                            <m:r>
                              <a:rPr lang="en-US" b="1" i="1">
                                <a:latin typeface="Cambria Math"/>
                              </a:rPr>
                              <m:t>𝑭</m:t>
                            </m:r>
                          </m:num>
                          <m:den>
                            <m:r>
                              <a:rPr lang="ar-SA" b="1" i="1">
                                <a:latin typeface="Cambria Math"/>
                              </a:rPr>
                              <m:t>(</m:t>
                            </m:r>
                            <m:r>
                              <a:rPr lang="en-US" b="1" i="1">
                                <a:latin typeface="Cambria Math"/>
                              </a:rPr>
                              <m:t>𝒄𝒐𝒏𝒕𝒓𝒊𝒃𝒖𝒕𝒊𝒐𝒏</m:t>
                            </m:r>
                            <m:r>
                              <a:rPr lang="en-US" b="1" i="1">
                                <a:latin typeface="Cambria Math"/>
                              </a:rPr>
                              <m:t> </m:t>
                            </m:r>
                            <m:r>
                              <a:rPr lang="en-US" b="1" i="1">
                                <a:latin typeface="Cambria Math"/>
                              </a:rPr>
                              <m:t>𝒎𝒂𝒓𝒈𝒊𝒏</m:t>
                            </m:r>
                            <m:r>
                              <a:rPr lang="en-US" b="1" i="1">
                                <a:latin typeface="Cambria Math"/>
                              </a:rPr>
                              <m:t> </m:t>
                            </m:r>
                            <m:r>
                              <a:rPr lang="en-US" b="1" i="1">
                                <a:latin typeface="Cambria Math"/>
                              </a:rPr>
                              <m:t>𝒑𝒆𝒓𝒄𝒆𝒂𝒕𝒈𝒆</m:t>
                            </m:r>
                            <m:r>
                              <a:rPr lang="ar-SA" b="1" i="1">
                                <a:latin typeface="Cambria Math"/>
                              </a:rPr>
                              <m:t>)</m:t>
                            </m:r>
                          </m:den>
                        </m:f>
                      </m:e>
                    </m:box>
                  </m:oMath>
                </a14:m>
                <a:endParaRPr lang="ar-SA" b="1" dirty="0"/>
              </a:p>
              <a:p>
                <a:pPr marL="0" indent="0" algn="l" rtl="0">
                  <a:buNone/>
                </a:pPr>
                <a:endParaRPr lang="en-US" sz="2400" b="1" u="sng" dirty="0" smtClean="0">
                  <a:solidFill>
                    <a:srgbClr val="C00000"/>
                  </a:solidFill>
                </a:endParaRPr>
              </a:p>
              <a:p>
                <a:pPr marL="0" indent="0" algn="l" rtl="0">
                  <a:buNone/>
                </a:pPr>
                <a:endParaRPr lang="en-US" sz="2400" b="1" dirty="0" smtClean="0"/>
              </a:p>
              <a:p>
                <a:pPr marL="0" indent="0" algn="l" rtl="0">
                  <a:buNone/>
                </a:pPr>
                <a:endParaRPr lang="en-US" sz="2400" b="1" dirty="0" smtClean="0"/>
              </a:p>
              <a:p>
                <a:pPr marL="0" indent="0" algn="l" rtl="0">
                  <a:buNone/>
                </a:pPr>
                <a:r>
                  <a:rPr lang="en-US" sz="2400" b="1" dirty="0" smtClean="0"/>
                  <a:t> </a:t>
                </a:r>
              </a:p>
              <a:p>
                <a:pPr marL="0" indent="0" algn="l" rtl="0">
                  <a:buNone/>
                </a:pPr>
                <a:endParaRPr lang="en-US" sz="2400" b="1" dirty="0"/>
              </a:p>
              <a:p>
                <a:pPr marL="0" indent="0" algn="l" rtl="0">
                  <a:buNone/>
                </a:pPr>
                <a:r>
                  <a:rPr lang="en-US" sz="2400" b="1" dirty="0" smtClean="0"/>
                  <a:t> </a:t>
                </a:r>
                <a:endParaRPr lang="en-US" sz="1600" b="1" dirty="0" smtClean="0"/>
              </a:p>
              <a:p>
                <a:pPr marL="0" indent="0" algn="l" rtl="0">
                  <a:buNone/>
                </a:pPr>
                <a:r>
                  <a:rPr lang="en-US" sz="2000" dirty="0"/>
                  <a:t> </a:t>
                </a:r>
                <a:endParaRPr lang="en-US" sz="2000" dirty="0" smtClean="0"/>
              </a:p>
              <a:p>
                <a:pPr marL="0" indent="0" algn="l" rtl="0">
                  <a:buNone/>
                </a:pPr>
                <a:r>
                  <a:rPr lang="en-US" sz="2000" dirty="0" smtClean="0"/>
                  <a:t/>
                </a:r>
                <a:br>
                  <a:rPr lang="en-US" sz="2000" dirty="0" smtClean="0"/>
                </a:br>
                <a:endParaRPr lang="ar-SA" sz="20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57200" y="476673"/>
                <a:ext cx="8229600" cy="5544616"/>
              </a:xfrm>
              <a:blipFill rotWithShape="1">
                <a:blip r:embed="rId2"/>
                <a:stretch>
                  <a:fillRect l="-591" t="-1422"/>
                </a:stretch>
              </a:blipFill>
            </p:spPr>
            <p:txBody>
              <a:bodyPr/>
              <a:lstStyle/>
              <a:p>
                <a:r>
                  <a:rPr lang="ar-SA">
                    <a:noFill/>
                  </a:rPr>
                  <a:t> </a:t>
                </a:r>
              </a:p>
            </p:txBody>
          </p:sp>
        </mc:Fallback>
      </mc:AlternateContent>
    </p:spTree>
    <p:extLst>
      <p:ext uri="{BB962C8B-B14F-4D97-AF65-F5344CB8AC3E}">
        <p14:creationId xmlns:p14="http://schemas.microsoft.com/office/powerpoint/2010/main" val="129508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arn(inVertic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arn(inVertical)">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smtClean="0"/>
              <a:t>Operating leverage</a:t>
            </a:r>
            <a:endParaRPr lang="ar-SA" b="1" u="sng" dirty="0"/>
          </a:p>
        </p:txBody>
      </p:sp>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marL="0" indent="0" algn="l" rtl="0">
              <a:buNone/>
            </a:pPr>
            <a:r>
              <a:rPr lang="en-US" dirty="0"/>
              <a:t>The risk-return trade-off across alternative cost structures can be measured as operating leverage. Operating leverage describes the effects that fixed costs have on changes in operating income as changes occur in units sold and contribution margin. Organizations with a high proportion of fixed costs in their cost </a:t>
            </a:r>
            <a:r>
              <a:rPr lang="en-US" dirty="0" smtClean="0"/>
              <a:t>structures, </a:t>
            </a:r>
            <a:r>
              <a:rPr lang="en-US" dirty="0"/>
              <a:t>have high operating leverage</a:t>
            </a:r>
            <a:endParaRPr lang="ar-SA" dirty="0"/>
          </a:p>
        </p:txBody>
      </p:sp>
    </p:spTree>
    <p:extLst>
      <p:ext uri="{BB962C8B-B14F-4D97-AF65-F5344CB8AC3E}">
        <p14:creationId xmlns:p14="http://schemas.microsoft.com/office/powerpoint/2010/main" val="27979529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marL="0" indent="0" algn="l" rtl="0">
                  <a:buNone/>
                </a:pPr>
                <a:r>
                  <a:rPr lang="en-US" sz="2400" dirty="0" smtClean="0"/>
                  <a:t>At any given level of sales: </a:t>
                </a:r>
              </a:p>
              <a:p>
                <a:pPr marL="0" indent="0" algn="l" rtl="0">
                  <a:buNone/>
                </a:pPr>
                <a:endParaRPr lang="en-US" sz="2400" dirty="0" smtClean="0"/>
              </a:p>
              <a:p>
                <a:pPr marL="0" indent="0" algn="l" rtl="0">
                  <a:buNone/>
                </a:pPr>
                <a:endParaRPr lang="en-US" sz="2400" dirty="0" smtClean="0"/>
              </a:p>
              <a:p>
                <a:pPr marL="0" indent="0" algn="l" rtl="0">
                  <a:buNone/>
                </a:pPr>
                <a:r>
                  <a:rPr lang="en-US" sz="2400" dirty="0" smtClean="0"/>
                  <a:t>Operating leverage = </a:t>
                </a:r>
                <a14:m>
                  <m:oMath xmlns:m="http://schemas.openxmlformats.org/officeDocument/2006/math">
                    <m:f>
                      <m:fPr>
                        <m:ctrlPr>
                          <a:rPr lang="en-US" sz="2400" i="1" smtClean="0">
                            <a:latin typeface="Cambria Math"/>
                          </a:rPr>
                        </m:ctrlPr>
                      </m:fPr>
                      <m:num>
                        <m:eqArr>
                          <m:eqArrPr>
                            <m:ctrlPr>
                              <a:rPr lang="en-US" sz="2400" b="0" i="1" smtClean="0">
                                <a:latin typeface="Cambria Math"/>
                              </a:rPr>
                            </m:ctrlPr>
                          </m:eqArrPr>
                          <m:e>
                            <m:r>
                              <a:rPr lang="en-US" sz="2400" b="0" i="1" smtClean="0">
                                <a:latin typeface="Cambria Math"/>
                              </a:rPr>
                              <m:t>𝐶𝑜𝑛𝑡𝑟𝑖𝑏𝑢𝑡𝑖𝑜𝑛</m:t>
                            </m:r>
                          </m:e>
                          <m:e>
                            <m:r>
                              <a:rPr lang="en-US" sz="2400" b="0" i="1" smtClean="0">
                                <a:latin typeface="Cambria Math"/>
                              </a:rPr>
                              <m:t> </m:t>
                            </m:r>
                            <m:r>
                              <a:rPr lang="en-US" sz="2400" b="0" i="1" smtClean="0">
                                <a:latin typeface="Cambria Math"/>
                              </a:rPr>
                              <m:t>𝑀𝑎𝑟𝑔𝑖𝑛</m:t>
                            </m:r>
                            <m:r>
                              <a:rPr lang="en-US" sz="2400" b="0" i="1" smtClean="0">
                                <a:latin typeface="Cambria Math"/>
                              </a:rPr>
                              <m:t> </m:t>
                            </m:r>
                          </m:e>
                        </m:eqArr>
                      </m:num>
                      <m:den>
                        <m:r>
                          <a:rPr lang="en-US" sz="2400" b="0" i="1" smtClean="0">
                            <a:latin typeface="Cambria Math"/>
                          </a:rPr>
                          <m:t>𝑂𝑝𝑒𝑟𝑎𝑡𝑖𝑛𝑔</m:t>
                        </m:r>
                        <m:r>
                          <a:rPr lang="en-US" sz="2400" b="0" i="1" smtClean="0">
                            <a:latin typeface="Cambria Math"/>
                          </a:rPr>
                          <m:t> </m:t>
                        </m:r>
                        <m:r>
                          <a:rPr lang="en-US" sz="2400" b="0" i="1" smtClean="0">
                            <a:latin typeface="Cambria Math"/>
                          </a:rPr>
                          <m:t>𝐼𝑛𝑐𝑜𝑚𝑒</m:t>
                        </m:r>
                        <m:r>
                          <a:rPr lang="en-US" sz="2400" b="0" i="1" smtClean="0">
                            <a:latin typeface="Cambria Math"/>
                          </a:rPr>
                          <m:t> </m:t>
                        </m:r>
                      </m:den>
                    </m:f>
                  </m:oMath>
                </a14:m>
                <a:endParaRPr lang="en-US" dirty="0" smtClean="0"/>
              </a:p>
              <a:p>
                <a:pPr marL="0" indent="0" algn="l" rtl="0">
                  <a:buNone/>
                </a:pPr>
                <a:endParaRPr lang="en-US" dirty="0" smtClean="0"/>
              </a:p>
              <a:p>
                <a:pPr marL="0" indent="0" algn="l" rtl="0">
                  <a:buNone/>
                </a:pPr>
                <a:endParaRPr lang="en-US" dirty="0"/>
              </a:p>
              <a:p>
                <a:pPr marL="0" indent="0" algn="l" rtl="0">
                  <a:buNone/>
                </a:pPr>
                <a:r>
                  <a:rPr lang="en-US" sz="2400" dirty="0"/>
                  <a:t>Operating </a:t>
                </a:r>
                <a:r>
                  <a:rPr lang="en-US" sz="2400" dirty="0" smtClean="0"/>
                  <a:t>leverage = </a:t>
                </a:r>
                <a14:m>
                  <m:oMath xmlns:m="http://schemas.openxmlformats.org/officeDocument/2006/math">
                    <m:f>
                      <m:fPr>
                        <m:ctrlPr>
                          <a:rPr lang="el-GR" sz="2400" i="1" smtClean="0">
                            <a:latin typeface="Cambria Math"/>
                          </a:rPr>
                        </m:ctrlPr>
                      </m:fPr>
                      <m:num>
                        <m:r>
                          <a:rPr lang="en-US" sz="2400" b="0" i="1" smtClean="0">
                            <a:latin typeface="Cambria Math"/>
                          </a:rPr>
                          <m:t>𝑄</m:t>
                        </m:r>
                        <m:r>
                          <a:rPr lang="en-US" sz="2400" b="0" i="1" smtClean="0">
                            <a:latin typeface="Cambria Math"/>
                          </a:rPr>
                          <m:t>(</m:t>
                        </m:r>
                        <m:r>
                          <a:rPr lang="en-US" sz="2400" b="0" i="1" smtClean="0">
                            <a:latin typeface="Cambria Math"/>
                          </a:rPr>
                          <m:t>𝑃</m:t>
                        </m:r>
                        <m:r>
                          <a:rPr lang="en-US" sz="2400" b="0" i="1" smtClean="0">
                            <a:latin typeface="Cambria Math"/>
                          </a:rPr>
                          <m:t>−</m:t>
                        </m:r>
                        <m:r>
                          <a:rPr lang="en-US" sz="2400" b="0" i="1" smtClean="0">
                            <a:latin typeface="Cambria Math"/>
                          </a:rPr>
                          <m:t>𝑉</m:t>
                        </m:r>
                        <m:r>
                          <a:rPr lang="en-US" sz="2400" b="0" i="1" smtClean="0">
                            <a:latin typeface="Cambria Math"/>
                          </a:rPr>
                          <m:t>)</m:t>
                        </m:r>
                      </m:num>
                      <m:den>
                        <m:r>
                          <a:rPr lang="en-US" sz="2400" b="0" i="1" smtClean="0">
                            <a:latin typeface="Cambria Math"/>
                          </a:rPr>
                          <m:t>𝑜𝑝𝑒𝑟𝑎𝑡𝑖𝑛𝑔</m:t>
                        </m:r>
                        <m:r>
                          <a:rPr lang="en-US" sz="2400" b="0" i="1" smtClean="0">
                            <a:latin typeface="Cambria Math"/>
                          </a:rPr>
                          <m:t> </m:t>
                        </m:r>
                        <m:r>
                          <a:rPr lang="en-US" sz="2400" b="0" i="1" smtClean="0">
                            <a:latin typeface="Cambria Math"/>
                          </a:rPr>
                          <m:t>𝑖𝑛𝑐𝑜𝑚𝑒</m:t>
                        </m:r>
                        <m:r>
                          <a:rPr lang="en-US" sz="2400" b="0" i="1" smtClean="0">
                            <a:latin typeface="Cambria Math"/>
                          </a:rPr>
                          <m:t> </m:t>
                        </m:r>
                      </m:den>
                    </m:f>
                  </m:oMath>
                </a14:m>
                <a:endParaRPr lang="en-US" sz="2400" dirty="0" smtClean="0"/>
              </a:p>
              <a:p>
                <a:pPr marL="0" indent="0" algn="l" rtl="0">
                  <a:buNone/>
                </a:pPr>
                <a:endParaRPr lang="en-US" dirty="0"/>
              </a:p>
              <a:p>
                <a:pPr marL="0" indent="0" algn="l" rtl="0">
                  <a:buNone/>
                </a:pPr>
                <a:endParaRPr lang="en-US" dirty="0" smtClean="0"/>
              </a:p>
              <a:p>
                <a:pPr marL="0" indent="0" algn="l" rtl="0">
                  <a:buNone/>
                </a:pPr>
                <a:endParaRPr lang="ar-SA"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rotWithShape="1">
                <a:blip r:embed="rId2"/>
                <a:stretch>
                  <a:fillRect l="-960" t="-804"/>
                </a:stretch>
              </a:blipFill>
            </p:spPr>
            <p:txBody>
              <a:bodyPr/>
              <a:lstStyle/>
              <a:p>
                <a:r>
                  <a:rPr lang="ar-SA">
                    <a:noFill/>
                  </a:rPr>
                  <a:t> </a:t>
                </a:r>
              </a:p>
            </p:txBody>
          </p:sp>
        </mc:Fallback>
      </mc:AlternateContent>
    </p:spTree>
    <p:extLst>
      <p:ext uri="{BB962C8B-B14F-4D97-AF65-F5344CB8AC3E}">
        <p14:creationId xmlns:p14="http://schemas.microsoft.com/office/powerpoint/2010/main" val="343140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Vertic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585325963"/>
              </p:ext>
            </p:extLst>
          </p:nvPr>
        </p:nvGraphicFramePr>
        <p:xfrm>
          <a:off x="1979712" y="260648"/>
          <a:ext cx="5318066" cy="2225040"/>
        </p:xfrm>
        <a:graphic>
          <a:graphicData uri="http://schemas.openxmlformats.org/drawingml/2006/table">
            <a:tbl>
              <a:tblPr rtl="1" firstRow="1" bandRow="1">
                <a:tableStyleId>{5C22544A-7EE6-4342-B048-85BDC9FD1C3A}</a:tableStyleId>
              </a:tblPr>
              <a:tblGrid>
                <a:gridCol w="1944914"/>
                <a:gridCol w="1069404"/>
                <a:gridCol w="2303748"/>
              </a:tblGrid>
              <a:tr h="370840">
                <a:tc>
                  <a:txBody>
                    <a:bodyPr/>
                    <a:lstStyle/>
                    <a:p>
                      <a:pPr algn="ctr" rtl="1"/>
                      <a:r>
                        <a:rPr lang="en-US" dirty="0" smtClean="0"/>
                        <a:t>Option 2</a:t>
                      </a:r>
                      <a:endParaRPr lang="ar-SA" dirty="0"/>
                    </a:p>
                  </a:txBody>
                  <a:tcPr/>
                </a:tc>
                <a:tc>
                  <a:txBody>
                    <a:bodyPr/>
                    <a:lstStyle/>
                    <a:p>
                      <a:pPr algn="ctr" rtl="1"/>
                      <a:r>
                        <a:rPr lang="en-US" dirty="0" smtClean="0"/>
                        <a:t>Option 1</a:t>
                      </a:r>
                      <a:endParaRPr lang="ar-SA" dirty="0"/>
                    </a:p>
                  </a:txBody>
                  <a:tcPr/>
                </a:tc>
                <a:tc>
                  <a:txBody>
                    <a:bodyPr/>
                    <a:lstStyle/>
                    <a:p>
                      <a:pPr algn="ctr" rtl="1"/>
                      <a:endParaRPr lang="ar-SA" dirty="0"/>
                    </a:p>
                  </a:txBody>
                  <a:tcPr/>
                </a:tc>
              </a:tr>
              <a:tr h="370840">
                <a:tc>
                  <a:txBody>
                    <a:bodyPr/>
                    <a:lstStyle/>
                    <a:p>
                      <a:pPr rtl="1"/>
                      <a:r>
                        <a:rPr lang="en-US" dirty="0" smtClean="0"/>
                        <a:t>180</a:t>
                      </a:r>
                      <a:endParaRPr lang="ar-SA" dirty="0"/>
                    </a:p>
                  </a:txBody>
                  <a:tcPr/>
                </a:tc>
                <a:tc>
                  <a:txBody>
                    <a:bodyPr/>
                    <a:lstStyle/>
                    <a:p>
                      <a:pPr rtl="1"/>
                      <a:r>
                        <a:rPr lang="en-US" dirty="0" smtClean="0"/>
                        <a:t>180</a:t>
                      </a:r>
                      <a:endParaRPr lang="ar-SA" dirty="0"/>
                    </a:p>
                  </a:txBody>
                  <a:tcPr/>
                </a:tc>
                <a:tc>
                  <a:txBody>
                    <a:bodyPr/>
                    <a:lstStyle/>
                    <a:p>
                      <a:pPr algn="l" rtl="1"/>
                      <a:r>
                        <a:rPr lang="en-US" dirty="0" smtClean="0"/>
                        <a:t>price</a:t>
                      </a:r>
                      <a:endParaRPr lang="ar-SA" dirty="0"/>
                    </a:p>
                  </a:txBody>
                  <a:tcPr/>
                </a:tc>
              </a:tr>
              <a:tr h="370840">
                <a:tc>
                  <a:txBody>
                    <a:bodyPr/>
                    <a:lstStyle/>
                    <a:p>
                      <a:pPr rtl="1"/>
                      <a:r>
                        <a:rPr lang="en-US" dirty="0" smtClean="0"/>
                        <a:t>130</a:t>
                      </a:r>
                      <a:endParaRPr lang="ar-SA" dirty="0"/>
                    </a:p>
                  </a:txBody>
                  <a:tcPr/>
                </a:tc>
                <a:tc>
                  <a:txBody>
                    <a:bodyPr/>
                    <a:lstStyle/>
                    <a:p>
                      <a:pPr rtl="1"/>
                      <a:r>
                        <a:rPr lang="en-US" dirty="0" smtClean="0"/>
                        <a:t>100</a:t>
                      </a:r>
                      <a:endParaRPr lang="ar-SA" dirty="0"/>
                    </a:p>
                  </a:txBody>
                  <a:tcPr/>
                </a:tc>
                <a:tc>
                  <a:txBody>
                    <a:bodyPr/>
                    <a:lstStyle/>
                    <a:p>
                      <a:pPr algn="l" rtl="1"/>
                      <a:r>
                        <a:rPr lang="en-US" dirty="0" smtClean="0"/>
                        <a:t>Variable cost per unit </a:t>
                      </a:r>
                      <a:endParaRPr lang="ar-SA" dirty="0"/>
                    </a:p>
                  </a:txBody>
                  <a:tcPr/>
                </a:tc>
              </a:tr>
              <a:tr h="370840">
                <a:tc>
                  <a:txBody>
                    <a:bodyPr/>
                    <a:lstStyle/>
                    <a:p>
                      <a:pPr rtl="1"/>
                      <a:r>
                        <a:rPr lang="en-US" dirty="0" smtClean="0"/>
                        <a:t>800</a:t>
                      </a:r>
                      <a:endParaRPr lang="ar-SA" dirty="0"/>
                    </a:p>
                  </a:txBody>
                  <a:tcPr/>
                </a:tc>
                <a:tc>
                  <a:txBody>
                    <a:bodyPr/>
                    <a:lstStyle/>
                    <a:p>
                      <a:pPr rtl="1"/>
                      <a:r>
                        <a:rPr lang="en-US" dirty="0" smtClean="0"/>
                        <a:t>2,000</a:t>
                      </a:r>
                      <a:endParaRPr lang="ar-SA" dirty="0"/>
                    </a:p>
                  </a:txBody>
                  <a:tcPr/>
                </a:tc>
                <a:tc>
                  <a:txBody>
                    <a:bodyPr/>
                    <a:lstStyle/>
                    <a:p>
                      <a:pPr algn="l" rtl="1"/>
                      <a:r>
                        <a:rPr lang="en-US" dirty="0" smtClean="0"/>
                        <a:t>Fixed costs </a:t>
                      </a:r>
                      <a:endParaRPr lang="ar-SA" dirty="0"/>
                    </a:p>
                  </a:txBody>
                  <a:tcPr/>
                </a:tc>
              </a:tr>
              <a:tr h="370840">
                <a:tc>
                  <a:txBody>
                    <a:bodyPr/>
                    <a:lstStyle/>
                    <a:p>
                      <a:pPr rtl="1"/>
                      <a:r>
                        <a:rPr lang="en-US" dirty="0" smtClean="0"/>
                        <a:t>40</a:t>
                      </a:r>
                      <a:endParaRPr lang="ar-SA" dirty="0"/>
                    </a:p>
                  </a:txBody>
                  <a:tcPr/>
                </a:tc>
                <a:tc>
                  <a:txBody>
                    <a:bodyPr/>
                    <a:lstStyle/>
                    <a:p>
                      <a:pPr rtl="1"/>
                      <a:r>
                        <a:rPr lang="en-US" dirty="0" smtClean="0"/>
                        <a:t>40</a:t>
                      </a:r>
                      <a:endParaRPr lang="ar-SA" dirty="0"/>
                    </a:p>
                  </a:txBody>
                  <a:tcPr/>
                </a:tc>
                <a:tc>
                  <a:txBody>
                    <a:bodyPr/>
                    <a:lstStyle/>
                    <a:p>
                      <a:pPr algn="l" rtl="1"/>
                      <a:r>
                        <a:rPr lang="en-US" dirty="0" smtClean="0"/>
                        <a:t>Expected sales </a:t>
                      </a:r>
                      <a:endParaRPr lang="ar-SA" dirty="0"/>
                    </a:p>
                  </a:txBody>
                  <a:tcPr/>
                </a:tc>
              </a:tr>
              <a:tr h="370840">
                <a:tc>
                  <a:txBody>
                    <a:bodyPr/>
                    <a:lstStyle/>
                    <a:p>
                      <a:pPr rtl="1"/>
                      <a:r>
                        <a:rPr lang="en-US" dirty="0" smtClean="0"/>
                        <a:t>1,200</a:t>
                      </a:r>
                      <a:endParaRPr lang="ar-SA" dirty="0"/>
                    </a:p>
                  </a:txBody>
                  <a:tcPr/>
                </a:tc>
                <a:tc>
                  <a:txBody>
                    <a:bodyPr/>
                    <a:lstStyle/>
                    <a:p>
                      <a:pPr rtl="1"/>
                      <a:r>
                        <a:rPr lang="en-US" dirty="0" smtClean="0"/>
                        <a:t>1,200</a:t>
                      </a:r>
                      <a:endParaRPr lang="ar-SA" dirty="0"/>
                    </a:p>
                  </a:txBody>
                  <a:tcPr/>
                </a:tc>
                <a:tc>
                  <a:txBody>
                    <a:bodyPr/>
                    <a:lstStyle/>
                    <a:p>
                      <a:pPr algn="l" rtl="1"/>
                      <a:r>
                        <a:rPr lang="en-US" dirty="0" smtClean="0"/>
                        <a:t>Operating</a:t>
                      </a:r>
                      <a:r>
                        <a:rPr lang="en-US" baseline="0" dirty="0" smtClean="0"/>
                        <a:t> Income </a:t>
                      </a:r>
                      <a:endParaRPr lang="ar-SA" dirty="0"/>
                    </a:p>
                  </a:txBody>
                  <a:tcPr/>
                </a:tc>
              </a:tr>
            </a:tbl>
          </a:graphicData>
        </a:graphic>
      </p:graphicFrame>
      <mc:AlternateContent xmlns:mc="http://schemas.openxmlformats.org/markup-compatibility/2006" xmlns:a14="http://schemas.microsoft.com/office/drawing/2010/main">
        <mc:Choice Requires="a14">
          <p:sp>
            <p:nvSpPr>
              <p:cNvPr id="5" name="مربع نص 4"/>
              <p:cNvSpPr txBox="1"/>
              <p:nvPr/>
            </p:nvSpPr>
            <p:spPr>
              <a:xfrm>
                <a:off x="1619672" y="2708920"/>
                <a:ext cx="4434866" cy="2267865"/>
              </a:xfrm>
              <a:prstGeom prst="rect">
                <a:avLst/>
              </a:prstGeom>
              <a:noFill/>
            </p:spPr>
            <p:txBody>
              <a:bodyPr wrap="square" rtlCol="1">
                <a:spAutoFit/>
              </a:bodyPr>
              <a:lstStyle/>
              <a:p>
                <a:pPr algn="l"/>
                <a:r>
                  <a:rPr lang="en-US" dirty="0" smtClean="0"/>
                  <a:t>Operating Leverage in </a:t>
                </a:r>
                <a:r>
                  <a:rPr lang="en-US" b="1" dirty="0" smtClean="0"/>
                  <a:t>option 1</a:t>
                </a:r>
                <a:r>
                  <a:rPr lang="en-US" dirty="0" smtClean="0"/>
                  <a:t>=  </a:t>
                </a:r>
                <a14:m>
                  <m:oMath xmlns:m="http://schemas.openxmlformats.org/officeDocument/2006/math">
                    <m:f>
                      <m:fPr>
                        <m:ctrlPr>
                          <a:rPr lang="en-US" i="1" smtClean="0">
                            <a:latin typeface="Cambria Math"/>
                          </a:rPr>
                        </m:ctrlPr>
                      </m:fPr>
                      <m:num>
                        <m:r>
                          <a:rPr lang="en-US" b="0" i="1" smtClean="0">
                            <a:latin typeface="Cambria Math"/>
                          </a:rPr>
                          <m:t>𝑄</m:t>
                        </m:r>
                        <m:r>
                          <a:rPr lang="en-US" b="0" i="1" smtClean="0">
                            <a:latin typeface="Cambria Math"/>
                          </a:rPr>
                          <m:t>(</m:t>
                        </m:r>
                        <m:r>
                          <a:rPr lang="en-US" b="0" i="1" smtClean="0">
                            <a:latin typeface="Cambria Math"/>
                          </a:rPr>
                          <m:t>𝑃</m:t>
                        </m:r>
                        <m:r>
                          <a:rPr lang="en-US" b="0" i="1" smtClean="0">
                            <a:latin typeface="Cambria Math"/>
                          </a:rPr>
                          <m:t>−</m:t>
                        </m:r>
                        <m:r>
                          <a:rPr lang="en-US" b="0" i="1" smtClean="0">
                            <a:latin typeface="Cambria Math"/>
                          </a:rPr>
                          <m:t>𝑉</m:t>
                        </m:r>
                        <m:r>
                          <a:rPr lang="en-US" b="0" i="1" smtClean="0">
                            <a:latin typeface="Cambria Math"/>
                          </a:rPr>
                          <m:t>)</m:t>
                        </m:r>
                      </m:num>
                      <m:den>
                        <m:r>
                          <a:rPr lang="en-US" b="0" i="1" smtClean="0">
                            <a:latin typeface="Cambria Math"/>
                          </a:rPr>
                          <m:t>𝑂𝐼</m:t>
                        </m:r>
                      </m:den>
                    </m:f>
                  </m:oMath>
                </a14:m>
                <a:r>
                  <a:rPr lang="en-US" dirty="0" smtClean="0"/>
                  <a:t>  </a:t>
                </a:r>
              </a:p>
              <a:p>
                <a:pPr algn="l"/>
                <a:r>
                  <a:rPr lang="ar-SA" dirty="0" smtClean="0"/>
                  <a:t> </a:t>
                </a:r>
                <a:r>
                  <a:rPr lang="en-US" dirty="0" smtClean="0"/>
                  <a:t>                                                       = </a:t>
                </a:r>
                <a:r>
                  <a:rPr lang="en-US" u="sng" dirty="0" smtClean="0"/>
                  <a:t>40(180-100) </a:t>
                </a:r>
              </a:p>
              <a:p>
                <a:pPr algn="l"/>
                <a:r>
                  <a:rPr lang="en-US" dirty="0" smtClean="0"/>
                  <a:t>                                                           1,200</a:t>
                </a:r>
              </a:p>
              <a:p>
                <a:pPr algn="l"/>
                <a:r>
                  <a:rPr lang="ar-SA" sz="2500" b="1" dirty="0" smtClean="0">
                    <a:solidFill>
                      <a:srgbClr val="002060"/>
                    </a:solidFill>
                  </a:rPr>
                  <a:t> </a:t>
                </a:r>
                <a:r>
                  <a:rPr lang="en-US" sz="2500" b="1" dirty="0" smtClean="0">
                    <a:solidFill>
                      <a:srgbClr val="002060"/>
                    </a:solidFill>
                  </a:rPr>
                  <a:t>                                        = 2.66</a:t>
                </a:r>
                <a:r>
                  <a:rPr lang="en-US" b="1" dirty="0" smtClean="0">
                    <a:solidFill>
                      <a:srgbClr val="002060"/>
                    </a:solidFill>
                  </a:rPr>
                  <a:t> </a:t>
                </a:r>
              </a:p>
              <a:p>
                <a:pPr algn="l"/>
                <a:endParaRPr lang="ar-SA" b="1" dirty="0" smtClean="0">
                  <a:solidFill>
                    <a:srgbClr val="002060"/>
                  </a:solidFill>
                </a:endParaRPr>
              </a:p>
              <a:p>
                <a:pPr algn="l"/>
                <a:endParaRPr lang="en-US" b="1" dirty="0">
                  <a:solidFill>
                    <a:srgbClr val="002060"/>
                  </a:solidFill>
                </a:endParaRPr>
              </a:p>
              <a:p>
                <a:pPr algn="l"/>
                <a:r>
                  <a:rPr lang="en-US" dirty="0" smtClean="0"/>
                  <a:t>                           </a:t>
                </a:r>
                <a:endParaRPr lang="ar-SA" dirty="0"/>
              </a:p>
            </p:txBody>
          </p:sp>
        </mc:Choice>
        <mc:Fallback xmlns="">
          <p:sp>
            <p:nvSpPr>
              <p:cNvPr id="5" name="مربع نص 4"/>
              <p:cNvSpPr txBox="1">
                <a:spLocks noRot="1" noChangeAspect="1" noMove="1" noResize="1" noEditPoints="1" noAdjustHandles="1" noChangeArrowheads="1" noChangeShapeType="1" noTextEdit="1"/>
              </p:cNvSpPr>
              <p:nvPr/>
            </p:nvSpPr>
            <p:spPr>
              <a:xfrm>
                <a:off x="1619672" y="2708920"/>
                <a:ext cx="4434866" cy="2267865"/>
              </a:xfrm>
              <a:prstGeom prst="rect">
                <a:avLst/>
              </a:prstGeom>
              <a:blipFill rotWithShape="1">
                <a:blip r:embed="rId2"/>
                <a:stretch>
                  <a:fillRect l="-1100" r="-1100"/>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6" name="مربع نص 5"/>
              <p:cNvSpPr txBox="1"/>
              <p:nvPr/>
            </p:nvSpPr>
            <p:spPr>
              <a:xfrm>
                <a:off x="1542299" y="4918090"/>
                <a:ext cx="4391954" cy="1863587"/>
              </a:xfrm>
              <a:prstGeom prst="rect">
                <a:avLst/>
              </a:prstGeom>
              <a:noFill/>
            </p:spPr>
            <p:txBody>
              <a:bodyPr wrap="square" rtlCol="1">
                <a:spAutoFit/>
              </a:bodyPr>
              <a:lstStyle/>
              <a:p>
                <a:pPr algn="l"/>
                <a:r>
                  <a:rPr lang="en-US" dirty="0" smtClean="0"/>
                  <a:t>Operating Leverage in </a:t>
                </a:r>
                <a:r>
                  <a:rPr lang="en-US" b="1" dirty="0" smtClean="0"/>
                  <a:t>option 2</a:t>
                </a:r>
                <a:r>
                  <a:rPr lang="en-US" dirty="0" smtClean="0"/>
                  <a:t>=  </a:t>
                </a:r>
                <a14:m>
                  <m:oMath xmlns:m="http://schemas.openxmlformats.org/officeDocument/2006/math">
                    <m:f>
                      <m:fPr>
                        <m:ctrlPr>
                          <a:rPr lang="en-US" i="1" smtClean="0">
                            <a:latin typeface="Cambria Math"/>
                          </a:rPr>
                        </m:ctrlPr>
                      </m:fPr>
                      <m:num>
                        <m:r>
                          <a:rPr lang="en-US" b="0" i="1" smtClean="0">
                            <a:latin typeface="Cambria Math"/>
                          </a:rPr>
                          <m:t>𝑄</m:t>
                        </m:r>
                        <m:r>
                          <a:rPr lang="en-US" b="0" i="1" smtClean="0">
                            <a:latin typeface="Cambria Math"/>
                          </a:rPr>
                          <m:t>(</m:t>
                        </m:r>
                        <m:r>
                          <a:rPr lang="en-US" b="0" i="1" smtClean="0">
                            <a:latin typeface="Cambria Math"/>
                          </a:rPr>
                          <m:t>𝑃</m:t>
                        </m:r>
                        <m:r>
                          <a:rPr lang="en-US" b="0" i="1" smtClean="0">
                            <a:latin typeface="Cambria Math"/>
                          </a:rPr>
                          <m:t>−</m:t>
                        </m:r>
                        <m:r>
                          <a:rPr lang="en-US" b="0" i="1" smtClean="0">
                            <a:latin typeface="Cambria Math"/>
                          </a:rPr>
                          <m:t>𝑉</m:t>
                        </m:r>
                        <m:r>
                          <a:rPr lang="en-US" b="0" i="1" smtClean="0">
                            <a:latin typeface="Cambria Math"/>
                          </a:rPr>
                          <m:t>)</m:t>
                        </m:r>
                      </m:num>
                      <m:den>
                        <m:r>
                          <a:rPr lang="en-US" b="0" i="1" smtClean="0">
                            <a:latin typeface="Cambria Math"/>
                          </a:rPr>
                          <m:t>𝑂𝐼</m:t>
                        </m:r>
                      </m:den>
                    </m:f>
                  </m:oMath>
                </a14:m>
                <a:r>
                  <a:rPr lang="en-US" dirty="0" smtClean="0"/>
                  <a:t>  </a:t>
                </a:r>
              </a:p>
              <a:p>
                <a:pPr algn="l"/>
                <a14:m>
                  <m:oMath xmlns:m="http://schemas.openxmlformats.org/officeDocument/2006/math">
                    <m:f>
                      <m:fPr>
                        <m:ctrlPr>
                          <a:rPr lang="ar-SA" i="1" smtClean="0">
                            <a:latin typeface="Cambria Math"/>
                          </a:rPr>
                        </m:ctrlPr>
                      </m:fPr>
                      <m:num>
                        <m:r>
                          <a:rPr lang="ar-SA" b="0" i="1" smtClean="0">
                            <a:latin typeface="Cambria Math"/>
                          </a:rPr>
                          <m:t>40</m:t>
                        </m:r>
                        <m:r>
                          <a:rPr lang="en-US" b="0" i="1" smtClean="0">
                            <a:latin typeface="Cambria Math"/>
                          </a:rPr>
                          <m:t>(</m:t>
                        </m:r>
                        <m:r>
                          <a:rPr lang="en-US" b="0" i="1" smtClean="0">
                            <a:latin typeface="Cambria Math"/>
                          </a:rPr>
                          <m:t>180</m:t>
                        </m:r>
                        <m:r>
                          <a:rPr lang="en-US" b="0" i="1" smtClean="0">
                            <a:latin typeface="Cambria Math"/>
                          </a:rPr>
                          <m:t>−</m:t>
                        </m:r>
                        <m:r>
                          <a:rPr lang="en-US" b="0" i="1" smtClean="0">
                            <a:latin typeface="Cambria Math"/>
                          </a:rPr>
                          <m:t>130</m:t>
                        </m:r>
                        <m:r>
                          <a:rPr lang="en-US" b="0" i="1" smtClean="0">
                            <a:latin typeface="Cambria Math"/>
                          </a:rPr>
                          <m:t>)</m:t>
                        </m:r>
                      </m:num>
                      <m:den>
                        <m:r>
                          <a:rPr lang="ar-SA" b="0" i="1" smtClean="0">
                            <a:latin typeface="Cambria Math"/>
                          </a:rPr>
                          <m:t>1</m:t>
                        </m:r>
                        <m:r>
                          <a:rPr lang="ar-SA" b="0" i="1" smtClean="0">
                            <a:latin typeface="Cambria Math"/>
                          </a:rPr>
                          <m:t>,</m:t>
                        </m:r>
                        <m:r>
                          <a:rPr lang="ar-SA" b="0" i="1" smtClean="0">
                            <a:latin typeface="Cambria Math"/>
                          </a:rPr>
                          <m:t>200</m:t>
                        </m:r>
                      </m:den>
                    </m:f>
                  </m:oMath>
                </a14:m>
                <a:r>
                  <a:rPr lang="ar-SA" dirty="0" smtClean="0"/>
                  <a:t> </a:t>
                </a:r>
                <a:r>
                  <a:rPr lang="en-US" dirty="0" smtClean="0"/>
                  <a:t>                                                        =</a:t>
                </a:r>
                <a:endParaRPr lang="en-US" b="1" dirty="0" smtClean="0">
                  <a:solidFill>
                    <a:srgbClr val="002060"/>
                  </a:solidFill>
                </a:endParaRPr>
              </a:p>
              <a:p>
                <a:pPr algn="l"/>
                <a:endParaRPr lang="en-US" b="1" dirty="0">
                  <a:solidFill>
                    <a:srgbClr val="002060"/>
                  </a:solidFill>
                </a:endParaRPr>
              </a:p>
              <a:p>
                <a:pPr algn="l"/>
                <a:r>
                  <a:rPr lang="en-US" dirty="0" smtClean="0"/>
                  <a:t>                                                       </a:t>
                </a:r>
                <a:r>
                  <a:rPr lang="en-US" sz="2500" b="1" dirty="0" smtClean="0">
                    <a:solidFill>
                      <a:srgbClr val="002060"/>
                    </a:solidFill>
                  </a:rPr>
                  <a:t>=1.66</a:t>
                </a:r>
                <a:r>
                  <a:rPr lang="en-US" dirty="0" smtClean="0"/>
                  <a:t>                           </a:t>
                </a:r>
                <a:endParaRPr lang="ar-SA" dirty="0"/>
              </a:p>
            </p:txBody>
          </p:sp>
        </mc:Choice>
        <mc:Fallback xmlns="">
          <p:sp>
            <p:nvSpPr>
              <p:cNvPr id="6" name="مربع نص 5"/>
              <p:cNvSpPr txBox="1">
                <a:spLocks noRot="1" noChangeAspect="1" noMove="1" noResize="1" noEditPoints="1" noAdjustHandles="1" noChangeArrowheads="1" noChangeShapeType="1" noTextEdit="1"/>
              </p:cNvSpPr>
              <p:nvPr/>
            </p:nvSpPr>
            <p:spPr>
              <a:xfrm>
                <a:off x="1542299" y="4918090"/>
                <a:ext cx="4391954" cy="1863587"/>
              </a:xfrm>
              <a:prstGeom prst="rect">
                <a:avLst/>
              </a:prstGeom>
              <a:blipFill rotWithShape="1">
                <a:blip r:embed="rId3"/>
                <a:stretch>
                  <a:fillRect l="-972"/>
                </a:stretch>
              </a:blipFill>
            </p:spPr>
            <p:txBody>
              <a:bodyPr/>
              <a:lstStyle/>
              <a:p>
                <a:r>
                  <a:rPr lang="ar-SA">
                    <a:noFill/>
                  </a:rPr>
                  <a:t> </a:t>
                </a:r>
              </a:p>
            </p:txBody>
          </p:sp>
        </mc:Fallback>
      </mc:AlternateContent>
      <p:cxnSp>
        <p:nvCxnSpPr>
          <p:cNvPr id="15" name="رابط كسهم مستقيم 14"/>
          <p:cNvCxnSpPr/>
          <p:nvPr/>
        </p:nvCxnSpPr>
        <p:spPr>
          <a:xfrm>
            <a:off x="3131840" y="3140968"/>
            <a:ext cx="1368152" cy="70188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6" name="رابط كسهم مستقيم 15"/>
          <p:cNvCxnSpPr/>
          <p:nvPr/>
        </p:nvCxnSpPr>
        <p:spPr>
          <a:xfrm>
            <a:off x="3050670" y="5498941"/>
            <a:ext cx="1368152" cy="70188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394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barn(inVertical)">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barn(inVertical)">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barn(inVertical)">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barn(inVertical)">
                                      <p:cBhvr>
                                        <p:cTn id="45" dur="500"/>
                                        <p:tgtEl>
                                          <p:spTgt spid="6">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1835696" y="2780928"/>
            <a:ext cx="5328592" cy="646331"/>
          </a:xfrm>
          <a:prstGeom prst="rect">
            <a:avLst/>
          </a:prstGeom>
          <a:noFill/>
        </p:spPr>
        <p:txBody>
          <a:bodyPr wrap="square" rtlCol="1">
            <a:spAutoFit/>
          </a:bodyPr>
          <a:lstStyle/>
          <a:p>
            <a:pPr algn="l"/>
            <a:r>
              <a:rPr lang="en-US" b="1" dirty="0" smtClean="0">
                <a:solidFill>
                  <a:srgbClr val="002060"/>
                </a:solidFill>
              </a:rPr>
              <a:t>Operating Leverage</a:t>
            </a:r>
            <a:r>
              <a:rPr lang="en-US" dirty="0" smtClean="0"/>
              <a:t>                  </a:t>
            </a:r>
            <a:r>
              <a:rPr lang="en-US" b="1" dirty="0" smtClean="0">
                <a:solidFill>
                  <a:srgbClr val="002060"/>
                </a:solidFill>
              </a:rPr>
              <a:t>2.66</a:t>
            </a:r>
            <a:r>
              <a:rPr lang="en-US" dirty="0" smtClean="0">
                <a:solidFill>
                  <a:srgbClr val="002060"/>
                </a:solidFill>
              </a:rPr>
              <a:t> </a:t>
            </a:r>
            <a:r>
              <a:rPr lang="en-US" dirty="0" smtClean="0"/>
              <a:t>                           </a:t>
            </a:r>
            <a:r>
              <a:rPr lang="en-US" b="1" dirty="0" smtClean="0">
                <a:solidFill>
                  <a:srgbClr val="002060"/>
                </a:solidFill>
              </a:rPr>
              <a:t>1.66</a:t>
            </a:r>
            <a:r>
              <a:rPr lang="en-US" dirty="0" smtClean="0"/>
              <a:t>           </a:t>
            </a:r>
            <a:endParaRPr lang="ar-SA" dirty="0"/>
          </a:p>
        </p:txBody>
      </p:sp>
      <p:sp>
        <p:nvSpPr>
          <p:cNvPr id="6" name="مربع نص 5"/>
          <p:cNvSpPr txBox="1"/>
          <p:nvPr/>
        </p:nvSpPr>
        <p:spPr>
          <a:xfrm>
            <a:off x="1547664" y="3645024"/>
            <a:ext cx="4536504" cy="369332"/>
          </a:xfrm>
          <a:prstGeom prst="rect">
            <a:avLst/>
          </a:prstGeom>
          <a:noFill/>
        </p:spPr>
        <p:txBody>
          <a:bodyPr wrap="square" rtlCol="1">
            <a:spAutoFit/>
          </a:bodyPr>
          <a:lstStyle/>
          <a:p>
            <a:pPr algn="l"/>
            <a:r>
              <a:rPr lang="en-US" dirty="0" smtClean="0"/>
              <a:t>Suppose sales fall by 10%                  36 units </a:t>
            </a:r>
            <a:endParaRPr lang="ar-SA" dirty="0"/>
          </a:p>
        </p:txBody>
      </p:sp>
      <p:sp>
        <p:nvSpPr>
          <p:cNvPr id="7" name="سهم إلى اليمين 6"/>
          <p:cNvSpPr/>
          <p:nvPr/>
        </p:nvSpPr>
        <p:spPr>
          <a:xfrm>
            <a:off x="4139952" y="3720964"/>
            <a:ext cx="72008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ربع نص 8"/>
          <p:cNvSpPr txBox="1"/>
          <p:nvPr/>
        </p:nvSpPr>
        <p:spPr>
          <a:xfrm>
            <a:off x="1571622" y="4342874"/>
            <a:ext cx="3864474" cy="369332"/>
          </a:xfrm>
          <a:prstGeom prst="rect">
            <a:avLst/>
          </a:prstGeom>
          <a:noFill/>
        </p:spPr>
        <p:txBody>
          <a:bodyPr wrap="square" rtlCol="1">
            <a:spAutoFit/>
          </a:bodyPr>
          <a:lstStyle/>
          <a:p>
            <a:pPr algn="l"/>
            <a:r>
              <a:rPr lang="en-US" dirty="0" smtClean="0"/>
              <a:t>Operating Income for option 1 = </a:t>
            </a:r>
            <a:r>
              <a:rPr lang="en-US" b="1" dirty="0" smtClean="0">
                <a:solidFill>
                  <a:srgbClr val="002060"/>
                </a:solidFill>
              </a:rPr>
              <a:t>880  </a:t>
            </a:r>
            <a:endParaRPr lang="ar-SA" b="1" dirty="0">
              <a:solidFill>
                <a:srgbClr val="002060"/>
              </a:solidFill>
            </a:endParaRPr>
          </a:p>
        </p:txBody>
      </p:sp>
      <p:sp>
        <p:nvSpPr>
          <p:cNvPr id="11" name="مربع نص 10"/>
          <p:cNvSpPr txBox="1"/>
          <p:nvPr/>
        </p:nvSpPr>
        <p:spPr>
          <a:xfrm>
            <a:off x="1539642" y="5552365"/>
            <a:ext cx="3890820" cy="646331"/>
          </a:xfrm>
          <a:prstGeom prst="rect">
            <a:avLst/>
          </a:prstGeom>
          <a:noFill/>
        </p:spPr>
        <p:txBody>
          <a:bodyPr wrap="square" rtlCol="1">
            <a:spAutoFit/>
          </a:bodyPr>
          <a:lstStyle/>
          <a:p>
            <a:pPr algn="l"/>
            <a:r>
              <a:rPr lang="en-US" dirty="0" smtClean="0"/>
              <a:t>Operating Income for option 2 = </a:t>
            </a:r>
            <a:r>
              <a:rPr lang="en-US" b="1" dirty="0" smtClean="0">
                <a:solidFill>
                  <a:srgbClr val="002060"/>
                </a:solidFill>
              </a:rPr>
              <a:t>1,000</a:t>
            </a:r>
          </a:p>
          <a:p>
            <a:pPr algn="l"/>
            <a:r>
              <a:rPr lang="en-US" b="1" dirty="0" smtClean="0">
                <a:solidFill>
                  <a:srgbClr val="002060"/>
                </a:solidFill>
              </a:rPr>
              <a:t>  </a:t>
            </a:r>
            <a:endParaRPr lang="ar-SA" b="1" dirty="0">
              <a:solidFill>
                <a:srgbClr val="002060"/>
              </a:solidFill>
            </a:endParaRPr>
          </a:p>
        </p:txBody>
      </p:sp>
      <mc:AlternateContent xmlns:mc="http://schemas.openxmlformats.org/markup-compatibility/2006" xmlns:a14="http://schemas.microsoft.com/office/drawing/2010/main">
        <mc:Choice Requires="a14">
          <p:sp>
            <p:nvSpPr>
              <p:cNvPr id="10" name="مربع نص 9"/>
              <p:cNvSpPr txBox="1"/>
              <p:nvPr/>
            </p:nvSpPr>
            <p:spPr>
              <a:xfrm>
                <a:off x="5390030" y="4268296"/>
                <a:ext cx="1368152" cy="642035"/>
              </a:xfrm>
              <a:prstGeom prst="rect">
                <a:avLst/>
              </a:prstGeom>
              <a:noFill/>
            </p:spPr>
            <p:txBody>
              <a:bodyPr wrap="square" rtlCol="1">
                <a:spAutoFit/>
              </a:bodyPr>
              <a:lstStyle/>
              <a:p>
                <a:pPr/>
                <a14:m>
                  <m:oMathPara xmlns:m="http://schemas.openxmlformats.org/officeDocument/2006/math">
                    <m:oMathParaPr>
                      <m:jc m:val="left"/>
                    </m:oMathParaPr>
                    <m:oMath xmlns:m="http://schemas.openxmlformats.org/officeDocument/2006/math">
                      <m:f>
                        <m:fPr>
                          <m:ctrlPr>
                            <a:rPr lang="ar-SA" i="1" smtClean="0">
                              <a:latin typeface="Cambria Math"/>
                            </a:rPr>
                          </m:ctrlPr>
                        </m:fPr>
                        <m:num>
                          <m:r>
                            <a:rPr lang="ar-SA" b="0" i="1" smtClean="0">
                              <a:latin typeface="Cambria Math"/>
                            </a:rPr>
                            <m:t>1</m:t>
                          </m:r>
                          <m:r>
                            <a:rPr lang="en-US" b="0" i="1" smtClean="0">
                              <a:latin typeface="Cambria Math"/>
                            </a:rPr>
                            <m:t>,</m:t>
                          </m:r>
                          <m:r>
                            <a:rPr lang="en-US" b="0" i="1" smtClean="0">
                              <a:latin typeface="Cambria Math"/>
                            </a:rPr>
                            <m:t>200</m:t>
                          </m:r>
                          <m:r>
                            <a:rPr lang="en-US" b="0" i="1" smtClean="0">
                              <a:latin typeface="Cambria Math"/>
                            </a:rPr>
                            <m:t>−</m:t>
                          </m:r>
                          <m:r>
                            <a:rPr lang="en-US" b="0" i="1" smtClean="0">
                              <a:latin typeface="Cambria Math"/>
                            </a:rPr>
                            <m:t>880</m:t>
                          </m:r>
                          <m:r>
                            <a:rPr lang="en-US" b="0" i="1" smtClean="0">
                              <a:latin typeface="Cambria Math"/>
                            </a:rPr>
                            <m:t> </m:t>
                          </m:r>
                        </m:num>
                        <m:den>
                          <m:r>
                            <a:rPr lang="ar-SA" b="0" i="1" smtClean="0">
                              <a:latin typeface="Cambria Math"/>
                            </a:rPr>
                            <m:t>1</m:t>
                          </m:r>
                          <m:r>
                            <a:rPr lang="ar-SA" b="0" i="1" smtClean="0">
                              <a:latin typeface="Cambria Math"/>
                            </a:rPr>
                            <m:t>,</m:t>
                          </m:r>
                          <m:r>
                            <a:rPr lang="ar-SA" b="0" i="1" smtClean="0">
                              <a:latin typeface="Cambria Math"/>
                            </a:rPr>
                            <m:t>200</m:t>
                          </m:r>
                        </m:den>
                      </m:f>
                    </m:oMath>
                  </m:oMathPara>
                </a14:m>
                <a:endParaRPr lang="ar-SA" dirty="0"/>
              </a:p>
            </p:txBody>
          </p:sp>
        </mc:Choice>
        <mc:Fallback xmlns="">
          <p:sp>
            <p:nvSpPr>
              <p:cNvPr id="10" name="مربع نص 9"/>
              <p:cNvSpPr txBox="1">
                <a:spLocks noRot="1" noChangeAspect="1" noMove="1" noResize="1" noEditPoints="1" noAdjustHandles="1" noChangeArrowheads="1" noChangeShapeType="1" noTextEdit="1"/>
              </p:cNvSpPr>
              <p:nvPr/>
            </p:nvSpPr>
            <p:spPr>
              <a:xfrm>
                <a:off x="5390030" y="4268296"/>
                <a:ext cx="1368152" cy="642035"/>
              </a:xfrm>
              <a:prstGeom prst="rect">
                <a:avLst/>
              </a:prstGeom>
              <a:blipFill rotWithShape="1">
                <a:blip r:embed="rId3"/>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3" name="مربع نص 12"/>
              <p:cNvSpPr txBox="1"/>
              <p:nvPr/>
            </p:nvSpPr>
            <p:spPr>
              <a:xfrm>
                <a:off x="5796136" y="5411860"/>
                <a:ext cx="1368152" cy="642035"/>
              </a:xfrm>
              <a:prstGeom prst="rect">
                <a:avLst/>
              </a:prstGeom>
              <a:noFill/>
            </p:spPr>
            <p:txBody>
              <a:bodyPr wrap="square" rtlCol="1">
                <a:spAutoFit/>
              </a:bodyPr>
              <a:lstStyle/>
              <a:p>
                <a:pPr/>
                <a14:m>
                  <m:oMathPara xmlns:m="http://schemas.openxmlformats.org/officeDocument/2006/math">
                    <m:oMathParaPr>
                      <m:jc m:val="left"/>
                    </m:oMathParaPr>
                    <m:oMath xmlns:m="http://schemas.openxmlformats.org/officeDocument/2006/math">
                      <m:f>
                        <m:fPr>
                          <m:ctrlPr>
                            <a:rPr lang="ar-SA" i="1" smtClean="0">
                              <a:latin typeface="Cambria Math"/>
                            </a:rPr>
                          </m:ctrlPr>
                        </m:fPr>
                        <m:num>
                          <m:r>
                            <a:rPr lang="ar-SA" b="0" i="1" smtClean="0">
                              <a:latin typeface="Cambria Math"/>
                            </a:rPr>
                            <m:t>1</m:t>
                          </m:r>
                          <m:r>
                            <a:rPr lang="en-US" b="0" i="1" smtClean="0">
                              <a:latin typeface="Cambria Math"/>
                            </a:rPr>
                            <m:t>,</m:t>
                          </m:r>
                          <m:r>
                            <a:rPr lang="en-US" b="0" i="1" smtClean="0">
                              <a:latin typeface="Cambria Math"/>
                            </a:rPr>
                            <m:t>200</m:t>
                          </m:r>
                          <m:r>
                            <a:rPr lang="en-US" b="0" i="1" smtClean="0">
                              <a:latin typeface="Cambria Math"/>
                            </a:rPr>
                            <m:t>−</m:t>
                          </m:r>
                          <m:r>
                            <a:rPr lang="en-US" b="0" i="1" smtClean="0">
                              <a:latin typeface="Cambria Math"/>
                            </a:rPr>
                            <m:t>1</m:t>
                          </m:r>
                          <m:r>
                            <a:rPr lang="en-US" b="0" i="1" smtClean="0">
                              <a:latin typeface="Cambria Math"/>
                            </a:rPr>
                            <m:t>,</m:t>
                          </m:r>
                          <m:r>
                            <a:rPr lang="en-US" b="0" i="1" smtClean="0">
                              <a:latin typeface="Cambria Math"/>
                            </a:rPr>
                            <m:t>000</m:t>
                          </m:r>
                          <m:r>
                            <a:rPr lang="en-US" b="0" i="1" smtClean="0">
                              <a:latin typeface="Cambria Math"/>
                            </a:rPr>
                            <m:t> </m:t>
                          </m:r>
                        </m:num>
                        <m:den>
                          <m:r>
                            <a:rPr lang="ar-SA" b="0" i="1" smtClean="0">
                              <a:latin typeface="Cambria Math"/>
                            </a:rPr>
                            <m:t>1</m:t>
                          </m:r>
                          <m:r>
                            <a:rPr lang="ar-SA" b="0" i="1" smtClean="0">
                              <a:latin typeface="Cambria Math"/>
                            </a:rPr>
                            <m:t>,</m:t>
                          </m:r>
                          <m:r>
                            <a:rPr lang="ar-SA" b="0" i="1" smtClean="0">
                              <a:latin typeface="Cambria Math"/>
                            </a:rPr>
                            <m:t>200</m:t>
                          </m:r>
                        </m:den>
                      </m:f>
                    </m:oMath>
                  </m:oMathPara>
                </a14:m>
                <a:endParaRPr lang="ar-SA" dirty="0"/>
              </a:p>
            </p:txBody>
          </p:sp>
        </mc:Choice>
        <mc:Fallback xmlns="">
          <p:sp>
            <p:nvSpPr>
              <p:cNvPr id="13" name="مربع نص 12"/>
              <p:cNvSpPr txBox="1">
                <a:spLocks noRot="1" noChangeAspect="1" noMove="1" noResize="1" noEditPoints="1" noAdjustHandles="1" noChangeArrowheads="1" noChangeShapeType="1" noTextEdit="1"/>
              </p:cNvSpPr>
              <p:nvPr/>
            </p:nvSpPr>
            <p:spPr>
              <a:xfrm>
                <a:off x="5796136" y="5411860"/>
                <a:ext cx="1368152" cy="642035"/>
              </a:xfrm>
              <a:prstGeom prst="rect">
                <a:avLst/>
              </a:prstGeom>
              <a:blipFill rotWithShape="1">
                <a:blip r:embed="rId4"/>
                <a:stretch>
                  <a:fillRect r="-11607"/>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4" name="مربع نص 13"/>
              <p:cNvSpPr txBox="1"/>
              <p:nvPr/>
            </p:nvSpPr>
            <p:spPr>
              <a:xfrm>
                <a:off x="6858550" y="4268297"/>
                <a:ext cx="1313850" cy="506742"/>
              </a:xfrm>
              <a:prstGeom prst="rect">
                <a:avLst/>
              </a:prstGeom>
              <a:noFill/>
            </p:spPr>
            <p:txBody>
              <a:bodyPr wrap="square" rtlCol="1">
                <a:spAutoFit/>
              </a:bodyPr>
              <a:lstStyle/>
              <a:p>
                <a14:m>
                  <m:oMath xmlns:m="http://schemas.openxmlformats.org/officeDocument/2006/math">
                    <m:f>
                      <m:fPr>
                        <m:ctrlPr>
                          <a:rPr lang="ar-SA" i="1" smtClean="0">
                            <a:latin typeface="Cambria Math"/>
                          </a:rPr>
                        </m:ctrlPr>
                      </m:fPr>
                      <m:num>
                        <m:r>
                          <a:rPr lang="ar-SA" b="0" i="1" smtClean="0">
                            <a:latin typeface="Cambria Math"/>
                          </a:rPr>
                          <m:t>320</m:t>
                        </m:r>
                      </m:num>
                      <m:den>
                        <m:r>
                          <a:rPr lang="ar-SA" b="0" i="1" smtClean="0">
                            <a:latin typeface="Cambria Math"/>
                          </a:rPr>
                          <m:t>1</m:t>
                        </m:r>
                        <m:r>
                          <a:rPr lang="ar-SA" b="0" i="1" smtClean="0">
                            <a:latin typeface="Cambria Math"/>
                          </a:rPr>
                          <m:t>,</m:t>
                        </m:r>
                        <m:r>
                          <a:rPr lang="ar-SA" b="0" i="1" smtClean="0">
                            <a:latin typeface="Cambria Math"/>
                          </a:rPr>
                          <m:t>200</m:t>
                        </m:r>
                      </m:den>
                    </m:f>
                  </m:oMath>
                </a14:m>
                <a:r>
                  <a:rPr lang="en-US" b="1" dirty="0" smtClean="0">
                    <a:solidFill>
                      <a:srgbClr val="002060"/>
                    </a:solidFill>
                  </a:rPr>
                  <a:t> = 26.6</a:t>
                </a:r>
                <a:endParaRPr lang="ar-SA" b="1" dirty="0">
                  <a:solidFill>
                    <a:srgbClr val="002060"/>
                  </a:solidFill>
                </a:endParaRPr>
              </a:p>
            </p:txBody>
          </p:sp>
        </mc:Choice>
        <mc:Fallback xmlns="">
          <p:sp>
            <p:nvSpPr>
              <p:cNvPr id="14" name="مربع نص 13"/>
              <p:cNvSpPr txBox="1">
                <a:spLocks noRot="1" noChangeAspect="1" noMove="1" noResize="1" noEditPoints="1" noAdjustHandles="1" noChangeArrowheads="1" noChangeShapeType="1" noTextEdit="1"/>
              </p:cNvSpPr>
              <p:nvPr/>
            </p:nvSpPr>
            <p:spPr>
              <a:xfrm>
                <a:off x="6858550" y="4268297"/>
                <a:ext cx="1313850" cy="506742"/>
              </a:xfrm>
              <a:prstGeom prst="rect">
                <a:avLst/>
              </a:prstGeom>
              <a:blipFill rotWithShape="1">
                <a:blip r:embed="rId5"/>
                <a:stretch>
                  <a:fillRect r="-4167" b="-3614"/>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5" name="مربع نص 14"/>
              <p:cNvSpPr txBox="1"/>
              <p:nvPr/>
            </p:nvSpPr>
            <p:spPr>
              <a:xfrm>
                <a:off x="7505250" y="5411859"/>
                <a:ext cx="1243213" cy="506742"/>
              </a:xfrm>
              <a:prstGeom prst="rect">
                <a:avLst/>
              </a:prstGeom>
              <a:noFill/>
            </p:spPr>
            <p:txBody>
              <a:bodyPr wrap="square" rtlCol="1">
                <a:spAutoFit/>
              </a:bodyPr>
              <a:lstStyle/>
              <a:p>
                <a14:m>
                  <m:oMath xmlns:m="http://schemas.openxmlformats.org/officeDocument/2006/math">
                    <m:f>
                      <m:fPr>
                        <m:ctrlPr>
                          <a:rPr lang="ar-SA" i="1" smtClean="0">
                            <a:latin typeface="Cambria Math"/>
                          </a:rPr>
                        </m:ctrlPr>
                      </m:fPr>
                      <m:num>
                        <m:r>
                          <a:rPr lang="ar-SA" b="0" i="1" smtClean="0">
                            <a:latin typeface="Cambria Math"/>
                          </a:rPr>
                          <m:t>200</m:t>
                        </m:r>
                        <m:r>
                          <a:rPr lang="ar-SA" b="0" i="1" smtClean="0">
                            <a:latin typeface="Cambria Math"/>
                          </a:rPr>
                          <m:t> </m:t>
                        </m:r>
                      </m:num>
                      <m:den>
                        <m:r>
                          <a:rPr lang="ar-SA" b="0" i="1" smtClean="0">
                            <a:latin typeface="Cambria Math"/>
                          </a:rPr>
                          <m:t>1</m:t>
                        </m:r>
                        <m:r>
                          <a:rPr lang="ar-SA" b="0" i="1" smtClean="0">
                            <a:latin typeface="Cambria Math"/>
                          </a:rPr>
                          <m:t>,</m:t>
                        </m:r>
                        <m:r>
                          <a:rPr lang="ar-SA" b="0" i="1" smtClean="0">
                            <a:latin typeface="Cambria Math"/>
                          </a:rPr>
                          <m:t>200</m:t>
                        </m:r>
                      </m:den>
                    </m:f>
                  </m:oMath>
                </a14:m>
                <a:r>
                  <a:rPr lang="en-US" dirty="0" smtClean="0"/>
                  <a:t>=</a:t>
                </a:r>
                <a:r>
                  <a:rPr lang="en-US" b="1" dirty="0" smtClean="0">
                    <a:solidFill>
                      <a:srgbClr val="002060"/>
                    </a:solidFill>
                  </a:rPr>
                  <a:t>16.6</a:t>
                </a:r>
                <a:endParaRPr lang="ar-SA" b="1" dirty="0">
                  <a:solidFill>
                    <a:srgbClr val="002060"/>
                  </a:solidFill>
                </a:endParaRPr>
              </a:p>
            </p:txBody>
          </p:sp>
        </mc:Choice>
        <mc:Fallback xmlns="">
          <p:sp>
            <p:nvSpPr>
              <p:cNvPr id="15" name="مربع نص 14"/>
              <p:cNvSpPr txBox="1">
                <a:spLocks noRot="1" noChangeAspect="1" noMove="1" noResize="1" noEditPoints="1" noAdjustHandles="1" noChangeArrowheads="1" noChangeShapeType="1" noTextEdit="1"/>
              </p:cNvSpPr>
              <p:nvPr/>
            </p:nvSpPr>
            <p:spPr>
              <a:xfrm>
                <a:off x="7505250" y="5411859"/>
                <a:ext cx="1243213" cy="506742"/>
              </a:xfrm>
              <a:prstGeom prst="rect">
                <a:avLst/>
              </a:prstGeom>
              <a:blipFill rotWithShape="1">
                <a:blip r:embed="rId6"/>
                <a:stretch>
                  <a:fillRect r="-4902" b="-3614"/>
                </a:stretch>
              </a:blipFill>
            </p:spPr>
            <p:txBody>
              <a:bodyPr/>
              <a:lstStyle/>
              <a:p>
                <a:r>
                  <a:rPr lang="ar-SA">
                    <a:noFill/>
                  </a:rPr>
                  <a:t> </a:t>
                </a:r>
              </a:p>
            </p:txBody>
          </p:sp>
        </mc:Fallback>
      </mc:AlternateContent>
      <p:sp>
        <p:nvSpPr>
          <p:cNvPr id="2" name="عنصر نائب للمحتوى 1"/>
          <p:cNvSpPr>
            <a:spLocks noGrp="1"/>
          </p:cNvSpPr>
          <p:nvPr>
            <p:ph idx="1"/>
          </p:nvPr>
        </p:nvSpPr>
        <p:spPr>
          <a:xfrm>
            <a:off x="457200" y="260648"/>
            <a:ext cx="8507288" cy="4968552"/>
          </a:xfrm>
        </p:spPr>
        <p:txBody>
          <a:bodyPr/>
          <a:lstStyle/>
          <a:p>
            <a:endParaRPr lang="ar-SA" dirty="0" smtClean="0"/>
          </a:p>
          <a:p>
            <a:endParaRPr lang="ar-SA" dirty="0" smtClean="0"/>
          </a:p>
          <a:p>
            <a:endParaRPr lang="en-US" dirty="0" smtClean="0"/>
          </a:p>
          <a:p>
            <a:pPr lvl="7"/>
            <a:endParaRPr lang="ar-SA" dirty="0"/>
          </a:p>
        </p:txBody>
      </p:sp>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6510" y="433016"/>
            <a:ext cx="5327650" cy="234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828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barn(inVertical)">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3" grpId="0"/>
      <p:bldP spid="14"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smtClean="0"/>
              <a:t>Question </a:t>
            </a:r>
            <a:endParaRPr lang="ar-SA" b="1" u="sng" dirty="0"/>
          </a:p>
        </p:txBody>
      </p:sp>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0" indent="0" algn="l" rtl="0">
              <a:buNone/>
            </a:pPr>
            <a:r>
              <a:rPr lang="en-GB" sz="1900" dirty="0" err="1"/>
              <a:t>Color</a:t>
            </a:r>
            <a:r>
              <a:rPr lang="en-GB" sz="1900" dirty="0"/>
              <a:t> Rugs is holding a two-week carpet sale at Jerry’s Club, a local warehouse</a:t>
            </a:r>
            <a:endParaRPr lang="en-US" sz="1900" dirty="0"/>
          </a:p>
          <a:p>
            <a:pPr marL="0" indent="0" algn="l" rtl="0">
              <a:buNone/>
            </a:pPr>
            <a:r>
              <a:rPr lang="en-GB" sz="1900" dirty="0"/>
              <a:t>store. </a:t>
            </a:r>
            <a:r>
              <a:rPr lang="en-GB" sz="1900" dirty="0" err="1"/>
              <a:t>Color</a:t>
            </a:r>
            <a:r>
              <a:rPr lang="en-GB" sz="1900" dirty="0"/>
              <a:t> Rugs plans to sell carpets for $500 each. The company will purchase the carpets from a local distributor for $350 each, with the privilege of returning any unsold units for a full refund. Jerry’s Club has offered </a:t>
            </a:r>
            <a:r>
              <a:rPr lang="en-GB" sz="1900" dirty="0" err="1"/>
              <a:t>Color</a:t>
            </a:r>
            <a:r>
              <a:rPr lang="en-GB" sz="1900" dirty="0"/>
              <a:t> Rugs two payment alternatives for the use of space.</a:t>
            </a:r>
            <a:endParaRPr lang="en-US" sz="1900" dirty="0"/>
          </a:p>
          <a:p>
            <a:pPr marL="0" indent="0" algn="l" rtl="0">
              <a:buNone/>
            </a:pPr>
            <a:r>
              <a:rPr lang="en-GB" sz="1900" dirty="0"/>
              <a:t> </a:t>
            </a:r>
            <a:endParaRPr lang="en-US" sz="1900" dirty="0"/>
          </a:p>
          <a:p>
            <a:pPr marL="0" indent="0" algn="l" rtl="0">
              <a:buNone/>
            </a:pPr>
            <a:r>
              <a:rPr lang="en-GB" sz="1800" dirty="0" smtClean="0"/>
              <a:t> </a:t>
            </a:r>
            <a:r>
              <a:rPr lang="en-GB" sz="1800" b="1" dirty="0"/>
              <a:t>Option 1</a:t>
            </a:r>
            <a:r>
              <a:rPr lang="en-GB" sz="1800" dirty="0"/>
              <a:t>: A fixed payment of $5,000 for the sale period</a:t>
            </a:r>
            <a:endParaRPr lang="en-US" sz="1800" dirty="0"/>
          </a:p>
          <a:p>
            <a:pPr marL="0" indent="0" algn="l" rtl="0">
              <a:buNone/>
            </a:pPr>
            <a:r>
              <a:rPr lang="en-GB" sz="1800" dirty="0" smtClean="0"/>
              <a:t> </a:t>
            </a:r>
            <a:r>
              <a:rPr lang="en-GB" sz="1800" b="1" dirty="0"/>
              <a:t>Option 2</a:t>
            </a:r>
            <a:r>
              <a:rPr lang="en-GB" sz="1800" dirty="0"/>
              <a:t>: 10% of total revenues earned during the sale period</a:t>
            </a:r>
            <a:endParaRPr lang="en-US" sz="1800" dirty="0"/>
          </a:p>
          <a:p>
            <a:pPr marL="0" indent="0" rtl="0">
              <a:buNone/>
            </a:pPr>
            <a:r>
              <a:rPr lang="en-GB" dirty="0"/>
              <a:t> </a:t>
            </a:r>
            <a:endParaRPr lang="en-US" dirty="0"/>
          </a:p>
          <a:p>
            <a:pPr marL="0" indent="0" algn="l" rtl="0">
              <a:buNone/>
            </a:pPr>
            <a:r>
              <a:rPr lang="en-GB" sz="1900" b="1" u="sng" dirty="0"/>
              <a:t>Required</a:t>
            </a:r>
            <a:endParaRPr lang="en-US" sz="1900" b="1" u="sng" dirty="0"/>
          </a:p>
          <a:p>
            <a:pPr marL="0" indent="0" algn="l" rtl="0">
              <a:buNone/>
            </a:pPr>
            <a:r>
              <a:rPr lang="en-GB" sz="1900" dirty="0"/>
              <a:t>1. Calculate the breakeven point in units for (a) option 1 and (b) option 2</a:t>
            </a:r>
            <a:endParaRPr lang="en-US" sz="1900" dirty="0"/>
          </a:p>
          <a:p>
            <a:pPr marL="0" indent="0" algn="l" rtl="0">
              <a:buNone/>
            </a:pPr>
            <a:r>
              <a:rPr lang="en-GB" sz="1900" dirty="0"/>
              <a:t>2. At what level of revenues will </a:t>
            </a:r>
            <a:r>
              <a:rPr lang="en-GB" sz="1900" dirty="0" err="1"/>
              <a:t>Color</a:t>
            </a:r>
            <a:r>
              <a:rPr lang="en-GB" sz="1900" dirty="0"/>
              <a:t> Rugs earn the same operating income under either option?</a:t>
            </a:r>
            <a:endParaRPr lang="en-US" sz="1900" dirty="0"/>
          </a:p>
          <a:p>
            <a:pPr marL="0" indent="0" algn="l" rtl="0">
              <a:buNone/>
            </a:pPr>
            <a:r>
              <a:rPr lang="en-GB" sz="1900" dirty="0"/>
              <a:t>3. Calculate the degree of operating leverage at sales of 100 units for the two rental options.</a:t>
            </a:r>
            <a:endParaRPr lang="en-US" sz="1900" dirty="0"/>
          </a:p>
          <a:p>
            <a:pPr algn="l"/>
            <a:r>
              <a:rPr lang="en-GB" sz="1900" dirty="0"/>
              <a:t>4. Briefly explain and interpret your answer to requirement 3.</a:t>
            </a:r>
            <a:endParaRPr lang="en-US" sz="1900" dirty="0"/>
          </a:p>
          <a:p>
            <a:pPr marL="0" indent="0" algn="l" rtl="0">
              <a:buNone/>
            </a:pPr>
            <a:endParaRPr lang="ar-SA" dirty="0"/>
          </a:p>
        </p:txBody>
      </p:sp>
    </p:spTree>
    <p:extLst>
      <p:ext uri="{BB962C8B-B14F-4D97-AF65-F5344CB8AC3E}">
        <p14:creationId xmlns:p14="http://schemas.microsoft.com/office/powerpoint/2010/main" val="40560517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smtClean="0"/>
              <a:t>Solution </a:t>
            </a:r>
            <a:endParaRPr lang="ar-SA" b="1" u="sng"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marL="0" indent="0" algn="l" rtl="0">
                  <a:buNone/>
                </a:pPr>
                <a:r>
                  <a:rPr lang="en-US" sz="2000" dirty="0" smtClean="0"/>
                  <a:t>BEP for option 1= </a:t>
                </a:r>
                <a14:m>
                  <m:oMath xmlns:m="http://schemas.openxmlformats.org/officeDocument/2006/math">
                    <m:f>
                      <m:fPr>
                        <m:ctrlPr>
                          <a:rPr lang="en-US" sz="2000" i="1" smtClean="0">
                            <a:latin typeface="Cambria Math"/>
                          </a:rPr>
                        </m:ctrlPr>
                      </m:fPr>
                      <m:num>
                        <m:r>
                          <a:rPr lang="en-US" sz="2000" b="0" i="1" smtClean="0">
                            <a:latin typeface="Cambria Math"/>
                          </a:rPr>
                          <m:t>𝐹</m:t>
                        </m:r>
                      </m:num>
                      <m:den>
                        <m:r>
                          <a:rPr lang="en-US" sz="2000" b="0" i="1" smtClean="0">
                            <a:latin typeface="Cambria Math"/>
                          </a:rPr>
                          <m:t>𝑃</m:t>
                        </m:r>
                        <m:r>
                          <a:rPr lang="en-US" sz="2000" b="0" i="1" smtClean="0">
                            <a:latin typeface="Cambria Math"/>
                          </a:rPr>
                          <m:t>−</m:t>
                        </m:r>
                        <m:r>
                          <a:rPr lang="en-US" sz="2000" b="0" i="1" smtClean="0">
                            <a:latin typeface="Cambria Math"/>
                          </a:rPr>
                          <m:t>𝑉</m:t>
                        </m:r>
                      </m:den>
                    </m:f>
                  </m:oMath>
                </a14:m>
                <a:r>
                  <a:rPr lang="en-US" sz="2000" dirty="0" smtClean="0"/>
                  <a:t> = </a:t>
                </a:r>
                <a14:m>
                  <m:oMath xmlns:m="http://schemas.openxmlformats.org/officeDocument/2006/math">
                    <m:f>
                      <m:fPr>
                        <m:ctrlPr>
                          <a:rPr lang="en-US" sz="2000" i="1" smtClean="0">
                            <a:latin typeface="Cambria Math"/>
                          </a:rPr>
                        </m:ctrlPr>
                      </m:fPr>
                      <m:num>
                        <m:r>
                          <a:rPr lang="en-US" sz="2000" b="0" i="1" smtClean="0">
                            <a:latin typeface="Cambria Math"/>
                          </a:rPr>
                          <m:t>5</m:t>
                        </m:r>
                        <m:r>
                          <a:rPr lang="en-US" sz="2000" b="0" i="1" smtClean="0">
                            <a:latin typeface="Cambria Math"/>
                          </a:rPr>
                          <m:t>,</m:t>
                        </m:r>
                        <m:r>
                          <a:rPr lang="en-US" sz="2000" b="0" i="1" smtClean="0">
                            <a:latin typeface="Cambria Math"/>
                          </a:rPr>
                          <m:t>000</m:t>
                        </m:r>
                      </m:num>
                      <m:den>
                        <m:r>
                          <a:rPr lang="en-US" sz="2000" b="0" i="1" smtClean="0">
                            <a:latin typeface="Cambria Math"/>
                          </a:rPr>
                          <m:t>500</m:t>
                        </m:r>
                        <m:r>
                          <a:rPr lang="en-US" sz="2000" b="0" i="1" smtClean="0">
                            <a:latin typeface="Cambria Math"/>
                          </a:rPr>
                          <m:t>−</m:t>
                        </m:r>
                        <m:r>
                          <a:rPr lang="en-US" sz="2000" b="0" i="1" smtClean="0">
                            <a:latin typeface="Cambria Math"/>
                          </a:rPr>
                          <m:t>350</m:t>
                        </m:r>
                      </m:den>
                    </m:f>
                  </m:oMath>
                </a14:m>
                <a:r>
                  <a:rPr lang="en-US" sz="2000" dirty="0" smtClean="0"/>
                  <a:t>  = </a:t>
                </a:r>
                <a:r>
                  <a:rPr lang="en-US" sz="2000" b="1" dirty="0" smtClean="0">
                    <a:solidFill>
                      <a:srgbClr val="002060"/>
                    </a:solidFill>
                  </a:rPr>
                  <a:t>33.34</a:t>
                </a:r>
              </a:p>
              <a:p>
                <a:pPr marL="0" indent="0" algn="l" rtl="0">
                  <a:buNone/>
                </a:pPr>
                <a:r>
                  <a:rPr lang="en-US" sz="2000" dirty="0"/>
                  <a:t>BEP for option </a:t>
                </a:r>
                <a:r>
                  <a:rPr lang="en-US" sz="2000" dirty="0" smtClean="0"/>
                  <a:t>2= </a:t>
                </a:r>
                <a14:m>
                  <m:oMath xmlns:m="http://schemas.openxmlformats.org/officeDocument/2006/math">
                    <m:f>
                      <m:fPr>
                        <m:ctrlPr>
                          <a:rPr lang="en-US" sz="2000" i="1">
                            <a:latin typeface="Cambria Math"/>
                          </a:rPr>
                        </m:ctrlPr>
                      </m:fPr>
                      <m:num>
                        <m:r>
                          <a:rPr lang="en-US" sz="2000" i="1">
                            <a:latin typeface="Cambria Math"/>
                          </a:rPr>
                          <m:t>𝐹</m:t>
                        </m:r>
                      </m:num>
                      <m:den>
                        <m:r>
                          <a:rPr lang="en-US" sz="2000" i="1">
                            <a:latin typeface="Cambria Math"/>
                          </a:rPr>
                          <m:t>𝑃</m:t>
                        </m:r>
                        <m:r>
                          <a:rPr lang="en-US" sz="2000" i="1">
                            <a:latin typeface="Cambria Math"/>
                          </a:rPr>
                          <m:t>−</m:t>
                        </m:r>
                        <m:r>
                          <a:rPr lang="en-US" sz="2000" i="1">
                            <a:latin typeface="Cambria Math"/>
                          </a:rPr>
                          <m:t>𝑉</m:t>
                        </m:r>
                      </m:den>
                    </m:f>
                  </m:oMath>
                </a14:m>
                <a:r>
                  <a:rPr lang="en-US" sz="2000" dirty="0"/>
                  <a:t> = </a:t>
                </a:r>
                <a14:m>
                  <m:oMath xmlns:m="http://schemas.openxmlformats.org/officeDocument/2006/math">
                    <m:r>
                      <a:rPr lang="en-US" sz="2000" b="0" i="1" smtClean="0">
                        <a:latin typeface="Cambria Math"/>
                      </a:rPr>
                      <m:t>𝑍𝑒𝑟𝑜</m:t>
                    </m:r>
                  </m:oMath>
                </a14:m>
                <a:endParaRPr lang="en-US" sz="2000" b="0" dirty="0" smtClean="0"/>
              </a:p>
              <a:p>
                <a:pPr marL="0" indent="0" algn="l" rtl="0">
                  <a:buNone/>
                </a:pPr>
                <a:endParaRPr lang="en-US" sz="2000" b="0" dirty="0" smtClean="0"/>
              </a:p>
              <a:p>
                <a:pPr marL="0" indent="0" algn="l" rtl="0">
                  <a:buNone/>
                </a:pPr>
                <a:r>
                  <a:rPr lang="en-US" sz="2400" dirty="0" smtClean="0"/>
                  <a:t>2-   Q(p-v)-F    =    Q(p-v)-F</a:t>
                </a:r>
              </a:p>
              <a:p>
                <a:pPr marL="0" indent="0" algn="l" rtl="0">
                  <a:buNone/>
                </a:pPr>
                <a:r>
                  <a:rPr lang="en-US" sz="1600" dirty="0" smtClean="0"/>
                  <a:t>  Q(500-350)-5,000     </a:t>
                </a:r>
                <a:r>
                  <a:rPr lang="en-US" sz="2400" dirty="0"/>
                  <a:t>=  </a:t>
                </a:r>
                <a:r>
                  <a:rPr lang="en-US" sz="1600" dirty="0" smtClean="0"/>
                  <a:t>    Q(500-(350+50))</a:t>
                </a:r>
                <a:endParaRPr lang="ar-SA" sz="1600" dirty="0"/>
              </a:p>
              <a:p>
                <a:pPr marL="0" indent="0" algn="l" rtl="0">
                  <a:buNone/>
                </a:pPr>
                <a:r>
                  <a:rPr lang="en-US" sz="2000" dirty="0" smtClean="0"/>
                  <a:t>   150</a:t>
                </a:r>
                <a:r>
                  <a:rPr lang="en-US" sz="2000" b="1" dirty="0" smtClean="0"/>
                  <a:t>Q</a:t>
                </a:r>
                <a:r>
                  <a:rPr lang="en-US" sz="2000" dirty="0" smtClean="0"/>
                  <a:t> -5,000  = 100</a:t>
                </a:r>
                <a:r>
                  <a:rPr lang="en-US" sz="2000" b="1" dirty="0" smtClean="0"/>
                  <a:t>Q</a:t>
                </a:r>
              </a:p>
              <a:p>
                <a:pPr marL="0" indent="0" algn="l" rtl="0">
                  <a:buNone/>
                </a:pPr>
                <a:r>
                  <a:rPr lang="en-US" sz="2000" b="1" dirty="0" smtClean="0"/>
                  <a:t>               </a:t>
                </a:r>
                <a:r>
                  <a:rPr lang="en-US" sz="2000" b="1" dirty="0" smtClean="0">
                    <a:solidFill>
                      <a:srgbClr val="002060"/>
                    </a:solidFill>
                  </a:rPr>
                  <a:t>Q= 100</a:t>
                </a:r>
              </a:p>
              <a:p>
                <a:pPr marL="0" indent="0" algn="l" rtl="0">
                  <a:buNone/>
                </a:pPr>
                <a:endParaRPr lang="en-US" sz="2000" b="1" dirty="0" smtClean="0"/>
              </a:p>
              <a:p>
                <a:pPr marL="0" indent="0" algn="l" rtl="0">
                  <a:buNone/>
                </a:pPr>
                <a:r>
                  <a:rPr lang="en-US" sz="1800" dirty="0" smtClean="0"/>
                  <a:t>3- operating leverage for option 1 = </a:t>
                </a:r>
                <a14:m>
                  <m:oMath xmlns:m="http://schemas.openxmlformats.org/officeDocument/2006/math">
                    <m:f>
                      <m:fPr>
                        <m:ctrlPr>
                          <a:rPr lang="en-US" sz="1800" i="1" smtClean="0">
                            <a:latin typeface="Cambria Math"/>
                          </a:rPr>
                        </m:ctrlPr>
                      </m:fPr>
                      <m:num>
                        <m:r>
                          <a:rPr lang="en-US" sz="1800" b="0" i="1" smtClean="0">
                            <a:latin typeface="Cambria Math"/>
                          </a:rPr>
                          <m:t>𝑄</m:t>
                        </m:r>
                        <m:r>
                          <a:rPr lang="en-US" sz="1800" b="0" i="1" smtClean="0">
                            <a:latin typeface="Cambria Math"/>
                          </a:rPr>
                          <m:t>(</m:t>
                        </m:r>
                        <m:r>
                          <a:rPr lang="en-US" sz="1800" b="0" i="1" smtClean="0">
                            <a:latin typeface="Cambria Math"/>
                          </a:rPr>
                          <m:t>𝑝</m:t>
                        </m:r>
                        <m:r>
                          <a:rPr lang="en-US" sz="1800" b="0" i="1" smtClean="0">
                            <a:latin typeface="Cambria Math"/>
                          </a:rPr>
                          <m:t>−</m:t>
                        </m:r>
                        <m:r>
                          <a:rPr lang="en-US" sz="1800" b="0" i="1" smtClean="0">
                            <a:latin typeface="Cambria Math"/>
                          </a:rPr>
                          <m:t>𝑣</m:t>
                        </m:r>
                        <m:r>
                          <a:rPr lang="en-US" sz="1800" b="0" i="1" smtClean="0">
                            <a:latin typeface="Cambria Math"/>
                          </a:rPr>
                          <m:t>)</m:t>
                        </m:r>
                      </m:num>
                      <m:den>
                        <m:r>
                          <a:rPr lang="en-US" sz="1800" b="0" i="1" smtClean="0">
                            <a:latin typeface="Cambria Math"/>
                          </a:rPr>
                          <m:t>𝑂𝐼</m:t>
                        </m:r>
                      </m:den>
                    </m:f>
                  </m:oMath>
                </a14:m>
                <a:r>
                  <a:rPr lang="en-US" sz="1800" dirty="0" smtClean="0"/>
                  <a:t> = </a:t>
                </a:r>
                <a14:m>
                  <m:oMath xmlns:m="http://schemas.openxmlformats.org/officeDocument/2006/math">
                    <m:f>
                      <m:fPr>
                        <m:ctrlPr>
                          <a:rPr lang="en-US" sz="1800" i="1" smtClean="0">
                            <a:latin typeface="Cambria Math"/>
                          </a:rPr>
                        </m:ctrlPr>
                      </m:fPr>
                      <m:num>
                        <m:r>
                          <a:rPr lang="en-US" sz="1800" b="0" i="1" smtClean="0">
                            <a:latin typeface="Cambria Math"/>
                          </a:rPr>
                          <m:t>100</m:t>
                        </m:r>
                        <m:r>
                          <a:rPr lang="en-US" sz="1800" b="0" i="1" smtClean="0">
                            <a:latin typeface="Cambria Math"/>
                          </a:rPr>
                          <m:t>(</m:t>
                        </m:r>
                        <m:r>
                          <a:rPr lang="en-US" sz="1800" b="0" i="1" smtClean="0">
                            <a:latin typeface="Cambria Math"/>
                          </a:rPr>
                          <m:t>500</m:t>
                        </m:r>
                        <m:r>
                          <a:rPr lang="en-US" sz="1800" b="0" i="1" smtClean="0">
                            <a:latin typeface="Cambria Math"/>
                          </a:rPr>
                          <m:t>−</m:t>
                        </m:r>
                        <m:r>
                          <a:rPr lang="en-US" sz="1800" b="0" i="1" smtClean="0">
                            <a:latin typeface="Cambria Math"/>
                          </a:rPr>
                          <m:t>350</m:t>
                        </m:r>
                        <m:r>
                          <a:rPr lang="en-US" sz="1800" b="0" i="1" smtClean="0">
                            <a:latin typeface="Cambria Math"/>
                          </a:rPr>
                          <m:t>)</m:t>
                        </m:r>
                      </m:num>
                      <m:den>
                        <m:r>
                          <a:rPr lang="en-US" sz="1800" b="0" i="1" smtClean="0">
                            <a:latin typeface="Cambria Math"/>
                          </a:rPr>
                          <m:t>100</m:t>
                        </m:r>
                        <m:d>
                          <m:dPr>
                            <m:ctrlPr>
                              <a:rPr lang="en-US" sz="1800" b="0" i="1" smtClean="0">
                                <a:latin typeface="Cambria Math"/>
                              </a:rPr>
                            </m:ctrlPr>
                          </m:dPr>
                          <m:e>
                            <m:r>
                              <a:rPr lang="en-US" sz="1800" b="0" i="1" smtClean="0">
                                <a:latin typeface="Cambria Math"/>
                              </a:rPr>
                              <m:t>500</m:t>
                            </m:r>
                            <m:r>
                              <a:rPr lang="en-US" sz="1800" b="0" i="1" smtClean="0">
                                <a:latin typeface="Cambria Math"/>
                              </a:rPr>
                              <m:t>−</m:t>
                            </m:r>
                            <m:r>
                              <a:rPr lang="en-US" sz="1800" b="0" i="1" smtClean="0">
                                <a:latin typeface="Cambria Math"/>
                              </a:rPr>
                              <m:t>350</m:t>
                            </m:r>
                          </m:e>
                        </m:d>
                        <m:r>
                          <a:rPr lang="en-US" sz="1800" b="0" i="1" smtClean="0">
                            <a:latin typeface="Cambria Math"/>
                          </a:rPr>
                          <m:t>−</m:t>
                        </m:r>
                        <m:r>
                          <a:rPr lang="en-US" sz="1800" b="0" i="1" smtClean="0">
                            <a:latin typeface="Cambria Math"/>
                          </a:rPr>
                          <m:t>5</m:t>
                        </m:r>
                        <m:r>
                          <a:rPr lang="en-US" sz="1800" b="0" i="1" smtClean="0">
                            <a:latin typeface="Cambria Math"/>
                          </a:rPr>
                          <m:t>,</m:t>
                        </m:r>
                        <m:r>
                          <a:rPr lang="en-US" sz="1800" b="0" i="1" smtClean="0">
                            <a:latin typeface="Cambria Math"/>
                          </a:rPr>
                          <m:t>000</m:t>
                        </m:r>
                      </m:den>
                    </m:f>
                    <m:r>
                      <a:rPr lang="en-US" sz="1800" b="0" i="1" smtClean="0">
                        <a:latin typeface="Cambria Math"/>
                      </a:rPr>
                      <m:t>=</m:t>
                    </m:r>
                    <m:f>
                      <m:fPr>
                        <m:ctrlPr>
                          <a:rPr lang="en-US" sz="1800" b="0" i="1" smtClean="0">
                            <a:latin typeface="Cambria Math"/>
                          </a:rPr>
                        </m:ctrlPr>
                      </m:fPr>
                      <m:num>
                        <m:r>
                          <a:rPr lang="en-US" sz="1800" b="0" i="1" smtClean="0">
                            <a:latin typeface="Cambria Math"/>
                          </a:rPr>
                          <m:t>15</m:t>
                        </m:r>
                        <m:r>
                          <a:rPr lang="en-US" sz="1800" b="0" i="1" smtClean="0">
                            <a:latin typeface="Cambria Math"/>
                          </a:rPr>
                          <m:t>,</m:t>
                        </m:r>
                        <m:r>
                          <a:rPr lang="en-US" sz="1800" b="0" i="1" smtClean="0">
                            <a:latin typeface="Cambria Math"/>
                          </a:rPr>
                          <m:t>000</m:t>
                        </m:r>
                      </m:num>
                      <m:den>
                        <m:r>
                          <a:rPr lang="en-US" sz="1800" b="0" i="1" smtClean="0">
                            <a:latin typeface="Cambria Math"/>
                          </a:rPr>
                          <m:t>10</m:t>
                        </m:r>
                        <m:r>
                          <a:rPr lang="en-US" sz="1800" b="0" i="1" smtClean="0">
                            <a:latin typeface="Cambria Math"/>
                          </a:rPr>
                          <m:t>,</m:t>
                        </m:r>
                        <m:r>
                          <a:rPr lang="en-US" sz="1800" b="0" i="1" smtClean="0">
                            <a:latin typeface="Cambria Math"/>
                          </a:rPr>
                          <m:t>000</m:t>
                        </m:r>
                      </m:den>
                    </m:f>
                  </m:oMath>
                </a14:m>
                <a:r>
                  <a:rPr lang="en-US" sz="1800" dirty="0" smtClean="0"/>
                  <a:t> = </a:t>
                </a:r>
                <a:r>
                  <a:rPr lang="en-US" sz="2000" b="1" dirty="0">
                    <a:solidFill>
                      <a:srgbClr val="002060"/>
                    </a:solidFill>
                  </a:rPr>
                  <a:t>1.5</a:t>
                </a:r>
              </a:p>
              <a:p>
                <a:pPr marL="0" indent="0" algn="l" rtl="0">
                  <a:buNone/>
                </a:pPr>
                <a:r>
                  <a:rPr lang="en-US" sz="1800" dirty="0"/>
                  <a:t> 3- operating leverage for option </a:t>
                </a:r>
                <a:r>
                  <a:rPr lang="en-US" sz="1800" dirty="0" smtClean="0"/>
                  <a:t>2 </a:t>
                </a:r>
                <a:r>
                  <a:rPr lang="en-US" sz="1800" dirty="0"/>
                  <a:t>= </a:t>
                </a:r>
                <a14:m>
                  <m:oMath xmlns:m="http://schemas.openxmlformats.org/officeDocument/2006/math">
                    <m:f>
                      <m:fPr>
                        <m:ctrlPr>
                          <a:rPr lang="en-US" sz="1800" i="1">
                            <a:latin typeface="Cambria Math"/>
                          </a:rPr>
                        </m:ctrlPr>
                      </m:fPr>
                      <m:num>
                        <m:r>
                          <a:rPr lang="en-US" sz="1800" i="1">
                            <a:latin typeface="Cambria Math"/>
                          </a:rPr>
                          <m:t>𝑄</m:t>
                        </m:r>
                        <m:r>
                          <a:rPr lang="en-US" sz="1800" i="1">
                            <a:latin typeface="Cambria Math"/>
                          </a:rPr>
                          <m:t>(</m:t>
                        </m:r>
                        <m:r>
                          <a:rPr lang="en-US" sz="1800" i="1">
                            <a:latin typeface="Cambria Math"/>
                          </a:rPr>
                          <m:t>𝑝</m:t>
                        </m:r>
                        <m:r>
                          <a:rPr lang="en-US" sz="1800" i="1">
                            <a:latin typeface="Cambria Math"/>
                          </a:rPr>
                          <m:t>−</m:t>
                        </m:r>
                        <m:r>
                          <a:rPr lang="en-US" sz="1800" i="1">
                            <a:latin typeface="Cambria Math"/>
                          </a:rPr>
                          <m:t>𝑣</m:t>
                        </m:r>
                        <m:r>
                          <a:rPr lang="en-US" sz="1800" i="1">
                            <a:latin typeface="Cambria Math"/>
                          </a:rPr>
                          <m:t>)</m:t>
                        </m:r>
                      </m:num>
                      <m:den>
                        <m:r>
                          <a:rPr lang="en-US" sz="1800" i="1">
                            <a:latin typeface="Cambria Math"/>
                          </a:rPr>
                          <m:t>𝑂𝐼</m:t>
                        </m:r>
                      </m:den>
                    </m:f>
                  </m:oMath>
                </a14:m>
                <a:r>
                  <a:rPr lang="en-US" sz="1800" dirty="0"/>
                  <a:t> = </a:t>
                </a:r>
                <a14:m>
                  <m:oMath xmlns:m="http://schemas.openxmlformats.org/officeDocument/2006/math">
                    <m:f>
                      <m:fPr>
                        <m:ctrlPr>
                          <a:rPr lang="en-US" sz="1800" i="1">
                            <a:latin typeface="Cambria Math"/>
                          </a:rPr>
                        </m:ctrlPr>
                      </m:fPr>
                      <m:num>
                        <m:r>
                          <a:rPr lang="en-US" sz="1800" i="1">
                            <a:latin typeface="Cambria Math"/>
                          </a:rPr>
                          <m:t>100</m:t>
                        </m:r>
                        <m:r>
                          <a:rPr lang="en-US" sz="1800" i="1">
                            <a:latin typeface="Cambria Math"/>
                          </a:rPr>
                          <m:t>(</m:t>
                        </m:r>
                        <m:r>
                          <a:rPr lang="en-US" sz="1800" i="1">
                            <a:latin typeface="Cambria Math"/>
                          </a:rPr>
                          <m:t>500</m:t>
                        </m:r>
                        <m:r>
                          <a:rPr lang="en-US" sz="1800" i="1">
                            <a:latin typeface="Cambria Math"/>
                          </a:rPr>
                          <m:t>−</m:t>
                        </m:r>
                        <m:r>
                          <a:rPr lang="en-US" sz="1800" b="0" i="1" smtClean="0">
                            <a:latin typeface="Cambria Math"/>
                          </a:rPr>
                          <m:t>40</m:t>
                        </m:r>
                        <m:r>
                          <a:rPr lang="en-US" sz="1800" i="1">
                            <a:latin typeface="Cambria Math"/>
                          </a:rPr>
                          <m:t>0</m:t>
                        </m:r>
                        <m:r>
                          <a:rPr lang="en-US" sz="1800" i="1">
                            <a:latin typeface="Cambria Math"/>
                          </a:rPr>
                          <m:t>)</m:t>
                        </m:r>
                      </m:num>
                      <m:den>
                        <m:r>
                          <a:rPr lang="en-US" sz="1800" i="1">
                            <a:latin typeface="Cambria Math"/>
                          </a:rPr>
                          <m:t>100</m:t>
                        </m:r>
                        <m:d>
                          <m:dPr>
                            <m:ctrlPr>
                              <a:rPr lang="en-US" sz="1800" i="1">
                                <a:latin typeface="Cambria Math"/>
                              </a:rPr>
                            </m:ctrlPr>
                          </m:dPr>
                          <m:e>
                            <m:r>
                              <a:rPr lang="en-US" sz="1800" i="1">
                                <a:latin typeface="Cambria Math"/>
                              </a:rPr>
                              <m:t>500</m:t>
                            </m:r>
                            <m:r>
                              <a:rPr lang="en-US" sz="1800" i="1">
                                <a:latin typeface="Cambria Math"/>
                              </a:rPr>
                              <m:t>−</m:t>
                            </m:r>
                            <m:r>
                              <a:rPr lang="en-US" sz="1800" b="0" i="1" smtClean="0">
                                <a:latin typeface="Cambria Math"/>
                              </a:rPr>
                              <m:t>400</m:t>
                            </m:r>
                          </m:e>
                        </m:d>
                      </m:den>
                    </m:f>
                    <m:r>
                      <a:rPr lang="en-US" sz="1800" i="1">
                        <a:latin typeface="Cambria Math"/>
                      </a:rPr>
                      <m:t>=</m:t>
                    </m:r>
                    <m:f>
                      <m:fPr>
                        <m:ctrlPr>
                          <a:rPr lang="en-US" sz="1800" i="1">
                            <a:latin typeface="Cambria Math"/>
                          </a:rPr>
                        </m:ctrlPr>
                      </m:fPr>
                      <m:num>
                        <m:r>
                          <a:rPr lang="en-US" sz="1800" i="1">
                            <a:latin typeface="Cambria Math"/>
                          </a:rPr>
                          <m:t>1</m:t>
                        </m:r>
                        <m:r>
                          <a:rPr lang="en-US" sz="1800" b="0" i="1" smtClean="0">
                            <a:latin typeface="Cambria Math"/>
                          </a:rPr>
                          <m:t>0</m:t>
                        </m:r>
                        <m:r>
                          <a:rPr lang="en-US" sz="1800" i="1">
                            <a:latin typeface="Cambria Math"/>
                          </a:rPr>
                          <m:t>,</m:t>
                        </m:r>
                        <m:r>
                          <a:rPr lang="en-US" sz="1800" i="1">
                            <a:latin typeface="Cambria Math"/>
                          </a:rPr>
                          <m:t>000</m:t>
                        </m:r>
                      </m:num>
                      <m:den>
                        <m:r>
                          <a:rPr lang="en-US" sz="1800" i="1">
                            <a:latin typeface="Cambria Math"/>
                          </a:rPr>
                          <m:t>10</m:t>
                        </m:r>
                        <m:r>
                          <a:rPr lang="en-US" sz="1800" i="1">
                            <a:latin typeface="Cambria Math"/>
                          </a:rPr>
                          <m:t>,</m:t>
                        </m:r>
                        <m:r>
                          <a:rPr lang="en-US" sz="1800" i="1">
                            <a:latin typeface="Cambria Math"/>
                          </a:rPr>
                          <m:t>000</m:t>
                        </m:r>
                      </m:den>
                    </m:f>
                  </m:oMath>
                </a14:m>
                <a:r>
                  <a:rPr lang="en-US" sz="1800" dirty="0"/>
                  <a:t> = </a:t>
                </a:r>
                <a:r>
                  <a:rPr lang="en-US" sz="2000" b="1" dirty="0">
                    <a:solidFill>
                      <a:srgbClr val="002060"/>
                    </a:solidFill>
                  </a:rPr>
                  <a:t>1</a:t>
                </a:r>
              </a:p>
              <a:p>
                <a:pPr marL="0" indent="0" algn="l" rtl="0">
                  <a:buNone/>
                </a:pPr>
                <a:endParaRPr lang="en-US" sz="1800" dirty="0" smtClean="0"/>
              </a:p>
              <a:p>
                <a:pPr marL="0" indent="0" algn="l" rtl="0">
                  <a:buNone/>
                </a:pPr>
                <a:endParaRPr lang="ar-SA" sz="18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rotWithShape="1">
                <a:blip r:embed="rId2"/>
                <a:stretch>
                  <a:fillRect l="-960"/>
                </a:stretch>
              </a:blipFill>
            </p:spPr>
            <p:txBody>
              <a:bodyPr/>
              <a:lstStyle/>
              <a:p>
                <a:r>
                  <a:rPr lang="ar-SA">
                    <a:noFill/>
                  </a:rPr>
                  <a:t> </a:t>
                </a:r>
              </a:p>
            </p:txBody>
          </p:sp>
        </mc:Fallback>
      </mc:AlternateContent>
      <p:sp>
        <p:nvSpPr>
          <p:cNvPr id="5" name="سهم إلى اليمين 4"/>
          <p:cNvSpPr/>
          <p:nvPr/>
        </p:nvSpPr>
        <p:spPr>
          <a:xfrm>
            <a:off x="755576" y="4365104"/>
            <a:ext cx="618368" cy="1703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7752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u="sng" dirty="0" smtClean="0"/>
              <a:t>Continue</a:t>
            </a:r>
            <a:endParaRPr lang="ar-SA" u="sng" dirty="0"/>
          </a:p>
        </p:txBody>
      </p:sp>
      <p:sp>
        <p:nvSpPr>
          <p:cNvPr id="3" name="عنصر نائب للمحتوى 2"/>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lnSpcReduction="10000"/>
          </a:bodyPr>
          <a:lstStyle/>
          <a:p>
            <a:pPr marL="0" indent="0" algn="l" rtl="0">
              <a:buNone/>
            </a:pPr>
            <a:r>
              <a:rPr lang="en-US" dirty="0" smtClean="0"/>
              <a:t>Price per unit = 200</a:t>
            </a:r>
          </a:p>
          <a:p>
            <a:pPr marL="0" indent="0" algn="l" rtl="0">
              <a:buNone/>
            </a:pPr>
            <a:r>
              <a:rPr lang="en-US" dirty="0" smtClean="0"/>
              <a:t>Suppose she can sell 5 units </a:t>
            </a:r>
          </a:p>
          <a:p>
            <a:pPr marL="0" indent="0" algn="l" rtl="0">
              <a:buNone/>
            </a:pPr>
            <a:endParaRPr lang="en-US" dirty="0" smtClean="0"/>
          </a:p>
          <a:p>
            <a:pPr marL="0" indent="0" algn="l" rtl="0">
              <a:buNone/>
            </a:pPr>
            <a:r>
              <a:rPr lang="en-US" dirty="0" smtClean="0"/>
              <a:t>Rev (5x200)                       1,000</a:t>
            </a:r>
          </a:p>
          <a:p>
            <a:pPr marL="0" indent="0" algn="l" rtl="0">
              <a:buNone/>
            </a:pPr>
            <a:r>
              <a:rPr lang="en-US" u="sng" dirty="0" smtClean="0"/>
              <a:t>V. cost(5x120</a:t>
            </a:r>
            <a:r>
              <a:rPr lang="en-US" dirty="0" smtClean="0"/>
              <a:t>)                   (</a:t>
            </a:r>
            <a:r>
              <a:rPr lang="en-US" u="sng" dirty="0" smtClean="0"/>
              <a:t>600)</a:t>
            </a:r>
          </a:p>
          <a:p>
            <a:pPr marL="0" indent="0" algn="l" rtl="0">
              <a:buNone/>
            </a:pPr>
            <a:r>
              <a:rPr lang="en-US" dirty="0" smtClean="0"/>
              <a:t>Contribution Margin        400</a:t>
            </a:r>
          </a:p>
          <a:p>
            <a:pPr marL="0" indent="0" algn="l" rtl="0">
              <a:buNone/>
            </a:pPr>
            <a:r>
              <a:rPr lang="en-US" u="sng" dirty="0" smtClean="0"/>
              <a:t>Fixed cost</a:t>
            </a:r>
            <a:r>
              <a:rPr lang="en-US" dirty="0" smtClean="0"/>
              <a:t>                         </a:t>
            </a:r>
            <a:r>
              <a:rPr lang="en-US" u="sng" dirty="0" smtClean="0"/>
              <a:t>(2,000)</a:t>
            </a:r>
          </a:p>
          <a:p>
            <a:pPr marL="0" indent="0" algn="l" rtl="0">
              <a:buNone/>
            </a:pPr>
            <a:r>
              <a:rPr lang="en-US" b="1" dirty="0" smtClean="0">
                <a:solidFill>
                  <a:srgbClr val="FF0000"/>
                </a:solidFill>
              </a:rPr>
              <a:t>(Loss)                                (1,600)</a:t>
            </a:r>
            <a:endParaRPr lang="en-US" b="1" u="sng" dirty="0">
              <a:solidFill>
                <a:srgbClr val="FF0000"/>
              </a:solidFill>
            </a:endParaRPr>
          </a:p>
          <a:p>
            <a:pPr marL="0" indent="0" algn="l" rtl="0">
              <a:buNone/>
            </a:pPr>
            <a:endParaRPr lang="en-US" u="sng" dirty="0"/>
          </a:p>
          <a:p>
            <a:pPr marL="0" indent="0" algn="l" rtl="0">
              <a:buNone/>
            </a:pPr>
            <a:endParaRPr lang="en-US" dirty="0"/>
          </a:p>
          <a:p>
            <a:pPr marL="0" indent="0" algn="l" rtl="0">
              <a:buNone/>
            </a:pPr>
            <a:endParaRPr lang="en-US" dirty="0" smtClean="0"/>
          </a:p>
          <a:p>
            <a:pPr marL="0" indent="0" algn="l" rtl="0">
              <a:buNone/>
            </a:pPr>
            <a:endParaRPr lang="en-US" dirty="0"/>
          </a:p>
          <a:p>
            <a:pPr marL="0" indent="0" algn="l" rtl="0">
              <a:buNone/>
            </a:pPr>
            <a:endParaRPr lang="en-US" dirty="0"/>
          </a:p>
          <a:p>
            <a:pPr marL="0" indent="0" algn="l" rtl="0">
              <a:buNone/>
            </a:pPr>
            <a:endParaRPr lang="en-US" dirty="0" smtClean="0"/>
          </a:p>
        </p:txBody>
      </p:sp>
    </p:spTree>
    <p:extLst>
      <p:ext uri="{BB962C8B-B14F-4D97-AF65-F5344CB8AC3E}">
        <p14:creationId xmlns:p14="http://schemas.microsoft.com/office/powerpoint/2010/main" val="384618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u="sng" dirty="0" smtClean="0"/>
              <a:t>Contribution Margin</a:t>
            </a:r>
            <a:endParaRPr lang="ar-SA" u="sng" dirty="0"/>
          </a:p>
        </p:txBody>
      </p:sp>
      <p:sp>
        <p:nvSpPr>
          <p:cNvPr id="3" name="عنصر نائب للمحتوى 2"/>
          <p:cNvSpPr>
            <a:spLocks noGrp="1"/>
          </p:cNvSpPr>
          <p:nvPr>
            <p:ph idx="1"/>
          </p:nvPr>
        </p:nvSpPr>
        <p:spPr>
          <a:xfrm>
            <a:off x="457200" y="1600200"/>
            <a:ext cx="8229600" cy="4781128"/>
          </a:xfrm>
          <a:ln>
            <a:solidFill>
              <a:schemeClr val="accent1"/>
            </a:solidFill>
          </a:ln>
          <a:effectLst>
            <a:glow rad="63500">
              <a:schemeClr val="accent5">
                <a:satMod val="175000"/>
                <a:alpha val="40000"/>
              </a:schemeClr>
            </a:glow>
          </a:effectLst>
        </p:spPr>
        <p:txBody>
          <a:bodyPr>
            <a:normAutofit/>
          </a:bodyPr>
          <a:lstStyle/>
          <a:p>
            <a:pPr marL="0" indent="0" algn="l" rtl="0">
              <a:buNone/>
            </a:pPr>
            <a:r>
              <a:rPr lang="en-US" sz="1800" b="1" dirty="0" smtClean="0"/>
              <a:t>Total  Contribution margin  </a:t>
            </a:r>
            <a:r>
              <a:rPr lang="en-US" sz="2400" dirty="0" smtClean="0"/>
              <a:t>= total revenues – total variable cost</a:t>
            </a:r>
          </a:p>
          <a:p>
            <a:pPr marL="0" indent="0" algn="l" rtl="0">
              <a:buNone/>
            </a:pPr>
            <a:r>
              <a:rPr lang="en-US" sz="2400" dirty="0"/>
              <a:t> </a:t>
            </a:r>
            <a:r>
              <a:rPr lang="en-US" sz="2400" dirty="0" smtClean="0"/>
              <a:t>                                      =           </a:t>
            </a:r>
            <a:r>
              <a:rPr lang="en-US" sz="2400" dirty="0" err="1" smtClean="0"/>
              <a:t>QxP</a:t>
            </a:r>
            <a:r>
              <a:rPr lang="en-US" sz="2400" dirty="0" smtClean="0"/>
              <a:t>          –        </a:t>
            </a:r>
            <a:r>
              <a:rPr lang="en-US" sz="2400" dirty="0" err="1" smtClean="0"/>
              <a:t>QxV</a:t>
            </a:r>
            <a:endParaRPr lang="en-US" sz="2400" dirty="0" smtClean="0"/>
          </a:p>
          <a:p>
            <a:pPr marL="0" indent="0" algn="l" rtl="0">
              <a:buNone/>
            </a:pPr>
            <a:r>
              <a:rPr lang="en-US" sz="1800" b="1" dirty="0" smtClean="0"/>
              <a:t>Total </a:t>
            </a:r>
            <a:r>
              <a:rPr lang="en-US" sz="1800" b="1" dirty="0"/>
              <a:t>Contribution Margin </a:t>
            </a:r>
            <a:r>
              <a:rPr lang="en-US" sz="1800" b="1" dirty="0" smtClean="0"/>
              <a:t>   </a:t>
            </a:r>
            <a:r>
              <a:rPr lang="en-US" sz="2400" dirty="0" smtClean="0"/>
              <a:t>=   </a:t>
            </a:r>
            <a:r>
              <a:rPr lang="en-US" b="1" dirty="0" smtClean="0"/>
              <a:t>Q (P-V)</a:t>
            </a:r>
          </a:p>
          <a:p>
            <a:pPr marL="0" indent="0" algn="l" rtl="0">
              <a:buNone/>
            </a:pPr>
            <a:endParaRPr lang="en-US" sz="2400" dirty="0" smtClean="0"/>
          </a:p>
          <a:p>
            <a:pPr marL="0" indent="0" algn="l" rtl="0">
              <a:buNone/>
            </a:pPr>
            <a:endParaRPr lang="en-US" sz="2400" dirty="0" smtClean="0"/>
          </a:p>
          <a:p>
            <a:pPr marL="0" indent="0" algn="l" rtl="0">
              <a:buNone/>
            </a:pPr>
            <a:endParaRPr lang="en-US" sz="2400" dirty="0" smtClean="0"/>
          </a:p>
          <a:p>
            <a:pPr marL="0" indent="0" algn="l" rtl="0">
              <a:buNone/>
            </a:pPr>
            <a:endParaRPr lang="en-US" sz="2400" dirty="0"/>
          </a:p>
          <a:p>
            <a:pPr marL="0" indent="0" algn="l" rtl="0">
              <a:buNone/>
            </a:pPr>
            <a:endParaRPr lang="en-US" sz="2400" dirty="0" smtClean="0"/>
          </a:p>
          <a:p>
            <a:pPr marL="0" indent="0" algn="l" rtl="0">
              <a:buNone/>
            </a:pPr>
            <a:endParaRPr lang="en-US" sz="2400" dirty="0" smtClean="0"/>
          </a:p>
          <a:p>
            <a:pPr marL="0" indent="0" algn="l" rtl="0">
              <a:buNone/>
            </a:pPr>
            <a:endParaRPr lang="en-US" sz="2400" dirty="0"/>
          </a:p>
          <a:p>
            <a:pPr marL="0" indent="0" algn="l" rtl="0">
              <a:buNone/>
            </a:pPr>
            <a:endParaRPr lang="en-US" sz="2400" dirty="0" smtClean="0"/>
          </a:p>
          <a:p>
            <a:pPr marL="0" indent="0" algn="l" rtl="0">
              <a:buNone/>
            </a:pPr>
            <a:endParaRPr lang="en-US" sz="2400" dirty="0" smtClean="0"/>
          </a:p>
          <a:p>
            <a:pPr marL="0" indent="0" algn="l" rtl="0">
              <a:buNone/>
            </a:pPr>
            <a:endParaRPr lang="ar-SA" sz="2400" dirty="0"/>
          </a:p>
        </p:txBody>
      </p:sp>
      <p:sp>
        <p:nvSpPr>
          <p:cNvPr id="4" name="سهم للأسفل 3"/>
          <p:cNvSpPr/>
          <p:nvPr/>
        </p:nvSpPr>
        <p:spPr>
          <a:xfrm>
            <a:off x="4098822" y="3089464"/>
            <a:ext cx="88117" cy="6238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p:cNvSpPr txBox="1"/>
          <p:nvPr/>
        </p:nvSpPr>
        <p:spPr>
          <a:xfrm>
            <a:off x="2669765" y="3713338"/>
            <a:ext cx="2880320" cy="369332"/>
          </a:xfrm>
          <a:prstGeom prst="rect">
            <a:avLst/>
          </a:prstGeom>
          <a:noFill/>
        </p:spPr>
        <p:txBody>
          <a:bodyPr wrap="square" rtlCol="1">
            <a:spAutoFit/>
          </a:bodyPr>
          <a:lstStyle/>
          <a:p>
            <a:r>
              <a:rPr lang="en-US" dirty="0" smtClean="0"/>
              <a:t>Contribution margin per unit </a:t>
            </a:r>
            <a:endParaRPr lang="ar-SA" dirty="0"/>
          </a:p>
        </p:txBody>
      </p:sp>
      <p:sp>
        <p:nvSpPr>
          <p:cNvPr id="9" name="مربع نص 8"/>
          <p:cNvSpPr txBox="1"/>
          <p:nvPr/>
        </p:nvSpPr>
        <p:spPr>
          <a:xfrm>
            <a:off x="563303" y="4365104"/>
            <a:ext cx="4224721" cy="800219"/>
          </a:xfrm>
          <a:prstGeom prst="rect">
            <a:avLst/>
          </a:prstGeom>
          <a:solidFill>
            <a:schemeClr val="tx2">
              <a:lumMod val="60000"/>
              <a:lumOff val="40000"/>
            </a:schemeClr>
          </a:solidFill>
        </p:spPr>
        <p:txBody>
          <a:bodyPr wrap="square" rtlCol="1">
            <a:spAutoFit/>
          </a:bodyPr>
          <a:lstStyle/>
          <a:p>
            <a:pPr algn="l" rtl="0"/>
            <a:r>
              <a:rPr lang="en-US" sz="2000" b="1" dirty="0"/>
              <a:t>Contribution Margin Per unit </a:t>
            </a:r>
            <a:r>
              <a:rPr lang="en-US" sz="2800" b="1" dirty="0" smtClean="0"/>
              <a:t>=(</a:t>
            </a:r>
            <a:r>
              <a:rPr lang="en-US" dirty="0" smtClean="0"/>
              <a:t> </a:t>
            </a:r>
            <a:r>
              <a:rPr lang="en-US" sz="2400" b="1" dirty="0" smtClean="0"/>
              <a:t>P-V )</a:t>
            </a:r>
            <a:endParaRPr lang="en-US" sz="2400" b="1" dirty="0"/>
          </a:p>
          <a:p>
            <a:endParaRPr lang="ar-SA" dirty="0"/>
          </a:p>
        </p:txBody>
      </p:sp>
      <p:sp>
        <p:nvSpPr>
          <p:cNvPr id="10" name="مربع نص 9"/>
          <p:cNvSpPr txBox="1"/>
          <p:nvPr/>
        </p:nvSpPr>
        <p:spPr>
          <a:xfrm>
            <a:off x="563303" y="5559046"/>
            <a:ext cx="4992410" cy="738664"/>
          </a:xfrm>
          <a:prstGeom prst="rect">
            <a:avLst/>
          </a:prstGeom>
          <a:solidFill>
            <a:schemeClr val="tx2">
              <a:lumMod val="60000"/>
              <a:lumOff val="40000"/>
            </a:schemeClr>
          </a:solidFill>
        </p:spPr>
        <p:txBody>
          <a:bodyPr wrap="square" rtlCol="1">
            <a:spAutoFit/>
          </a:bodyPr>
          <a:lstStyle/>
          <a:p>
            <a:pPr algn="l" rtl="0"/>
            <a:r>
              <a:rPr lang="en-US" sz="2400" b="1" dirty="0"/>
              <a:t>Total Contribution Margin   = (P-V)</a:t>
            </a:r>
            <a:r>
              <a:rPr lang="en-US" sz="2400" b="1" dirty="0" err="1"/>
              <a:t>xQ</a:t>
            </a:r>
            <a:endParaRPr lang="en-US" sz="2400" b="1" dirty="0"/>
          </a:p>
          <a:p>
            <a:endParaRPr lang="ar-SA" dirty="0"/>
          </a:p>
        </p:txBody>
      </p:sp>
    </p:spTree>
    <p:extLst>
      <p:ext uri="{BB962C8B-B14F-4D97-AF65-F5344CB8AC3E}">
        <p14:creationId xmlns:p14="http://schemas.microsoft.com/office/powerpoint/2010/main" val="210968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u="sng" dirty="0"/>
              <a:t>Contribution Margin</a:t>
            </a:r>
            <a:endParaRPr lang="ar-SA" dirty="0"/>
          </a:p>
        </p:txBody>
      </p:sp>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marL="0" indent="0" algn="l" rtl="0">
              <a:buNone/>
            </a:pPr>
            <a:r>
              <a:rPr lang="en-US" sz="2500" dirty="0" smtClean="0"/>
              <a:t>Contribution Margin per unit =    200-120 =80</a:t>
            </a:r>
          </a:p>
          <a:p>
            <a:pPr marL="0" indent="0" algn="l" rtl="0">
              <a:buNone/>
            </a:pPr>
            <a:r>
              <a:rPr lang="en-US" sz="2500" dirty="0" smtClean="0"/>
              <a:t>Total Contribution Margin       = 80 X 5  = 400</a:t>
            </a:r>
          </a:p>
          <a:p>
            <a:pPr marL="0" indent="0" algn="l" rtl="0">
              <a:buNone/>
            </a:pPr>
            <a:endParaRPr lang="en-US" sz="2500" dirty="0"/>
          </a:p>
          <a:p>
            <a:pPr marL="0" indent="0" algn="l" rtl="0">
              <a:buNone/>
            </a:pPr>
            <a:endParaRPr lang="en-US" sz="2500" dirty="0" smtClean="0"/>
          </a:p>
          <a:p>
            <a:pPr marL="0" indent="0" algn="l" rtl="0">
              <a:buNone/>
            </a:pPr>
            <a:endParaRPr lang="en-US" sz="2500" dirty="0" smtClean="0"/>
          </a:p>
          <a:p>
            <a:pPr marL="0" indent="0" algn="l" rtl="0">
              <a:buNone/>
            </a:pPr>
            <a:endParaRPr lang="ar-SA" dirty="0" smtClean="0"/>
          </a:p>
          <a:p>
            <a:pPr marL="0" indent="0" algn="l" rtl="0">
              <a:buNone/>
            </a:pPr>
            <a:r>
              <a:rPr lang="en-US" dirty="0" smtClean="0"/>
              <a:t>(200-120/200) =  0.4 or 40%</a:t>
            </a:r>
            <a:endParaRPr lang="en-US" dirty="0"/>
          </a:p>
        </p:txBody>
      </p:sp>
      <mc:AlternateContent xmlns:mc="http://schemas.openxmlformats.org/markup-compatibility/2006" xmlns:a14="http://schemas.microsoft.com/office/drawing/2010/main">
        <mc:Choice Requires="a14">
          <p:sp>
            <p:nvSpPr>
              <p:cNvPr id="4" name="مربع نص 3"/>
              <p:cNvSpPr txBox="1"/>
              <p:nvPr/>
            </p:nvSpPr>
            <p:spPr>
              <a:xfrm>
                <a:off x="539552" y="3212976"/>
                <a:ext cx="5760640" cy="1141979"/>
              </a:xfrm>
              <a:prstGeom prst="rect">
                <a:avLst/>
              </a:prstGeom>
              <a:solidFill>
                <a:schemeClr val="tx2">
                  <a:lumMod val="60000"/>
                  <a:lumOff val="40000"/>
                </a:schemeClr>
              </a:solidFill>
            </p:spPr>
            <p:txBody>
              <a:bodyPr wrap="square" rtlCol="1">
                <a:spAutoFit/>
              </a:bodyPr>
              <a:lstStyle/>
              <a:p>
                <a:pPr algn="l"/>
                <a:r>
                  <a:rPr lang="en-US" sz="2400" b="1" dirty="0" smtClean="0"/>
                  <a:t>Contribution Margin Percentage   </a:t>
                </a:r>
                <a:r>
                  <a:rPr lang="en-US" sz="2800" b="1" dirty="0" smtClean="0"/>
                  <a:t>= </a:t>
                </a:r>
                <a14:m>
                  <m:oMath xmlns:m="http://schemas.openxmlformats.org/officeDocument/2006/math">
                    <m:box>
                      <m:boxPr>
                        <m:ctrlPr>
                          <a:rPr lang="ar-SA" sz="3600" b="1" i="1">
                            <a:latin typeface="Cambria Math"/>
                          </a:rPr>
                        </m:ctrlPr>
                      </m:boxPr>
                      <m:e>
                        <m:argPr>
                          <m:argSz m:val="-1"/>
                        </m:argPr>
                        <m:f>
                          <m:fPr>
                            <m:ctrlPr>
                              <a:rPr lang="ar-SA" sz="3600" b="1" i="1">
                                <a:latin typeface="Cambria Math"/>
                              </a:rPr>
                            </m:ctrlPr>
                          </m:fPr>
                          <m:num>
                            <m:r>
                              <a:rPr lang="en-US" sz="3600" b="1" i="1" smtClean="0">
                                <a:latin typeface="Cambria Math"/>
                              </a:rPr>
                              <m:t>𝑷</m:t>
                            </m:r>
                            <m:r>
                              <a:rPr lang="en-US" sz="3600" b="1" i="1" smtClean="0">
                                <a:latin typeface="Cambria Math"/>
                              </a:rPr>
                              <m:t>−</m:t>
                            </m:r>
                            <m:r>
                              <a:rPr lang="en-US" sz="3600" b="1" i="1" smtClean="0">
                                <a:latin typeface="Cambria Math"/>
                              </a:rPr>
                              <m:t>𝑽</m:t>
                            </m:r>
                          </m:num>
                          <m:den>
                            <m:r>
                              <a:rPr lang="en-US" sz="3600" b="1" i="1" smtClean="0">
                                <a:latin typeface="Cambria Math"/>
                              </a:rPr>
                              <m:t>𝑷</m:t>
                            </m:r>
                          </m:den>
                        </m:f>
                      </m:e>
                    </m:box>
                  </m:oMath>
                </a14:m>
                <a:endParaRPr lang="ar-SA" sz="2400" b="1" dirty="0"/>
              </a:p>
              <a:p>
                <a:endParaRPr lang="ar-SA" sz="2800" dirty="0"/>
              </a:p>
            </p:txBody>
          </p:sp>
        </mc:Choice>
        <mc:Fallback xmlns="">
          <p:sp>
            <p:nvSpPr>
              <p:cNvPr id="4" name="مربع نص 3"/>
              <p:cNvSpPr txBox="1">
                <a:spLocks noRot="1" noChangeAspect="1" noMove="1" noResize="1" noEditPoints="1" noAdjustHandles="1" noChangeArrowheads="1" noChangeShapeType="1" noTextEdit="1"/>
              </p:cNvSpPr>
              <p:nvPr/>
            </p:nvSpPr>
            <p:spPr>
              <a:xfrm>
                <a:off x="539552" y="3212976"/>
                <a:ext cx="5760640" cy="1141979"/>
              </a:xfrm>
              <a:prstGeom prst="rect">
                <a:avLst/>
              </a:prstGeom>
              <a:blipFill rotWithShape="1">
                <a:blip r:embed="rId2"/>
                <a:stretch>
                  <a:fillRect l="-1589"/>
                </a:stretch>
              </a:blipFill>
            </p:spPr>
            <p:txBody>
              <a:bodyPr/>
              <a:lstStyle/>
              <a:p>
                <a:r>
                  <a:rPr lang="ar-SA">
                    <a:noFill/>
                  </a:rPr>
                  <a:t> </a:t>
                </a:r>
              </a:p>
            </p:txBody>
          </p:sp>
        </mc:Fallback>
      </mc:AlternateContent>
    </p:spTree>
    <p:extLst>
      <p:ext uri="{BB962C8B-B14F-4D97-AF65-F5344CB8AC3E}">
        <p14:creationId xmlns:p14="http://schemas.microsoft.com/office/powerpoint/2010/main" val="357945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u="sng" dirty="0"/>
              <a:t>Continue</a:t>
            </a:r>
            <a:endParaRPr lang="ar-SA" dirty="0"/>
          </a:p>
        </p:txBody>
      </p:sp>
      <p:sp>
        <p:nvSpPr>
          <p:cNvPr id="5" name="عنصر نائب للمحتوى 4"/>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pPr marL="0" indent="0" algn="l" rtl="0">
              <a:buNone/>
            </a:pPr>
            <a:endParaRPr lang="en-US" sz="2500" dirty="0" smtClean="0"/>
          </a:p>
          <a:p>
            <a:pPr marL="0" indent="0" algn="l" rtl="0">
              <a:buNone/>
            </a:pPr>
            <a:r>
              <a:rPr lang="en-US" sz="2800" dirty="0" smtClean="0"/>
              <a:t>Suppose </a:t>
            </a:r>
            <a:r>
              <a:rPr lang="en-US" sz="2800" dirty="0"/>
              <a:t>she can sell </a:t>
            </a:r>
            <a:r>
              <a:rPr lang="en-US" sz="2800" dirty="0" smtClean="0"/>
              <a:t>10 </a:t>
            </a:r>
            <a:r>
              <a:rPr lang="en-US" sz="2800" dirty="0"/>
              <a:t>units </a:t>
            </a:r>
          </a:p>
          <a:p>
            <a:pPr marL="0" indent="0" algn="l" rtl="0">
              <a:buNone/>
            </a:pPr>
            <a:endParaRPr lang="en-US" sz="2800" dirty="0"/>
          </a:p>
          <a:p>
            <a:pPr marL="0" indent="0" algn="l" rtl="0">
              <a:buNone/>
            </a:pPr>
            <a:r>
              <a:rPr lang="en-US" sz="2800" dirty="0"/>
              <a:t>Rev </a:t>
            </a:r>
            <a:r>
              <a:rPr lang="en-US" sz="2800" dirty="0" smtClean="0"/>
              <a:t>(10x200</a:t>
            </a:r>
            <a:r>
              <a:rPr lang="en-US" sz="2800" dirty="0"/>
              <a:t>)             </a:t>
            </a:r>
            <a:r>
              <a:rPr lang="en-US" sz="2800" dirty="0" smtClean="0"/>
              <a:t>         2,000</a:t>
            </a:r>
            <a:endParaRPr lang="en-US" sz="2800" dirty="0"/>
          </a:p>
          <a:p>
            <a:pPr marL="0" indent="0" algn="l" rtl="0">
              <a:buNone/>
            </a:pPr>
            <a:r>
              <a:rPr lang="en-US" sz="2800" u="sng" dirty="0"/>
              <a:t>V. </a:t>
            </a:r>
            <a:r>
              <a:rPr lang="en-US" sz="2800" u="sng" dirty="0" smtClean="0"/>
              <a:t>cost(10x120</a:t>
            </a:r>
            <a:r>
              <a:rPr lang="en-US" sz="2800" dirty="0"/>
              <a:t>)                </a:t>
            </a:r>
            <a:r>
              <a:rPr lang="en-US" sz="2800" dirty="0" smtClean="0"/>
              <a:t> (</a:t>
            </a:r>
            <a:r>
              <a:rPr lang="en-US" sz="2800" u="sng" dirty="0" smtClean="0"/>
              <a:t>1,200)</a:t>
            </a:r>
            <a:endParaRPr lang="en-US" sz="2800" u="sng" dirty="0"/>
          </a:p>
          <a:p>
            <a:pPr marL="0" indent="0" algn="l" rtl="0">
              <a:buNone/>
            </a:pPr>
            <a:r>
              <a:rPr lang="en-US" sz="2800" dirty="0"/>
              <a:t>Contribution Margin      </a:t>
            </a:r>
            <a:r>
              <a:rPr lang="en-US" sz="2800" dirty="0" smtClean="0"/>
              <a:t>   800</a:t>
            </a:r>
            <a:endParaRPr lang="en-US" sz="2800" dirty="0"/>
          </a:p>
          <a:p>
            <a:pPr marL="0" indent="0" algn="l" rtl="0">
              <a:buNone/>
            </a:pPr>
            <a:r>
              <a:rPr lang="en-US" sz="2800" u="sng" dirty="0"/>
              <a:t>Fixed cost</a:t>
            </a:r>
            <a:r>
              <a:rPr lang="en-US" sz="2800" dirty="0"/>
              <a:t>                        </a:t>
            </a:r>
            <a:r>
              <a:rPr lang="en-US" sz="2800" dirty="0" smtClean="0"/>
              <a:t>  </a:t>
            </a:r>
            <a:r>
              <a:rPr lang="en-US" sz="2800" u="sng" dirty="0"/>
              <a:t>(2,000)</a:t>
            </a:r>
          </a:p>
          <a:p>
            <a:pPr marL="0" indent="0" algn="l" rtl="0">
              <a:buNone/>
            </a:pPr>
            <a:r>
              <a:rPr lang="en-US" sz="2800" b="1" dirty="0">
                <a:solidFill>
                  <a:srgbClr val="FF0000"/>
                </a:solidFill>
              </a:rPr>
              <a:t>(Loss)                                </a:t>
            </a:r>
            <a:r>
              <a:rPr lang="en-US" sz="2800" b="1" dirty="0" smtClean="0">
                <a:solidFill>
                  <a:srgbClr val="FF0000"/>
                </a:solidFill>
              </a:rPr>
              <a:t> (1,200</a:t>
            </a:r>
            <a:r>
              <a:rPr lang="en-US" sz="2800" b="1" dirty="0">
                <a:solidFill>
                  <a:srgbClr val="FF0000"/>
                </a:solidFill>
              </a:rPr>
              <a:t>)</a:t>
            </a:r>
            <a:endParaRPr lang="en-US" sz="2800" b="1" u="sng" dirty="0">
              <a:solidFill>
                <a:srgbClr val="FF0000"/>
              </a:solidFill>
            </a:endParaRPr>
          </a:p>
          <a:p>
            <a:pPr marL="0" indent="0" algn="l" rtl="0">
              <a:buNone/>
            </a:pPr>
            <a:endParaRPr lang="en-US" sz="2500" dirty="0" smtClean="0"/>
          </a:p>
        </p:txBody>
      </p:sp>
    </p:spTree>
    <p:extLst>
      <p:ext uri="{BB962C8B-B14F-4D97-AF65-F5344CB8AC3E}">
        <p14:creationId xmlns:p14="http://schemas.microsoft.com/office/powerpoint/2010/main" val="783672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u="sng" dirty="0"/>
              <a:t>Continue</a:t>
            </a:r>
            <a:endParaRPr lang="ar-SA" dirty="0"/>
          </a:p>
        </p:txBody>
      </p:sp>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marL="0" indent="0" algn="l" rtl="0">
              <a:buNone/>
            </a:pPr>
            <a:r>
              <a:rPr lang="en-US" sz="2800" dirty="0"/>
              <a:t>Suppose she can sell </a:t>
            </a:r>
            <a:r>
              <a:rPr lang="en-US" sz="2800" dirty="0" smtClean="0"/>
              <a:t>25 </a:t>
            </a:r>
            <a:r>
              <a:rPr lang="en-US" sz="2800" dirty="0"/>
              <a:t>units </a:t>
            </a:r>
          </a:p>
          <a:p>
            <a:pPr marL="0" indent="0" algn="l" rtl="0">
              <a:buNone/>
            </a:pPr>
            <a:endParaRPr lang="en-US" sz="2800" dirty="0"/>
          </a:p>
          <a:p>
            <a:pPr marL="0" indent="0" algn="l" rtl="0">
              <a:buNone/>
            </a:pPr>
            <a:r>
              <a:rPr lang="en-US" sz="2800" dirty="0"/>
              <a:t>Rev </a:t>
            </a:r>
            <a:r>
              <a:rPr lang="en-US" sz="2800" dirty="0" smtClean="0"/>
              <a:t>(25x200</a:t>
            </a:r>
            <a:r>
              <a:rPr lang="en-US" sz="2800" dirty="0"/>
              <a:t>)                      </a:t>
            </a:r>
            <a:r>
              <a:rPr lang="en-US" sz="2800" dirty="0" smtClean="0"/>
              <a:t>5,000</a:t>
            </a:r>
            <a:endParaRPr lang="en-US" sz="2800" dirty="0"/>
          </a:p>
          <a:p>
            <a:pPr marL="0" indent="0" algn="l" rtl="0">
              <a:buNone/>
            </a:pPr>
            <a:r>
              <a:rPr lang="en-US" sz="2800" u="sng" dirty="0"/>
              <a:t>V. </a:t>
            </a:r>
            <a:r>
              <a:rPr lang="en-US" sz="2800" u="sng" dirty="0" smtClean="0"/>
              <a:t>cost(25x120</a:t>
            </a:r>
            <a:r>
              <a:rPr lang="en-US" sz="2800" dirty="0"/>
              <a:t>)                 </a:t>
            </a:r>
            <a:r>
              <a:rPr lang="en-US" sz="2800" dirty="0" smtClean="0"/>
              <a:t>(</a:t>
            </a:r>
            <a:r>
              <a:rPr lang="en-US" sz="2800" u="sng" dirty="0" smtClean="0"/>
              <a:t>3,000)</a:t>
            </a:r>
            <a:endParaRPr lang="en-US" sz="2800" u="sng" dirty="0"/>
          </a:p>
          <a:p>
            <a:pPr marL="0" indent="0" algn="l" rtl="0">
              <a:buNone/>
            </a:pPr>
            <a:r>
              <a:rPr lang="en-US" sz="2800" dirty="0"/>
              <a:t>Contribution Margin         </a:t>
            </a:r>
            <a:r>
              <a:rPr lang="en-US" sz="2800" dirty="0" smtClean="0"/>
              <a:t>2,000</a:t>
            </a:r>
            <a:endParaRPr lang="en-US" sz="2800" dirty="0"/>
          </a:p>
          <a:p>
            <a:pPr marL="0" indent="0" algn="l" rtl="0">
              <a:buNone/>
            </a:pPr>
            <a:r>
              <a:rPr lang="en-US" sz="2800" u="sng" dirty="0"/>
              <a:t>Fixed cost</a:t>
            </a:r>
            <a:r>
              <a:rPr lang="en-US" sz="2800" dirty="0"/>
              <a:t>                          </a:t>
            </a:r>
            <a:r>
              <a:rPr lang="en-US" sz="2800" u="sng" dirty="0"/>
              <a:t>(2,000)</a:t>
            </a:r>
          </a:p>
          <a:p>
            <a:pPr marL="0" indent="0" algn="l" rtl="0">
              <a:buNone/>
            </a:pPr>
            <a:r>
              <a:rPr lang="en-US" sz="2800" b="1" dirty="0">
                <a:solidFill>
                  <a:srgbClr val="FF0000"/>
                </a:solidFill>
              </a:rPr>
              <a:t>(</a:t>
            </a:r>
            <a:r>
              <a:rPr lang="en-US" sz="2800" b="1" dirty="0" smtClean="0">
                <a:solidFill>
                  <a:srgbClr val="FF0000"/>
                </a:solidFill>
              </a:rPr>
              <a:t>Loss)Gain                           (0)</a:t>
            </a:r>
            <a:endParaRPr lang="en-US" sz="2800" b="1" u="sng" dirty="0">
              <a:solidFill>
                <a:srgbClr val="FF0000"/>
              </a:solidFill>
            </a:endParaRPr>
          </a:p>
          <a:p>
            <a:pPr marL="0" indent="0" algn="l" rtl="0">
              <a:buNone/>
            </a:pPr>
            <a:endParaRPr lang="en-US" sz="2800" dirty="0" smtClean="0"/>
          </a:p>
        </p:txBody>
      </p:sp>
    </p:spTree>
    <p:extLst>
      <p:ext uri="{BB962C8B-B14F-4D97-AF65-F5344CB8AC3E}">
        <p14:creationId xmlns:p14="http://schemas.microsoft.com/office/powerpoint/2010/main" val="1457044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u="sng" dirty="0"/>
              <a:t>Continue</a:t>
            </a:r>
            <a:endParaRPr lang="ar-SA" dirty="0"/>
          </a:p>
        </p:txBody>
      </p:sp>
      <p:sp>
        <p:nvSpPr>
          <p:cNvPr id="3" name="عنصر نائب للمحتوى 2"/>
          <p:cNvSpPr>
            <a:spLocks noGrp="1"/>
          </p:cNvSpPr>
          <p:nvPr>
            <p:ph idx="1"/>
          </p:nvPr>
        </p:nvSpPr>
        <p:spPr>
          <a:xfrm>
            <a:off x="467544" y="1600200"/>
            <a:ext cx="8219256" cy="4709120"/>
          </a:xfrm>
        </p:spPr>
        <p:style>
          <a:lnRef idx="2">
            <a:schemeClr val="accent4"/>
          </a:lnRef>
          <a:fillRef idx="1">
            <a:schemeClr val="lt1"/>
          </a:fillRef>
          <a:effectRef idx="0">
            <a:schemeClr val="accent4"/>
          </a:effectRef>
          <a:fontRef idx="minor">
            <a:schemeClr val="dk1"/>
          </a:fontRef>
        </p:style>
        <p:txBody>
          <a:bodyPr>
            <a:noAutofit/>
          </a:bodyPr>
          <a:lstStyle/>
          <a:p>
            <a:pPr marL="0" indent="0" algn="l" rtl="0">
              <a:buNone/>
            </a:pPr>
            <a:r>
              <a:rPr lang="en-US" sz="2400" dirty="0"/>
              <a:t>Suppose she can sell </a:t>
            </a:r>
            <a:r>
              <a:rPr lang="en-US" sz="2400" dirty="0" smtClean="0"/>
              <a:t>30 </a:t>
            </a:r>
            <a:r>
              <a:rPr lang="en-US" sz="2400" dirty="0"/>
              <a:t>units </a:t>
            </a:r>
          </a:p>
          <a:p>
            <a:pPr marL="0" indent="0" algn="l" rtl="0">
              <a:buNone/>
            </a:pPr>
            <a:endParaRPr lang="en-US" sz="2400" dirty="0"/>
          </a:p>
          <a:p>
            <a:pPr marL="0" indent="0" algn="l" rtl="0">
              <a:buNone/>
            </a:pPr>
            <a:r>
              <a:rPr lang="en-US" sz="2400" dirty="0"/>
              <a:t>Rev </a:t>
            </a:r>
            <a:r>
              <a:rPr lang="en-US" sz="2400" dirty="0" smtClean="0"/>
              <a:t>(30x200</a:t>
            </a:r>
            <a:r>
              <a:rPr lang="en-US" sz="2400" dirty="0"/>
              <a:t>)                      </a:t>
            </a:r>
            <a:r>
              <a:rPr lang="en-US" sz="2400" dirty="0" smtClean="0"/>
              <a:t>6,000</a:t>
            </a:r>
            <a:endParaRPr lang="en-US" sz="2400" dirty="0"/>
          </a:p>
          <a:p>
            <a:pPr marL="0" indent="0" algn="l" rtl="0">
              <a:buNone/>
            </a:pPr>
            <a:r>
              <a:rPr lang="en-US" sz="2400" u="sng" dirty="0"/>
              <a:t>V. </a:t>
            </a:r>
            <a:r>
              <a:rPr lang="en-US" sz="2400" u="sng" dirty="0" smtClean="0"/>
              <a:t>cost(30x120</a:t>
            </a:r>
            <a:r>
              <a:rPr lang="en-US" sz="2400" dirty="0"/>
              <a:t>)                 (</a:t>
            </a:r>
            <a:r>
              <a:rPr lang="en-US" sz="2400" u="sng" dirty="0" smtClean="0"/>
              <a:t>3,600</a:t>
            </a:r>
            <a:r>
              <a:rPr lang="en-US" sz="2400" u="sng" dirty="0"/>
              <a:t>)</a:t>
            </a:r>
          </a:p>
          <a:p>
            <a:pPr marL="0" indent="0" algn="l" rtl="0">
              <a:buNone/>
            </a:pPr>
            <a:r>
              <a:rPr lang="en-US" sz="2400" dirty="0"/>
              <a:t>Contribution Margin         </a:t>
            </a:r>
            <a:r>
              <a:rPr lang="en-US" sz="2400" dirty="0" smtClean="0"/>
              <a:t>2,400</a:t>
            </a:r>
            <a:endParaRPr lang="en-US" sz="2400" dirty="0"/>
          </a:p>
          <a:p>
            <a:pPr marL="0" indent="0" algn="l" rtl="0">
              <a:buNone/>
            </a:pPr>
            <a:r>
              <a:rPr lang="en-US" sz="2400" u="sng" dirty="0"/>
              <a:t>Fixed cost</a:t>
            </a:r>
            <a:r>
              <a:rPr lang="en-US" sz="2400" dirty="0"/>
              <a:t>                          </a:t>
            </a:r>
            <a:r>
              <a:rPr lang="en-US" sz="2400" u="sng" dirty="0"/>
              <a:t>(2,000)</a:t>
            </a:r>
          </a:p>
          <a:p>
            <a:pPr marL="0" indent="0" algn="l" rtl="0">
              <a:buNone/>
            </a:pPr>
            <a:r>
              <a:rPr lang="en-US" sz="2400" b="1" dirty="0" smtClean="0">
                <a:solidFill>
                  <a:srgbClr val="002060"/>
                </a:solidFill>
              </a:rPr>
              <a:t>Gain                                      400</a:t>
            </a:r>
            <a:endParaRPr lang="en-US" sz="2400" b="1" u="sng" dirty="0">
              <a:solidFill>
                <a:srgbClr val="002060"/>
              </a:solidFill>
            </a:endParaRPr>
          </a:p>
        </p:txBody>
      </p:sp>
    </p:spTree>
    <p:extLst>
      <p:ext uri="{BB962C8B-B14F-4D97-AF65-F5344CB8AC3E}">
        <p14:creationId xmlns:p14="http://schemas.microsoft.com/office/powerpoint/2010/main" val="2719081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4855</TotalTime>
  <Words>2314</Words>
  <Application>Microsoft Office PowerPoint</Application>
  <PresentationFormat>On-screen Show (4:3)</PresentationFormat>
  <Paragraphs>427</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نسق Office</vt:lpstr>
      <vt:lpstr>Managerial Accounting</vt:lpstr>
      <vt:lpstr>Ch3/Cost -Volume -Profit Analysis</vt:lpstr>
      <vt:lpstr>Example</vt:lpstr>
      <vt:lpstr>Continue</vt:lpstr>
      <vt:lpstr>Contribution Margin</vt:lpstr>
      <vt:lpstr>Contribution Margin</vt:lpstr>
      <vt:lpstr>Continue</vt:lpstr>
      <vt:lpstr>Continue</vt:lpstr>
      <vt:lpstr>Continue</vt:lpstr>
      <vt:lpstr>Continue</vt:lpstr>
      <vt:lpstr>PowerPoint Presentation</vt:lpstr>
      <vt:lpstr>Breakeven Point</vt:lpstr>
      <vt:lpstr>Breakeven Point</vt:lpstr>
      <vt:lpstr>Example</vt:lpstr>
      <vt:lpstr>Solution </vt:lpstr>
      <vt:lpstr>Target Operating Income</vt:lpstr>
      <vt:lpstr>Example </vt:lpstr>
      <vt:lpstr>Target Net Income</vt:lpstr>
      <vt:lpstr>Target Net Income</vt:lpstr>
      <vt:lpstr>Example </vt:lpstr>
      <vt:lpstr>Question </vt:lpstr>
      <vt:lpstr>Solution </vt:lpstr>
      <vt:lpstr>Decision to advertise</vt:lpstr>
      <vt:lpstr>Decision to reduce price </vt:lpstr>
      <vt:lpstr>Margin Of Safety </vt:lpstr>
      <vt:lpstr>Example </vt:lpstr>
      <vt:lpstr>Question</vt:lpstr>
      <vt:lpstr>Solution</vt:lpstr>
      <vt:lpstr>Breakeven point for sales mix </vt:lpstr>
      <vt:lpstr>PowerPoint Presentation</vt:lpstr>
      <vt:lpstr>PowerPoint Presentation</vt:lpstr>
      <vt:lpstr>Operating leverage</vt:lpstr>
      <vt:lpstr>PowerPoint Presentation</vt:lpstr>
      <vt:lpstr>PowerPoint Presentation</vt:lpstr>
      <vt:lpstr>PowerPoint Presentation</vt:lpstr>
      <vt:lpstr>Question </vt:lpstr>
      <vt:lpstr>Solution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Intermediate Accounting -2</dc:title>
  <dc:creator>ADMIN</dc:creator>
  <cp:lastModifiedBy>HP</cp:lastModifiedBy>
  <cp:revision>239</cp:revision>
  <cp:lastPrinted>2020-10-02T18:57:05Z</cp:lastPrinted>
  <dcterms:created xsi:type="dcterms:W3CDTF">2020-09-18T07:15:41Z</dcterms:created>
  <dcterms:modified xsi:type="dcterms:W3CDTF">2023-10-15T07:33:45Z</dcterms:modified>
</cp:coreProperties>
</file>