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26" r:id="rId1"/>
  </p:sldMasterIdLst>
  <p:sldIdLst>
    <p:sldId id="263" r:id="rId2"/>
    <p:sldId id="257" r:id="rId3"/>
    <p:sldId id="262" r:id="rId4"/>
    <p:sldId id="258" r:id="rId5"/>
    <p:sldId id="259" r:id="rId6"/>
    <p:sldId id="260" r:id="rId7"/>
    <p:sldId id="261" r:id="rId8"/>
    <p:sldId id="264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28/07/1442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56500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28/07/1442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58342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28/07/1442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62993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28/07/1442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56508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28/07/1442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151304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28/07/1442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718979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28/07/1442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971433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28/07/1442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90200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28/07/1442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89442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28/07/1442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37817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28/07/1442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64404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28/07/1442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58120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28/07/1442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41586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28/07/1442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45214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28/07/1442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32298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28/07/1442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64671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28/07/1442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58647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  <p:sldLayoutId id="2147483838" r:id="rId12"/>
    <p:sldLayoutId id="2147483839" r:id="rId13"/>
    <p:sldLayoutId id="2147483840" r:id="rId14"/>
    <p:sldLayoutId id="2147483841" r:id="rId15"/>
    <p:sldLayoutId id="214748384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664" y="884534"/>
            <a:ext cx="4608512" cy="2311445"/>
          </a:xfrm>
        </p:spPr>
        <p:txBody>
          <a:bodyPr>
            <a:noAutofit/>
          </a:bodyPr>
          <a:lstStyle/>
          <a:p>
            <a:pPr algn="ctr" rtl="1"/>
            <a:r>
              <a:rPr lang="ar-SA" sz="2800" b="1" dirty="0" smtClean="0"/>
              <a:t/>
            </a:r>
            <a:br>
              <a:rPr lang="ar-SA" sz="2800" b="1" dirty="0" smtClean="0"/>
            </a:br>
            <a:r>
              <a:rPr lang="ar-SA" sz="2800" b="1" dirty="0"/>
              <a:t/>
            </a:r>
            <a:br>
              <a:rPr lang="ar-SA" sz="2800" b="1" dirty="0"/>
            </a:br>
            <a:r>
              <a:rPr lang="ar-SA" sz="2800" b="1" dirty="0" smtClean="0"/>
              <a:t/>
            </a:r>
            <a:br>
              <a:rPr lang="ar-SA" sz="2800" b="1" dirty="0" smtClean="0"/>
            </a:br>
            <a:r>
              <a:rPr lang="ar-SA" sz="2800" b="1" dirty="0"/>
              <a:t/>
            </a:r>
            <a:br>
              <a:rPr lang="ar-SA" sz="2800" b="1" dirty="0"/>
            </a:br>
            <a:r>
              <a:rPr lang="ar-SA" sz="2800" b="1" dirty="0" smtClean="0"/>
              <a:t/>
            </a:r>
            <a:br>
              <a:rPr lang="ar-SA" sz="2800" b="1" dirty="0" smtClean="0"/>
            </a:br>
            <a:r>
              <a:rPr lang="ar-SA" sz="2800" b="1" dirty="0"/>
              <a:t/>
            </a:r>
            <a:br>
              <a:rPr lang="ar-SA" sz="2800" b="1" dirty="0"/>
            </a:br>
            <a:r>
              <a:rPr lang="ar-SA" sz="2800" b="1" dirty="0" smtClean="0">
                <a:solidFill>
                  <a:srgbClr val="FF0000"/>
                </a:solidFill>
              </a:rPr>
              <a:t/>
            </a:r>
            <a:br>
              <a:rPr lang="ar-SA" sz="2800" b="1" dirty="0" smtClean="0">
                <a:solidFill>
                  <a:srgbClr val="FF0000"/>
                </a:solidFill>
              </a:rPr>
            </a:br>
            <a:r>
              <a:rPr lang="ar-SA" sz="2800" b="1" dirty="0" smtClean="0">
                <a:solidFill>
                  <a:srgbClr val="FF0000"/>
                </a:solidFill>
              </a:rPr>
              <a:t>برنامج </a:t>
            </a:r>
            <a:r>
              <a:rPr lang="ar-SA" sz="2800" b="1" dirty="0">
                <a:solidFill>
                  <a:srgbClr val="FF0000"/>
                </a:solidFill>
              </a:rPr>
              <a:t>كاب: تعرّف إلى عالم الأعمال</a:t>
            </a:r>
            <a:r>
              <a:rPr lang="en-US" sz="2800" dirty="0">
                <a:solidFill>
                  <a:srgbClr val="FF0000"/>
                </a:solidFill>
              </a:rPr>
              <a:t/>
            </a:r>
            <a:br>
              <a:rPr lang="en-US" sz="2800" dirty="0">
                <a:solidFill>
                  <a:srgbClr val="FF0000"/>
                </a:solidFill>
              </a:rPr>
            </a:br>
            <a:r>
              <a:rPr lang="en-US" sz="2800" b="1" dirty="0">
                <a:solidFill>
                  <a:srgbClr val="FF0000"/>
                </a:solidFill>
              </a:rPr>
              <a:t>KNOW ABOUT BUSINESS (KAB</a:t>
            </a:r>
            <a:r>
              <a:rPr lang="en-US" sz="2800" b="1" dirty="0" smtClean="0">
                <a:solidFill>
                  <a:srgbClr val="FF0000"/>
                </a:solidFill>
              </a:rPr>
              <a:t>)</a:t>
            </a:r>
            <a:r>
              <a:rPr lang="ar-SA" sz="2800" b="1" dirty="0" smtClean="0">
                <a:solidFill>
                  <a:srgbClr val="FF0000"/>
                </a:solidFill>
              </a:rPr>
              <a:t/>
            </a:r>
            <a:br>
              <a:rPr lang="ar-SA" sz="2800" b="1" dirty="0" smtClean="0">
                <a:solidFill>
                  <a:srgbClr val="FF0000"/>
                </a:solidFill>
              </a:rPr>
            </a:br>
            <a:r>
              <a:rPr lang="ar-SA" sz="2800" b="1" dirty="0" smtClean="0">
                <a:solidFill>
                  <a:srgbClr val="FF0000"/>
                </a:solidFill>
              </a:rPr>
              <a:t>ريادة الأعمال (</a:t>
            </a:r>
            <a:r>
              <a:rPr lang="en-US" sz="2800" b="1" dirty="0" smtClean="0">
                <a:solidFill>
                  <a:srgbClr val="FF0000"/>
                </a:solidFill>
              </a:rPr>
              <a:t>2</a:t>
            </a:r>
            <a:r>
              <a:rPr lang="ar-SA" sz="2800" b="1" dirty="0" smtClean="0">
                <a:solidFill>
                  <a:srgbClr val="FF0000"/>
                </a:solidFill>
              </a:rPr>
              <a:t>)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2920" y="4149080"/>
            <a:ext cx="6858000" cy="1241822"/>
          </a:xfrm>
        </p:spPr>
        <p:txBody>
          <a:bodyPr>
            <a:normAutofit/>
          </a:bodyPr>
          <a:lstStyle/>
          <a:p>
            <a:pPr algn="ctr" rtl="1"/>
            <a:r>
              <a:rPr lang="ar-SA" b="1" dirty="0" smtClean="0">
                <a:solidFill>
                  <a:srgbClr val="FF0000"/>
                </a:solidFill>
              </a:rPr>
              <a:t>أ.محمد نواف جلاد </a:t>
            </a:r>
          </a:p>
          <a:p>
            <a:pPr algn="ctr" rtl="1"/>
            <a:r>
              <a:rPr lang="ar-SA" b="1" dirty="0" smtClean="0">
                <a:solidFill>
                  <a:srgbClr val="FF0000"/>
                </a:solidFill>
              </a:rPr>
              <a:t>كلية فلسطين التقنية خضوري</a:t>
            </a:r>
          </a:p>
          <a:p>
            <a:pPr algn="ctr" rtl="1"/>
            <a:r>
              <a:rPr lang="ar-SA" b="1" dirty="0" smtClean="0">
                <a:solidFill>
                  <a:srgbClr val="FF0000"/>
                </a:solidFill>
              </a:rPr>
              <a:t>قسم المهن التجارية  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116632"/>
            <a:ext cx="2143125" cy="153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12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1560" y="279400"/>
            <a:ext cx="6347713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ar-SA" b="1" dirty="0" smtClean="0"/>
              <a:t/>
            </a:r>
            <a:br>
              <a:rPr lang="ar-SA" b="1" dirty="0" smtClean="0"/>
            </a:br>
            <a:r>
              <a:rPr lang="ar-LB" b="1" dirty="0" smtClean="0">
                <a:solidFill>
                  <a:srgbClr val="FF0000"/>
                </a:solidFill>
              </a:rPr>
              <a:t>الموضوع (3): الأشكال القانونيّة لملكيّة </a:t>
            </a:r>
            <a:r>
              <a:rPr lang="ar-SA" b="1" dirty="0" smtClean="0">
                <a:solidFill>
                  <a:srgbClr val="FF0000"/>
                </a:solidFill>
              </a:rPr>
              <a:t>المؤسسات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600200"/>
            <a:ext cx="6804248" cy="4525963"/>
          </a:xfrm>
        </p:spPr>
        <p:txBody>
          <a:bodyPr>
            <a:normAutofit/>
          </a:bodyPr>
          <a:lstStyle/>
          <a:p>
            <a:pPr algn="just" rtl="1">
              <a:buNone/>
            </a:pPr>
            <a:endParaRPr lang="ar-SA" sz="2400" dirty="0" smtClean="0"/>
          </a:p>
          <a:p>
            <a:pPr algn="just" rtl="1">
              <a:buNone/>
            </a:pPr>
            <a:endParaRPr lang="ar-SA" sz="2400" dirty="0"/>
          </a:p>
          <a:p>
            <a:pPr algn="just" rtl="1">
              <a:buNone/>
            </a:pPr>
            <a:r>
              <a:rPr lang="ar-SA" sz="2400" dirty="0" smtClean="0"/>
              <a:t>          </a:t>
            </a:r>
            <a:r>
              <a:rPr lang="ar-LB" sz="2400" dirty="0" smtClean="0"/>
              <a:t>الأهداف </a:t>
            </a:r>
            <a:r>
              <a:rPr lang="ar-LB" sz="2400" dirty="0" smtClean="0"/>
              <a:t>التدريبية</a:t>
            </a:r>
            <a:endParaRPr lang="en-US" sz="2400" dirty="0" smtClean="0"/>
          </a:p>
          <a:p>
            <a:pPr lvl="1" algn="just" rtl="1"/>
            <a:r>
              <a:rPr lang="ar-SA" sz="2400" dirty="0" smtClean="0"/>
              <a:t>تحديد الأنواع الأساسية الأربعة لملكية المؤسسات وإيجابياتها وسلبياتها.</a:t>
            </a:r>
          </a:p>
          <a:p>
            <a:pPr lvl="1" algn="just" rtl="1"/>
            <a:endParaRPr lang="ar-SA" sz="2400" dirty="0" smtClean="0"/>
          </a:p>
          <a:p>
            <a:pPr lvl="1" algn="just" rtl="1">
              <a:buNone/>
            </a:pPr>
            <a:endParaRPr lang="en-US" sz="2400" dirty="0" smtClean="0"/>
          </a:p>
          <a:p>
            <a:pPr lvl="1" algn="just" rtl="1"/>
            <a:r>
              <a:rPr lang="ar-SA" sz="2400" dirty="0" smtClean="0"/>
              <a:t>تحديد المنافع التي توفرها التعاونيات.</a:t>
            </a:r>
            <a:endParaRPr lang="en-US" sz="2400" dirty="0" smtClean="0"/>
          </a:p>
          <a:p>
            <a:pPr algn="just" rtl="1">
              <a:buNone/>
            </a:pPr>
            <a:endParaRPr lang="ar-S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>
                <a:solidFill>
                  <a:srgbClr val="FF0000"/>
                </a:solidFill>
              </a:rPr>
              <a:t>الاشكال المختلفة لملكية المؤسسة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r" rtl="1"/>
            <a:r>
              <a:rPr lang="ar-SA" b="1" dirty="0"/>
              <a:t>الملكية </a:t>
            </a:r>
            <a:r>
              <a:rPr lang="ar-SA" b="1" dirty="0" smtClean="0"/>
              <a:t>الفرديّة</a:t>
            </a:r>
            <a:r>
              <a:rPr lang="en-US" b="1" dirty="0" smtClean="0"/>
              <a:t>:</a:t>
            </a:r>
          </a:p>
          <a:p>
            <a:pPr marL="0" lvl="0" indent="0" algn="r" rtl="1">
              <a:buNone/>
            </a:pPr>
            <a:endParaRPr lang="en-US" b="1" dirty="0" smtClean="0"/>
          </a:p>
          <a:p>
            <a:pPr lvl="0" algn="r" rtl="1"/>
            <a:r>
              <a:rPr lang="ar-SA" b="1" dirty="0" smtClean="0"/>
              <a:t>شركة التضامن</a:t>
            </a:r>
            <a:r>
              <a:rPr lang="en-US" b="1" dirty="0" smtClean="0"/>
              <a:t> :</a:t>
            </a:r>
          </a:p>
          <a:p>
            <a:pPr lvl="0" algn="r" rtl="1"/>
            <a:endParaRPr lang="en-US" b="1" dirty="0" smtClean="0"/>
          </a:p>
          <a:p>
            <a:pPr lvl="0" algn="r" rtl="1"/>
            <a:r>
              <a:rPr lang="ar-SA" b="1" dirty="0" smtClean="0"/>
              <a:t>الشركة </a:t>
            </a:r>
            <a:r>
              <a:rPr lang="ar-SA" b="1" dirty="0"/>
              <a:t>ذات المسؤوليّة </a:t>
            </a:r>
            <a:r>
              <a:rPr lang="ar-JO" b="1" dirty="0"/>
              <a:t>ال</a:t>
            </a:r>
            <a:r>
              <a:rPr lang="ar-SA" b="1" dirty="0" smtClean="0"/>
              <a:t>محدودة:</a:t>
            </a:r>
            <a:r>
              <a:rPr lang="en-US" b="1" dirty="0" smtClean="0"/>
              <a:t> </a:t>
            </a:r>
            <a:endParaRPr lang="ar-SA" b="1" dirty="0" smtClean="0"/>
          </a:p>
          <a:p>
            <a:pPr lvl="0" algn="r" rtl="1"/>
            <a:endParaRPr lang="en-US" b="1" dirty="0" smtClean="0"/>
          </a:p>
          <a:p>
            <a:pPr lvl="0" algn="r" rtl="1"/>
            <a:r>
              <a:rPr lang="ar-SA" b="1" dirty="0" smtClean="0"/>
              <a:t>التعاونيّة: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11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6347713" cy="1320800"/>
          </a:xfrm>
        </p:spPr>
        <p:txBody>
          <a:bodyPr/>
          <a:lstStyle/>
          <a:p>
            <a:pPr algn="ctr"/>
            <a:r>
              <a:rPr lang="ar-SA" b="1" dirty="0" smtClean="0">
                <a:solidFill>
                  <a:srgbClr val="FF0000"/>
                </a:solidFill>
              </a:rPr>
              <a:t>أسئلة متعلّقة بملكيّة المؤسسة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357298"/>
            <a:ext cx="6851104" cy="4768865"/>
          </a:xfrm>
        </p:spPr>
        <p:txBody>
          <a:bodyPr>
            <a:normAutofit/>
          </a:bodyPr>
          <a:lstStyle/>
          <a:p>
            <a:pPr lvl="0" algn="r" rtl="1"/>
            <a:r>
              <a:rPr lang="ar-SA" b="1" dirty="0" smtClean="0"/>
              <a:t>ما عدد أصحاب المؤسسات في الملكية الفرديّة والتضامن والشركة محدودة المسؤولية والتعاونيّة؟ </a:t>
            </a:r>
            <a:endParaRPr lang="en-US" b="1" dirty="0" smtClean="0"/>
          </a:p>
          <a:p>
            <a:pPr lvl="0" algn="r" rtl="1"/>
            <a:r>
              <a:rPr lang="ar-SA" b="1" dirty="0" smtClean="0"/>
              <a:t>ما الكلفة والإجراءات القانونيّة اللازمة من أجل إطلاق أنواع ملكيّات المؤسسات الأربعة؟</a:t>
            </a:r>
            <a:endParaRPr lang="en-US" b="1" dirty="0" smtClean="0"/>
          </a:p>
          <a:p>
            <a:pPr lvl="0" algn="r" rtl="1"/>
            <a:r>
              <a:rPr lang="ar-SA" b="1" dirty="0" smtClean="0"/>
              <a:t>لماذا ينبغي استشارة محامٍ عند البدء بمؤسسة جديدة؟</a:t>
            </a:r>
            <a:endParaRPr lang="en-US" b="1" dirty="0" smtClean="0"/>
          </a:p>
          <a:p>
            <a:pPr lvl="0" algn="r" rtl="1"/>
            <a:r>
              <a:rPr lang="ar-SA" b="1" dirty="0" smtClean="0"/>
              <a:t>ما المسؤوليّة المترتّبة عن أنواع ملكيّات المؤسسات الأربعة؟</a:t>
            </a:r>
            <a:endParaRPr lang="en-US" b="1" dirty="0" smtClean="0"/>
          </a:p>
          <a:p>
            <a:pPr lvl="0" algn="r" rtl="1"/>
            <a:r>
              <a:rPr lang="ar-SA" b="1" dirty="0" smtClean="0"/>
              <a:t>كيف تؤثّر الملكيّة القانونيّة على استمراريّة المؤسسة؟</a:t>
            </a:r>
            <a:endParaRPr lang="en-US" b="1" dirty="0" smtClean="0"/>
          </a:p>
          <a:p>
            <a:pPr lvl="0" algn="r" rtl="1"/>
            <a:r>
              <a:rPr lang="ar-SA" b="1" dirty="0" smtClean="0"/>
              <a:t>كيف تؤثّر البنية القانونيّة على إدارة المؤسسة؟</a:t>
            </a:r>
            <a:endParaRPr lang="en-US" b="1" dirty="0" smtClean="0"/>
          </a:p>
          <a:p>
            <a:pPr lvl="0" algn="r" rtl="1"/>
            <a:r>
              <a:rPr lang="ar-SA" b="1" dirty="0" smtClean="0"/>
              <a:t>كيف تؤثّر البنية القانونيّة على الضّرائب؟</a:t>
            </a:r>
            <a:endParaRPr lang="en-US" b="1" dirty="0" smtClean="0"/>
          </a:p>
          <a:p>
            <a:pPr lvl="0" algn="r" rtl="1"/>
            <a:r>
              <a:rPr lang="ar-SA" b="1" dirty="0" smtClean="0"/>
              <a:t>كيف تؤثّر البنية القانونيّة على شروط التوظيف؟</a:t>
            </a:r>
            <a:endParaRPr lang="en-US" b="1" dirty="0" smtClean="0"/>
          </a:p>
          <a:p>
            <a:pPr algn="r" rtl="1">
              <a:buNone/>
            </a:pPr>
            <a:endParaRPr lang="ar-S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Photo 9-29-18, 9 09 02 A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307" y="260648"/>
            <a:ext cx="6347713" cy="1320800"/>
          </a:xfrm>
        </p:spPr>
        <p:txBody>
          <a:bodyPr>
            <a:normAutofit/>
          </a:bodyPr>
          <a:lstStyle/>
          <a:p>
            <a:pPr algn="ctr"/>
            <a:r>
              <a:rPr lang="ar-SA" b="1" dirty="0" smtClean="0">
                <a:solidFill>
                  <a:srgbClr val="FF0000"/>
                </a:solidFill>
              </a:rPr>
              <a:t>منافع المؤسسات الجماعية مثل التعاونيات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484784"/>
            <a:ext cx="7524328" cy="5016050"/>
          </a:xfrm>
        </p:spPr>
        <p:txBody>
          <a:bodyPr>
            <a:normAutofit lnSpcReduction="10000"/>
          </a:bodyPr>
          <a:lstStyle/>
          <a:p>
            <a:pPr lvl="0" algn="r" rtl="1"/>
            <a:r>
              <a:rPr lang="ar-SA" b="1" dirty="0" smtClean="0"/>
              <a:t>الموارد المالية المشتركة</a:t>
            </a:r>
            <a:endParaRPr lang="en-US" b="1" dirty="0" smtClean="0"/>
          </a:p>
          <a:p>
            <a:pPr lvl="0" algn="r" rtl="1"/>
            <a:r>
              <a:rPr lang="ar-SA" b="1" dirty="0" smtClean="0"/>
              <a:t>الإمدادات المشتركة للمدخلات</a:t>
            </a:r>
            <a:endParaRPr lang="en-US" b="1" dirty="0" smtClean="0"/>
          </a:p>
          <a:p>
            <a:pPr lvl="0" algn="r" rtl="1"/>
            <a:r>
              <a:rPr lang="ar-SA" b="1" dirty="0" smtClean="0"/>
              <a:t>التسويق المشترك</a:t>
            </a:r>
            <a:endParaRPr lang="en-US" b="1" dirty="0" smtClean="0"/>
          </a:p>
          <a:p>
            <a:pPr lvl="0" algn="r" rtl="1"/>
            <a:r>
              <a:rPr lang="ar-SA" b="1" dirty="0" smtClean="0"/>
              <a:t>وفورات الحجم</a:t>
            </a:r>
            <a:endParaRPr lang="en-US" b="1" dirty="0" smtClean="0"/>
          </a:p>
          <a:p>
            <a:pPr lvl="0" algn="r" rtl="1"/>
            <a:r>
              <a:rPr lang="ar-SA" b="1" dirty="0" smtClean="0"/>
              <a:t>منافع العناقيد (التجمعات) الصناعية</a:t>
            </a:r>
            <a:endParaRPr lang="en-US" b="1" dirty="0" smtClean="0"/>
          </a:p>
          <a:p>
            <a:pPr lvl="0" algn="r" rtl="1"/>
            <a:r>
              <a:rPr lang="ar-SA" b="1" dirty="0" smtClean="0"/>
              <a:t>نقل المعرفة</a:t>
            </a:r>
            <a:endParaRPr lang="en-US" b="1" dirty="0" smtClean="0"/>
          </a:p>
          <a:p>
            <a:pPr lvl="0" algn="r" rtl="1"/>
            <a:r>
              <a:rPr lang="ar-SA" b="1" dirty="0" smtClean="0"/>
              <a:t>تجاوز الحواجز الاجتماعية</a:t>
            </a:r>
            <a:endParaRPr lang="en-US" b="1" dirty="0" smtClean="0"/>
          </a:p>
          <a:p>
            <a:pPr lvl="0" algn="r" rtl="1"/>
            <a:r>
              <a:rPr lang="ar-SA" b="1" dirty="0" smtClean="0"/>
              <a:t>الدعم المتبادل</a:t>
            </a:r>
            <a:endParaRPr lang="en-US" b="1" dirty="0" smtClean="0"/>
          </a:p>
          <a:p>
            <a:pPr lvl="0" algn="r" rtl="1"/>
            <a:r>
              <a:rPr lang="ar-SA" b="1" dirty="0" smtClean="0"/>
              <a:t>تعزيز القوة التفاوضية</a:t>
            </a:r>
            <a:endParaRPr lang="en-US" b="1" dirty="0" smtClean="0"/>
          </a:p>
          <a:p>
            <a:pPr lvl="0" algn="r" rtl="1"/>
            <a:r>
              <a:rPr lang="ar-SA" b="1" dirty="0" smtClean="0"/>
              <a:t>سهولة الوصول إلى الخدمات والتدريب</a:t>
            </a:r>
            <a:endParaRPr lang="en-US" b="1" dirty="0" smtClean="0"/>
          </a:p>
          <a:p>
            <a:pPr lvl="0" algn="r" rtl="1"/>
            <a:r>
              <a:rPr lang="ar-SA" b="1" dirty="0" smtClean="0"/>
              <a:t>إفادة الأشخاص ذوي الإعاقة</a:t>
            </a:r>
            <a:endParaRPr lang="en-US" b="1" dirty="0" smtClean="0"/>
          </a:p>
          <a:p>
            <a:pPr algn="r" rtl="1">
              <a:buNone/>
            </a:pPr>
            <a:r>
              <a:rPr lang="ar-SA" b="1" dirty="0" smtClean="0"/>
              <a:t>المصدر: "دليل تحديد الفرص الاقتصادية" الصادر عن منظمة العمل الدولية.</a:t>
            </a:r>
            <a:endParaRPr lang="en-US" dirty="0" smtClean="0"/>
          </a:p>
          <a:p>
            <a:pPr algn="r" rtl="1"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Photo 9-29-18, 9 09 58 AM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285728"/>
            <a:ext cx="8572560" cy="621510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857251"/>
            <a:ext cx="7886700" cy="46327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5400" dirty="0">
                <a:solidFill>
                  <a:srgbClr val="FF0000"/>
                </a:solidFill>
              </a:rPr>
              <a:t>انتهى العرض</a:t>
            </a:r>
            <a:endParaRPr lang="en-US" sz="5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5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ar-SA" sz="5400" dirty="0">
                <a:solidFill>
                  <a:srgbClr val="FF0000"/>
                </a:solidFill>
              </a:rPr>
              <a:t> </a:t>
            </a:r>
          </a:p>
          <a:p>
            <a:pPr marL="0" indent="0" algn="ctr">
              <a:buNone/>
            </a:pPr>
            <a:endParaRPr lang="ar-SA" sz="5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ar-SA" sz="5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ar-SA" sz="5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ar-SA" sz="5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5400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74885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</TotalTime>
  <Words>182</Words>
  <Application>Microsoft Office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Tahoma</vt:lpstr>
      <vt:lpstr>Trebuchet MS</vt:lpstr>
      <vt:lpstr>Wingdings 3</vt:lpstr>
      <vt:lpstr>Facet</vt:lpstr>
      <vt:lpstr>       برنامج كاب: تعرّف إلى عالم الأعمال KNOW ABOUT BUSINESS (KAB) ريادة الأعمال (2)</vt:lpstr>
      <vt:lpstr> الموضوع (3): الأشكال القانونيّة لملكيّة المؤسسات </vt:lpstr>
      <vt:lpstr>الاشكال المختلفة لملكية المؤسسة </vt:lpstr>
      <vt:lpstr>أسئلة متعلّقة بملكيّة المؤسسة</vt:lpstr>
      <vt:lpstr>PowerPoint Presentation</vt:lpstr>
      <vt:lpstr>منافع المؤسسات الجماعية مثل التعاونيات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الموضوع (3): الأشكال القانونيّة لملكيّة المؤسسات </dc:title>
  <dc:creator>laptop center</dc:creator>
  <cp:lastModifiedBy>hp</cp:lastModifiedBy>
  <cp:revision>3</cp:revision>
  <dcterms:created xsi:type="dcterms:W3CDTF">2018-09-15T20:59:49Z</dcterms:created>
  <dcterms:modified xsi:type="dcterms:W3CDTF">2021-03-11T17:00:41Z</dcterms:modified>
</cp:coreProperties>
</file>