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6" r:id="rId1"/>
  </p:sldMasterIdLst>
  <p:sldIdLst>
    <p:sldId id="263" r:id="rId2"/>
    <p:sldId id="257" r:id="rId3"/>
    <p:sldId id="262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650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834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299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650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5130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1897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7143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20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944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3781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440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812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158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521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2298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4671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28/07/1442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864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  <p:sldLayoutId id="2147483839" r:id="rId13"/>
    <p:sldLayoutId id="2147483840" r:id="rId14"/>
    <p:sldLayoutId id="2147483841" r:id="rId15"/>
    <p:sldLayoutId id="21474838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664" y="884534"/>
            <a:ext cx="4608512" cy="2311445"/>
          </a:xfrm>
        </p:spPr>
        <p:txBody>
          <a:bodyPr>
            <a:noAutofit/>
          </a:bodyPr>
          <a:lstStyle/>
          <a:p>
            <a:pPr algn="ctr" rtl="1"/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/>
              <a:t/>
            </a:r>
            <a:br>
              <a:rPr lang="ar-SA" sz="2800" b="1" dirty="0"/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/>
              <a:t/>
            </a:r>
            <a:br>
              <a:rPr lang="ar-SA" sz="2800" b="1" dirty="0"/>
            </a:br>
            <a:r>
              <a:rPr lang="ar-SA" sz="2800" b="1" dirty="0" smtClean="0"/>
              <a:t/>
            </a:r>
            <a:br>
              <a:rPr lang="ar-SA" sz="2800" b="1" dirty="0" smtClean="0"/>
            </a:br>
            <a:r>
              <a:rPr lang="ar-SA" sz="2800" b="1" dirty="0"/>
              <a:t/>
            </a:r>
            <a:br>
              <a:rPr lang="ar-SA" sz="2800" b="1" dirty="0"/>
            </a:br>
            <a:r>
              <a:rPr lang="ar-SA" sz="2800" b="1" dirty="0" smtClean="0">
                <a:solidFill>
                  <a:srgbClr val="FF0000"/>
                </a:solidFill>
              </a:rPr>
              <a:t/>
            </a:r>
            <a:br>
              <a:rPr lang="ar-SA" sz="2800" b="1" dirty="0" smtClean="0">
                <a:solidFill>
                  <a:srgbClr val="FF0000"/>
                </a:solidFill>
              </a:rPr>
            </a:br>
            <a:r>
              <a:rPr lang="ar-SA" sz="2800" b="1" dirty="0" smtClean="0">
                <a:solidFill>
                  <a:srgbClr val="FF0000"/>
                </a:solidFill>
              </a:rPr>
              <a:t>برنامج </a:t>
            </a:r>
            <a:r>
              <a:rPr lang="ar-SA" sz="2800" b="1" dirty="0">
                <a:solidFill>
                  <a:srgbClr val="FF0000"/>
                </a:solidFill>
              </a:rPr>
              <a:t>كاب: تعرّف إلى عالم الأعمال</a:t>
            </a:r>
            <a:r>
              <a:rPr lang="en-US" sz="2800" dirty="0">
                <a:solidFill>
                  <a:srgbClr val="FF0000"/>
                </a:solidFill>
              </a:rPr>
              <a:t/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KNOW ABOUT BUSINESS (KAB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r>
              <a:rPr lang="ar-SA" sz="2800" b="1" dirty="0" smtClean="0">
                <a:solidFill>
                  <a:srgbClr val="FF0000"/>
                </a:solidFill>
              </a:rPr>
              <a:t/>
            </a:r>
            <a:br>
              <a:rPr lang="ar-SA" sz="2800" b="1" dirty="0" smtClean="0">
                <a:solidFill>
                  <a:srgbClr val="FF0000"/>
                </a:solidFill>
              </a:rPr>
            </a:br>
            <a:r>
              <a:rPr lang="ar-SA" sz="2800" b="1" dirty="0" smtClean="0">
                <a:solidFill>
                  <a:srgbClr val="FF0000"/>
                </a:solidFill>
              </a:rPr>
              <a:t>ريادة الأعمال (</a:t>
            </a:r>
            <a:r>
              <a:rPr lang="en-US" sz="2800" b="1" dirty="0" smtClean="0">
                <a:solidFill>
                  <a:srgbClr val="FF0000"/>
                </a:solidFill>
              </a:rPr>
              <a:t>2</a:t>
            </a:r>
            <a:r>
              <a:rPr lang="ar-SA" sz="2800" b="1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2920" y="4149080"/>
            <a:ext cx="6858000" cy="1241822"/>
          </a:xfrm>
        </p:spPr>
        <p:txBody>
          <a:bodyPr>
            <a:normAutofit/>
          </a:bodyPr>
          <a:lstStyle/>
          <a:p>
            <a:pPr algn="ctr" rtl="1"/>
            <a:r>
              <a:rPr lang="ar-SA" b="1" dirty="0" smtClean="0">
                <a:solidFill>
                  <a:srgbClr val="FF0000"/>
                </a:solidFill>
              </a:rPr>
              <a:t>أ.محمد نواف جلاد </a:t>
            </a:r>
          </a:p>
          <a:p>
            <a:pPr algn="ctr" rtl="1"/>
            <a:r>
              <a:rPr lang="ar-SA" b="1" dirty="0" smtClean="0">
                <a:solidFill>
                  <a:srgbClr val="FF0000"/>
                </a:solidFill>
              </a:rPr>
              <a:t>كلية فلسطين التقنية خضوري</a:t>
            </a:r>
          </a:p>
          <a:p>
            <a:pPr algn="ctr" rtl="1"/>
            <a:r>
              <a:rPr lang="ar-SA" b="1" dirty="0" smtClean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16632"/>
            <a:ext cx="2143125" cy="1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1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279400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 smtClean="0"/>
              <a:t/>
            </a:r>
            <a:br>
              <a:rPr lang="ar-SA" b="1" dirty="0" smtClean="0"/>
            </a:br>
            <a:r>
              <a:rPr lang="ar-LB" b="1" dirty="0" smtClean="0">
                <a:solidFill>
                  <a:srgbClr val="FF0000"/>
                </a:solidFill>
              </a:rPr>
              <a:t>الموضوع (3): الأشكال القانونيّة لملكيّة </a:t>
            </a:r>
            <a:r>
              <a:rPr lang="ar-SA" b="1" dirty="0" smtClean="0">
                <a:solidFill>
                  <a:srgbClr val="FF0000"/>
                </a:solidFill>
              </a:rPr>
              <a:t>المؤسسات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6804248" cy="4525963"/>
          </a:xfrm>
        </p:spPr>
        <p:txBody>
          <a:bodyPr>
            <a:normAutofit/>
          </a:bodyPr>
          <a:lstStyle/>
          <a:p>
            <a:pPr algn="just" rtl="1">
              <a:buNone/>
            </a:pPr>
            <a:endParaRPr lang="ar-SA" sz="2400" dirty="0" smtClean="0"/>
          </a:p>
          <a:p>
            <a:pPr algn="just" rtl="1">
              <a:buNone/>
            </a:pPr>
            <a:endParaRPr lang="ar-SA" sz="2400" dirty="0"/>
          </a:p>
          <a:p>
            <a:pPr algn="just" rtl="1">
              <a:buNone/>
            </a:pPr>
            <a:r>
              <a:rPr lang="ar-SA" sz="2400" dirty="0" smtClean="0"/>
              <a:t>          </a:t>
            </a:r>
            <a:r>
              <a:rPr lang="ar-LB" sz="2400" dirty="0" smtClean="0"/>
              <a:t>الأهداف </a:t>
            </a:r>
            <a:r>
              <a:rPr lang="ar-LB" sz="2400" dirty="0" smtClean="0"/>
              <a:t>التدريبية</a:t>
            </a:r>
            <a:endParaRPr lang="en-US" sz="2400" dirty="0" smtClean="0"/>
          </a:p>
          <a:p>
            <a:pPr lvl="1" algn="just" rtl="1"/>
            <a:r>
              <a:rPr lang="ar-SA" sz="2400" dirty="0" smtClean="0"/>
              <a:t>تحديد الأنواع الأساسية الأربعة لملكية المؤسسات وإيجابياتها وسلبياتها.</a:t>
            </a:r>
          </a:p>
          <a:p>
            <a:pPr lvl="1" algn="just" rtl="1"/>
            <a:endParaRPr lang="ar-SA" sz="2400" dirty="0" smtClean="0"/>
          </a:p>
          <a:p>
            <a:pPr lvl="1" algn="just" rtl="1">
              <a:buNone/>
            </a:pPr>
            <a:endParaRPr lang="en-US" sz="2400" dirty="0" smtClean="0"/>
          </a:p>
          <a:p>
            <a:pPr lvl="1" algn="just" rtl="1"/>
            <a:r>
              <a:rPr lang="ar-SA" sz="2400" dirty="0" smtClean="0"/>
              <a:t>تحديد المنافع التي توفرها التعاونيات.</a:t>
            </a:r>
            <a:endParaRPr lang="en-US" sz="2400" dirty="0" smtClean="0"/>
          </a:p>
          <a:p>
            <a:pPr algn="just" rtl="1">
              <a:buNone/>
            </a:pP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الاشكال المختلفة لملكية المؤسسة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ar-SA" b="1" dirty="0"/>
              <a:t>الملكية </a:t>
            </a:r>
            <a:r>
              <a:rPr lang="ar-SA" b="1" dirty="0" smtClean="0"/>
              <a:t>الفرديّة</a:t>
            </a:r>
            <a:r>
              <a:rPr lang="en-US" b="1" dirty="0" smtClean="0"/>
              <a:t>:</a:t>
            </a:r>
          </a:p>
          <a:p>
            <a:pPr marL="0" lvl="0" indent="0" algn="r" rtl="1">
              <a:buNone/>
            </a:pPr>
            <a:endParaRPr lang="en-US" b="1" dirty="0" smtClean="0"/>
          </a:p>
          <a:p>
            <a:pPr lvl="0" algn="r" rtl="1"/>
            <a:r>
              <a:rPr lang="ar-SA" b="1" dirty="0" smtClean="0"/>
              <a:t>شركة التضامن</a:t>
            </a:r>
            <a:r>
              <a:rPr lang="en-US" b="1" dirty="0" smtClean="0"/>
              <a:t> :</a:t>
            </a:r>
          </a:p>
          <a:p>
            <a:pPr lvl="0" algn="r" rtl="1"/>
            <a:endParaRPr lang="en-US" b="1" dirty="0" smtClean="0"/>
          </a:p>
          <a:p>
            <a:pPr lvl="0" algn="r" rtl="1"/>
            <a:r>
              <a:rPr lang="ar-SA" b="1" dirty="0" smtClean="0"/>
              <a:t>الشركة </a:t>
            </a:r>
            <a:r>
              <a:rPr lang="ar-SA" b="1" dirty="0"/>
              <a:t>ذات المسؤوليّة </a:t>
            </a:r>
            <a:r>
              <a:rPr lang="ar-JO" b="1" dirty="0"/>
              <a:t>ال</a:t>
            </a:r>
            <a:r>
              <a:rPr lang="ar-SA" b="1" dirty="0" smtClean="0"/>
              <a:t>محدودة:</a:t>
            </a:r>
            <a:r>
              <a:rPr lang="en-US" b="1" dirty="0" smtClean="0"/>
              <a:t> </a:t>
            </a:r>
            <a:endParaRPr lang="ar-SA" b="1" dirty="0" smtClean="0"/>
          </a:p>
          <a:p>
            <a:pPr lvl="0" algn="r" rtl="1"/>
            <a:endParaRPr lang="en-US" b="1" dirty="0" smtClean="0"/>
          </a:p>
          <a:p>
            <a:pPr lvl="0" algn="r" rtl="1"/>
            <a:r>
              <a:rPr lang="ar-SA" b="1" dirty="0" smtClean="0"/>
              <a:t>التعاونيّة: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11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6347713" cy="1320800"/>
          </a:xfrm>
        </p:spPr>
        <p:txBody>
          <a:bodyPr/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أسئلة متعلّقة بملكيّة المؤسسة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57298"/>
            <a:ext cx="6851104" cy="4768865"/>
          </a:xfrm>
        </p:spPr>
        <p:txBody>
          <a:bodyPr>
            <a:normAutofit/>
          </a:bodyPr>
          <a:lstStyle/>
          <a:p>
            <a:pPr lvl="0" algn="r" rtl="1"/>
            <a:r>
              <a:rPr lang="ar-SA" b="1" dirty="0" smtClean="0"/>
              <a:t>ما عدد أصحاب المؤسسات في الملكية الفرديّة والتضامن والشركة محدودة المسؤولية والتعاونيّة؟ </a:t>
            </a:r>
            <a:endParaRPr lang="en-US" b="1" dirty="0" smtClean="0"/>
          </a:p>
          <a:p>
            <a:pPr lvl="0" algn="r" rtl="1"/>
            <a:r>
              <a:rPr lang="ar-SA" b="1" dirty="0" smtClean="0"/>
              <a:t>ما الكلفة والإجراءات القانونيّة اللازمة من أجل إطلاق أنواع ملكيّات المؤسسات الأربعة؟</a:t>
            </a:r>
            <a:endParaRPr lang="en-US" b="1" dirty="0" smtClean="0"/>
          </a:p>
          <a:p>
            <a:pPr lvl="0" algn="r" rtl="1"/>
            <a:r>
              <a:rPr lang="ar-SA" b="1" dirty="0" smtClean="0"/>
              <a:t>لماذا ينبغي استشارة محامٍ عند البدء بمؤسسة جديدة؟</a:t>
            </a:r>
            <a:endParaRPr lang="en-US" b="1" dirty="0" smtClean="0"/>
          </a:p>
          <a:p>
            <a:pPr lvl="0" algn="r" rtl="1"/>
            <a:r>
              <a:rPr lang="ar-SA" b="1" dirty="0" smtClean="0"/>
              <a:t>ما المسؤوليّة المترتّبة عن أنواع ملكيّات المؤسسات الأربعة؟</a:t>
            </a:r>
            <a:endParaRPr lang="en-US" b="1" dirty="0" smtClean="0"/>
          </a:p>
          <a:p>
            <a:pPr lvl="0" algn="r" rtl="1"/>
            <a:r>
              <a:rPr lang="ar-SA" b="1" dirty="0" smtClean="0"/>
              <a:t>كيف تؤثّر الملكيّة القانونيّة على استمراريّة المؤسسة؟</a:t>
            </a:r>
            <a:endParaRPr lang="en-US" b="1" dirty="0" smtClean="0"/>
          </a:p>
          <a:p>
            <a:pPr lvl="0" algn="r" rtl="1"/>
            <a:r>
              <a:rPr lang="ar-SA" b="1" dirty="0" smtClean="0"/>
              <a:t>كيف تؤثّر البنية القانونيّة على إدارة المؤسسة؟</a:t>
            </a:r>
            <a:endParaRPr lang="en-US" b="1" dirty="0" smtClean="0"/>
          </a:p>
          <a:p>
            <a:pPr lvl="0" algn="r" rtl="1"/>
            <a:r>
              <a:rPr lang="ar-SA" b="1" dirty="0" smtClean="0"/>
              <a:t>كيف تؤثّر البنية القانونيّة على الضّرائب؟</a:t>
            </a:r>
            <a:endParaRPr lang="en-US" b="1" dirty="0" smtClean="0"/>
          </a:p>
          <a:p>
            <a:pPr lvl="0" algn="r" rtl="1"/>
            <a:r>
              <a:rPr lang="ar-SA" b="1" dirty="0" smtClean="0"/>
              <a:t>كيف تؤثّر البنية القانونيّة على شروط التوظيف؟</a:t>
            </a:r>
            <a:endParaRPr lang="en-US" b="1" dirty="0" smtClean="0"/>
          </a:p>
          <a:p>
            <a:pPr algn="r" rtl="1">
              <a:buNone/>
            </a:pP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Photo 9-29-18, 9 09 02 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307" y="260648"/>
            <a:ext cx="6347713" cy="1320800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منافع المؤسسات الجماعية مثل التعاونيات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484784"/>
            <a:ext cx="7524328" cy="5016050"/>
          </a:xfrm>
        </p:spPr>
        <p:txBody>
          <a:bodyPr>
            <a:normAutofit lnSpcReduction="10000"/>
          </a:bodyPr>
          <a:lstStyle/>
          <a:p>
            <a:pPr lvl="0" algn="r" rtl="1"/>
            <a:r>
              <a:rPr lang="ar-SA" b="1" dirty="0" smtClean="0"/>
              <a:t>الموارد المالية المشتركة</a:t>
            </a:r>
            <a:endParaRPr lang="en-US" b="1" dirty="0" smtClean="0"/>
          </a:p>
          <a:p>
            <a:pPr lvl="0" algn="r" rtl="1"/>
            <a:r>
              <a:rPr lang="ar-SA" b="1" dirty="0" smtClean="0"/>
              <a:t>الإمدادات المشتركة للمدخلات</a:t>
            </a:r>
            <a:endParaRPr lang="en-US" b="1" dirty="0" smtClean="0"/>
          </a:p>
          <a:p>
            <a:pPr lvl="0" algn="r" rtl="1"/>
            <a:r>
              <a:rPr lang="ar-SA" b="1" dirty="0" smtClean="0"/>
              <a:t>التسويق المشترك</a:t>
            </a:r>
            <a:endParaRPr lang="en-US" b="1" dirty="0" smtClean="0"/>
          </a:p>
          <a:p>
            <a:pPr lvl="0" algn="r" rtl="1"/>
            <a:r>
              <a:rPr lang="ar-SA" b="1" dirty="0" smtClean="0"/>
              <a:t>وفورات الحجم</a:t>
            </a:r>
            <a:endParaRPr lang="en-US" b="1" dirty="0" smtClean="0"/>
          </a:p>
          <a:p>
            <a:pPr lvl="0" algn="r" rtl="1"/>
            <a:r>
              <a:rPr lang="ar-SA" b="1" dirty="0" smtClean="0"/>
              <a:t>منافع العناقيد (التجمعات) الصناعية</a:t>
            </a:r>
            <a:endParaRPr lang="en-US" b="1" dirty="0" smtClean="0"/>
          </a:p>
          <a:p>
            <a:pPr lvl="0" algn="r" rtl="1"/>
            <a:r>
              <a:rPr lang="ar-SA" b="1" dirty="0" smtClean="0"/>
              <a:t>نقل المعرفة</a:t>
            </a:r>
            <a:endParaRPr lang="en-US" b="1" dirty="0" smtClean="0"/>
          </a:p>
          <a:p>
            <a:pPr lvl="0" algn="r" rtl="1"/>
            <a:r>
              <a:rPr lang="ar-SA" b="1" dirty="0" smtClean="0"/>
              <a:t>تجاوز الحواجز الاجتماعية</a:t>
            </a:r>
            <a:endParaRPr lang="en-US" b="1" dirty="0" smtClean="0"/>
          </a:p>
          <a:p>
            <a:pPr lvl="0" algn="r" rtl="1"/>
            <a:r>
              <a:rPr lang="ar-SA" b="1" dirty="0" smtClean="0"/>
              <a:t>الدعم المتبادل</a:t>
            </a:r>
            <a:endParaRPr lang="en-US" b="1" dirty="0" smtClean="0"/>
          </a:p>
          <a:p>
            <a:pPr lvl="0" algn="r" rtl="1"/>
            <a:r>
              <a:rPr lang="ar-SA" b="1" dirty="0" smtClean="0"/>
              <a:t>تعزيز القوة التفاوضية</a:t>
            </a:r>
            <a:endParaRPr lang="en-US" b="1" dirty="0" smtClean="0"/>
          </a:p>
          <a:p>
            <a:pPr lvl="0" algn="r" rtl="1"/>
            <a:r>
              <a:rPr lang="ar-SA" b="1" dirty="0" smtClean="0"/>
              <a:t>سهولة الوصول إلى الخدمات والتدريب</a:t>
            </a:r>
            <a:endParaRPr lang="en-US" b="1" dirty="0" smtClean="0"/>
          </a:p>
          <a:p>
            <a:pPr lvl="0" algn="r" rtl="1"/>
            <a:r>
              <a:rPr lang="ar-SA" b="1" dirty="0" smtClean="0"/>
              <a:t>إفادة الأشخاص ذوي الإعاقة</a:t>
            </a:r>
            <a:endParaRPr lang="en-US" b="1" dirty="0" smtClean="0"/>
          </a:p>
          <a:p>
            <a:pPr algn="r" rtl="1">
              <a:buNone/>
            </a:pPr>
            <a:r>
              <a:rPr lang="ar-SA" b="1" dirty="0" smtClean="0"/>
              <a:t>المصدر: "دليل تحديد الفرص الاقتصادية" الصادر عن منظمة العمل الدولية.</a:t>
            </a:r>
            <a:endParaRPr lang="en-US" dirty="0" smtClean="0"/>
          </a:p>
          <a:p>
            <a:pPr algn="r" rtl="1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 descr="Photo 9-29-18, 9 09 58 A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8572560" cy="6215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57251"/>
            <a:ext cx="7886700" cy="4632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انتهى العرض</a:t>
            </a: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7488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182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Wingdings 3</vt:lpstr>
      <vt:lpstr>Facet</vt:lpstr>
      <vt:lpstr>       برنامج كاب: تعرّف إلى عالم الأعمال KNOW ABOUT BUSINESS (KAB) ريادة الأعمال (2)</vt:lpstr>
      <vt:lpstr> الموضوع (3): الأشكال القانونيّة لملكيّة المؤسسات </vt:lpstr>
      <vt:lpstr>الاشكال المختلفة لملكية المؤسسة </vt:lpstr>
      <vt:lpstr>أسئلة متعلّقة بملكيّة المؤسسة</vt:lpstr>
      <vt:lpstr>PowerPoint Presentation</vt:lpstr>
      <vt:lpstr>منافع المؤسسات الجماعية مثل التعاونيات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الموضوع (3): الأشكال القانونيّة لملكيّة المؤسسات </dc:title>
  <dc:creator>laptop center</dc:creator>
  <cp:lastModifiedBy>hp</cp:lastModifiedBy>
  <cp:revision>3</cp:revision>
  <dcterms:created xsi:type="dcterms:W3CDTF">2018-09-15T20:59:49Z</dcterms:created>
  <dcterms:modified xsi:type="dcterms:W3CDTF">2021-03-11T17:00:41Z</dcterms:modified>
</cp:coreProperties>
</file>