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9390-995F-49B7-B6A1-DFB5467B43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14" y="228600"/>
            <a:ext cx="1428572" cy="1392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8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63F6-F2D9-443C-900C-2860DA61F4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9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0398-4F4B-474C-93D8-B43F9899A8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28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19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12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56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6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20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6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41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4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8861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-32756"/>
            <a:ext cx="9144000" cy="822960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8" name="Picture 7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437" y="-32757"/>
            <a:ext cx="733647" cy="778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588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82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5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7EF0-2332-446E-A8A2-57FA39A57D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-32756"/>
            <a:ext cx="9144000" cy="822960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8" name="Picture 7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437" y="-32757"/>
            <a:ext cx="733647" cy="778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999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4DD-744F-43AC-A467-40123C8653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-32756"/>
            <a:ext cx="9144000" cy="822960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9" name="Picture 8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437" y="-32757"/>
            <a:ext cx="733647" cy="778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07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6E6B-05B5-441C-8932-F051AAD50E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-32756"/>
            <a:ext cx="9144000" cy="822960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11" name="Picture 10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437" y="-32757"/>
            <a:ext cx="733647" cy="778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700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FBF5-2E85-40F0-83FA-E60CD61594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-32756"/>
            <a:ext cx="9144000" cy="822960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7" name="Picture 6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437" y="-32757"/>
            <a:ext cx="733647" cy="778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90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22D1-8504-4CF7-8181-D45B566FE2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-32756"/>
            <a:ext cx="9144000" cy="822960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5" descr="Description: J:\logo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437" y="-32757"/>
            <a:ext cx="733647" cy="778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777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92DC-82FE-48BC-8175-A114F9633B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8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11E-A4D5-495E-A4AB-EC079BAB44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7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8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594288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بحوث </a:t>
            </a:r>
            <a:r>
              <a:rPr lang="ar-SY" b="1" dirty="0"/>
              <a:t>ال</a:t>
            </a:r>
            <a:r>
              <a:rPr lang="ar-SA" b="1" dirty="0"/>
              <a:t>عمليات –</a:t>
            </a:r>
            <a:r>
              <a:rPr lang="ar-SY" b="1"/>
              <a:t> شبكات الاعمال</a:t>
            </a:r>
            <a:br>
              <a:rPr lang="ar-SY" b="1"/>
            </a:br>
            <a:r>
              <a:rPr lang="ar-SY" b="1"/>
              <a:t>طريقة بيرت </a:t>
            </a:r>
            <a:br>
              <a:rPr lang="ar-JO" b="1" dirty="0"/>
            </a:br>
            <a:r>
              <a:rPr lang="ar-SA" sz="3600" b="1" dirty="0"/>
              <a:t>د. </a:t>
            </a:r>
            <a:r>
              <a:rPr lang="ar-SY" sz="3600" b="1" dirty="0"/>
              <a:t>سالم </a:t>
            </a:r>
            <a:r>
              <a:rPr lang="ar-SA" sz="3600" b="1" dirty="0"/>
              <a:t>محمد</a:t>
            </a:r>
            <a:r>
              <a:rPr lang="ar-SY" sz="3600" b="1" dirty="0"/>
              <a:t> سالم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49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ar-SA" sz="3600" b="1" dirty="0">
                <a:solidFill>
                  <a:srgbClr val="0070C0"/>
                </a:solidFill>
              </a:rPr>
              <a:t>تقييم ومراجعة المشاريع (بيرت </a:t>
            </a:r>
            <a:r>
              <a:rPr lang="en-US" sz="3600" b="1" dirty="0">
                <a:solidFill>
                  <a:srgbClr val="0070C0"/>
                </a:solidFill>
              </a:rPr>
              <a:t>“PERT”</a:t>
            </a:r>
            <a:r>
              <a:rPr lang="ar-JO" sz="3600" b="1" dirty="0">
                <a:solidFill>
                  <a:srgbClr val="0070C0"/>
                </a:solidFill>
              </a:rPr>
              <a:t>):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ar-JO" dirty="0"/>
              <a:t>يعتبر من الأساليب الحديثة في إدارة عمليات وتقييم المشاريع.</a:t>
            </a:r>
          </a:p>
          <a:p>
            <a:pPr>
              <a:buFontTx/>
              <a:buChar char="-"/>
            </a:pPr>
            <a:r>
              <a:rPr lang="ar-JO" dirty="0"/>
              <a:t>تم استخدامه حديثاً حيث لم يمضي على استخدامه أكثر من خمسين عاماً.</a:t>
            </a:r>
          </a:p>
          <a:p>
            <a:pPr>
              <a:buFontTx/>
              <a:buChar char="-"/>
            </a:pPr>
            <a:r>
              <a:rPr lang="ar-JO" dirty="0"/>
              <a:t>النشاط هو العمل اللازم للإتمام حدث ما ويعبر عنه بالخط الواصل بين حدثين.</a:t>
            </a:r>
          </a:p>
          <a:p>
            <a:pPr>
              <a:buFontTx/>
              <a:buChar char="-"/>
            </a:pPr>
            <a:r>
              <a:rPr lang="ar-JO" dirty="0"/>
              <a:t>كل مشروع يعطى ثلاثة أوقات هي:</a:t>
            </a:r>
          </a:p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 الوقت التفاؤلي: وهو أقصر وقت محتمل لإنجاز النشاط ويرمز له بالرمز (ق</a:t>
            </a:r>
            <a:r>
              <a:rPr lang="ar-JO" baseline="-25000" dirty="0"/>
              <a:t> أ</a:t>
            </a:r>
            <a:r>
              <a:rPr lang="ar-JO" dirty="0"/>
              <a:t>).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 الوقت الأكثر احتمالاً: وهو أنسب وقت لإنجاز النشاط في ظل الظروف العادية ويرمز له بالرمز (ق</a:t>
            </a:r>
            <a:r>
              <a:rPr lang="ar-JO" baseline="-25000" dirty="0"/>
              <a:t> ح</a:t>
            </a:r>
            <a:r>
              <a:rPr lang="ar-JO" dirty="0"/>
              <a:t>).</a:t>
            </a:r>
          </a:p>
          <a:p>
            <a:pPr marL="0" indent="0">
              <a:buNone/>
            </a:pPr>
            <a:r>
              <a:rPr lang="ar-JO" dirty="0"/>
              <a:t> </a:t>
            </a:r>
            <a:r>
              <a:rPr lang="en-US" dirty="0"/>
              <a:t>3</a:t>
            </a:r>
            <a:r>
              <a:rPr lang="ar-JO" dirty="0"/>
              <a:t>- الوقت التشاؤمي: وهو الوقت المحتمل إنجاز النشاط في ظل العوائق الطبيعية وغير الطبيعية ويرمز له بالرمز (ق</a:t>
            </a:r>
            <a:r>
              <a:rPr lang="ar-JO" baseline="-25000" dirty="0"/>
              <a:t> ت</a:t>
            </a:r>
            <a:r>
              <a:rPr lang="ar-JO" dirty="0"/>
              <a:t>).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ar-JO" dirty="0"/>
              <a:t>- الوقت المتوقع للنشاط (ق</a:t>
            </a:r>
            <a:r>
              <a:rPr lang="ar-JO" baseline="-25000" dirty="0"/>
              <a:t> م</a:t>
            </a:r>
            <a:r>
              <a:rPr lang="ar-JO" dirty="0"/>
              <a:t>) = { ق </a:t>
            </a:r>
            <a:r>
              <a:rPr lang="ar-JO" baseline="-25000" dirty="0"/>
              <a:t>أ</a:t>
            </a:r>
            <a:r>
              <a:rPr lang="ar-JO" dirty="0"/>
              <a:t> + ( </a:t>
            </a:r>
            <a:r>
              <a:rPr lang="en-US" dirty="0"/>
              <a:t>4</a:t>
            </a:r>
            <a:r>
              <a:rPr lang="ar-JO" dirty="0"/>
              <a:t> ق </a:t>
            </a:r>
            <a:r>
              <a:rPr lang="ar-JO" baseline="-25000" dirty="0"/>
              <a:t>ح</a:t>
            </a:r>
            <a:r>
              <a:rPr lang="ar-JO" dirty="0"/>
              <a:t> ) + ق </a:t>
            </a:r>
            <a:r>
              <a:rPr lang="ar-JO" baseline="-25000" dirty="0"/>
              <a:t>ت</a:t>
            </a:r>
            <a:r>
              <a:rPr lang="ar-JO" dirty="0"/>
              <a:t> } ÷ </a:t>
            </a:r>
            <a:r>
              <a:rPr lang="en-US" dirty="0"/>
              <a:t>6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- عند حساب الوقت المتوقع للمشروع نتبع اسلوب المسار الحرج.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0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 fontScale="90000"/>
          </a:bodyPr>
          <a:lstStyle/>
          <a:p>
            <a:r>
              <a:rPr lang="ar-JO" b="1" dirty="0">
                <a:solidFill>
                  <a:srgbClr val="0070C0"/>
                </a:solidFill>
              </a:rPr>
              <a:t>مثال: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/>
              <a:t>اليك بيانات أحد المشاريع كما هي موضحة في الجدول التالي: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ar-JO" sz="2400" dirty="0"/>
              <a:t> والمطلوب: احسب الوقت المتوقع بالأسبوع لكل نشاط، ثم حدد المسار الحرج لشبكة بيرت. </a:t>
            </a:r>
            <a:endParaRPr lang="en-US" sz="24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972457"/>
              </p:ext>
            </p:extLst>
          </p:nvPr>
        </p:nvGraphicFramePr>
        <p:xfrm>
          <a:off x="2057400" y="19050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النشاط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التفاؤلي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الأكثر</a:t>
                      </a:r>
                      <a:r>
                        <a:rPr lang="ar-JO" baseline="0" dirty="0"/>
                        <a:t> احتمالاً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التشاؤمي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1        3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/>
                        <a:tabLst/>
                        <a:defRPr/>
                      </a:pPr>
                      <a:r>
                        <a:rPr lang="en-US" dirty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  <a:r>
                        <a:rPr lang="en-US" baseline="0" dirty="0"/>
                        <a:t>      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r>
                        <a:rPr lang="en-US" baseline="0" dirty="0"/>
                        <a:t>      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3       5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en-US" baseline="0" dirty="0"/>
                        <a:t>       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5        6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" name="رابط كسهم مستقيم 8"/>
          <p:cNvCxnSpPr/>
          <p:nvPr/>
        </p:nvCxnSpPr>
        <p:spPr>
          <a:xfrm>
            <a:off x="2476500" y="245872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2476500" y="28194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2476500" y="318008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2476500" y="354076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2476500" y="39624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2476500" y="43180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>
            <a:off x="2462530" y="470408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2512060" y="50292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6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70C0"/>
                </a:solidFill>
              </a:rPr>
              <a:t>الحل: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dirty="0"/>
              <a:t>الوقت المتوقع للنشاط (ق</a:t>
            </a:r>
            <a:r>
              <a:rPr lang="ar-JO" sz="2400" baseline="-25000" dirty="0"/>
              <a:t> م</a:t>
            </a:r>
            <a:r>
              <a:rPr lang="ar-JO" sz="2400" dirty="0"/>
              <a:t>) = { ق </a:t>
            </a:r>
            <a:r>
              <a:rPr lang="ar-JO" sz="2400" baseline="-25000" dirty="0"/>
              <a:t>أ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ق </a:t>
            </a:r>
            <a:r>
              <a:rPr lang="ar-JO" sz="2400" baseline="-25000" dirty="0"/>
              <a:t>ح</a:t>
            </a:r>
            <a:r>
              <a:rPr lang="ar-JO" sz="2400" dirty="0"/>
              <a:t> ) + ق </a:t>
            </a:r>
            <a:r>
              <a:rPr lang="ar-JO" sz="2400" baseline="-25000" dirty="0"/>
              <a:t>ت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1</a:t>
            </a:r>
            <a:r>
              <a:rPr lang="ar-JO" sz="2400" dirty="0"/>
              <a:t>       </a:t>
            </a:r>
            <a:r>
              <a:rPr lang="en-US" sz="2400" dirty="0"/>
              <a:t>2</a:t>
            </a:r>
            <a:r>
              <a:rPr lang="ar-JO" sz="2400" dirty="0"/>
              <a:t> = { </a:t>
            </a:r>
            <a:r>
              <a:rPr lang="en-US" sz="2400" dirty="0"/>
              <a:t>6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10</a:t>
            </a:r>
            <a:r>
              <a:rPr lang="ar-JO" sz="2400" dirty="0"/>
              <a:t> ) + </a:t>
            </a:r>
            <a:r>
              <a:rPr lang="en-US" sz="2400" dirty="0"/>
              <a:t>14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60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10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1</a:t>
            </a:r>
            <a:r>
              <a:rPr lang="ar-JO" sz="2400" dirty="0"/>
              <a:t>       </a:t>
            </a:r>
            <a:r>
              <a:rPr lang="en-US" sz="2400" dirty="0"/>
              <a:t>3</a:t>
            </a:r>
            <a:r>
              <a:rPr lang="ar-JO" sz="2400" dirty="0"/>
              <a:t> = { </a:t>
            </a:r>
            <a:r>
              <a:rPr lang="en-US" sz="2400" dirty="0"/>
              <a:t>10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12</a:t>
            </a:r>
            <a:r>
              <a:rPr lang="ar-JO" sz="2400" dirty="0"/>
              <a:t> ) + </a:t>
            </a:r>
            <a:r>
              <a:rPr lang="en-US" sz="2400" dirty="0"/>
              <a:t>14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72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12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1</a:t>
            </a:r>
            <a:r>
              <a:rPr lang="ar-JO" sz="2400" dirty="0"/>
              <a:t>       </a:t>
            </a:r>
            <a:r>
              <a:rPr lang="en-US" sz="2400" dirty="0"/>
              <a:t>4</a:t>
            </a:r>
            <a:r>
              <a:rPr lang="ar-JO" sz="2400" dirty="0"/>
              <a:t> = { </a:t>
            </a:r>
            <a:r>
              <a:rPr lang="en-US" sz="2400" dirty="0"/>
              <a:t>12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16</a:t>
            </a:r>
            <a:r>
              <a:rPr lang="ar-JO" sz="2400" dirty="0"/>
              <a:t> ) + </a:t>
            </a:r>
            <a:r>
              <a:rPr lang="en-US" sz="2400" dirty="0"/>
              <a:t>26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102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17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2</a:t>
            </a:r>
            <a:r>
              <a:rPr lang="ar-JO" sz="2400" dirty="0"/>
              <a:t>       </a:t>
            </a:r>
            <a:r>
              <a:rPr lang="en-US" sz="2400" dirty="0"/>
              <a:t>5</a:t>
            </a:r>
            <a:r>
              <a:rPr lang="ar-JO" sz="2400" dirty="0"/>
              <a:t> = { </a:t>
            </a:r>
            <a:r>
              <a:rPr lang="en-US" sz="2400" dirty="0"/>
              <a:t>8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10</a:t>
            </a:r>
            <a:r>
              <a:rPr lang="ar-JO" sz="2400" dirty="0"/>
              <a:t> ) + </a:t>
            </a:r>
            <a:r>
              <a:rPr lang="en-US" sz="2400" dirty="0"/>
              <a:t>12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60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10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3</a:t>
            </a:r>
            <a:r>
              <a:rPr lang="ar-JO" sz="2400" dirty="0"/>
              <a:t>       </a:t>
            </a:r>
            <a:r>
              <a:rPr lang="en-US" sz="2400" dirty="0"/>
              <a:t>4</a:t>
            </a:r>
            <a:r>
              <a:rPr lang="ar-JO" sz="2400" dirty="0"/>
              <a:t> = { </a:t>
            </a:r>
            <a:r>
              <a:rPr lang="en-US" sz="2400" dirty="0"/>
              <a:t>4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7</a:t>
            </a:r>
            <a:r>
              <a:rPr lang="ar-JO" sz="2400" dirty="0"/>
              <a:t> ) + </a:t>
            </a:r>
            <a:r>
              <a:rPr lang="en-US" sz="2400" dirty="0"/>
              <a:t>10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42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7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3</a:t>
            </a:r>
            <a:r>
              <a:rPr lang="ar-JO" sz="2400" dirty="0"/>
              <a:t>       </a:t>
            </a:r>
            <a:r>
              <a:rPr lang="en-US" sz="2400" dirty="0"/>
              <a:t>5</a:t>
            </a:r>
            <a:r>
              <a:rPr lang="ar-JO" sz="2400" dirty="0"/>
              <a:t> = { </a:t>
            </a:r>
            <a:r>
              <a:rPr lang="en-US" sz="2400" dirty="0"/>
              <a:t>4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6</a:t>
            </a:r>
            <a:r>
              <a:rPr lang="ar-JO" sz="2400" dirty="0"/>
              <a:t> ) + </a:t>
            </a:r>
            <a:r>
              <a:rPr lang="en-US" sz="2400" dirty="0"/>
              <a:t>8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36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6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4</a:t>
            </a:r>
            <a:r>
              <a:rPr lang="ar-JO" sz="2400" dirty="0"/>
              <a:t>       </a:t>
            </a:r>
            <a:r>
              <a:rPr lang="en-US" sz="2400" dirty="0"/>
              <a:t>5</a:t>
            </a:r>
            <a:r>
              <a:rPr lang="ar-JO" sz="2400" dirty="0"/>
              <a:t> = { </a:t>
            </a:r>
            <a:r>
              <a:rPr lang="en-US" sz="2400" dirty="0"/>
              <a:t>8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12</a:t>
            </a:r>
            <a:r>
              <a:rPr lang="ar-JO" sz="2400" dirty="0"/>
              <a:t> ) + </a:t>
            </a:r>
            <a:r>
              <a:rPr lang="en-US" sz="2400" dirty="0"/>
              <a:t>16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72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12</a:t>
            </a:r>
            <a:endParaRPr lang="ar-JO" sz="2400" dirty="0"/>
          </a:p>
          <a:p>
            <a:pPr marL="0" indent="0">
              <a:buNone/>
            </a:pPr>
            <a:r>
              <a:rPr lang="ar-JO" sz="2400" dirty="0"/>
              <a:t>(ق</a:t>
            </a:r>
            <a:r>
              <a:rPr lang="ar-JO" sz="2400" baseline="-25000" dirty="0"/>
              <a:t> م</a:t>
            </a:r>
            <a:r>
              <a:rPr lang="ar-JO" sz="2400" dirty="0"/>
              <a:t>) </a:t>
            </a:r>
            <a:r>
              <a:rPr lang="en-US" sz="2400" dirty="0"/>
              <a:t>5</a:t>
            </a:r>
            <a:r>
              <a:rPr lang="ar-JO" sz="2400" dirty="0"/>
              <a:t>       </a:t>
            </a:r>
            <a:r>
              <a:rPr lang="en-US" sz="2400" dirty="0"/>
              <a:t>6</a:t>
            </a:r>
            <a:r>
              <a:rPr lang="ar-JO" sz="2400" dirty="0"/>
              <a:t> = { </a:t>
            </a:r>
            <a:r>
              <a:rPr lang="en-US" sz="2400" dirty="0"/>
              <a:t>3</a:t>
            </a:r>
            <a:r>
              <a:rPr lang="ar-JO" sz="2400" dirty="0"/>
              <a:t> + ( </a:t>
            </a:r>
            <a:r>
              <a:rPr lang="en-US" sz="2400" dirty="0"/>
              <a:t>4</a:t>
            </a:r>
            <a:r>
              <a:rPr lang="ar-JO" sz="2400" dirty="0"/>
              <a:t> </a:t>
            </a:r>
            <a:r>
              <a:rPr lang="en-US" sz="2400" dirty="0"/>
              <a:t>X</a:t>
            </a:r>
            <a:r>
              <a:rPr lang="ar-JO" sz="2400" dirty="0"/>
              <a:t> </a:t>
            </a:r>
            <a:r>
              <a:rPr lang="en-US" sz="2400" dirty="0"/>
              <a:t>5</a:t>
            </a:r>
            <a:r>
              <a:rPr lang="ar-JO" sz="2400" dirty="0"/>
              <a:t> ) + </a:t>
            </a:r>
            <a:r>
              <a:rPr lang="en-US" sz="2400" dirty="0"/>
              <a:t>7</a:t>
            </a:r>
            <a:r>
              <a:rPr lang="ar-JO" sz="2400" dirty="0"/>
              <a:t> } ÷ </a:t>
            </a:r>
            <a:r>
              <a:rPr lang="en-US" sz="2400" dirty="0"/>
              <a:t>6</a:t>
            </a:r>
            <a:r>
              <a:rPr lang="ar-JO" sz="2400" dirty="0"/>
              <a:t> </a:t>
            </a:r>
            <a:r>
              <a:rPr lang="en-US" sz="2400" dirty="0"/>
              <a:t>=</a:t>
            </a:r>
            <a:r>
              <a:rPr lang="ar-JO" sz="2400" dirty="0"/>
              <a:t> </a:t>
            </a:r>
            <a:r>
              <a:rPr lang="en-US" sz="2400" dirty="0"/>
              <a:t>)</a:t>
            </a:r>
            <a:r>
              <a:rPr lang="ar-JO" sz="2400" dirty="0"/>
              <a:t> </a:t>
            </a:r>
            <a:r>
              <a:rPr lang="en-US" sz="2400" dirty="0"/>
              <a:t>30</a:t>
            </a:r>
            <a:r>
              <a:rPr lang="ar-JO" sz="2400" dirty="0"/>
              <a:t> ÷ </a:t>
            </a:r>
            <a:r>
              <a:rPr lang="en-US" sz="2400" dirty="0"/>
              <a:t>6</a:t>
            </a:r>
            <a:r>
              <a:rPr lang="ar-JO" sz="2400" dirty="0"/>
              <a:t> ) = </a:t>
            </a:r>
            <a:r>
              <a:rPr lang="en-US" sz="2400" dirty="0"/>
              <a:t>5</a:t>
            </a:r>
            <a:endParaRPr lang="ar-JO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 flipH="1">
            <a:off x="7315200" y="213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H="1">
            <a:off x="7360920" y="259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7289800" y="297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7294880" y="3429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>
            <a:off x="7355840" y="3886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H="1">
            <a:off x="736092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7376160" y="4800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flipH="1">
            <a:off x="733044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7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/>
              <a:t>وبناءً عليه يصبح الجدول كما يلي: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92496"/>
              </p:ext>
            </p:extLst>
          </p:nvPr>
        </p:nvGraphicFramePr>
        <p:xfrm>
          <a:off x="1219200" y="1600200"/>
          <a:ext cx="7010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النشاط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التفاؤلي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الأكثر</a:t>
                      </a:r>
                      <a:r>
                        <a:rPr lang="ar-JO" baseline="0" dirty="0"/>
                        <a:t> احتمالاً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التشاؤمي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الوقت المتوقع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1        3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/>
                        <a:tabLst/>
                        <a:defRPr/>
                      </a:pPr>
                      <a:r>
                        <a:rPr lang="en-US" dirty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  <a:r>
                        <a:rPr lang="en-US" baseline="0" dirty="0"/>
                        <a:t>      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r>
                        <a:rPr lang="en-US" baseline="0" dirty="0"/>
                        <a:t>      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3       5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en-US" baseline="0" dirty="0"/>
                        <a:t>       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5        6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" name="رابط كسهم مستقيم 8"/>
          <p:cNvCxnSpPr/>
          <p:nvPr/>
        </p:nvCxnSpPr>
        <p:spPr>
          <a:xfrm>
            <a:off x="1524000" y="2133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1570990" y="2514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1524000" y="2895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1524000" y="3276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1524000" y="3657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1546860" y="4038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>
            <a:off x="1546860" y="43434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1524000" y="47244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03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81396"/>
          </a:xfrm>
        </p:spPr>
        <p:txBody>
          <a:bodyPr>
            <a:noAutofit/>
          </a:bodyPr>
          <a:lstStyle/>
          <a:p>
            <a:r>
              <a:rPr lang="ar-JO" sz="3600" dirty="0"/>
              <a:t>لحساب المسار الحرج لشبكة بيرت: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366846"/>
            <a:ext cx="8229600" cy="4754563"/>
          </a:xfrm>
        </p:spPr>
        <p:txBody>
          <a:bodyPr/>
          <a:lstStyle/>
          <a:p>
            <a:pPr marL="0" indent="0">
              <a:buNone/>
            </a:pPr>
            <a:r>
              <a:rPr lang="ar-JO" dirty="0"/>
              <a:t>نقوم برسم الشبكة ثم نحدد المسارات وبعدها المسار الحرج.</a:t>
            </a: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533400" y="309372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2047240" y="320040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2067560" y="441960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10" name="شكل بيضاوي 9"/>
          <p:cNvSpPr/>
          <p:nvPr/>
        </p:nvSpPr>
        <p:spPr>
          <a:xfrm>
            <a:off x="2133600" y="213360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شكل بيضاوي 10"/>
          <p:cNvSpPr/>
          <p:nvPr/>
        </p:nvSpPr>
        <p:spPr>
          <a:xfrm>
            <a:off x="4191000" y="309372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2" name="شكل بيضاوي 11"/>
          <p:cNvSpPr/>
          <p:nvPr/>
        </p:nvSpPr>
        <p:spPr>
          <a:xfrm>
            <a:off x="5943600" y="310896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6</a:t>
            </a:r>
          </a:p>
        </p:txBody>
      </p:sp>
      <p:cxnSp>
        <p:nvCxnSpPr>
          <p:cNvPr id="14" name="رابط كسهم مستقيم 13"/>
          <p:cNvCxnSpPr>
            <a:stCxn id="7" idx="7"/>
          </p:cNvCxnSpPr>
          <p:nvPr/>
        </p:nvCxnSpPr>
        <p:spPr>
          <a:xfrm flipV="1">
            <a:off x="1118767" y="2667000"/>
            <a:ext cx="1014833" cy="53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>
            <a:stCxn id="7" idx="6"/>
            <a:endCxn id="8" idx="2"/>
          </p:cNvCxnSpPr>
          <p:nvPr/>
        </p:nvCxnSpPr>
        <p:spPr>
          <a:xfrm>
            <a:off x="1219200" y="3474720"/>
            <a:ext cx="828040" cy="106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stCxn id="7" idx="5"/>
            <a:endCxn id="9" idx="1"/>
          </p:cNvCxnSpPr>
          <p:nvPr/>
        </p:nvCxnSpPr>
        <p:spPr>
          <a:xfrm>
            <a:off x="1118767" y="3744128"/>
            <a:ext cx="1049226" cy="787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>
            <a:stCxn id="8" idx="4"/>
            <a:endCxn id="9" idx="0"/>
          </p:cNvCxnSpPr>
          <p:nvPr/>
        </p:nvCxnSpPr>
        <p:spPr>
          <a:xfrm>
            <a:off x="2390140" y="3962400"/>
            <a:ext cx="2032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8" idx="6"/>
            <a:endCxn id="11" idx="2"/>
          </p:cNvCxnSpPr>
          <p:nvPr/>
        </p:nvCxnSpPr>
        <p:spPr>
          <a:xfrm flipV="1">
            <a:off x="2733040" y="3474720"/>
            <a:ext cx="1457960" cy="106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>
            <a:stCxn id="9" idx="6"/>
            <a:endCxn id="11" idx="3"/>
          </p:cNvCxnSpPr>
          <p:nvPr/>
        </p:nvCxnSpPr>
        <p:spPr>
          <a:xfrm flipV="1">
            <a:off x="2753360" y="3744128"/>
            <a:ext cx="1538073" cy="1056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>
            <a:stCxn id="10" idx="6"/>
            <a:endCxn id="11" idx="1"/>
          </p:cNvCxnSpPr>
          <p:nvPr/>
        </p:nvCxnSpPr>
        <p:spPr>
          <a:xfrm>
            <a:off x="2819400" y="2514600"/>
            <a:ext cx="1472033" cy="690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>
            <a:stCxn id="11" idx="6"/>
            <a:endCxn id="12" idx="2"/>
          </p:cNvCxnSpPr>
          <p:nvPr/>
        </p:nvCxnSpPr>
        <p:spPr>
          <a:xfrm>
            <a:off x="4876800" y="3474720"/>
            <a:ext cx="1066800" cy="15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مربع نص 28"/>
          <p:cNvSpPr txBox="1"/>
          <p:nvPr/>
        </p:nvSpPr>
        <p:spPr>
          <a:xfrm>
            <a:off x="1295400" y="2526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30" name="مربع نص 29"/>
          <p:cNvSpPr txBox="1"/>
          <p:nvPr/>
        </p:nvSpPr>
        <p:spPr>
          <a:xfrm>
            <a:off x="1397583" y="31231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1118767" y="4050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32" name="مربع نص 31"/>
          <p:cNvSpPr txBox="1"/>
          <p:nvPr/>
        </p:nvSpPr>
        <p:spPr>
          <a:xfrm>
            <a:off x="24765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3559912" y="427236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34" name="مربع نص 33"/>
          <p:cNvSpPr txBox="1"/>
          <p:nvPr/>
        </p:nvSpPr>
        <p:spPr>
          <a:xfrm>
            <a:off x="5181600" y="3542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35" name="مربع نص 34"/>
          <p:cNvSpPr txBox="1"/>
          <p:nvPr/>
        </p:nvSpPr>
        <p:spPr>
          <a:xfrm>
            <a:off x="2969260" y="31053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3555416" y="248384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380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/>
              <a:t>حساب زمن جميع المسارات المحتملة للشبكة وهي:</a:t>
            </a:r>
            <a:endParaRPr lang="en-US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 المسار الأول: </a:t>
            </a:r>
            <a:r>
              <a:rPr lang="en-US" dirty="0"/>
              <a:t>1        2        5        6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 10 + 10 + 5 = 25   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 المسار الثاني: </a:t>
            </a:r>
            <a:r>
              <a:rPr lang="en-US" dirty="0"/>
              <a:t>1         3        5      6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12 + 5 + 6 = 23                                                                 </a:t>
            </a:r>
            <a:r>
              <a:rPr lang="ar-JO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ar-JO" dirty="0"/>
              <a:t>- المسار الثالث: </a:t>
            </a:r>
            <a:r>
              <a:rPr lang="en-US" dirty="0"/>
              <a:t>1          3         4         5        6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12 + 7 + 12 + 5 = 36                                                        </a:t>
            </a:r>
            <a:r>
              <a:rPr lang="ar-JO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</a:t>
            </a:r>
            <a:r>
              <a:rPr lang="ar-JO" dirty="0"/>
              <a:t>- المسار الرابع: </a:t>
            </a:r>
            <a:r>
              <a:rPr lang="en-US" dirty="0"/>
              <a:t>1        4        5        6 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17 + 12 + 5 = 34    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sz="4400" b="1" dirty="0"/>
              <a:t>المسار الحرج للمشروع:</a:t>
            </a:r>
          </a:p>
          <a:p>
            <a:pPr marL="0" indent="0">
              <a:buNone/>
            </a:pPr>
            <a:r>
              <a:rPr lang="ar-JO" sz="4400" b="1" dirty="0"/>
              <a:t> </a:t>
            </a:r>
            <a:r>
              <a:rPr lang="ar-JO" dirty="0"/>
              <a:t>هو أطول المسارات زمناً وهو المسار الثالث ومدته الزمنية </a:t>
            </a:r>
            <a:r>
              <a:rPr lang="en-US" dirty="0"/>
              <a:t>36</a:t>
            </a:r>
            <a:r>
              <a:rPr lang="ar-JO" dirty="0"/>
              <a:t> أسبوع، وبذلك يكون الزمن الكلي للمشروع هو </a:t>
            </a:r>
            <a:r>
              <a:rPr lang="en-US" dirty="0"/>
              <a:t>36</a:t>
            </a:r>
            <a:r>
              <a:rPr lang="ar-JO" dirty="0"/>
              <a:t> أسبوع.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1143000" y="172212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>
            <a:off x="1828800" y="173736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2506980" y="173736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1153160" y="243840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>
            <a:off x="1828800" y="243840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2418080" y="243840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>
            <a:off x="1163320" y="30480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>
            <a:off x="1887220" y="30480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>
            <a:off x="2659380" y="30480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>
            <a:off x="3321050" y="30480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>
            <a:off x="1087120" y="37338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1722120" y="374396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2360930" y="374396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0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740</Words>
  <Application>Microsoft Office PowerPoint</Application>
  <PresentationFormat>On-screen Show (4:3)</PresentationFormat>
  <Paragraphs>168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1_Office Theme</vt:lpstr>
      <vt:lpstr>سمة Office</vt:lpstr>
      <vt:lpstr>بحوث العمليات – شبكات الاعمال طريقة بيرت  د. سالم محمد سالم </vt:lpstr>
      <vt:lpstr>تقييم ومراجعة المشاريع (بيرت “PERT”):</vt:lpstr>
      <vt:lpstr>مثال:</vt:lpstr>
      <vt:lpstr>الحل:</vt:lpstr>
      <vt:lpstr>PowerPoint Presentation</vt:lpstr>
      <vt:lpstr>لحساب المسار الحرج لشبكة بيرت:</vt:lpstr>
      <vt:lpstr>حساب زمن جميع المسارات المحتملة للشبكة وهي: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بحوث عمليات - نماذج شبكات الأعمال -    Net Work Model د. محمد احمد سيد احمد</dc:title>
  <dc:creator>HP</dc:creator>
  <cp:lastModifiedBy>Salem Salem</cp:lastModifiedBy>
  <cp:revision>8</cp:revision>
  <dcterms:created xsi:type="dcterms:W3CDTF">2021-04-05T04:58:08Z</dcterms:created>
  <dcterms:modified xsi:type="dcterms:W3CDTF">2024-08-18T15:15:45Z</dcterms:modified>
</cp:coreProperties>
</file>