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310" r:id="rId3"/>
    <p:sldId id="311" r:id="rId4"/>
    <p:sldId id="312" r:id="rId5"/>
    <p:sldId id="313" r:id="rId6"/>
    <p:sldId id="314" r:id="rId7"/>
    <p:sldId id="315" r:id="rId8"/>
    <p:sldId id="316" r:id="rId9"/>
    <p:sldId id="317" r:id="rId10"/>
    <p:sldId id="318" r:id="rId11"/>
    <p:sldId id="319" r:id="rId12"/>
    <p:sldId id="320" r:id="rId13"/>
    <p:sldId id="321" r:id="rId14"/>
    <p:sldId id="322" r:id="rId15"/>
    <p:sldId id="32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76116" autoAdjust="0"/>
  </p:normalViewPr>
  <p:slideViewPr>
    <p:cSldViewPr>
      <p:cViewPr>
        <p:scale>
          <a:sx n="75" d="100"/>
          <a:sy n="75" d="100"/>
        </p:scale>
        <p:origin x="-1546" y="2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6509EE-B5F8-4D34-B31A-4B22059D79D3}" type="datetimeFigureOut">
              <a:rPr lang="en-US" smtClean="0"/>
              <a:pPr/>
              <a:t>8/25/2024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014A29-340D-43C8-ABF9-9B2187A7C0D8}" type="slidenum">
              <a:rPr lang="en-US" smtClean="0"/>
              <a:pPr/>
              <a:t>‹#›</a:t>
            </a:fld>
            <a:endParaRPr lang="en-US"/>
          </a:p>
        </p:txBody>
      </p:sp>
    </p:spTree>
    <p:extLst>
      <p:ext uri="{BB962C8B-B14F-4D97-AF65-F5344CB8AC3E}">
        <p14:creationId xmlns:p14="http://schemas.microsoft.com/office/powerpoint/2010/main" val="1865605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create view faculty as</a:t>
            </a:r>
          </a:p>
          <a:p>
            <a:r>
              <a:rPr lang="en-US" dirty="0" smtClean="0"/>
              <a:t>select Id, name, </a:t>
            </a:r>
            <a:r>
              <a:rPr lang="en-US" dirty="0" err="1" smtClean="0"/>
              <a:t>dept_name</a:t>
            </a:r>
            <a:endParaRPr lang="en-US" dirty="0" smtClean="0"/>
          </a:p>
          <a:p>
            <a:r>
              <a:rPr lang="en-US" dirty="0" smtClean="0"/>
              <a:t>from instructor</a:t>
            </a:r>
          </a:p>
          <a:p>
            <a:endParaRPr lang="en-US" dirty="0" smtClean="0"/>
          </a:p>
          <a:p>
            <a:r>
              <a:rPr lang="en-US" dirty="0" smtClean="0"/>
              <a:t>select * from faculty</a:t>
            </a:r>
          </a:p>
          <a:p>
            <a:endParaRPr lang="en-US" dirty="0" smtClean="0"/>
          </a:p>
          <a:p>
            <a:endParaRPr lang="en-US" dirty="0" smtClean="0"/>
          </a:p>
          <a:p>
            <a:endParaRPr lang="en-US" dirty="0" smtClean="0"/>
          </a:p>
          <a:p>
            <a:endParaRPr lang="en-US" dirty="0" smtClean="0"/>
          </a:p>
          <a:p>
            <a:r>
              <a:rPr lang="en-US" dirty="0" smtClean="0"/>
              <a:t>Create view physics_fall_2009</a:t>
            </a:r>
            <a:r>
              <a:rPr lang="en-US" baseline="0" dirty="0" smtClean="0"/>
              <a:t> as</a:t>
            </a:r>
            <a:endParaRPr lang="en-US" dirty="0" smtClean="0"/>
          </a:p>
          <a:p>
            <a:r>
              <a:rPr lang="en-US" dirty="0" smtClean="0"/>
              <a:t>select </a:t>
            </a:r>
            <a:r>
              <a:rPr lang="en-US" dirty="0" err="1" smtClean="0"/>
              <a:t>c.course_id</a:t>
            </a:r>
            <a:r>
              <a:rPr lang="en-US" dirty="0" smtClean="0"/>
              <a:t>, </a:t>
            </a:r>
            <a:r>
              <a:rPr lang="en-US" dirty="0" err="1" smtClean="0"/>
              <a:t>c.title</a:t>
            </a:r>
            <a:r>
              <a:rPr lang="en-US" dirty="0" smtClean="0"/>
              <a:t>, </a:t>
            </a:r>
            <a:r>
              <a:rPr lang="en-US" dirty="0" err="1" smtClean="0"/>
              <a:t>s.sec_id</a:t>
            </a:r>
            <a:r>
              <a:rPr lang="en-US" dirty="0" smtClean="0"/>
              <a:t>, </a:t>
            </a:r>
            <a:r>
              <a:rPr lang="en-US" dirty="0" err="1" smtClean="0"/>
              <a:t>s.building</a:t>
            </a:r>
            <a:r>
              <a:rPr lang="en-US" dirty="0" smtClean="0"/>
              <a:t>, </a:t>
            </a:r>
            <a:r>
              <a:rPr lang="en-US" dirty="0" err="1" smtClean="0"/>
              <a:t>s.room_number</a:t>
            </a:r>
            <a:r>
              <a:rPr lang="en-US" dirty="0" smtClean="0"/>
              <a:t>, </a:t>
            </a:r>
            <a:r>
              <a:rPr lang="en-US" dirty="0" err="1" smtClean="0"/>
              <a:t>c.dept_name</a:t>
            </a:r>
            <a:endParaRPr lang="en-US" dirty="0" smtClean="0"/>
          </a:p>
          <a:p>
            <a:r>
              <a:rPr lang="en-US" dirty="0" smtClean="0"/>
              <a:t>from section s, course c</a:t>
            </a:r>
          </a:p>
          <a:p>
            <a:r>
              <a:rPr lang="en-US" dirty="0" smtClean="0"/>
              <a:t>where </a:t>
            </a:r>
            <a:r>
              <a:rPr lang="en-US" dirty="0" err="1" smtClean="0"/>
              <a:t>s.course_id</a:t>
            </a:r>
            <a:r>
              <a:rPr lang="en-US" dirty="0" smtClean="0"/>
              <a:t>=</a:t>
            </a:r>
            <a:r>
              <a:rPr lang="en-US" dirty="0" err="1" smtClean="0"/>
              <a:t>s.course_id</a:t>
            </a:r>
            <a:r>
              <a:rPr lang="en-US" dirty="0" smtClean="0"/>
              <a:t> </a:t>
            </a:r>
          </a:p>
          <a:p>
            <a:r>
              <a:rPr lang="en-US" dirty="0" smtClean="0"/>
              <a:t>and </a:t>
            </a:r>
            <a:r>
              <a:rPr lang="en-US" dirty="0" err="1" smtClean="0"/>
              <a:t>c.dept_name</a:t>
            </a:r>
            <a:r>
              <a:rPr lang="en-US" dirty="0" smtClean="0"/>
              <a:t>='Physics' </a:t>
            </a:r>
          </a:p>
          <a:p>
            <a:r>
              <a:rPr lang="en-US" dirty="0" smtClean="0"/>
              <a:t>and </a:t>
            </a:r>
            <a:r>
              <a:rPr lang="en-US" dirty="0" err="1" smtClean="0"/>
              <a:t>s.semester</a:t>
            </a:r>
            <a:r>
              <a:rPr lang="en-US" dirty="0" smtClean="0"/>
              <a:t>='Fall' </a:t>
            </a:r>
          </a:p>
          <a:p>
            <a:r>
              <a:rPr lang="en-US" dirty="0" smtClean="0"/>
              <a:t>and </a:t>
            </a:r>
            <a:r>
              <a:rPr lang="en-US" dirty="0" err="1" smtClean="0"/>
              <a:t>s.year</a:t>
            </a:r>
            <a:r>
              <a:rPr lang="en-US" dirty="0" smtClean="0"/>
              <a:t>='2009‘</a:t>
            </a:r>
          </a:p>
          <a:p>
            <a:endParaRPr lang="en-US" dirty="0" smtClean="0"/>
          </a:p>
          <a:p>
            <a:endParaRPr lang="en-US" dirty="0" smtClean="0"/>
          </a:p>
          <a:p>
            <a:r>
              <a:rPr lang="en-US" dirty="0" smtClean="0"/>
              <a:t>select * from physics_fall_2009</a:t>
            </a:r>
          </a:p>
          <a:p>
            <a:endParaRPr lang="en-US" dirty="0" smtClean="0"/>
          </a:p>
          <a:p>
            <a:endParaRPr lang="en-US" dirty="0" smtClean="0"/>
          </a:p>
          <a:p>
            <a:r>
              <a:rPr lang="en-US" dirty="0" smtClean="0"/>
              <a:t>create view </a:t>
            </a:r>
            <a:r>
              <a:rPr lang="en-US" dirty="0" err="1" smtClean="0"/>
              <a:t>departments_total_salary</a:t>
            </a:r>
            <a:r>
              <a:rPr lang="en-US" dirty="0" smtClean="0"/>
              <a:t>(</a:t>
            </a:r>
            <a:r>
              <a:rPr lang="en-US" dirty="0" err="1" smtClean="0"/>
              <a:t>dept_name,total_salary</a:t>
            </a:r>
            <a:r>
              <a:rPr lang="en-US" dirty="0" smtClean="0"/>
              <a:t>) as</a:t>
            </a:r>
          </a:p>
          <a:p>
            <a:r>
              <a:rPr lang="en-US" dirty="0" smtClean="0"/>
              <a:t>select </a:t>
            </a:r>
            <a:r>
              <a:rPr lang="en-US" dirty="0" err="1" smtClean="0"/>
              <a:t>d.dept_name</a:t>
            </a:r>
            <a:r>
              <a:rPr lang="en-US" dirty="0" smtClean="0"/>
              <a:t>, sum(salary)</a:t>
            </a:r>
          </a:p>
          <a:p>
            <a:r>
              <a:rPr lang="en-US" dirty="0" smtClean="0"/>
              <a:t>from department d left outer join instructor </a:t>
            </a:r>
            <a:r>
              <a:rPr lang="en-US" dirty="0" err="1" smtClean="0"/>
              <a:t>i</a:t>
            </a:r>
            <a:endParaRPr lang="en-US" dirty="0" smtClean="0"/>
          </a:p>
          <a:p>
            <a:r>
              <a:rPr lang="en-US" dirty="0" smtClean="0"/>
              <a:t>on </a:t>
            </a:r>
            <a:r>
              <a:rPr lang="en-US" dirty="0" err="1" smtClean="0"/>
              <a:t>d.dept_name</a:t>
            </a:r>
            <a:r>
              <a:rPr lang="en-US" dirty="0" smtClean="0"/>
              <a:t>=</a:t>
            </a:r>
            <a:r>
              <a:rPr lang="en-US" dirty="0" err="1" smtClean="0"/>
              <a:t>i.dept_name</a:t>
            </a:r>
            <a:endParaRPr lang="en-US" dirty="0" smtClean="0"/>
          </a:p>
          <a:p>
            <a:r>
              <a:rPr lang="en-US" dirty="0" smtClean="0"/>
              <a:t>group by </a:t>
            </a:r>
            <a:r>
              <a:rPr lang="en-US" dirty="0" err="1" smtClean="0"/>
              <a:t>d.dept_name</a:t>
            </a:r>
            <a:r>
              <a:rPr lang="en-US" dirty="0" smtClean="0"/>
              <a:t>;</a:t>
            </a:r>
          </a:p>
          <a:p>
            <a:endParaRPr lang="en-US" dirty="0" smtClean="0"/>
          </a:p>
          <a:p>
            <a:r>
              <a:rPr lang="en-US" dirty="0" smtClean="0"/>
              <a:t>select * from </a:t>
            </a:r>
            <a:r>
              <a:rPr lang="en-US" dirty="0" err="1" smtClean="0"/>
              <a:t>departments_total_salary</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6</a:t>
            </a:fld>
            <a:endParaRPr lang="en-US"/>
          </a:p>
        </p:txBody>
      </p:sp>
    </p:spTree>
    <p:extLst>
      <p:ext uri="{BB962C8B-B14F-4D97-AF65-F5344CB8AC3E}">
        <p14:creationId xmlns:p14="http://schemas.microsoft.com/office/powerpoint/2010/main" val="3584037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select </a:t>
            </a:r>
            <a:r>
              <a:rPr lang="en-US" dirty="0" err="1" smtClean="0"/>
              <a:t>course_id</a:t>
            </a:r>
            <a:r>
              <a:rPr lang="en-US" dirty="0" smtClean="0"/>
              <a:t>, </a:t>
            </a:r>
            <a:r>
              <a:rPr lang="en-US" dirty="0" err="1" smtClean="0"/>
              <a:t>room_number</a:t>
            </a:r>
            <a:endParaRPr lang="en-US" dirty="0" smtClean="0"/>
          </a:p>
          <a:p>
            <a:r>
              <a:rPr lang="en-US" dirty="0" smtClean="0"/>
              <a:t>from physics_fall_2009</a:t>
            </a:r>
          </a:p>
          <a:p>
            <a:r>
              <a:rPr lang="en-US" dirty="0" smtClean="0"/>
              <a:t>where building='Whitman'</a:t>
            </a:r>
          </a:p>
          <a:p>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7</a:t>
            </a:fld>
            <a:endParaRPr lang="en-US"/>
          </a:p>
        </p:txBody>
      </p:sp>
    </p:spTree>
    <p:extLst>
      <p:ext uri="{BB962C8B-B14F-4D97-AF65-F5344CB8AC3E}">
        <p14:creationId xmlns:p14="http://schemas.microsoft.com/office/powerpoint/2010/main" val="1041446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Create view </a:t>
            </a:r>
            <a:r>
              <a:rPr lang="en-US" dirty="0" err="1" smtClean="0"/>
              <a:t>instructor_info</a:t>
            </a:r>
            <a:r>
              <a:rPr lang="en-US" dirty="0" smtClean="0"/>
              <a:t> as</a:t>
            </a:r>
          </a:p>
          <a:p>
            <a:r>
              <a:rPr lang="en-US" dirty="0" smtClean="0"/>
              <a:t>Select </a:t>
            </a:r>
            <a:r>
              <a:rPr lang="en-US" dirty="0" err="1" smtClean="0"/>
              <a:t>i.ID,name,building</a:t>
            </a:r>
            <a:endParaRPr lang="en-US" dirty="0" smtClean="0"/>
          </a:p>
          <a:p>
            <a:r>
              <a:rPr lang="en-US" dirty="0" smtClean="0"/>
              <a:t>From instructor </a:t>
            </a:r>
            <a:r>
              <a:rPr lang="en-US" dirty="0" err="1" smtClean="0"/>
              <a:t>i</a:t>
            </a:r>
            <a:r>
              <a:rPr lang="en-US" dirty="0" smtClean="0"/>
              <a:t>, department d</a:t>
            </a:r>
          </a:p>
          <a:p>
            <a:r>
              <a:rPr lang="en-US" dirty="0" smtClean="0"/>
              <a:t>Where </a:t>
            </a:r>
            <a:r>
              <a:rPr lang="en-US" dirty="0" err="1" smtClean="0"/>
              <a:t>i.dept_name</a:t>
            </a:r>
            <a:r>
              <a:rPr lang="en-US" dirty="0" smtClean="0"/>
              <a:t>=</a:t>
            </a:r>
            <a:r>
              <a:rPr lang="en-US" dirty="0" err="1" smtClean="0"/>
              <a:t>d.dept_name</a:t>
            </a:r>
            <a:endParaRPr lang="en-US" dirty="0" smtClean="0"/>
          </a:p>
          <a:p>
            <a:endParaRPr lang="en-US" dirty="0" smtClean="0"/>
          </a:p>
          <a:p>
            <a:endParaRPr lang="en-US" dirty="0" smtClean="0"/>
          </a:p>
          <a:p>
            <a:r>
              <a:rPr lang="en-US" dirty="0" smtClean="0"/>
              <a:t>Insert into </a:t>
            </a:r>
            <a:r>
              <a:rPr lang="en-US" dirty="0" err="1" smtClean="0"/>
              <a:t>instructor_info</a:t>
            </a:r>
            <a:r>
              <a:rPr lang="en-US" dirty="0" smtClean="0"/>
              <a:t> values (‘69987’, ‘White’, ‘Taylor’);</a:t>
            </a:r>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12</a:t>
            </a:fld>
            <a:endParaRPr lang="en-US"/>
          </a:p>
        </p:txBody>
      </p:sp>
    </p:spTree>
    <p:extLst>
      <p:ext uri="{BB962C8B-B14F-4D97-AF65-F5344CB8AC3E}">
        <p14:creationId xmlns:p14="http://schemas.microsoft.com/office/powerpoint/2010/main" val="53995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Create view </a:t>
            </a:r>
            <a:r>
              <a:rPr lang="en-US" dirty="0" err="1" smtClean="0"/>
              <a:t>history_instructors</a:t>
            </a:r>
            <a:r>
              <a:rPr lang="en-US" dirty="0" smtClean="0"/>
              <a:t> as</a:t>
            </a:r>
          </a:p>
          <a:p>
            <a:r>
              <a:rPr lang="en-US" dirty="0" smtClean="0"/>
              <a:t>Select *</a:t>
            </a:r>
          </a:p>
          <a:p>
            <a:r>
              <a:rPr lang="en-US" dirty="0" smtClean="0"/>
              <a:t>From instructor</a:t>
            </a:r>
          </a:p>
          <a:p>
            <a:r>
              <a:rPr lang="en-US" dirty="0" smtClean="0"/>
              <a:t>Where </a:t>
            </a:r>
            <a:r>
              <a:rPr lang="en-US" dirty="0" err="1" smtClean="0"/>
              <a:t>dept_name</a:t>
            </a:r>
            <a:r>
              <a:rPr lang="en-US" dirty="0" smtClean="0"/>
              <a:t>='History‘</a:t>
            </a:r>
            <a:endParaRPr lang="ar-SA" dirty="0" smtClean="0"/>
          </a:p>
          <a:p>
            <a:endParaRPr lang="ar-SA" dirty="0" smtClean="0"/>
          </a:p>
          <a:p>
            <a:r>
              <a:rPr lang="en-US" dirty="0" smtClean="0"/>
              <a:t>insert into </a:t>
            </a:r>
            <a:r>
              <a:rPr lang="en-US" dirty="0" err="1" smtClean="0"/>
              <a:t>history_instructors</a:t>
            </a:r>
            <a:r>
              <a:rPr lang="en-US" dirty="0" smtClean="0"/>
              <a:t> values('25566','Brown','English',999999)</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14</a:t>
            </a:fld>
            <a:endParaRPr lang="en-US"/>
          </a:p>
        </p:txBody>
      </p:sp>
    </p:spTree>
    <p:extLst>
      <p:ext uri="{BB962C8B-B14F-4D97-AF65-F5344CB8AC3E}">
        <p14:creationId xmlns:p14="http://schemas.microsoft.com/office/powerpoint/2010/main" val="3900863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Create view test as</a:t>
            </a:r>
          </a:p>
          <a:p>
            <a:r>
              <a:rPr lang="en-US" dirty="0" smtClean="0"/>
              <a:t>Select *</a:t>
            </a:r>
          </a:p>
          <a:p>
            <a:r>
              <a:rPr lang="en-US" dirty="0" smtClean="0"/>
              <a:t>From instructor</a:t>
            </a:r>
          </a:p>
          <a:p>
            <a:r>
              <a:rPr lang="en-US" dirty="0" smtClean="0"/>
              <a:t>Where </a:t>
            </a:r>
            <a:r>
              <a:rPr lang="en-US" dirty="0" err="1" smtClean="0"/>
              <a:t>dept_name</a:t>
            </a:r>
            <a:r>
              <a:rPr lang="en-US" dirty="0" smtClean="0"/>
              <a:t>='History‘</a:t>
            </a:r>
          </a:p>
          <a:p>
            <a:r>
              <a:rPr lang="en-US" dirty="0" smtClean="0"/>
              <a:t>With</a:t>
            </a:r>
            <a:r>
              <a:rPr lang="en-US" baseline="0" dirty="0" smtClean="0"/>
              <a:t> check option</a:t>
            </a:r>
            <a:endParaRPr lang="ar-SA" dirty="0" smtClean="0"/>
          </a:p>
          <a:p>
            <a:endParaRPr lang="ar-SA" dirty="0" smtClean="0"/>
          </a:p>
          <a:p>
            <a:r>
              <a:rPr lang="en-US" dirty="0" smtClean="0"/>
              <a:t>insert into test values('25576','Brownn','English',999999)</a:t>
            </a:r>
          </a:p>
          <a:p>
            <a:endParaRPr lang="ar-SA" dirty="0" smtClean="0"/>
          </a:p>
          <a:p>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15</a:t>
            </a:fld>
            <a:endParaRPr lang="en-US"/>
          </a:p>
        </p:txBody>
      </p:sp>
    </p:spTree>
    <p:extLst>
      <p:ext uri="{BB962C8B-B14F-4D97-AF65-F5344CB8AC3E}">
        <p14:creationId xmlns:p14="http://schemas.microsoft.com/office/powerpoint/2010/main" val="921637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457200" y="990600"/>
            <a:ext cx="8229600" cy="5135563"/>
          </a:xfrm>
        </p:spPr>
        <p:txBody>
          <a:bodyPr/>
          <a:lstStyle>
            <a:lvl1pPr algn="just">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3.emf"/><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Chapter 04</a:t>
            </a:r>
            <a:endParaRPr lang="en-US" dirty="0"/>
          </a:p>
        </p:txBody>
      </p:sp>
      <p:sp>
        <p:nvSpPr>
          <p:cNvPr id="3" name="Subtitle 2"/>
          <p:cNvSpPr>
            <a:spLocks noGrp="1"/>
          </p:cNvSpPr>
          <p:nvPr>
            <p:ph type="subTitle" idx="1"/>
          </p:nvPr>
        </p:nvSpPr>
        <p:spPr/>
        <p:txBody>
          <a:bodyPr/>
          <a:lstStyle/>
          <a:p>
            <a:r>
              <a:rPr lang="en-US" b="1" dirty="0"/>
              <a:t>Intermediate SQL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3F3697-4257-4E96-9F62-ACCA5CA716F7}"/>
              </a:ext>
            </a:extLst>
          </p:cNvPr>
          <p:cNvSpPr>
            <a:spLocks noGrp="1"/>
          </p:cNvSpPr>
          <p:nvPr>
            <p:ph type="title"/>
          </p:nvPr>
        </p:nvSpPr>
        <p:spPr/>
        <p:txBody>
          <a:bodyPr>
            <a:normAutofit fontScale="90000"/>
          </a:bodyPr>
          <a:lstStyle/>
          <a:p>
            <a:r>
              <a:rPr lang="en-US" dirty="0"/>
              <a:t>Update of a View</a:t>
            </a:r>
          </a:p>
        </p:txBody>
      </p:sp>
      <p:sp>
        <p:nvSpPr>
          <p:cNvPr id="3" name="Content Placeholder 2">
            <a:extLst>
              <a:ext uri="{FF2B5EF4-FFF2-40B4-BE49-F238E27FC236}">
                <a16:creationId xmlns="" xmlns:a16="http://schemas.microsoft.com/office/drawing/2014/main" id="{64FD1D3F-A704-4189-B531-B0448236B33E}"/>
              </a:ext>
            </a:extLst>
          </p:cNvPr>
          <p:cNvSpPr>
            <a:spLocks noGrp="1"/>
          </p:cNvSpPr>
          <p:nvPr>
            <p:ph idx="1"/>
          </p:nvPr>
        </p:nvSpPr>
        <p:spPr/>
        <p:txBody>
          <a:bodyPr/>
          <a:lstStyle/>
          <a:p>
            <a:r>
              <a:rPr lang="en-US" dirty="0"/>
              <a:t>Although views are a useful tool for queries, they present serious problems if we express </a:t>
            </a:r>
            <a:r>
              <a:rPr lang="en-US" b="1" dirty="0">
                <a:effectLst>
                  <a:outerShdw blurRad="38100" dist="38100" dir="2700000" algn="tl">
                    <a:srgbClr val="000000">
                      <a:alpha val="43137"/>
                    </a:srgbClr>
                  </a:outerShdw>
                </a:effectLst>
              </a:rPr>
              <a:t>updates</a:t>
            </a:r>
            <a:r>
              <a:rPr lang="en-US" dirty="0"/>
              <a:t>, </a:t>
            </a:r>
            <a:r>
              <a:rPr lang="en-US" b="1" dirty="0">
                <a:effectLst>
                  <a:outerShdw blurRad="38100" dist="38100" dir="2700000" algn="tl">
                    <a:srgbClr val="000000">
                      <a:alpha val="43137"/>
                    </a:srgbClr>
                  </a:outerShdw>
                </a:effectLst>
              </a:rPr>
              <a:t>insertions</a:t>
            </a:r>
            <a:r>
              <a:rPr lang="en-US" dirty="0"/>
              <a:t>, or </a:t>
            </a:r>
            <a:r>
              <a:rPr lang="en-US" b="1" dirty="0">
                <a:effectLst>
                  <a:outerShdw blurRad="38100" dist="38100" dir="2700000" algn="tl">
                    <a:srgbClr val="000000">
                      <a:alpha val="43137"/>
                    </a:srgbClr>
                  </a:outerShdw>
                </a:effectLst>
              </a:rPr>
              <a:t>deletions</a:t>
            </a:r>
            <a:r>
              <a:rPr lang="en-US" dirty="0"/>
              <a:t> with them.</a:t>
            </a:r>
          </a:p>
          <a:p>
            <a:pPr lvl="1"/>
            <a:r>
              <a:rPr lang="en-US" dirty="0"/>
              <a:t>The difficulty is that a modification to the database expressed in terms of a view must be translated to a modification to the actual relations in the logical model of the database.</a:t>
            </a:r>
          </a:p>
          <a:p>
            <a:pPr lvl="1"/>
            <a:endParaRPr lang="en-US" dirty="0"/>
          </a:p>
        </p:txBody>
      </p:sp>
    </p:spTree>
    <p:extLst>
      <p:ext uri="{BB962C8B-B14F-4D97-AF65-F5344CB8AC3E}">
        <p14:creationId xmlns:p14="http://schemas.microsoft.com/office/powerpoint/2010/main" val="3866091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7FF76B8-5EC6-412B-9A8A-58345318C924}"/>
              </a:ext>
            </a:extLst>
          </p:cNvPr>
          <p:cNvSpPr>
            <a:spLocks noGrp="1"/>
          </p:cNvSpPr>
          <p:nvPr>
            <p:ph type="title"/>
          </p:nvPr>
        </p:nvSpPr>
        <p:spPr/>
        <p:txBody>
          <a:bodyPr>
            <a:normAutofit fontScale="90000"/>
          </a:bodyPr>
          <a:lstStyle/>
          <a:p>
            <a:r>
              <a:rPr lang="en-US" dirty="0"/>
              <a:t>Update of a View</a:t>
            </a:r>
          </a:p>
        </p:txBody>
      </p:sp>
      <p:pic>
        <p:nvPicPr>
          <p:cNvPr id="4" name="Content Placeholder 3">
            <a:extLst>
              <a:ext uri="{FF2B5EF4-FFF2-40B4-BE49-F238E27FC236}">
                <a16:creationId xmlns="" xmlns:a16="http://schemas.microsoft.com/office/drawing/2014/main" id="{8E3E1F97-EB1C-4F5A-B80E-5F6E65744DBD}"/>
              </a:ext>
            </a:extLst>
          </p:cNvPr>
          <p:cNvPicPr>
            <a:picLocks noGrp="1" noChangeAspect="1"/>
          </p:cNvPicPr>
          <p:nvPr>
            <p:ph idx="1"/>
          </p:nvPr>
        </p:nvPicPr>
        <p:blipFill>
          <a:blip r:embed="rId2"/>
          <a:stretch>
            <a:fillRect/>
          </a:stretch>
        </p:blipFill>
        <p:spPr>
          <a:xfrm>
            <a:off x="5058811" y="1106485"/>
            <a:ext cx="3633531" cy="725487"/>
          </a:xfrm>
          <a:prstGeom prst="rect">
            <a:avLst/>
          </a:prstGeom>
        </p:spPr>
      </p:pic>
      <p:pic>
        <p:nvPicPr>
          <p:cNvPr id="5" name="Picture 4">
            <a:extLst>
              <a:ext uri="{FF2B5EF4-FFF2-40B4-BE49-F238E27FC236}">
                <a16:creationId xmlns="" xmlns:a16="http://schemas.microsoft.com/office/drawing/2014/main" id="{9B32F1DA-5465-478F-A0E9-7B711F1ADCCC}"/>
              </a:ext>
            </a:extLst>
          </p:cNvPr>
          <p:cNvPicPr>
            <a:picLocks noChangeAspect="1"/>
          </p:cNvPicPr>
          <p:nvPr/>
        </p:nvPicPr>
        <p:blipFill>
          <a:blip r:embed="rId3">
            <a:lum bright="-20000" contrast="30000"/>
          </a:blip>
          <a:stretch>
            <a:fillRect/>
          </a:stretch>
        </p:blipFill>
        <p:spPr>
          <a:xfrm>
            <a:off x="251520" y="1268760"/>
            <a:ext cx="4457700" cy="790575"/>
          </a:xfrm>
          <a:prstGeom prst="round1Rect">
            <a:avLst/>
          </a:prstGeom>
          <a:ln>
            <a:solidFill>
              <a:schemeClr val="tx1"/>
            </a:solidFill>
          </a:ln>
        </p:spPr>
      </p:pic>
      <p:sp>
        <p:nvSpPr>
          <p:cNvPr id="6" name="TextBox 5">
            <a:extLst>
              <a:ext uri="{FF2B5EF4-FFF2-40B4-BE49-F238E27FC236}">
                <a16:creationId xmlns="" xmlns:a16="http://schemas.microsoft.com/office/drawing/2014/main" id="{35985312-0DC2-4E3D-B97E-6AB3D1ADD498}"/>
              </a:ext>
            </a:extLst>
          </p:cNvPr>
          <p:cNvSpPr txBox="1"/>
          <p:nvPr/>
        </p:nvSpPr>
        <p:spPr>
          <a:xfrm>
            <a:off x="251520" y="2708920"/>
            <a:ext cx="8568952" cy="1569660"/>
          </a:xfrm>
          <a:prstGeom prst="rect">
            <a:avLst/>
          </a:prstGeom>
          <a:noFill/>
        </p:spPr>
        <p:txBody>
          <a:bodyPr wrap="square" rtlCol="0">
            <a:spAutoFit/>
          </a:bodyPr>
          <a:lstStyle/>
          <a:p>
            <a:r>
              <a:rPr lang="en-US" sz="2400" dirty="0"/>
              <a:t>There are two reasonable approaches to dealing with this insertion:</a:t>
            </a:r>
          </a:p>
          <a:p>
            <a:pPr marL="800100" lvl="1" indent="-342900">
              <a:buFont typeface="+mj-lt"/>
              <a:buAutoNum type="arabicPeriod"/>
            </a:pPr>
            <a:r>
              <a:rPr lang="en-US" sz="2400" dirty="0"/>
              <a:t>Reject the insertion, and return an error message to the user.</a:t>
            </a:r>
          </a:p>
          <a:p>
            <a:pPr marL="800100" lvl="1" indent="-342900">
              <a:buFont typeface="+mj-lt"/>
              <a:buAutoNum type="arabicPeriod"/>
            </a:pPr>
            <a:r>
              <a:rPr lang="en-US" sz="2400" dirty="0"/>
              <a:t>Insert a tuple (’30765’, ’Green’, ’Music’, </a:t>
            </a:r>
            <a:r>
              <a:rPr lang="en-US" sz="2400" i="1" dirty="0"/>
              <a:t>null</a:t>
            </a:r>
            <a:r>
              <a:rPr lang="en-US" sz="2400" dirty="0"/>
              <a:t>) into the </a:t>
            </a:r>
            <a:r>
              <a:rPr lang="en-US" sz="2400" i="1" dirty="0"/>
              <a:t>instructor </a:t>
            </a:r>
            <a:r>
              <a:rPr lang="en-US" sz="2400" dirty="0"/>
              <a:t>relation.</a:t>
            </a:r>
          </a:p>
        </p:txBody>
      </p:sp>
    </p:spTree>
    <p:extLst>
      <p:ext uri="{BB962C8B-B14F-4D97-AF65-F5344CB8AC3E}">
        <p14:creationId xmlns:p14="http://schemas.microsoft.com/office/powerpoint/2010/main" val="1133464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4488B8-A041-4F80-B0B6-48BC14A1E4A7}"/>
              </a:ext>
            </a:extLst>
          </p:cNvPr>
          <p:cNvSpPr>
            <a:spLocks noGrp="1"/>
          </p:cNvSpPr>
          <p:nvPr>
            <p:ph type="title"/>
          </p:nvPr>
        </p:nvSpPr>
        <p:spPr>
          <a:xfrm>
            <a:off x="457200" y="116632"/>
            <a:ext cx="8229600" cy="563562"/>
          </a:xfrm>
        </p:spPr>
        <p:txBody>
          <a:bodyPr>
            <a:normAutofit fontScale="90000"/>
          </a:bodyPr>
          <a:lstStyle/>
          <a:p>
            <a:r>
              <a:rPr lang="en-US" dirty="0"/>
              <a:t>Update of a View</a:t>
            </a:r>
          </a:p>
        </p:txBody>
      </p:sp>
      <p:sp>
        <p:nvSpPr>
          <p:cNvPr id="3" name="Content Placeholder 2">
            <a:extLst>
              <a:ext uri="{FF2B5EF4-FFF2-40B4-BE49-F238E27FC236}">
                <a16:creationId xmlns="" xmlns:a16="http://schemas.microsoft.com/office/drawing/2014/main" id="{8A5E28B6-A44D-444B-864B-08A1B6373C84}"/>
              </a:ext>
            </a:extLst>
          </p:cNvPr>
          <p:cNvSpPr>
            <a:spLocks noGrp="1"/>
          </p:cNvSpPr>
          <p:nvPr>
            <p:ph idx="1"/>
          </p:nvPr>
        </p:nvSpPr>
        <p:spPr>
          <a:xfrm>
            <a:off x="457200" y="680194"/>
            <a:ext cx="8229600" cy="5445969"/>
          </a:xfrm>
        </p:spPr>
        <p:txBody>
          <a:bodyPr/>
          <a:lstStyle/>
          <a:p>
            <a:r>
              <a:rPr lang="en-US" dirty="0"/>
              <a:t>Another problem with modification of the database through views occurs with a view such as:</a:t>
            </a:r>
          </a:p>
        </p:txBody>
      </p:sp>
      <p:pic>
        <p:nvPicPr>
          <p:cNvPr id="4" name="Picture 3">
            <a:extLst>
              <a:ext uri="{FF2B5EF4-FFF2-40B4-BE49-F238E27FC236}">
                <a16:creationId xmlns="" xmlns:a16="http://schemas.microsoft.com/office/drawing/2014/main" id="{2C533FB0-F9EF-42D0-BEC0-2BE6DCFBF5FF}"/>
              </a:ext>
            </a:extLst>
          </p:cNvPr>
          <p:cNvPicPr>
            <a:picLocks noChangeAspect="1"/>
          </p:cNvPicPr>
          <p:nvPr/>
        </p:nvPicPr>
        <p:blipFill>
          <a:blip r:embed="rId3">
            <a:lum bright="-20000" contrast="30000"/>
          </a:blip>
          <a:stretch>
            <a:fillRect/>
          </a:stretch>
        </p:blipFill>
        <p:spPr>
          <a:xfrm>
            <a:off x="2423965" y="1844824"/>
            <a:ext cx="5892451" cy="1224136"/>
          </a:xfrm>
          <a:prstGeom prst="round1Rect">
            <a:avLst/>
          </a:prstGeom>
          <a:ln>
            <a:solidFill>
              <a:schemeClr val="tx1"/>
            </a:solidFill>
          </a:ln>
        </p:spPr>
      </p:pic>
      <p:pic>
        <p:nvPicPr>
          <p:cNvPr id="5" name="Picture 4">
            <a:extLst>
              <a:ext uri="{FF2B5EF4-FFF2-40B4-BE49-F238E27FC236}">
                <a16:creationId xmlns="" xmlns:a16="http://schemas.microsoft.com/office/drawing/2014/main" id="{4C98EDD0-8652-4F4A-870F-0FD8D24060A1}"/>
              </a:ext>
            </a:extLst>
          </p:cNvPr>
          <p:cNvPicPr>
            <a:picLocks noChangeAspect="1"/>
          </p:cNvPicPr>
          <p:nvPr/>
        </p:nvPicPr>
        <p:blipFill>
          <a:blip r:embed="rId4">
            <a:lum bright="-20000" contrast="30000"/>
          </a:blip>
          <a:stretch>
            <a:fillRect/>
          </a:stretch>
        </p:blipFill>
        <p:spPr>
          <a:xfrm>
            <a:off x="2411760" y="3212976"/>
            <a:ext cx="4381500" cy="628650"/>
          </a:xfrm>
          <a:prstGeom prst="round1Rect">
            <a:avLst/>
          </a:prstGeom>
          <a:ln>
            <a:solidFill>
              <a:schemeClr val="tx1"/>
            </a:solidFill>
          </a:ln>
        </p:spPr>
      </p:pic>
      <p:pic>
        <p:nvPicPr>
          <p:cNvPr id="6" name="Picture 5">
            <a:extLst>
              <a:ext uri="{FF2B5EF4-FFF2-40B4-BE49-F238E27FC236}">
                <a16:creationId xmlns="" xmlns:a16="http://schemas.microsoft.com/office/drawing/2014/main" id="{AA74D461-289B-4B94-8752-B3B5EF8D5FD1}"/>
              </a:ext>
            </a:extLst>
          </p:cNvPr>
          <p:cNvPicPr>
            <a:picLocks noChangeAspect="1"/>
          </p:cNvPicPr>
          <p:nvPr/>
        </p:nvPicPr>
        <p:blipFill>
          <a:blip r:embed="rId5">
            <a:lum bright="-20000" contrast="30000"/>
          </a:blip>
          <a:stretch>
            <a:fillRect/>
          </a:stretch>
        </p:blipFill>
        <p:spPr>
          <a:xfrm>
            <a:off x="611560" y="3999996"/>
            <a:ext cx="3193516" cy="2860227"/>
          </a:xfrm>
          <a:prstGeom prst="round1Rect">
            <a:avLst/>
          </a:prstGeom>
          <a:ln>
            <a:solidFill>
              <a:schemeClr val="tx1"/>
            </a:solidFill>
          </a:ln>
        </p:spPr>
      </p:pic>
      <p:pic>
        <p:nvPicPr>
          <p:cNvPr id="8" name="Picture 7">
            <a:extLst>
              <a:ext uri="{FF2B5EF4-FFF2-40B4-BE49-F238E27FC236}">
                <a16:creationId xmlns="" xmlns:a16="http://schemas.microsoft.com/office/drawing/2014/main" id="{792377D6-7C34-46B9-A295-2C9E0A2ED743}"/>
              </a:ext>
            </a:extLst>
          </p:cNvPr>
          <p:cNvPicPr>
            <a:picLocks noChangeAspect="1"/>
          </p:cNvPicPr>
          <p:nvPr/>
        </p:nvPicPr>
        <p:blipFill>
          <a:blip r:embed="rId6">
            <a:lum bright="-20000" contrast="30000"/>
          </a:blip>
          <a:stretch>
            <a:fillRect/>
          </a:stretch>
        </p:blipFill>
        <p:spPr>
          <a:xfrm>
            <a:off x="5158858" y="4037365"/>
            <a:ext cx="3527942" cy="2652360"/>
          </a:xfrm>
          <a:prstGeom prst="round1Rect">
            <a:avLst/>
          </a:prstGeom>
          <a:ln>
            <a:solidFill>
              <a:schemeClr val="tx1"/>
            </a:solidFill>
          </a:ln>
        </p:spPr>
      </p:pic>
    </p:spTree>
    <p:extLst>
      <p:ext uri="{BB962C8B-B14F-4D97-AF65-F5344CB8AC3E}">
        <p14:creationId xmlns:p14="http://schemas.microsoft.com/office/powerpoint/2010/main" val="4099490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D0A0D0-D3F0-4964-BF1C-CFAFBAD8B69E}"/>
              </a:ext>
            </a:extLst>
          </p:cNvPr>
          <p:cNvSpPr>
            <a:spLocks noGrp="1"/>
          </p:cNvSpPr>
          <p:nvPr>
            <p:ph type="title"/>
          </p:nvPr>
        </p:nvSpPr>
        <p:spPr/>
        <p:txBody>
          <a:bodyPr>
            <a:normAutofit fontScale="90000"/>
          </a:bodyPr>
          <a:lstStyle/>
          <a:p>
            <a:r>
              <a:rPr lang="en-US" dirty="0"/>
              <a:t>Updatable views</a:t>
            </a:r>
          </a:p>
        </p:txBody>
      </p:sp>
      <p:sp>
        <p:nvSpPr>
          <p:cNvPr id="3" name="Content Placeholder 2">
            <a:extLst>
              <a:ext uri="{FF2B5EF4-FFF2-40B4-BE49-F238E27FC236}">
                <a16:creationId xmlns="" xmlns:a16="http://schemas.microsoft.com/office/drawing/2014/main" id="{B8A5B102-72E8-4ADC-88D2-3AFA74C8546D}"/>
              </a:ext>
            </a:extLst>
          </p:cNvPr>
          <p:cNvSpPr>
            <a:spLocks noGrp="1"/>
          </p:cNvSpPr>
          <p:nvPr>
            <p:ph idx="1"/>
          </p:nvPr>
        </p:nvSpPr>
        <p:spPr/>
        <p:txBody>
          <a:bodyPr>
            <a:normAutofit fontScale="92500" lnSpcReduction="20000"/>
          </a:bodyPr>
          <a:lstStyle/>
          <a:p>
            <a:r>
              <a:rPr lang="en-US" sz="2400" dirty="0"/>
              <a:t>In general, an SQL view is said to be updatable (that is, </a:t>
            </a:r>
            <a:r>
              <a:rPr lang="en-US" sz="2400" b="1" dirty="0">
                <a:effectLst>
                  <a:outerShdw blurRad="38100" dist="38100" dir="2700000" algn="tl">
                    <a:srgbClr val="000000">
                      <a:alpha val="43137"/>
                    </a:srgbClr>
                  </a:outerShdw>
                </a:effectLst>
              </a:rPr>
              <a:t>inserts</a:t>
            </a:r>
            <a:r>
              <a:rPr lang="en-US" sz="2400" dirty="0"/>
              <a:t>, </a:t>
            </a:r>
            <a:r>
              <a:rPr lang="en-US" sz="2400" b="1" dirty="0">
                <a:effectLst>
                  <a:outerShdw blurRad="38100" dist="38100" dir="2700000" algn="tl">
                    <a:srgbClr val="000000">
                      <a:alpha val="43137"/>
                    </a:srgbClr>
                  </a:outerShdw>
                </a:effectLst>
              </a:rPr>
              <a:t>updates</a:t>
            </a:r>
            <a:r>
              <a:rPr lang="en-US" sz="2400" dirty="0"/>
              <a:t> or </a:t>
            </a:r>
            <a:r>
              <a:rPr lang="en-US" sz="2400" b="1" dirty="0">
                <a:effectLst>
                  <a:outerShdw blurRad="38100" dist="38100" dir="2700000" algn="tl">
                    <a:srgbClr val="000000">
                      <a:alpha val="43137"/>
                    </a:srgbClr>
                  </a:outerShdw>
                </a:effectLst>
              </a:rPr>
              <a:t>deletes</a:t>
            </a:r>
            <a:r>
              <a:rPr lang="en-US" sz="2400" dirty="0"/>
              <a:t> can be applied on the view) if the following conditions are all satisfied by the query defining the view:</a:t>
            </a:r>
          </a:p>
          <a:p>
            <a:endParaRPr lang="en-US" sz="2400" dirty="0"/>
          </a:p>
          <a:p>
            <a:pPr marL="971550" lvl="1" indent="-514350">
              <a:buFont typeface="+mj-lt"/>
              <a:buAutoNum type="arabicPeriod"/>
            </a:pPr>
            <a:r>
              <a:rPr lang="en-US" dirty="0"/>
              <a:t>The </a:t>
            </a:r>
            <a:r>
              <a:rPr lang="en-US" b="1" dirty="0"/>
              <a:t>from </a:t>
            </a:r>
            <a:r>
              <a:rPr lang="en-US" dirty="0"/>
              <a:t>clause has only </a:t>
            </a:r>
            <a:r>
              <a:rPr lang="en-US" u="sng" dirty="0"/>
              <a:t>one database relation</a:t>
            </a:r>
            <a:r>
              <a:rPr lang="en-US" dirty="0"/>
              <a:t>.</a:t>
            </a:r>
          </a:p>
          <a:p>
            <a:pPr marL="971550" lvl="1" indent="-514350">
              <a:buFont typeface="+mj-lt"/>
              <a:buAutoNum type="arabicPeriod"/>
            </a:pPr>
            <a:r>
              <a:rPr lang="en-US" dirty="0"/>
              <a:t>The </a:t>
            </a:r>
            <a:r>
              <a:rPr lang="en-US" b="1" dirty="0"/>
              <a:t>select </a:t>
            </a:r>
            <a:r>
              <a:rPr lang="en-US" dirty="0"/>
              <a:t>clause contains </a:t>
            </a:r>
            <a:r>
              <a:rPr lang="en-US" u="sng" dirty="0"/>
              <a:t>only attribute names of the relation,</a:t>
            </a:r>
            <a:r>
              <a:rPr lang="en-US" dirty="0"/>
              <a:t> </a:t>
            </a:r>
            <a:r>
              <a:rPr lang="en-US" dirty="0">
                <a:solidFill>
                  <a:srgbClr val="FF0000"/>
                </a:solidFill>
              </a:rPr>
              <a:t>and does not </a:t>
            </a:r>
            <a:r>
              <a:rPr lang="en-US" dirty="0"/>
              <a:t>have any expressions, aggregates, or </a:t>
            </a:r>
            <a:r>
              <a:rPr lang="en-US" b="1" dirty="0"/>
              <a:t>distinct </a:t>
            </a:r>
            <a:r>
              <a:rPr lang="en-US" dirty="0"/>
              <a:t>specification.</a:t>
            </a:r>
          </a:p>
          <a:p>
            <a:pPr marL="971550" lvl="1" indent="-514350">
              <a:buFont typeface="+mj-lt"/>
              <a:buAutoNum type="arabicPeriod"/>
            </a:pPr>
            <a:r>
              <a:rPr lang="en-US" dirty="0"/>
              <a:t>Any attribute not listed in the </a:t>
            </a:r>
            <a:r>
              <a:rPr lang="en-US" b="1" dirty="0"/>
              <a:t>select </a:t>
            </a:r>
            <a:r>
              <a:rPr lang="en-US" dirty="0"/>
              <a:t>clause can be set to </a:t>
            </a:r>
            <a:r>
              <a:rPr lang="en-US" i="1" dirty="0"/>
              <a:t>null</a:t>
            </a:r>
            <a:r>
              <a:rPr lang="en-US" dirty="0"/>
              <a:t>; </a:t>
            </a:r>
          </a:p>
          <a:p>
            <a:pPr marL="1371600" lvl="2" indent="-514350"/>
            <a:r>
              <a:rPr lang="en-US" dirty="0"/>
              <a:t>that is, it does not have a </a:t>
            </a:r>
            <a:r>
              <a:rPr lang="en-US" b="1" u="sng" dirty="0"/>
              <a:t>not null </a:t>
            </a:r>
            <a:r>
              <a:rPr lang="en-US" u="sng" dirty="0"/>
              <a:t>constraint and is not part of a primary key.</a:t>
            </a:r>
          </a:p>
          <a:p>
            <a:pPr marL="971550" lvl="1" indent="-514350">
              <a:buFont typeface="+mj-lt"/>
              <a:buAutoNum type="arabicPeriod"/>
            </a:pPr>
            <a:r>
              <a:rPr lang="en-US" dirty="0"/>
              <a:t>The query does not have a </a:t>
            </a:r>
            <a:r>
              <a:rPr lang="en-US" u="sng" dirty="0"/>
              <a:t>group by or having clause.</a:t>
            </a:r>
          </a:p>
          <a:p>
            <a:pPr marL="971550" lvl="1" indent="-514350">
              <a:buFont typeface="+mj-lt"/>
              <a:buAutoNum type="arabicPeriod"/>
            </a:pPr>
            <a:endParaRPr lang="en-US" dirty="0"/>
          </a:p>
        </p:txBody>
      </p:sp>
    </p:spTree>
    <p:extLst>
      <p:ext uri="{BB962C8B-B14F-4D97-AF65-F5344CB8AC3E}">
        <p14:creationId xmlns:p14="http://schemas.microsoft.com/office/powerpoint/2010/main" val="1035479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A522F-DFFC-45C2-BD4C-6B38F9992F78}"/>
              </a:ext>
            </a:extLst>
          </p:cNvPr>
          <p:cNvSpPr>
            <a:spLocks noGrp="1"/>
          </p:cNvSpPr>
          <p:nvPr>
            <p:ph type="title"/>
          </p:nvPr>
        </p:nvSpPr>
        <p:spPr/>
        <p:txBody>
          <a:bodyPr>
            <a:normAutofit fontScale="90000"/>
          </a:bodyPr>
          <a:lstStyle/>
          <a:p>
            <a:r>
              <a:rPr lang="en-US" dirty="0"/>
              <a:t>Updatable views</a:t>
            </a:r>
          </a:p>
        </p:txBody>
      </p:sp>
      <p:sp>
        <p:nvSpPr>
          <p:cNvPr id="3" name="Content Placeholder 2">
            <a:extLst>
              <a:ext uri="{FF2B5EF4-FFF2-40B4-BE49-F238E27FC236}">
                <a16:creationId xmlns="" xmlns:a16="http://schemas.microsoft.com/office/drawing/2014/main" id="{EA7E13E0-C299-4A2F-AFC4-19EAD0E00969}"/>
              </a:ext>
            </a:extLst>
          </p:cNvPr>
          <p:cNvSpPr>
            <a:spLocks noGrp="1"/>
          </p:cNvSpPr>
          <p:nvPr>
            <p:ph idx="1"/>
          </p:nvPr>
        </p:nvSpPr>
        <p:spPr>
          <a:xfrm>
            <a:off x="457200" y="2420888"/>
            <a:ext cx="8229600" cy="3960440"/>
          </a:xfrm>
        </p:spPr>
        <p:txBody>
          <a:bodyPr>
            <a:normAutofit lnSpcReduction="10000"/>
          </a:bodyPr>
          <a:lstStyle/>
          <a:p>
            <a:r>
              <a:rPr lang="en-US" dirty="0"/>
              <a:t>Even with the conditions on updatability, the following problem still remains. </a:t>
            </a:r>
          </a:p>
          <a:p>
            <a:pPr lvl="1"/>
            <a:r>
              <a:rPr lang="en-US" dirty="0"/>
              <a:t>Suppose that a user tries to insert the tuple </a:t>
            </a:r>
            <a:r>
              <a:rPr lang="en-US" dirty="0"/>
              <a:t>('25566','Brown','English',999999) into </a:t>
            </a:r>
            <a:r>
              <a:rPr lang="en-US" dirty="0"/>
              <a:t>the history instructors view</a:t>
            </a:r>
            <a:r>
              <a:rPr lang="en-US" dirty="0" smtClean="0"/>
              <a:t>.</a:t>
            </a:r>
          </a:p>
          <a:p>
            <a:pPr lvl="1"/>
            <a:r>
              <a:rPr lang="ar-SA" dirty="0" smtClean="0"/>
              <a:t>هنا تتم الاضافة من خلال الفيو لكن يتم الاضافة على قسم ليس بقسم التاريخ كأنك استغليت الفيو لاضافة ريكورد على جدول المحاضرين الاصلي لكن على قسم ليس بالقسم المشترط في الفيو وهو قسم التاريخ</a:t>
            </a:r>
            <a:endParaRPr lang="en-US" dirty="0"/>
          </a:p>
        </p:txBody>
      </p:sp>
      <p:pic>
        <p:nvPicPr>
          <p:cNvPr id="5" name="Picture 4">
            <a:extLst>
              <a:ext uri="{FF2B5EF4-FFF2-40B4-BE49-F238E27FC236}">
                <a16:creationId xmlns="" xmlns:a16="http://schemas.microsoft.com/office/drawing/2014/main" id="{32D4BB43-FD56-4917-B34C-B24ED215A881}"/>
              </a:ext>
            </a:extLst>
          </p:cNvPr>
          <p:cNvPicPr>
            <a:picLocks noChangeAspect="1"/>
          </p:cNvPicPr>
          <p:nvPr/>
        </p:nvPicPr>
        <p:blipFill>
          <a:blip r:embed="rId3">
            <a:lum bright="-20000" contrast="30000"/>
          </a:blip>
          <a:stretch>
            <a:fillRect/>
          </a:stretch>
        </p:blipFill>
        <p:spPr>
          <a:xfrm>
            <a:off x="514350" y="970806"/>
            <a:ext cx="4057650" cy="1162050"/>
          </a:xfrm>
          <a:prstGeom prst="round1Rect">
            <a:avLst/>
          </a:prstGeom>
          <a:ln>
            <a:solidFill>
              <a:schemeClr val="tx1"/>
            </a:solidFill>
          </a:ln>
        </p:spPr>
      </p:pic>
    </p:spTree>
    <p:extLst>
      <p:ext uri="{BB962C8B-B14F-4D97-AF65-F5344CB8AC3E}">
        <p14:creationId xmlns:p14="http://schemas.microsoft.com/office/powerpoint/2010/main" val="1343708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CA522F-DFFC-45C2-BD4C-6B38F9992F78}"/>
              </a:ext>
            </a:extLst>
          </p:cNvPr>
          <p:cNvSpPr>
            <a:spLocks noGrp="1"/>
          </p:cNvSpPr>
          <p:nvPr>
            <p:ph type="title"/>
          </p:nvPr>
        </p:nvSpPr>
        <p:spPr/>
        <p:txBody>
          <a:bodyPr>
            <a:normAutofit fontScale="90000"/>
          </a:bodyPr>
          <a:lstStyle/>
          <a:p>
            <a:r>
              <a:rPr lang="en-US" dirty="0"/>
              <a:t>Updatable views</a:t>
            </a:r>
          </a:p>
        </p:txBody>
      </p:sp>
      <p:sp>
        <p:nvSpPr>
          <p:cNvPr id="3" name="Content Placeholder 2">
            <a:extLst>
              <a:ext uri="{FF2B5EF4-FFF2-40B4-BE49-F238E27FC236}">
                <a16:creationId xmlns="" xmlns:a16="http://schemas.microsoft.com/office/drawing/2014/main" id="{EA7E13E0-C299-4A2F-AFC4-19EAD0E00969}"/>
              </a:ext>
            </a:extLst>
          </p:cNvPr>
          <p:cNvSpPr>
            <a:spLocks noGrp="1"/>
          </p:cNvSpPr>
          <p:nvPr>
            <p:ph idx="1"/>
          </p:nvPr>
        </p:nvSpPr>
        <p:spPr>
          <a:xfrm>
            <a:off x="539552" y="1772816"/>
            <a:ext cx="8229600" cy="3960440"/>
          </a:xfrm>
        </p:spPr>
        <p:txBody>
          <a:bodyPr>
            <a:normAutofit fontScale="70000" lnSpcReduction="20000"/>
          </a:bodyPr>
          <a:lstStyle/>
          <a:p>
            <a:pPr algn="l"/>
            <a:r>
              <a:rPr lang="en-US" sz="2600" dirty="0" smtClean="0">
                <a:latin typeface="Consolas" pitchFamily="49" charset="0"/>
                <a:cs typeface="Consolas" pitchFamily="49" charset="0"/>
              </a:rPr>
              <a:t>create view </a:t>
            </a:r>
            <a:r>
              <a:rPr lang="en-US" sz="2600" i="1" dirty="0" smtClean="0">
                <a:latin typeface="Consolas" pitchFamily="49" charset="0"/>
                <a:cs typeface="Consolas" pitchFamily="49" charset="0"/>
              </a:rPr>
              <a:t>test </a:t>
            </a:r>
            <a:r>
              <a:rPr lang="en-US" sz="2600" dirty="0" smtClean="0">
                <a:latin typeface="Consolas" pitchFamily="49" charset="0"/>
                <a:cs typeface="Consolas" pitchFamily="49" charset="0"/>
              </a:rPr>
              <a:t>as </a:t>
            </a:r>
          </a:p>
          <a:p>
            <a:pPr marL="0" indent="0" algn="l">
              <a:buNone/>
            </a:pPr>
            <a:r>
              <a:rPr lang="en-US" sz="2600" dirty="0" smtClean="0">
                <a:latin typeface="Consolas" pitchFamily="49" charset="0"/>
                <a:cs typeface="Consolas" pitchFamily="49" charset="0"/>
              </a:rPr>
              <a:t>     select * </a:t>
            </a:r>
            <a:br>
              <a:rPr lang="en-US" sz="2600" dirty="0" smtClean="0">
                <a:latin typeface="Consolas" pitchFamily="49" charset="0"/>
                <a:cs typeface="Consolas" pitchFamily="49" charset="0"/>
              </a:rPr>
            </a:br>
            <a:r>
              <a:rPr lang="en-US" sz="2600" dirty="0" smtClean="0">
                <a:latin typeface="Consolas" pitchFamily="49" charset="0"/>
                <a:cs typeface="Consolas" pitchFamily="49" charset="0"/>
              </a:rPr>
              <a:t>     from </a:t>
            </a:r>
            <a:r>
              <a:rPr lang="en-US" sz="2600" i="1" dirty="0" smtClean="0">
                <a:latin typeface="Consolas" pitchFamily="49" charset="0"/>
                <a:cs typeface="Consolas" pitchFamily="49" charset="0"/>
              </a:rPr>
              <a:t>instructor </a:t>
            </a:r>
            <a:br>
              <a:rPr lang="en-US" sz="2600" i="1" dirty="0" smtClean="0">
                <a:latin typeface="Consolas" pitchFamily="49" charset="0"/>
                <a:cs typeface="Consolas" pitchFamily="49" charset="0"/>
              </a:rPr>
            </a:br>
            <a:r>
              <a:rPr lang="en-US" sz="2600" i="1" dirty="0" smtClean="0">
                <a:latin typeface="Consolas" pitchFamily="49" charset="0"/>
                <a:cs typeface="Consolas" pitchFamily="49" charset="0"/>
              </a:rPr>
              <a:t>     </a:t>
            </a:r>
            <a:r>
              <a:rPr lang="en-US" sz="2600" dirty="0" smtClean="0">
                <a:latin typeface="Consolas" pitchFamily="49" charset="0"/>
                <a:cs typeface="Consolas" pitchFamily="49" charset="0"/>
              </a:rPr>
              <a:t>where </a:t>
            </a:r>
            <a:r>
              <a:rPr lang="en-US" sz="2600" i="1" dirty="0" err="1" smtClean="0">
                <a:latin typeface="Consolas" pitchFamily="49" charset="0"/>
                <a:cs typeface="Consolas" pitchFamily="49" charset="0"/>
              </a:rPr>
              <a:t>dep_name</a:t>
            </a:r>
            <a:r>
              <a:rPr lang="en-US" sz="2600" i="1" dirty="0" smtClean="0">
                <a:latin typeface="Consolas" pitchFamily="49" charset="0"/>
                <a:cs typeface="Consolas" pitchFamily="49" charset="0"/>
              </a:rPr>
              <a:t>’= </a:t>
            </a:r>
            <a:r>
              <a:rPr lang="en-US" sz="2600" dirty="0" smtClean="0">
                <a:latin typeface="Consolas" pitchFamily="49" charset="0"/>
                <a:cs typeface="Consolas" pitchFamily="49" charset="0"/>
              </a:rPr>
              <a:t>‘History’</a:t>
            </a:r>
          </a:p>
          <a:p>
            <a:pPr algn="l">
              <a:buNone/>
            </a:pPr>
            <a:r>
              <a:rPr lang="en-US" sz="2600" dirty="0" smtClean="0">
                <a:latin typeface="Consolas" pitchFamily="49" charset="0"/>
                <a:cs typeface="Consolas" pitchFamily="49" charset="0"/>
              </a:rPr>
              <a:t>  With check option; </a:t>
            </a:r>
          </a:p>
          <a:p>
            <a:pPr algn="l">
              <a:buNone/>
            </a:pPr>
            <a:endParaRPr lang="ar-SA" dirty="0" smtClean="0"/>
          </a:p>
          <a:p>
            <a:pPr algn="l">
              <a:buNone/>
            </a:pPr>
            <a:r>
              <a:rPr lang="en-US" dirty="0"/>
              <a:t>insert into test values('25576','Brownn',</a:t>
            </a:r>
            <a:r>
              <a:rPr lang="en-US" dirty="0">
                <a:solidFill>
                  <a:srgbClr val="FF0000"/>
                </a:solidFill>
              </a:rPr>
              <a:t>'English',</a:t>
            </a:r>
            <a:r>
              <a:rPr lang="en-US" dirty="0"/>
              <a:t>999999)</a:t>
            </a:r>
          </a:p>
          <a:p>
            <a:pPr algn="l">
              <a:buNone/>
            </a:pPr>
            <a:endParaRPr lang="en-US" dirty="0"/>
          </a:p>
          <a:p>
            <a:pPr marL="342900" lvl="2" indent="-342900" algn="l">
              <a:buNone/>
            </a:pPr>
            <a:r>
              <a:rPr lang="en-US" b="1" i="1" dirty="0">
                <a:effectLst>
                  <a:outerShdw blurRad="38100" dist="38100" dir="2700000" algn="tl">
                    <a:srgbClr val="000000">
                      <a:alpha val="43137"/>
                    </a:srgbClr>
                  </a:outerShdw>
                </a:effectLst>
              </a:rPr>
              <a:t>If a tuple inserted into the view does not satisfy the view’s where clause condition, the insertion is rejected by the database system.</a:t>
            </a:r>
          </a:p>
          <a:p>
            <a:pPr algn="l">
              <a:buNone/>
            </a:pPr>
            <a:r>
              <a:rPr lang="en-US" dirty="0"/>
              <a:t/>
            </a:r>
            <a:br>
              <a:rPr lang="en-US" dirty="0"/>
            </a:br>
            <a:r>
              <a:rPr lang="ar-SA" dirty="0" smtClean="0"/>
              <a:t>هنا لا تتم الاضافة على الجدول الاصلي من خلال الفيو تست بسبب التشيك اوبشن</a:t>
            </a:r>
            <a:r>
              <a:rPr lang="en-US" dirty="0"/>
              <a:t/>
            </a:r>
            <a:br>
              <a:rPr lang="en-US" dirty="0"/>
            </a:br>
            <a:endParaRPr lang="en-US" dirty="0"/>
          </a:p>
        </p:txBody>
      </p:sp>
    </p:spTree>
    <p:extLst>
      <p:ext uri="{BB962C8B-B14F-4D97-AF65-F5344CB8AC3E}">
        <p14:creationId xmlns:p14="http://schemas.microsoft.com/office/powerpoint/2010/main" val="1343708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888986-F606-4B1E-9183-0535EFDBA037}"/>
              </a:ext>
            </a:extLst>
          </p:cNvPr>
          <p:cNvSpPr>
            <a:spLocks noGrp="1"/>
          </p:cNvSpPr>
          <p:nvPr>
            <p:ph type="title"/>
          </p:nvPr>
        </p:nvSpPr>
        <p:spPr/>
        <p:txBody>
          <a:bodyPr/>
          <a:lstStyle/>
          <a:p>
            <a:r>
              <a:rPr lang="en-US" dirty="0"/>
              <a:t>Views</a:t>
            </a:r>
          </a:p>
        </p:txBody>
      </p:sp>
      <p:sp>
        <p:nvSpPr>
          <p:cNvPr id="3" name="Text Placeholder 2">
            <a:extLst>
              <a:ext uri="{FF2B5EF4-FFF2-40B4-BE49-F238E27FC236}">
                <a16:creationId xmlns="" xmlns:a16="http://schemas.microsoft.com/office/drawing/2014/main" id="{45E84DC0-BD66-4738-B7C3-E2F95F58F634}"/>
              </a:ext>
            </a:extLst>
          </p:cNvPr>
          <p:cNvSpPr>
            <a:spLocks noGrp="1"/>
          </p:cNvSpPr>
          <p:nvPr>
            <p:ph type="body" idx="1"/>
          </p:nvPr>
        </p:nvSpPr>
        <p:spPr/>
        <p:txBody>
          <a:bodyPr/>
          <a:lstStyle/>
          <a:p>
            <a:r>
              <a:rPr lang="en-US" dirty="0"/>
              <a:t>4.2</a:t>
            </a:r>
          </a:p>
        </p:txBody>
      </p:sp>
    </p:spTree>
    <p:extLst>
      <p:ext uri="{BB962C8B-B14F-4D97-AF65-F5344CB8AC3E}">
        <p14:creationId xmlns:p14="http://schemas.microsoft.com/office/powerpoint/2010/main" val="1709231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D204D6-F943-4E8F-BF1E-1E5CDC9FE8F8}"/>
              </a:ext>
            </a:extLst>
          </p:cNvPr>
          <p:cNvSpPr>
            <a:spLocks noGrp="1"/>
          </p:cNvSpPr>
          <p:nvPr>
            <p:ph type="title"/>
          </p:nvPr>
        </p:nvSpPr>
        <p:spPr/>
        <p:txBody>
          <a:bodyPr>
            <a:normAutofit fontScale="90000"/>
          </a:bodyPr>
          <a:lstStyle/>
          <a:p>
            <a:r>
              <a:rPr lang="en-US" dirty="0"/>
              <a:t>Views</a:t>
            </a:r>
          </a:p>
        </p:txBody>
      </p:sp>
      <p:sp>
        <p:nvSpPr>
          <p:cNvPr id="3" name="Content Placeholder 2">
            <a:extLst>
              <a:ext uri="{FF2B5EF4-FFF2-40B4-BE49-F238E27FC236}">
                <a16:creationId xmlns="" xmlns:a16="http://schemas.microsoft.com/office/drawing/2014/main" id="{8E6E3961-C965-46CF-8356-12C61C500E29}"/>
              </a:ext>
            </a:extLst>
          </p:cNvPr>
          <p:cNvSpPr>
            <a:spLocks noGrp="1"/>
          </p:cNvSpPr>
          <p:nvPr>
            <p:ph idx="1"/>
          </p:nvPr>
        </p:nvSpPr>
        <p:spPr/>
        <p:txBody>
          <a:bodyPr>
            <a:normAutofit/>
          </a:bodyPr>
          <a:lstStyle/>
          <a:p>
            <a:r>
              <a:rPr lang="en-US" dirty="0"/>
              <a:t>It is not desirable for all users to see the entire logical model. </a:t>
            </a:r>
          </a:p>
          <a:p>
            <a:pPr lvl="1"/>
            <a:r>
              <a:rPr lang="en-US" dirty="0"/>
              <a:t>Security considerations may require that certain data be hidden from users.</a:t>
            </a:r>
          </a:p>
          <a:p>
            <a:pPr lvl="2"/>
            <a:r>
              <a:rPr lang="en-US" dirty="0"/>
              <a:t>Consider a clerk who needs to know an instructor’s ID, name and department name, but does not have authorization to see the instructor’s salary amount. </a:t>
            </a:r>
          </a:p>
          <a:p>
            <a:pPr lvl="3"/>
            <a:r>
              <a:rPr lang="en-US" dirty="0"/>
              <a:t>This person should see a relation described in SQL, by:</a:t>
            </a:r>
          </a:p>
        </p:txBody>
      </p:sp>
      <p:pic>
        <p:nvPicPr>
          <p:cNvPr id="4" name="Picture 3">
            <a:extLst>
              <a:ext uri="{FF2B5EF4-FFF2-40B4-BE49-F238E27FC236}">
                <a16:creationId xmlns="" xmlns:a16="http://schemas.microsoft.com/office/drawing/2014/main" id="{61DCFE7C-73F8-448E-A37F-8363261C190D}"/>
              </a:ext>
            </a:extLst>
          </p:cNvPr>
          <p:cNvPicPr>
            <a:picLocks noChangeAspect="1"/>
          </p:cNvPicPr>
          <p:nvPr/>
        </p:nvPicPr>
        <p:blipFill>
          <a:blip r:embed="rId2">
            <a:lum bright="-20000" contrast="30000"/>
          </a:blip>
          <a:stretch>
            <a:fillRect/>
          </a:stretch>
        </p:blipFill>
        <p:spPr>
          <a:xfrm>
            <a:off x="2123728" y="4581128"/>
            <a:ext cx="4010025" cy="733425"/>
          </a:xfrm>
          <a:prstGeom prst="round1Rect">
            <a:avLst/>
          </a:prstGeom>
          <a:ln>
            <a:solidFill>
              <a:schemeClr val="tx1"/>
            </a:solidFill>
          </a:ln>
        </p:spPr>
      </p:pic>
    </p:spTree>
    <p:extLst>
      <p:ext uri="{BB962C8B-B14F-4D97-AF65-F5344CB8AC3E}">
        <p14:creationId xmlns:p14="http://schemas.microsoft.com/office/powerpoint/2010/main" val="2534170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69B548-2495-483A-9063-BF67A29496DD}"/>
              </a:ext>
            </a:extLst>
          </p:cNvPr>
          <p:cNvSpPr>
            <a:spLocks noGrp="1"/>
          </p:cNvSpPr>
          <p:nvPr>
            <p:ph type="title"/>
          </p:nvPr>
        </p:nvSpPr>
        <p:spPr/>
        <p:txBody>
          <a:bodyPr>
            <a:normAutofit fontScale="90000"/>
          </a:bodyPr>
          <a:lstStyle/>
          <a:p>
            <a:r>
              <a:rPr lang="en-US" dirty="0"/>
              <a:t>Views</a:t>
            </a:r>
          </a:p>
        </p:txBody>
      </p:sp>
      <p:sp>
        <p:nvSpPr>
          <p:cNvPr id="3" name="Content Placeholder 2">
            <a:extLst>
              <a:ext uri="{FF2B5EF4-FFF2-40B4-BE49-F238E27FC236}">
                <a16:creationId xmlns="" xmlns:a16="http://schemas.microsoft.com/office/drawing/2014/main" id="{93B09FA1-A8BE-450E-BD61-5DCB34B084D9}"/>
              </a:ext>
            </a:extLst>
          </p:cNvPr>
          <p:cNvSpPr>
            <a:spLocks noGrp="1"/>
          </p:cNvSpPr>
          <p:nvPr>
            <p:ph idx="1"/>
          </p:nvPr>
        </p:nvSpPr>
        <p:spPr/>
        <p:txBody>
          <a:bodyPr/>
          <a:lstStyle/>
          <a:p>
            <a:r>
              <a:rPr lang="en-US" dirty="0"/>
              <a:t>Aside from </a:t>
            </a:r>
            <a:r>
              <a:rPr lang="ar-SA" dirty="0" smtClean="0"/>
              <a:t>بغض النظر</a:t>
            </a:r>
            <a:r>
              <a:rPr lang="en-US" dirty="0" smtClean="0"/>
              <a:t>security </a:t>
            </a:r>
            <a:r>
              <a:rPr lang="en-US" dirty="0"/>
              <a:t>concerns, we may wish to create a personalized collection of relations that is better matched to a certain user’s </a:t>
            </a:r>
            <a:r>
              <a:rPr lang="en-US" dirty="0" smtClean="0"/>
              <a:t>task</a:t>
            </a:r>
            <a:r>
              <a:rPr lang="en-US" dirty="0" smtClean="0"/>
              <a:t>.</a:t>
            </a:r>
            <a:endParaRPr lang="en-US" dirty="0"/>
          </a:p>
          <a:p>
            <a:pPr lvl="1"/>
            <a:r>
              <a:rPr lang="en-US" dirty="0"/>
              <a:t>We may want to have a list of all course sections offered by the Physics department in the Fall 2009 semester, with the building and room number of each section.</a:t>
            </a:r>
          </a:p>
        </p:txBody>
      </p:sp>
      <p:pic>
        <p:nvPicPr>
          <p:cNvPr id="4" name="Picture 3">
            <a:extLst>
              <a:ext uri="{FF2B5EF4-FFF2-40B4-BE49-F238E27FC236}">
                <a16:creationId xmlns="" xmlns:a16="http://schemas.microsoft.com/office/drawing/2014/main" id="{89C1B134-5002-4062-983B-475234772087}"/>
              </a:ext>
            </a:extLst>
          </p:cNvPr>
          <p:cNvPicPr>
            <a:picLocks noChangeAspect="1"/>
          </p:cNvPicPr>
          <p:nvPr/>
        </p:nvPicPr>
        <p:blipFill>
          <a:blip r:embed="rId2">
            <a:lum bright="-20000" contrast="30000"/>
          </a:blip>
          <a:stretch>
            <a:fillRect/>
          </a:stretch>
        </p:blipFill>
        <p:spPr>
          <a:xfrm>
            <a:off x="3491880" y="4725144"/>
            <a:ext cx="5438775" cy="1704975"/>
          </a:xfrm>
          <a:prstGeom prst="round1Rect">
            <a:avLst/>
          </a:prstGeom>
          <a:ln>
            <a:solidFill>
              <a:schemeClr val="tx1"/>
            </a:solidFill>
          </a:ln>
        </p:spPr>
      </p:pic>
    </p:spTree>
    <p:extLst>
      <p:ext uri="{BB962C8B-B14F-4D97-AF65-F5344CB8AC3E}">
        <p14:creationId xmlns:p14="http://schemas.microsoft.com/office/powerpoint/2010/main" val="1636589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651087-DB86-4D97-8058-CD3A2F7E5026}"/>
              </a:ext>
            </a:extLst>
          </p:cNvPr>
          <p:cNvSpPr>
            <a:spLocks noGrp="1"/>
          </p:cNvSpPr>
          <p:nvPr>
            <p:ph type="title"/>
          </p:nvPr>
        </p:nvSpPr>
        <p:spPr/>
        <p:txBody>
          <a:bodyPr>
            <a:normAutofit fontScale="90000"/>
          </a:bodyPr>
          <a:lstStyle/>
          <a:p>
            <a:r>
              <a:rPr lang="en-US" dirty="0"/>
              <a:t>Views</a:t>
            </a:r>
          </a:p>
        </p:txBody>
      </p:sp>
      <p:sp>
        <p:nvSpPr>
          <p:cNvPr id="3" name="Content Placeholder 2">
            <a:extLst>
              <a:ext uri="{FF2B5EF4-FFF2-40B4-BE49-F238E27FC236}">
                <a16:creationId xmlns="" xmlns:a16="http://schemas.microsoft.com/office/drawing/2014/main" id="{06226CFF-DC24-4027-B2B0-665BF1AE83F9}"/>
              </a:ext>
            </a:extLst>
          </p:cNvPr>
          <p:cNvSpPr>
            <a:spLocks noGrp="1"/>
          </p:cNvSpPr>
          <p:nvPr>
            <p:ph idx="1"/>
          </p:nvPr>
        </p:nvSpPr>
        <p:spPr/>
        <p:txBody>
          <a:bodyPr>
            <a:normAutofit fontScale="92500" lnSpcReduction="20000"/>
          </a:bodyPr>
          <a:lstStyle/>
          <a:p>
            <a:r>
              <a:rPr lang="en-US" dirty="0"/>
              <a:t>SQL allows a “virtual relation” to be defined by a query, and the relation conceptually contains the result of the query.</a:t>
            </a:r>
          </a:p>
          <a:p>
            <a:pPr lvl="1"/>
            <a:r>
              <a:rPr lang="en-US" dirty="0"/>
              <a:t>The virtual relation is not precomputed and stored, but instead is computed by executing the query whenever the virtual relation is used</a:t>
            </a:r>
            <a:r>
              <a:rPr lang="en-US" dirty="0" smtClean="0"/>
              <a:t>.</a:t>
            </a:r>
            <a:endParaRPr lang="ar-SA" dirty="0" smtClean="0"/>
          </a:p>
          <a:p>
            <a:pPr marL="457200" lvl="1" indent="0">
              <a:buNone/>
            </a:pPr>
            <a:r>
              <a:rPr lang="ar-SA" sz="1700" dirty="0"/>
              <a:t>لا يتم حساب العلاقة الافتراضية وتخزينها مسبقًا، بل يتم حسابها عن طريق تنفيذ الاستعلام كلما تم استخدام </a:t>
            </a:r>
            <a:r>
              <a:rPr lang="ar-SA" sz="1700" dirty="0" smtClean="0"/>
              <a:t>العلاقة الافتراضية</a:t>
            </a:r>
            <a:r>
              <a:rPr lang="ar-SA" sz="1700" dirty="0"/>
              <a:t>.</a:t>
            </a:r>
            <a:endParaRPr lang="en-US" sz="1700" dirty="0"/>
          </a:p>
          <a:p>
            <a:pPr lvl="1"/>
            <a:endParaRPr lang="en-US" dirty="0"/>
          </a:p>
          <a:p>
            <a:r>
              <a:rPr lang="en-US" dirty="0"/>
              <a:t>Any such relation that </a:t>
            </a:r>
            <a:r>
              <a:rPr lang="en-US" u="sng" dirty="0">
                <a:effectLst>
                  <a:outerShdw blurRad="38100" dist="38100" dir="2700000" algn="tl">
                    <a:srgbClr val="000000">
                      <a:alpha val="43137"/>
                    </a:srgbClr>
                  </a:outerShdw>
                </a:effectLst>
              </a:rPr>
              <a:t>is not part </a:t>
            </a:r>
            <a:r>
              <a:rPr lang="en-US" dirty="0"/>
              <a:t>of the logical model, but is made visible to a user as a virtual relation, is called a </a:t>
            </a:r>
            <a:r>
              <a:rPr lang="en-US" b="1" dirty="0"/>
              <a:t>view</a:t>
            </a:r>
            <a:r>
              <a:rPr lang="en-US" dirty="0"/>
              <a:t>. </a:t>
            </a:r>
          </a:p>
          <a:p>
            <a:pPr lvl="1"/>
            <a:r>
              <a:rPr lang="en-US" dirty="0"/>
              <a:t>It is possible to support a large number of views on top of any given set of actual relations.</a:t>
            </a:r>
          </a:p>
        </p:txBody>
      </p:sp>
    </p:spTree>
    <p:extLst>
      <p:ext uri="{BB962C8B-B14F-4D97-AF65-F5344CB8AC3E}">
        <p14:creationId xmlns:p14="http://schemas.microsoft.com/office/powerpoint/2010/main" val="3088018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82CBE9-B733-4240-A717-B8E66902D346}"/>
              </a:ext>
            </a:extLst>
          </p:cNvPr>
          <p:cNvSpPr>
            <a:spLocks noGrp="1"/>
          </p:cNvSpPr>
          <p:nvPr>
            <p:ph type="title"/>
          </p:nvPr>
        </p:nvSpPr>
        <p:spPr>
          <a:xfrm>
            <a:off x="457200" y="116632"/>
            <a:ext cx="8229600" cy="563562"/>
          </a:xfrm>
        </p:spPr>
        <p:txBody>
          <a:bodyPr>
            <a:normAutofit fontScale="90000"/>
          </a:bodyPr>
          <a:lstStyle/>
          <a:p>
            <a:r>
              <a:rPr lang="en-US" dirty="0"/>
              <a:t>View Definition</a:t>
            </a:r>
          </a:p>
        </p:txBody>
      </p:sp>
      <p:pic>
        <p:nvPicPr>
          <p:cNvPr id="4" name="Content Placeholder 3">
            <a:extLst>
              <a:ext uri="{FF2B5EF4-FFF2-40B4-BE49-F238E27FC236}">
                <a16:creationId xmlns="" xmlns:a16="http://schemas.microsoft.com/office/drawing/2014/main" id="{E2A3637D-F7E6-477F-A517-906740784ABE}"/>
              </a:ext>
            </a:extLst>
          </p:cNvPr>
          <p:cNvPicPr>
            <a:picLocks noGrp="1" noChangeAspect="1"/>
          </p:cNvPicPr>
          <p:nvPr>
            <p:ph idx="1"/>
          </p:nvPr>
        </p:nvPicPr>
        <p:blipFill>
          <a:blip r:embed="rId3">
            <a:lum bright="-20000" contrast="30000"/>
          </a:blip>
          <a:stretch>
            <a:fillRect/>
          </a:stretch>
        </p:blipFill>
        <p:spPr>
          <a:xfrm>
            <a:off x="611560" y="692696"/>
            <a:ext cx="3600400" cy="699641"/>
          </a:xfrm>
          <a:prstGeom prst="round1Rect">
            <a:avLst/>
          </a:prstGeom>
          <a:ln>
            <a:solidFill>
              <a:schemeClr val="tx1"/>
            </a:solidFill>
          </a:ln>
        </p:spPr>
      </p:pic>
      <p:pic>
        <p:nvPicPr>
          <p:cNvPr id="5" name="Picture 4">
            <a:extLst>
              <a:ext uri="{FF2B5EF4-FFF2-40B4-BE49-F238E27FC236}">
                <a16:creationId xmlns="" xmlns:a16="http://schemas.microsoft.com/office/drawing/2014/main" id="{CD610C7F-F293-46CB-BB15-B5D266D5C87D}"/>
              </a:ext>
            </a:extLst>
          </p:cNvPr>
          <p:cNvPicPr>
            <a:picLocks noChangeAspect="1"/>
          </p:cNvPicPr>
          <p:nvPr/>
        </p:nvPicPr>
        <p:blipFill>
          <a:blip r:embed="rId4">
            <a:lum bright="-20000" contrast="30000"/>
          </a:blip>
          <a:stretch>
            <a:fillRect/>
          </a:stretch>
        </p:blipFill>
        <p:spPr>
          <a:xfrm>
            <a:off x="625177" y="1556792"/>
            <a:ext cx="5170959" cy="1790591"/>
          </a:xfrm>
          <a:prstGeom prst="round1Rect">
            <a:avLst/>
          </a:prstGeom>
          <a:ln>
            <a:solidFill>
              <a:schemeClr val="tx1"/>
            </a:solidFill>
          </a:ln>
        </p:spPr>
      </p:pic>
      <p:pic>
        <p:nvPicPr>
          <p:cNvPr id="6" name="Picture 5">
            <a:extLst>
              <a:ext uri="{FF2B5EF4-FFF2-40B4-BE49-F238E27FC236}">
                <a16:creationId xmlns="" xmlns:a16="http://schemas.microsoft.com/office/drawing/2014/main" id="{9A97EDE0-2491-471B-847B-786C3B38B0A5}"/>
              </a:ext>
            </a:extLst>
          </p:cNvPr>
          <p:cNvPicPr>
            <a:picLocks noChangeAspect="1"/>
          </p:cNvPicPr>
          <p:nvPr/>
        </p:nvPicPr>
        <p:blipFill>
          <a:blip r:embed="rId5">
            <a:lum bright="-20000" contrast="30000"/>
          </a:blip>
          <a:stretch>
            <a:fillRect/>
          </a:stretch>
        </p:blipFill>
        <p:spPr>
          <a:xfrm>
            <a:off x="625177" y="3501008"/>
            <a:ext cx="6524625" cy="1228725"/>
          </a:xfrm>
          <a:prstGeom prst="round1Rect">
            <a:avLst/>
          </a:prstGeom>
          <a:ln>
            <a:solidFill>
              <a:schemeClr val="tx1"/>
            </a:solidFill>
          </a:ln>
        </p:spPr>
      </p:pic>
      <p:pic>
        <p:nvPicPr>
          <p:cNvPr id="7" name="Picture 6">
            <a:extLst>
              <a:ext uri="{FF2B5EF4-FFF2-40B4-BE49-F238E27FC236}">
                <a16:creationId xmlns="" xmlns:a16="http://schemas.microsoft.com/office/drawing/2014/main" id="{DBD350E8-3901-4432-93DF-FE224A8F4E16}"/>
              </a:ext>
            </a:extLst>
          </p:cNvPr>
          <p:cNvPicPr>
            <a:picLocks noChangeAspect="1"/>
          </p:cNvPicPr>
          <p:nvPr/>
        </p:nvPicPr>
        <p:blipFill>
          <a:blip r:embed="rId6">
            <a:lum bright="-20000" contrast="30000"/>
          </a:blip>
          <a:stretch>
            <a:fillRect/>
          </a:stretch>
        </p:blipFill>
        <p:spPr>
          <a:xfrm>
            <a:off x="625177" y="4907921"/>
            <a:ext cx="4667250" cy="1181100"/>
          </a:xfrm>
          <a:prstGeom prst="round1Rect">
            <a:avLst/>
          </a:prstGeom>
          <a:ln>
            <a:solidFill>
              <a:schemeClr val="tx1"/>
            </a:solidFill>
          </a:ln>
        </p:spPr>
      </p:pic>
    </p:spTree>
    <p:extLst>
      <p:ext uri="{BB962C8B-B14F-4D97-AF65-F5344CB8AC3E}">
        <p14:creationId xmlns:p14="http://schemas.microsoft.com/office/powerpoint/2010/main" val="1139866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227C88-5DAE-4F6C-9708-3636B1D14A0B}"/>
              </a:ext>
            </a:extLst>
          </p:cNvPr>
          <p:cNvSpPr>
            <a:spLocks noGrp="1"/>
          </p:cNvSpPr>
          <p:nvPr>
            <p:ph type="title"/>
          </p:nvPr>
        </p:nvSpPr>
        <p:spPr/>
        <p:txBody>
          <a:bodyPr>
            <a:normAutofit fontScale="90000"/>
          </a:bodyPr>
          <a:lstStyle/>
          <a:p>
            <a:r>
              <a:rPr lang="en-US" dirty="0"/>
              <a:t>Using Views in SQL Queries</a:t>
            </a:r>
          </a:p>
        </p:txBody>
      </p:sp>
      <p:pic>
        <p:nvPicPr>
          <p:cNvPr id="4" name="Content Placeholder 3">
            <a:extLst>
              <a:ext uri="{FF2B5EF4-FFF2-40B4-BE49-F238E27FC236}">
                <a16:creationId xmlns="" xmlns:a16="http://schemas.microsoft.com/office/drawing/2014/main" id="{C585ED41-DCF0-4106-BB46-C9C00E5D32C5}"/>
              </a:ext>
            </a:extLst>
          </p:cNvPr>
          <p:cNvPicPr>
            <a:picLocks noGrp="1" noChangeAspect="1"/>
          </p:cNvPicPr>
          <p:nvPr>
            <p:ph idx="1"/>
          </p:nvPr>
        </p:nvPicPr>
        <p:blipFill>
          <a:blip r:embed="rId3">
            <a:lum bright="-20000" contrast="30000"/>
          </a:blip>
          <a:stretch>
            <a:fillRect/>
          </a:stretch>
        </p:blipFill>
        <p:spPr>
          <a:xfrm>
            <a:off x="395536" y="1196752"/>
            <a:ext cx="4778031" cy="1008112"/>
          </a:xfrm>
          <a:prstGeom prst="round1Rect">
            <a:avLst/>
          </a:prstGeom>
          <a:ln>
            <a:solidFill>
              <a:schemeClr val="tx1"/>
            </a:solidFill>
          </a:ln>
        </p:spPr>
      </p:pic>
    </p:spTree>
    <p:extLst>
      <p:ext uri="{BB962C8B-B14F-4D97-AF65-F5344CB8AC3E}">
        <p14:creationId xmlns:p14="http://schemas.microsoft.com/office/powerpoint/2010/main" val="3662044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CD0A6D-D325-431F-91D5-4DD0D92FE64F}"/>
              </a:ext>
            </a:extLst>
          </p:cNvPr>
          <p:cNvSpPr>
            <a:spLocks noGrp="1"/>
          </p:cNvSpPr>
          <p:nvPr>
            <p:ph type="title"/>
          </p:nvPr>
        </p:nvSpPr>
        <p:spPr/>
        <p:txBody>
          <a:bodyPr>
            <a:normAutofit fontScale="90000"/>
          </a:bodyPr>
          <a:lstStyle/>
          <a:p>
            <a:r>
              <a:rPr lang="en-US" dirty="0"/>
              <a:t>Materialized Views</a:t>
            </a:r>
          </a:p>
        </p:txBody>
      </p:sp>
      <p:sp>
        <p:nvSpPr>
          <p:cNvPr id="3" name="Content Placeholder 2">
            <a:extLst>
              <a:ext uri="{FF2B5EF4-FFF2-40B4-BE49-F238E27FC236}">
                <a16:creationId xmlns="" xmlns:a16="http://schemas.microsoft.com/office/drawing/2014/main" id="{05E1CCAF-4FF0-407D-9168-A077B6281C95}"/>
              </a:ext>
            </a:extLst>
          </p:cNvPr>
          <p:cNvSpPr>
            <a:spLocks noGrp="1"/>
          </p:cNvSpPr>
          <p:nvPr>
            <p:ph idx="1"/>
          </p:nvPr>
        </p:nvSpPr>
        <p:spPr/>
        <p:txBody>
          <a:bodyPr>
            <a:normAutofit fontScale="85000" lnSpcReduction="10000"/>
          </a:bodyPr>
          <a:lstStyle/>
          <a:p>
            <a:r>
              <a:rPr lang="en-US" dirty="0"/>
              <a:t>Certain database systems allow view relations to be stored, but they make sure that, if the actual relations used in the view definition change, the view is kept up-to-date. </a:t>
            </a:r>
          </a:p>
          <a:p>
            <a:pPr lvl="1"/>
            <a:r>
              <a:rPr lang="en-US" dirty="0"/>
              <a:t>Such views described above are called materialized views.</a:t>
            </a:r>
          </a:p>
          <a:p>
            <a:pPr lvl="1"/>
            <a:endParaRPr lang="en-US" dirty="0"/>
          </a:p>
          <a:p>
            <a:r>
              <a:rPr lang="en-US" dirty="0"/>
              <a:t>For example:</a:t>
            </a:r>
          </a:p>
          <a:p>
            <a:pPr lvl="1"/>
            <a:r>
              <a:rPr lang="en-US" dirty="0"/>
              <a:t>Consider the view </a:t>
            </a:r>
            <a:r>
              <a:rPr lang="en-US" i="1" dirty="0" err="1"/>
              <a:t>departments_total_salary</a:t>
            </a:r>
            <a:r>
              <a:rPr lang="en-US" dirty="0"/>
              <a:t>. If the view is materialized, then its results would be stored in the database. </a:t>
            </a:r>
          </a:p>
          <a:p>
            <a:pPr lvl="2"/>
            <a:r>
              <a:rPr lang="en-US" dirty="0"/>
              <a:t>However, if an </a:t>
            </a:r>
            <a:r>
              <a:rPr lang="en-US" i="1" dirty="0"/>
              <a:t>instructor </a:t>
            </a:r>
            <a:r>
              <a:rPr lang="en-US" dirty="0"/>
              <a:t>tuple is added to or deleted from the </a:t>
            </a:r>
            <a:r>
              <a:rPr lang="en-US" i="1" dirty="0"/>
              <a:t>instructor </a:t>
            </a:r>
            <a:r>
              <a:rPr lang="en-US" dirty="0"/>
              <a:t>relation, the result of the query defining the view would change, and as a result the materialized view’s contents must be updated.</a:t>
            </a:r>
          </a:p>
        </p:txBody>
      </p:sp>
    </p:spTree>
    <p:extLst>
      <p:ext uri="{BB962C8B-B14F-4D97-AF65-F5344CB8AC3E}">
        <p14:creationId xmlns:p14="http://schemas.microsoft.com/office/powerpoint/2010/main" val="437555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4CD7D5-FE72-4F4E-8B19-F45B246A1012}"/>
              </a:ext>
            </a:extLst>
          </p:cNvPr>
          <p:cNvSpPr>
            <a:spLocks noGrp="1"/>
          </p:cNvSpPr>
          <p:nvPr>
            <p:ph type="title"/>
          </p:nvPr>
        </p:nvSpPr>
        <p:spPr/>
        <p:txBody>
          <a:bodyPr>
            <a:noAutofit/>
          </a:bodyPr>
          <a:lstStyle/>
          <a:p>
            <a:r>
              <a:rPr lang="en-US" sz="3600" dirty="0"/>
              <a:t>Materialized Views / view maintenance</a:t>
            </a:r>
          </a:p>
        </p:txBody>
      </p:sp>
      <p:sp>
        <p:nvSpPr>
          <p:cNvPr id="3" name="Content Placeholder 2">
            <a:extLst>
              <a:ext uri="{FF2B5EF4-FFF2-40B4-BE49-F238E27FC236}">
                <a16:creationId xmlns="" xmlns:a16="http://schemas.microsoft.com/office/drawing/2014/main" id="{6DE7E6A3-80A8-4827-B4BF-D721790553F4}"/>
              </a:ext>
            </a:extLst>
          </p:cNvPr>
          <p:cNvSpPr>
            <a:spLocks noGrp="1"/>
          </p:cNvSpPr>
          <p:nvPr>
            <p:ph idx="1"/>
          </p:nvPr>
        </p:nvSpPr>
        <p:spPr/>
        <p:txBody>
          <a:bodyPr/>
          <a:lstStyle/>
          <a:p>
            <a:r>
              <a:rPr lang="en-US" dirty="0"/>
              <a:t>The process of keeping the materialized view up-to-date is called </a:t>
            </a:r>
            <a:r>
              <a:rPr lang="en-US" b="1" dirty="0">
                <a:effectLst>
                  <a:outerShdw blurRad="38100" dist="38100" dir="2700000" algn="tl">
                    <a:srgbClr val="000000">
                      <a:alpha val="43137"/>
                    </a:srgbClr>
                  </a:outerShdw>
                </a:effectLst>
              </a:rPr>
              <a:t>view maintenance.</a:t>
            </a:r>
          </a:p>
          <a:p>
            <a:endParaRPr lang="en-US" dirty="0"/>
          </a:p>
        </p:txBody>
      </p:sp>
    </p:spTree>
    <p:extLst>
      <p:ext uri="{BB962C8B-B14F-4D97-AF65-F5344CB8AC3E}">
        <p14:creationId xmlns:p14="http://schemas.microsoft.com/office/powerpoint/2010/main" val="2789737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5360</TotalTime>
  <Words>901</Words>
  <Application>Microsoft Office PowerPoint</Application>
  <PresentationFormat>On-screen Show (4:3)</PresentationFormat>
  <Paragraphs>123</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Chapter 04</vt:lpstr>
      <vt:lpstr>Views</vt:lpstr>
      <vt:lpstr>Views</vt:lpstr>
      <vt:lpstr>Views</vt:lpstr>
      <vt:lpstr>Views</vt:lpstr>
      <vt:lpstr>View Definition</vt:lpstr>
      <vt:lpstr>Using Views in SQL Queries</vt:lpstr>
      <vt:lpstr>Materialized Views</vt:lpstr>
      <vt:lpstr>Materialized Views / view maintenance</vt:lpstr>
      <vt:lpstr>Update of a View</vt:lpstr>
      <vt:lpstr>Update of a View</vt:lpstr>
      <vt:lpstr>Update of a View</vt:lpstr>
      <vt:lpstr>Updatable views</vt:lpstr>
      <vt:lpstr>Updatable views</vt:lpstr>
      <vt:lpstr>Updatable views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01</dc:title>
  <dc:creator>admin</dc:creator>
  <cp:lastModifiedBy>eng.samer2011@hotmail.com</cp:lastModifiedBy>
  <cp:revision>701</cp:revision>
  <dcterms:created xsi:type="dcterms:W3CDTF">2006-08-16T00:00:00Z</dcterms:created>
  <dcterms:modified xsi:type="dcterms:W3CDTF">2024-08-25T08:29:29Z</dcterms:modified>
</cp:coreProperties>
</file>